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2" r:id="rId3"/>
    <p:sldId id="266" r:id="rId4"/>
    <p:sldId id="264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3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81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5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7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7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1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3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5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1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0B68E7-7145-4358-B696-8C8084BD8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F0365-B48F-46B4-B10A-3E7248B42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600" y="1140439"/>
            <a:ext cx="5418399" cy="5085133"/>
          </a:xfrm>
        </p:spPr>
        <p:txBody>
          <a:bodyPr>
            <a:normAutofit/>
          </a:bodyPr>
          <a:lstStyle/>
          <a:p>
            <a:r>
              <a:rPr lang="en-US" sz="4800" dirty="0"/>
              <a:t>Gaurav-Ghorpade-Team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92B418-F5F0-4FB8-BB6C-DB565C090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8"/>
            <a:ext cx="6094409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DAE5548B-F97E-47AF-8AAE-1A969029F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996B6D-B6D3-4A1E-89FD-164CB6418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6201007"/>
            <a:ext cx="465734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7ADA3B3-2CBA-4403-8034-F809179F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6" y="1190408"/>
            <a:ext cx="3370148" cy="5035163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Gaurav Ghorpade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619E9-5AE8-4A68-B225-2AB9CDE3BA3E}"/>
              </a:ext>
            </a:extLst>
          </p:cNvPr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619E9-5AE8-4A68-B225-2AB9CDE3BA3E}"/>
              </a:ext>
            </a:extLst>
          </p:cNvPr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5CC982-910E-4321-A558-A03B2FCE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468" y="482849"/>
            <a:ext cx="7034362" cy="706355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BE736-FA59-4CAC-95C3-85BEC5FC84D2}"/>
              </a:ext>
            </a:extLst>
          </p:cNvPr>
          <p:cNvSpPr txBox="1"/>
          <p:nvPr/>
        </p:nvSpPr>
        <p:spPr>
          <a:xfrm>
            <a:off x="1186722" y="1189204"/>
            <a:ext cx="98185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used: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Tabular data provided by Shell for Hackathon.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Images were not used.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No external dataset used.</a:t>
            </a:r>
          </a:p>
          <a:p>
            <a:endParaRPr lang="en-US" dirty="0"/>
          </a:p>
          <a:p>
            <a:r>
              <a:rPr lang="en-US" dirty="0"/>
              <a:t>Pre 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Data Cleaning pertaining to Total Cloud Cover Column was carried out where values outside [0,100] were not included in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Some basic feature engineering was carried out. Three sets of models were completed during Stage 1 and one set of model was incomplete. Each set has 4 models corresponding to horizons.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Feature Engineering involved creation of lag variables. Lags at 10, 30 and 60 minutes were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At each lag, raw sensor value as well as difference between value of sensor/feature between current time and historical time was considered.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Other than first set of model, remaining models used a median filter (10min window) to smooth out the data.</a:t>
            </a:r>
          </a:p>
          <a:p>
            <a:r>
              <a:rPr lang="en-US" dirty="0">
                <a:solidFill>
                  <a:schemeClr val="accent4"/>
                </a:solidFill>
              </a:rPr>
              <a:t>Median filter model improved my score which was reflected in Hacker Earth initially. </a:t>
            </a:r>
          </a:p>
          <a:p>
            <a:r>
              <a:rPr lang="en-US" dirty="0">
                <a:solidFill>
                  <a:schemeClr val="accent4"/>
                </a:solidFill>
              </a:rPr>
              <a:t>After competition was over there was some bug in </a:t>
            </a:r>
            <a:r>
              <a:rPr lang="en-US" dirty="0" err="1">
                <a:solidFill>
                  <a:schemeClr val="accent4"/>
                </a:solidFill>
              </a:rPr>
              <a:t>HackerEarth</a:t>
            </a:r>
            <a:r>
              <a:rPr lang="en-US" dirty="0">
                <a:solidFill>
                  <a:schemeClr val="accent4"/>
                </a:solidFill>
              </a:rPr>
              <a:t> platform and this submission is not evaluated.</a:t>
            </a:r>
          </a:p>
        </p:txBody>
      </p:sp>
    </p:spTree>
    <p:extLst>
      <p:ext uri="{BB962C8B-B14F-4D97-AF65-F5344CB8AC3E}">
        <p14:creationId xmlns:p14="http://schemas.microsoft.com/office/powerpoint/2010/main" val="165834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619E9-5AE8-4A68-B225-2AB9CDE3BA3E}"/>
              </a:ext>
            </a:extLst>
          </p:cNvPr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5CC982-910E-4321-A558-A03B2FCE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468" y="482849"/>
            <a:ext cx="7034362" cy="706355"/>
          </a:xfrm>
        </p:spPr>
        <p:txBody>
          <a:bodyPr/>
          <a:lstStyle/>
          <a:p>
            <a:r>
              <a:rPr lang="en-US" dirty="0"/>
              <a:t>Hacker Earth Bug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BE736-FA59-4CAC-95C3-85BEC5FC84D2}"/>
              </a:ext>
            </a:extLst>
          </p:cNvPr>
          <p:cNvSpPr txBox="1"/>
          <p:nvPr/>
        </p:nvSpPr>
        <p:spPr>
          <a:xfrm>
            <a:off x="1221698" y="1431561"/>
            <a:ext cx="98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98422-A566-4760-B7E1-2C832B1C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47" y="1431561"/>
            <a:ext cx="8492952" cy="4644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ED2EAD-E1C5-45C6-94B5-3FE2C65BBDE0}"/>
              </a:ext>
            </a:extLst>
          </p:cNvPr>
          <p:cNvSpPr/>
          <p:nvPr/>
        </p:nvSpPr>
        <p:spPr>
          <a:xfrm>
            <a:off x="2758633" y="3368233"/>
            <a:ext cx="5200891" cy="254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70D68-B73F-40AC-A102-5376F10609BD}"/>
              </a:ext>
            </a:extLst>
          </p:cNvPr>
          <p:cNvSpPr txBox="1"/>
          <p:nvPr/>
        </p:nvSpPr>
        <p:spPr>
          <a:xfrm>
            <a:off x="8000177" y="3161211"/>
            <a:ext cx="160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This submission scored 89+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1C1F5-B48B-411A-8CED-C506EBB0A6EA}"/>
              </a:ext>
            </a:extLst>
          </p:cNvPr>
          <p:cNvSpPr txBox="1"/>
          <p:nvPr/>
        </p:nvSpPr>
        <p:spPr>
          <a:xfrm>
            <a:off x="3480120" y="4568142"/>
            <a:ext cx="524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Stuck on Evaluating after competition over.</a:t>
            </a:r>
          </a:p>
          <a:p>
            <a:r>
              <a:rPr lang="en-IN" dirty="0">
                <a:solidFill>
                  <a:schemeClr val="accent4"/>
                </a:solidFill>
              </a:rPr>
              <a:t>It evaluated quickly while competition was ongoing.</a:t>
            </a:r>
          </a:p>
        </p:txBody>
      </p:sp>
    </p:spTree>
    <p:extLst>
      <p:ext uri="{BB962C8B-B14F-4D97-AF65-F5344CB8AC3E}">
        <p14:creationId xmlns:p14="http://schemas.microsoft.com/office/powerpoint/2010/main" val="372203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619E9-5AE8-4A68-B225-2AB9CDE3BA3E}"/>
              </a:ext>
            </a:extLst>
          </p:cNvPr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5CC982-910E-4321-A558-A03B2FCE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468" y="482849"/>
            <a:ext cx="7034362" cy="706355"/>
          </a:xfrm>
        </p:spPr>
        <p:txBody>
          <a:bodyPr/>
          <a:lstStyle/>
          <a:p>
            <a:r>
              <a:rPr lang="en-US" dirty="0"/>
              <a:t>Experiment Results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0B15B07-1416-4CDB-8A42-E3A6BB22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65029"/>
              </p:ext>
            </p:extLst>
          </p:nvPr>
        </p:nvGraphicFramePr>
        <p:xfrm>
          <a:off x="913115" y="1309261"/>
          <a:ext cx="988606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95">
                  <a:extLst>
                    <a:ext uri="{9D8B030D-6E8A-4147-A177-3AD203B41FA5}">
                      <a16:colId xmlns:a16="http://schemas.microsoft.com/office/drawing/2014/main" val="2962718949"/>
                    </a:ext>
                  </a:extLst>
                </a:gridCol>
                <a:gridCol w="1412295">
                  <a:extLst>
                    <a:ext uri="{9D8B030D-6E8A-4147-A177-3AD203B41FA5}">
                      <a16:colId xmlns:a16="http://schemas.microsoft.com/office/drawing/2014/main" val="496775503"/>
                    </a:ext>
                  </a:extLst>
                </a:gridCol>
                <a:gridCol w="1412295">
                  <a:extLst>
                    <a:ext uri="{9D8B030D-6E8A-4147-A177-3AD203B41FA5}">
                      <a16:colId xmlns:a16="http://schemas.microsoft.com/office/drawing/2014/main" val="308883051"/>
                    </a:ext>
                  </a:extLst>
                </a:gridCol>
                <a:gridCol w="1752371">
                  <a:extLst>
                    <a:ext uri="{9D8B030D-6E8A-4147-A177-3AD203B41FA5}">
                      <a16:colId xmlns:a16="http://schemas.microsoft.com/office/drawing/2014/main" val="834422313"/>
                    </a:ext>
                  </a:extLst>
                </a:gridCol>
                <a:gridCol w="1072219">
                  <a:extLst>
                    <a:ext uri="{9D8B030D-6E8A-4147-A177-3AD203B41FA5}">
                      <a16:colId xmlns:a16="http://schemas.microsoft.com/office/drawing/2014/main" val="646598816"/>
                    </a:ext>
                  </a:extLst>
                </a:gridCol>
                <a:gridCol w="1412295">
                  <a:extLst>
                    <a:ext uri="{9D8B030D-6E8A-4147-A177-3AD203B41FA5}">
                      <a16:colId xmlns:a16="http://schemas.microsoft.com/office/drawing/2014/main" val="2295086775"/>
                    </a:ext>
                  </a:extLst>
                </a:gridCol>
                <a:gridCol w="1412295">
                  <a:extLst>
                    <a:ext uri="{9D8B030D-6E8A-4147-A177-3AD203B41FA5}">
                      <a16:colId xmlns:a16="http://schemas.microsoft.com/office/drawing/2014/main" val="2386243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 Parameters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 Filter Used  for </a:t>
                      </a:r>
                      <a:r>
                        <a:rPr lang="en-IN" dirty="0" err="1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Lag Features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 during 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</a:t>
                      </a:r>
                    </a:p>
                    <a:p>
                      <a:r>
                        <a:rPr lang="en-IN" dirty="0"/>
                        <a:t>Submission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3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Catboost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5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Catboost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0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Catboost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0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723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CA0DE0-DF86-401E-ACC4-0238B750A297}"/>
              </a:ext>
            </a:extLst>
          </p:cNvPr>
          <p:cNvSpPr txBox="1"/>
          <p:nvPr/>
        </p:nvSpPr>
        <p:spPr>
          <a:xfrm>
            <a:off x="946869" y="3707021"/>
            <a:ext cx="9818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Experiment Results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Model details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Did you use pre-existing model or customized it for the submission?</a:t>
            </a:r>
          </a:p>
          <a:p>
            <a:pPr lvl="2"/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Ans:  Custom Model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Did you use any transfer learning ?</a:t>
            </a:r>
          </a:p>
          <a:p>
            <a:pPr lvl="2"/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Ans: No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Performance details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What did you change to improve Performance of training the network?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Median Filter  + Lagged Variables for </a:t>
            </a:r>
            <a:r>
              <a:rPr lang="en-US" dirty="0" err="1">
                <a:solidFill>
                  <a:schemeClr val="accent4"/>
                </a:solidFill>
                <a:sym typeface="Wingdings" panose="05000000000000000000" pitchFamily="2" charset="2"/>
              </a:rPr>
              <a:t>Catboost</a:t>
            </a:r>
            <a:endParaRPr lang="en-US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The LSTM was not complete by the time stage 1 ended but adding more units and some small dropout allowed me to train more epochs without overfitting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619E9-5AE8-4A68-B225-2AB9CDE3BA3E}"/>
              </a:ext>
            </a:extLst>
          </p:cNvPr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5CC982-910E-4321-A558-A03B2FCE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468" y="482849"/>
            <a:ext cx="7034362" cy="706355"/>
          </a:xfrm>
        </p:spPr>
        <p:txBody>
          <a:bodyPr/>
          <a:lstStyle/>
          <a:p>
            <a:r>
              <a:rPr lang="en-US" dirty="0"/>
              <a:t>Final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BE736-FA59-4CAC-95C3-85BEC5FC84D2}"/>
              </a:ext>
            </a:extLst>
          </p:cNvPr>
          <p:cNvSpPr txBox="1"/>
          <p:nvPr/>
        </p:nvSpPr>
        <p:spPr>
          <a:xfrm>
            <a:off x="1006468" y="1247078"/>
            <a:ext cx="1069095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/>
              <a:t>Hardware used for Stage 1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Did you use or any accelerators for same?: </a:t>
            </a:r>
            <a:r>
              <a:rPr lang="en-US" dirty="0">
                <a:solidFill>
                  <a:schemeClr val="accent4"/>
                </a:solidFill>
              </a:rPr>
              <a:t>No</a:t>
            </a:r>
            <a:endParaRPr lang="en-US" dirty="0"/>
          </a:p>
          <a:p>
            <a:pPr marL="1200150" lvl="2" indent="-285750">
              <a:buFontTx/>
              <a:buChar char="-"/>
            </a:pPr>
            <a:r>
              <a:rPr lang="en-US" dirty="0"/>
              <a:t>Did you use your own desktop/cloud/cluster for the Stage 1?:</a:t>
            </a:r>
            <a:r>
              <a:rPr lang="en-US" dirty="0">
                <a:solidFill>
                  <a:schemeClr val="accent4"/>
                </a:solidFill>
              </a:rPr>
              <a:t>Own Desktop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Software packages used for Stage 1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Which all framework and libraries were used to get to solution?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Pandas, </a:t>
            </a:r>
            <a:r>
              <a:rPr lang="en-US" dirty="0" err="1">
                <a:solidFill>
                  <a:schemeClr val="accent4"/>
                </a:solidFill>
              </a:rPr>
              <a:t>Numpy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Sklearn</a:t>
            </a:r>
            <a:r>
              <a:rPr lang="en-US" dirty="0">
                <a:solidFill>
                  <a:schemeClr val="accent4"/>
                </a:solidFill>
              </a:rPr>
              <a:t>, Scikit-Learn, </a:t>
            </a:r>
            <a:r>
              <a:rPr lang="en-US" dirty="0" err="1">
                <a:solidFill>
                  <a:schemeClr val="accent4"/>
                </a:solidFill>
              </a:rPr>
              <a:t>Catboost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os</a:t>
            </a:r>
            <a:r>
              <a:rPr lang="en-US" dirty="0">
                <a:solidFill>
                  <a:schemeClr val="accent4"/>
                </a:solidFill>
              </a:rPr>
              <a:t>, matplotlib,</a:t>
            </a:r>
          </a:p>
          <a:p>
            <a:pPr marL="1200150" lvl="2" indent="-285750">
              <a:buFontTx/>
              <a:buChar char="-"/>
            </a:pPr>
            <a:r>
              <a:rPr lang="en-US" dirty="0" err="1">
                <a:solidFill>
                  <a:schemeClr val="accent4"/>
                </a:solidFill>
              </a:rPr>
              <a:t>Tensorflow+Keras</a:t>
            </a:r>
            <a:r>
              <a:rPr lang="en-US" dirty="0">
                <a:solidFill>
                  <a:schemeClr val="accent4"/>
                </a:solidFill>
              </a:rPr>
              <a:t> (used for LSTM not completed during Stage 1)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Performance Numbers: ( GPU/CPU Details 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Training Times  : How much total hours were spent on training to get the final best score?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Total Development Time for Hack : approx. 1.5 days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Total Preprocessing and training time for final solution: approx. 4 mins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Total Training time for each model approx. 36 seconds, 4 models = 2.5 minutes</a:t>
            </a:r>
          </a:p>
          <a:p>
            <a:pPr marL="1200150" lvl="2" indent="-285750">
              <a:buFontTx/>
              <a:buChar char="-"/>
            </a:pPr>
            <a:r>
              <a:rPr lang="en-US" dirty="0" err="1">
                <a:solidFill>
                  <a:schemeClr val="accent4"/>
                </a:solidFill>
              </a:rPr>
              <a:t>Catboost</a:t>
            </a:r>
            <a:r>
              <a:rPr lang="en-US" dirty="0">
                <a:solidFill>
                  <a:schemeClr val="accent4"/>
                </a:solidFill>
              </a:rPr>
              <a:t> Training Performed on CPU. CPU SPECS: AMD 5600x+32 GB RAM+SSD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LSTM Training Performed on GPU.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License: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Is the solution available Open Source or Closed ? 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If organizers want the notebook, I can share it.</a:t>
            </a:r>
            <a:endParaRPr lang="en-US" dirty="0"/>
          </a:p>
          <a:p>
            <a:pPr marL="1200150" lvl="2" indent="-285750">
              <a:buFontTx/>
              <a:buChar char="-"/>
            </a:pPr>
            <a:r>
              <a:rPr lang="en-US" dirty="0"/>
              <a:t>What is the license of Solution?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chemeClr val="accent4"/>
                </a:solidFill>
              </a:rPr>
              <a:t>MIT License (? I am not sure, I just </a:t>
            </a:r>
            <a:r>
              <a:rPr lang="en-US">
                <a:solidFill>
                  <a:schemeClr val="accent4"/>
                </a:solidFill>
              </a:rPr>
              <a:t>randomly selected)</a:t>
            </a:r>
            <a:endParaRPr lang="en-US" dirty="0">
              <a:solidFill>
                <a:schemeClr val="accent4"/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8669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556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Corbel</vt:lpstr>
      <vt:lpstr>Headlines</vt:lpstr>
      <vt:lpstr>Gaurav-Ghorpade-Team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Nidhiya V Raj</dc:creator>
  <cp:lastModifiedBy>Gaurav Ghorpade</cp:lastModifiedBy>
  <cp:revision>30</cp:revision>
  <dcterms:created xsi:type="dcterms:W3CDTF">2019-09-28T12:46:47Z</dcterms:created>
  <dcterms:modified xsi:type="dcterms:W3CDTF">2021-11-11T13:35:26Z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nidhiyar@nvidia.com</vt:lpwstr>
  </property>
  <property fmtid="{D5CDD505-2E9C-101B-9397-08002B2CF9AE}" pid="5" name="MSIP_Label_6b558183-044c-4105-8d9c-cea02a2a3d86_SetDate">
    <vt:lpwstr>2019-09-28T14:20:52.5765701Z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a107ad97-cbad-4e34-83f0-e134e89e228c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