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4"/>
  </p:notesMasterIdLst>
  <p:sldIdLst>
    <p:sldId id="265" r:id="rId2"/>
    <p:sldId id="270" r:id="rId3"/>
    <p:sldId id="266" r:id="rId4"/>
    <p:sldId id="478" r:id="rId5"/>
    <p:sldId id="491" r:id="rId6"/>
    <p:sldId id="490" r:id="rId7"/>
    <p:sldId id="508" r:id="rId8"/>
    <p:sldId id="492" r:id="rId9"/>
    <p:sldId id="493" r:id="rId10"/>
    <p:sldId id="496" r:id="rId11"/>
    <p:sldId id="497" r:id="rId12"/>
    <p:sldId id="489" r:id="rId13"/>
    <p:sldId id="498" r:id="rId14"/>
    <p:sldId id="499" r:id="rId15"/>
    <p:sldId id="505" r:id="rId16"/>
    <p:sldId id="506" r:id="rId17"/>
    <p:sldId id="507" r:id="rId18"/>
    <p:sldId id="500" r:id="rId19"/>
    <p:sldId id="501" r:id="rId20"/>
    <p:sldId id="504" r:id="rId21"/>
    <p:sldId id="503" r:id="rId22"/>
    <p:sldId id="268" r:id="rId23"/>
  </p:sldIdLst>
  <p:sldSz cx="9906000" cy="6858000" type="A4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29A5352F-6E65-4EA3-B7D2-5762EBDCFD61}">
          <p14:sldIdLst>
            <p14:sldId id="265"/>
            <p14:sldId id="270"/>
            <p14:sldId id="266"/>
            <p14:sldId id="478"/>
            <p14:sldId id="491"/>
            <p14:sldId id="490"/>
            <p14:sldId id="508"/>
            <p14:sldId id="492"/>
            <p14:sldId id="493"/>
            <p14:sldId id="496"/>
            <p14:sldId id="497"/>
            <p14:sldId id="489"/>
            <p14:sldId id="498"/>
            <p14:sldId id="499"/>
            <p14:sldId id="505"/>
            <p14:sldId id="506"/>
            <p14:sldId id="507"/>
            <p14:sldId id="500"/>
            <p14:sldId id="501"/>
            <p14:sldId id="504"/>
            <p14:sldId id="503"/>
            <p14:sldId id="268"/>
          </p14:sldIdLst>
        </p14:section>
        <p14:section name="사용예시" id="{D05DA6DD-8047-49A1-95A1-E2777747098E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C"/>
    <a:srgbClr val="00C1E9"/>
    <a:srgbClr val="53BD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5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1277C55-ACD2-4CBC-9865-19E093B20960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89513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AA1D414B-0EBA-4D21-B9EB-468436F2F57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222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19">
            <a:extLst>
              <a:ext uri="{FF2B5EF4-FFF2-40B4-BE49-F238E27FC236}">
                <a16:creationId xmlns:a16="http://schemas.microsoft.com/office/drawing/2014/main" xmlns="" id="{37E54B47-B1D8-4E99-B05E-90A6B268A0CE}"/>
              </a:ext>
            </a:extLst>
          </p:cNvPr>
          <p:cNvSpPr/>
          <p:nvPr userDrawn="1"/>
        </p:nvSpPr>
        <p:spPr>
          <a:xfrm>
            <a:off x="393276" y="2075360"/>
            <a:ext cx="9512724" cy="1712349"/>
          </a:xfrm>
          <a:prstGeom prst="roundRect">
            <a:avLst>
              <a:gd name="adj" fmla="val 0"/>
            </a:avLst>
          </a:prstGeom>
          <a:solidFill>
            <a:schemeClr val="tx1">
              <a:lumMod val="85000"/>
              <a:lumOff val="15000"/>
            </a:scheme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altLang="ko-KR" sz="3600" dirty="0">
              <a:solidFill>
                <a:prstClr val="white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5" name="모서리가 둥근 직사각형 29">
            <a:extLst>
              <a:ext uri="{FF2B5EF4-FFF2-40B4-BE49-F238E27FC236}">
                <a16:creationId xmlns:a16="http://schemas.microsoft.com/office/drawing/2014/main" xmlns="" id="{838F3F2D-60CD-4009-BC71-F67FFE76485E}"/>
              </a:ext>
            </a:extLst>
          </p:cNvPr>
          <p:cNvSpPr/>
          <p:nvPr userDrawn="1"/>
        </p:nvSpPr>
        <p:spPr>
          <a:xfrm>
            <a:off x="393277" y="2070638"/>
            <a:ext cx="2770838" cy="547241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dirty="0" err="1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jshan</a:t>
            </a:r>
            <a:endParaRPr lang="en-US" altLang="ko-KR" sz="20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xmlns="" id="{E8E438A8-87F9-46DA-B177-CC44C0590CC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7"/>
          <a:stretch/>
        </p:blipFill>
        <p:spPr>
          <a:xfrm>
            <a:off x="6734629" y="4560054"/>
            <a:ext cx="3113520" cy="2032537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xmlns="" id="{AC108B33-B19A-4B22-B127-336D6F9D5C51}"/>
              </a:ext>
            </a:extLst>
          </p:cNvPr>
          <p:cNvSpPr/>
          <p:nvPr userDrawn="1"/>
        </p:nvSpPr>
        <p:spPr>
          <a:xfrm>
            <a:off x="0" y="6588579"/>
            <a:ext cx="9906000" cy="29633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8F8A3F0A-6323-4813-9A9A-54465E44603A}"/>
              </a:ext>
            </a:extLst>
          </p:cNvPr>
          <p:cNvSpPr txBox="1"/>
          <p:nvPr userDrawn="1"/>
        </p:nvSpPr>
        <p:spPr>
          <a:xfrm>
            <a:off x="288468" y="6599465"/>
            <a:ext cx="8370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42949" y="2430237"/>
            <a:ext cx="8769773" cy="1108523"/>
          </a:xfrm>
        </p:spPr>
        <p:txBody>
          <a:bodyPr anchor="b">
            <a:normAutofit/>
          </a:bodyPr>
          <a:lstStyle>
            <a:lvl1pPr algn="ctr">
              <a:defRPr lang="en-US" sz="36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ctr" defTabSz="914400" rtl="0" eaLnBrk="1" latinLnBrk="1" hangingPunct="1"/>
            <a:r>
              <a:rPr lang="ko-KR" altLang="en-US" dirty="0"/>
              <a:t>객체지향 프로그래밍 응용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111D7B2D-BF12-4F63-BF9A-6CC8049323F4}"/>
              </a:ext>
            </a:extLst>
          </p:cNvPr>
          <p:cNvSpPr txBox="1"/>
          <p:nvPr userDrawn="1"/>
        </p:nvSpPr>
        <p:spPr>
          <a:xfrm>
            <a:off x="332010" y="235742"/>
            <a:ext cx="8163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2022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디지털 전환을 위한 </a:t>
            </a:r>
            <a:r>
              <a:rPr lang="en-US" altLang="ko-KR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AI </a:t>
            </a:r>
            <a:r>
              <a:rPr lang="ko-KR" altLang="en-US" sz="24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전문가 과정</a:t>
            </a:r>
            <a:endParaRPr lang="en-US" altLang="ko-KR" sz="24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73835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12666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학습목표는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학습목표를 작성해주세요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230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928685" y="1362635"/>
            <a:ext cx="8043864" cy="4047398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/>
        </p:nvSpPr>
        <p:spPr bwMode="auto">
          <a:xfrm>
            <a:off x="1102658" y="2357718"/>
            <a:ext cx="7693679" cy="2868164"/>
          </a:xfrm>
          <a:prstGeom prst="rect">
            <a:avLst/>
          </a:prstGeom>
          <a:pattFill prst="pct50">
            <a:fgClr>
              <a:schemeClr val="bg1">
                <a:lumMod val="95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61897" indent="-247613">
              <a:lnSpc>
                <a:spcPct val="200000"/>
              </a:lnSpc>
              <a:buFontTx/>
              <a:buBlip>
                <a:blip r:embed="rId2"/>
              </a:buBlip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988806" y="1802813"/>
            <a:ext cx="1553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실습해봅시다</a:t>
            </a:r>
            <a:r>
              <a:rPr lang="en-US" altLang="ko-KR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.</a:t>
            </a:r>
          </a:p>
        </p:txBody>
      </p:sp>
      <p:sp>
        <p:nvSpPr>
          <p:cNvPr id="17" name="텍스트 개체 틀 16">
            <a:extLst>
              <a:ext uri="{FF2B5EF4-FFF2-40B4-BE49-F238E27FC236}">
                <a16:creationId xmlns:a16="http://schemas.microsoft.com/office/drawing/2014/main" xmlns="" id="{9BEF22F9-796F-487E-8962-98214C63D05D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102658" y="2357718"/>
            <a:ext cx="7700684" cy="2868164"/>
          </a:xfrm>
        </p:spPr>
        <p:txBody>
          <a:bodyPr anchor="ctr"/>
          <a:lstStyle>
            <a:lvl1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  <a:lvl2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2pPr>
            <a:lvl3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3pPr>
            <a:lvl4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 smtClean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4pPr>
            <a:lvl5pPr marL="361897" indent="-247613" algn="l" defTabSz="914400" rtl="0" eaLnBrk="1" latinLnBrk="1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Tx/>
              <a:buBlip>
                <a:blip r:embed="rId2"/>
              </a:buBlip>
              <a:defRPr lang="ko-KR" altLang="en-US" sz="1600" kern="1200" dirty="0">
                <a:solidFill>
                  <a:srgbClr val="00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앞의 예제를 실습하여 코딩하고 완성해봅시다</a:t>
            </a:r>
            <a:r>
              <a:rPr lang="en-US" altLang="ko-KR" dirty="0" smtClean="0"/>
              <a:t>. </a:t>
            </a:r>
          </a:p>
          <a:p>
            <a:pPr lvl="0"/>
            <a:endParaRPr lang="ko-KR" altLang="en-US" dirty="0"/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58259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4801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ED26846F-9C88-486F-A8C1-50D19069881E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95CC7977-E41F-4C23-B66A-C25402AED1B8}"/>
              </a:ext>
            </a:extLst>
          </p:cNvPr>
          <p:cNvGrpSpPr>
            <a:grpSpLocks/>
          </p:cNvGrpSpPr>
          <p:nvPr/>
        </p:nvGrpSpPr>
        <p:grpSpPr bwMode="auto">
          <a:xfrm rot="10800000">
            <a:off x="0" y="-1"/>
            <a:ext cx="9906000" cy="6599465"/>
            <a:chOff x="-1924048" y="984432"/>
            <a:chExt cx="971742" cy="5434915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xmlns="" id="{5E977A22-1D84-4D90-8E6D-055E9BDB137B}"/>
                </a:ext>
              </a:extLst>
            </p:cNvPr>
            <p:cNvSpPr/>
            <p:nvPr/>
          </p:nvSpPr>
          <p:spPr>
            <a:xfrm>
              <a:off x="-1924048" y="984432"/>
              <a:ext cx="971550" cy="1392014"/>
            </a:xfrm>
            <a:prstGeom prst="rect">
              <a:avLst/>
            </a:prstGeom>
            <a:solidFill>
              <a:srgbClr val="3DB2D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xmlns="" id="{8558519A-772A-425C-B180-CB84D75B441B}"/>
                </a:ext>
              </a:extLst>
            </p:cNvPr>
            <p:cNvSpPr/>
            <p:nvPr/>
          </p:nvSpPr>
          <p:spPr>
            <a:xfrm>
              <a:off x="-1923856" y="3755672"/>
              <a:ext cx="971550" cy="2663675"/>
            </a:xfrm>
            <a:prstGeom prst="rect">
              <a:avLst/>
            </a:prstGeom>
            <a:solidFill>
              <a:srgbClr val="005B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ko-KR" dirty="0">
                  <a:solidFill>
                    <a:prstClr val="black"/>
                  </a:solidFill>
                  <a:latin typeface="현대하모니 L" panose="02020603020101020101" pitchFamily="18" charset="-127"/>
                </a:rPr>
                <a:t> </a:t>
              </a: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xmlns="" id="{4338AE70-C2FD-46A7-8330-EFD7AC34A17F}"/>
                </a:ext>
              </a:extLst>
            </p:cNvPr>
            <p:cNvSpPr/>
            <p:nvPr/>
          </p:nvSpPr>
          <p:spPr>
            <a:xfrm>
              <a:off x="-1924048" y="2359392"/>
              <a:ext cx="971550" cy="1394146"/>
            </a:xfrm>
            <a:prstGeom prst="rect">
              <a:avLst/>
            </a:prstGeom>
            <a:solidFill>
              <a:srgbClr val="0E7CC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dirty="0">
                <a:solidFill>
                  <a:prstClr val="black"/>
                </a:solidFill>
                <a:latin typeface="현대하모니 L" panose="02020603020101020101" pitchFamily="18" charset="-127"/>
              </a:endParaRP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xmlns="" id="{A7F10279-187F-4454-BB6E-26BBF38A28EE}"/>
              </a:ext>
            </a:extLst>
          </p:cNvPr>
          <p:cNvSpPr/>
          <p:nvPr userDrawn="1"/>
        </p:nvSpPr>
        <p:spPr bwMode="auto">
          <a:xfrm>
            <a:off x="193867" y="822960"/>
            <a:ext cx="9565885" cy="56083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4284" indent="0">
              <a:lnSpc>
                <a:spcPct val="200000"/>
              </a:lnSpc>
              <a:buFontTx/>
              <a:buNone/>
              <a:defRPr/>
            </a:pPr>
            <a:endParaRPr lang="en-US" altLang="ko-KR" sz="1600" dirty="0">
              <a:solidFill>
                <a:srgbClr val="00000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xmlns="" id="{4B795297-D872-409F-9576-2A996EFBDC8E}"/>
              </a:ext>
            </a:extLst>
          </p:cNvPr>
          <p:cNvSpPr/>
          <p:nvPr/>
        </p:nvSpPr>
        <p:spPr bwMode="auto">
          <a:xfrm>
            <a:off x="104886" y="313632"/>
            <a:ext cx="1050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학습목표</a:t>
            </a:r>
            <a:endParaRPr lang="en-US" altLang="ko-KR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8" name="슬라이드 번호 개체 틀 4">
            <a:extLst>
              <a:ext uri="{FF2B5EF4-FFF2-40B4-BE49-F238E27FC236}">
                <a16:creationId xmlns:a16="http://schemas.microsoft.com/office/drawing/2014/main" xmlns="" id="{C4F88708-729F-4158-9EC0-EC4084605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8355BE5F-0411-4D1C-931D-91C40E8F61B3}"/>
              </a:ext>
            </a:extLst>
          </p:cNvPr>
          <p:cNvSpPr txBox="1"/>
          <p:nvPr userDrawn="1"/>
        </p:nvSpPr>
        <p:spPr>
          <a:xfrm>
            <a:off x="288467" y="6599465"/>
            <a:ext cx="603395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1325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917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62B96FA8-CB48-4F4F-B574-40CF8BBEAB37}"/>
              </a:ext>
            </a:extLst>
          </p:cNvPr>
          <p:cNvSpPr/>
          <p:nvPr userDrawn="1"/>
        </p:nvSpPr>
        <p:spPr>
          <a:xfrm>
            <a:off x="0" y="0"/>
            <a:ext cx="9906000" cy="674394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6E8E0ED-0A59-4463-B422-28B5A7B6BE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marL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000" kern="1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j-cs"/>
              </a:defRPr>
            </a:lvl1pPr>
          </a:lstStyle>
          <a:p>
            <a:r>
              <a:rPr lang="ko-KR" altLang="en-US" dirty="0"/>
              <a:t>제목을 입력해주세요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xmlns="" id="{2D58C22B-76FC-4ED4-83AA-4D7E88868172}"/>
              </a:ext>
            </a:extLst>
          </p:cNvPr>
          <p:cNvSpPr/>
          <p:nvPr userDrawn="1"/>
        </p:nvSpPr>
        <p:spPr>
          <a:xfrm>
            <a:off x="0" y="6597650"/>
            <a:ext cx="9906000" cy="260350"/>
          </a:xfrm>
          <a:prstGeom prst="rect">
            <a:avLst/>
          </a:prstGeom>
          <a:solidFill>
            <a:srgbClr val="005BA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3B848C10-AFF0-473F-BE0C-39B75AE29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3693" y="6617790"/>
            <a:ext cx="1383941" cy="226714"/>
          </a:xfrm>
        </p:spPr>
        <p:txBody>
          <a:bodyPr/>
          <a:lstStyle>
            <a:lvl1pPr marL="0" algn="r" defTabSz="914400" rtl="0" eaLnBrk="1" latinLnBrk="1" hangingPunct="1">
              <a:defRPr lang="ko-KR" altLang="en-US" sz="1050" kern="1200" smtClean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n-cs"/>
              </a:defRPr>
            </a:lvl1pPr>
          </a:lstStyle>
          <a:p>
            <a:fld id="{6284B862-5017-4B09-B6C4-8D50769CE5F8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CDAAB3D-8EA5-4D04-A974-7E99FDA7BB2E}"/>
              </a:ext>
            </a:extLst>
          </p:cNvPr>
          <p:cNvSpPr txBox="1"/>
          <p:nvPr userDrawn="1"/>
        </p:nvSpPr>
        <p:spPr>
          <a:xfrm>
            <a:off x="288468" y="6599465"/>
            <a:ext cx="675676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 err="1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James.han</a:t>
            </a:r>
            <a:endParaRPr lang="ko-KR" altLang="en-US" sz="105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886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xmlns="" id="{D05E8645-0873-4EAA-8FDA-8F6D44756248}"/>
              </a:ext>
            </a:extLst>
          </p:cNvPr>
          <p:cNvSpPr/>
          <p:nvPr userDrawn="1"/>
        </p:nvSpPr>
        <p:spPr>
          <a:xfrm>
            <a:off x="1266371" y="2406326"/>
            <a:ext cx="8639630" cy="2251083"/>
          </a:xfrm>
          <a:prstGeom prst="rect">
            <a:avLst/>
          </a:prstGeom>
          <a:solidFill>
            <a:srgbClr val="005BAC"/>
          </a:solidFill>
          <a:ln w="381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oPub돋움체 Bold"/>
              <a:ea typeface="KoPub돋움체 Bold"/>
              <a:cs typeface="+mn-cs"/>
            </a:endParaRPr>
          </a:p>
        </p:txBody>
      </p:sp>
      <p:sp>
        <p:nvSpPr>
          <p:cNvPr id="13" name="텍스트 개체 틀 12">
            <a:extLst>
              <a:ext uri="{FF2B5EF4-FFF2-40B4-BE49-F238E27FC236}">
                <a16:creationId xmlns:a16="http://schemas.microsoft.com/office/drawing/2014/main" xmlns="" id="{BF743C18-8E01-4BF4-96E3-8E9ADF44B48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66272" y="3295785"/>
            <a:ext cx="8339728" cy="522000"/>
          </a:xfrm>
        </p:spPr>
        <p:txBody>
          <a:bodyPr anchor="ctr"/>
          <a:lstStyle>
            <a:lvl1pPr>
              <a:defRPr lang="ko-KR" altLang="en-US" sz="2400" kern="1200" dirty="0" smtClean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en-US" altLang="ko-KR" dirty="0"/>
              <a:t>0-0. </a:t>
            </a:r>
            <a:r>
              <a:rPr lang="ko-KR" altLang="en-US" dirty="0"/>
              <a:t>세부 과정명을 입력하세요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1572BA7C-57C8-4E60-B64C-A7E92BF278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"/>
          <a:stretch/>
        </p:blipFill>
        <p:spPr>
          <a:xfrm>
            <a:off x="7239000" y="4657409"/>
            <a:ext cx="2615553" cy="2161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35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화면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3FAAEC21-CA0C-414D-A537-14146F92A4F5}"/>
              </a:ext>
            </a:extLst>
          </p:cNvPr>
          <p:cNvSpPr txBox="1"/>
          <p:nvPr userDrawn="1"/>
        </p:nvSpPr>
        <p:spPr>
          <a:xfrm>
            <a:off x="476666" y="1362984"/>
            <a:ext cx="48540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7200" dirty="0">
                <a:solidFill>
                  <a:schemeClr val="bg1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NEXT</a:t>
            </a:r>
            <a:endParaRPr kumimoji="1" lang="ko-KR" altLang="en-US" sz="7200" dirty="0">
              <a:solidFill>
                <a:schemeClr val="bg1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xmlns="" id="{56E96BD1-8B05-4E7D-9556-2528408E09D7}"/>
              </a:ext>
            </a:extLst>
          </p:cNvPr>
          <p:cNvCxnSpPr/>
          <p:nvPr userDrawn="1"/>
        </p:nvCxnSpPr>
        <p:spPr>
          <a:xfrm>
            <a:off x="622171" y="2412275"/>
            <a:ext cx="8424000" cy="1"/>
          </a:xfrm>
          <a:prstGeom prst="line">
            <a:avLst/>
          </a:prstGeom>
          <a:ln w="38100">
            <a:solidFill>
              <a:srgbClr val="00C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xmlns="" id="{6D078568-3928-4953-A82D-2F11587141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2170" y="3091904"/>
            <a:ext cx="8423999" cy="2813596"/>
          </a:xfrm>
        </p:spPr>
        <p:txBody>
          <a:bodyPr/>
          <a:lstStyle>
            <a:lvl1pPr>
              <a:defRPr lang="ko-KR" altLang="en-US" sz="2800" kern="1200" dirty="0">
                <a:solidFill>
                  <a:prstClr val="white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  <a:cs typeface="+mn-cs"/>
              </a:defRPr>
            </a:lvl1pPr>
          </a:lstStyle>
          <a:p>
            <a:pPr marL="0" lvl="0" algn="l" defTabSz="914400" rtl="0" eaLnBrk="1" latinLnBrk="1" hangingPunct="1"/>
            <a:r>
              <a:rPr lang="ko-KR" altLang="en-US" dirty="0"/>
              <a:t>다음시간 과목 또는 실습과제를 안내해주세요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다음 시간에는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IoT </a:t>
            </a:r>
            <a:r>
              <a:rPr lang="ko-KR" altLang="en-US" dirty="0"/>
              <a:t>개발을 위한 시스템 설계를 다뤄보도록 하겠습니다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807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뒷표지">
    <p:bg>
      <p:bgPr>
        <a:solidFill>
          <a:srgbClr val="005BA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581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0310" y="800902"/>
            <a:ext cx="9352640" cy="95169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ko-KR" altLang="en-US" dirty="0"/>
              <a:t>내용을 입력해주세요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84B862-5017-4B09-B6C4-8D50769CE5F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310" y="226606"/>
            <a:ext cx="9352640" cy="3476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제목을 입력해주세요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29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70" r:id="rId3"/>
    <p:sldLayoutId id="2147483669" r:id="rId4"/>
    <p:sldLayoutId id="2147483665" r:id="rId5"/>
    <p:sldLayoutId id="2147483662" r:id="rId6"/>
    <p:sldLayoutId id="2147483668" r:id="rId7"/>
    <p:sldLayoutId id="2147483664" r:id="rId8"/>
    <p:sldLayoutId id="2147483666" r:id="rId9"/>
  </p:sldLayoutIdLst>
  <p:hf hdr="0" ftr="0" dt="0"/>
  <p:txStyles>
    <p:titleStyle>
      <a:lvl1pPr marL="0" algn="l" defTabSz="914400" rtl="0" eaLnBrk="1" latinLnBrk="1" hangingPunct="1">
        <a:lnSpc>
          <a:spcPct val="90000"/>
        </a:lnSpc>
        <a:spcBef>
          <a:spcPct val="0"/>
        </a:spcBef>
        <a:buNone/>
        <a:defRPr lang="en-US" altLang="en-US" sz="2400" kern="1200" dirty="0">
          <a:solidFill>
            <a:schemeClr val="tx1"/>
          </a:solidFill>
          <a:latin typeface="나눔고딕 ExtraBold" panose="020D0904000000000000" pitchFamily="50" charset="-127"/>
          <a:ea typeface="나눔고딕 ExtraBold" panose="020D0904000000000000" pitchFamily="50" charset="-127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120" userDrawn="1">
          <p15:clr>
            <a:srgbClr val="F26B43"/>
          </p15:clr>
        </p15:guide>
        <p15:guide id="2" orient="horz" pos="414" userDrawn="1">
          <p15:clr>
            <a:srgbClr val="F26B43"/>
          </p15:clr>
        </p15:guide>
        <p15:guide id="3" pos="172" userDrawn="1">
          <p15:clr>
            <a:srgbClr val="F26B43"/>
          </p15:clr>
        </p15:guide>
        <p15:guide id="4" pos="6068" userDrawn="1">
          <p15:clr>
            <a:srgbClr val="F26B43"/>
          </p15:clr>
        </p15:guide>
        <p15:guide id="5" orient="horz" pos="4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400DB18-A961-456D-97C6-0029B6D00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7229" y="2421093"/>
            <a:ext cx="8769773" cy="1108523"/>
          </a:xfrm>
        </p:spPr>
        <p:txBody>
          <a:bodyPr/>
          <a:lstStyle/>
          <a:p>
            <a:r>
              <a:rPr lang="en-US" altLang="ko-KR" dirty="0" smtClean="0"/>
              <a:t>C# - </a:t>
            </a:r>
            <a:r>
              <a:rPr lang="en-US" altLang="ko-KR" dirty="0" smtClean="0"/>
              <a:t>WinForms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766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C# - WinForms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타입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함수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더하기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구현하기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더하기 라인의 </a:t>
            </a:r>
            <a:r>
              <a:rPr lang="ko-KR" altLang="en-US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계산 버튼 클릭이벤트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를 완성한다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Textbox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가져온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text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문자이다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657350" lvl="3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사칙연산은 숫자만 가능하다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657350" lvl="3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문자를 더하기 하려면 숫자로 되어야 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657350" lvl="3" indent="-285750">
              <a:buFont typeface="Wingdings" panose="05000000000000000000" pitchFamily="2" charset="2"/>
              <a:buChar char="u"/>
            </a:pPr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Int.Parse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함수는 문자를 숫자로 변경해준다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3"/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TextBox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넣어줘야 하는 값의 타입은 문자이다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657350" lvl="3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모든 데이터는 문자열을 더해주면 문자가 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280310" y="3485994"/>
            <a:ext cx="8896399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private void button1_Click(object sender, </a:t>
            </a:r>
            <a:r>
              <a:rPr lang="en-US" altLang="ko-KR" sz="1200" dirty="0" err="1"/>
              <a:t>EventArgs</a:t>
            </a:r>
            <a:r>
              <a:rPr lang="en-US" altLang="ko-KR" sz="1200" dirty="0"/>
              <a:t> e)</a:t>
            </a:r>
          </a:p>
          <a:p>
            <a:r>
              <a:rPr lang="en-US" altLang="ko-KR" sz="1200" dirty="0" smtClean="0"/>
              <a:t>{</a:t>
            </a:r>
            <a:endParaRPr lang="en-US" altLang="ko-KR" sz="1200" dirty="0"/>
          </a:p>
          <a:p>
            <a:r>
              <a:rPr lang="en-US" altLang="ko-KR" sz="1200" dirty="0"/>
              <a:t>            Calculator </a:t>
            </a:r>
            <a:r>
              <a:rPr lang="en-US" altLang="ko-KR" sz="1200" dirty="0" err="1"/>
              <a:t>calc</a:t>
            </a:r>
            <a:r>
              <a:rPr lang="en-US" altLang="ko-KR" sz="1200" dirty="0"/>
              <a:t> = new Calculator();</a:t>
            </a:r>
          </a:p>
          <a:p>
            <a:r>
              <a:rPr lang="en-US" altLang="ko-KR" sz="1200" dirty="0"/>
              <a:t>            string t1 = this.textBox1.Text;</a:t>
            </a:r>
          </a:p>
          <a:p>
            <a:r>
              <a:rPr lang="en-US" altLang="ko-KR" sz="1200" dirty="0"/>
              <a:t>            string t2 = this.textBox2.Text;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t1_int = </a:t>
            </a:r>
            <a:r>
              <a:rPr lang="en-US" altLang="ko-KR" sz="1200" dirty="0" err="1"/>
              <a:t>int.Parse</a:t>
            </a:r>
            <a:r>
              <a:rPr lang="en-US" altLang="ko-KR" sz="1200" dirty="0"/>
              <a:t>(t1</a:t>
            </a:r>
            <a:r>
              <a:rPr lang="en-US" altLang="ko-KR" sz="1200" dirty="0" smtClean="0"/>
              <a:t>); </a:t>
            </a:r>
            <a:r>
              <a:rPr lang="en-US" altLang="ko-KR" sz="1200" dirty="0" smtClean="0">
                <a:solidFill>
                  <a:srgbClr val="FF0000"/>
                </a:solidFill>
              </a:rPr>
              <a:t>// </a:t>
            </a:r>
            <a:r>
              <a:rPr lang="ko-KR" altLang="en-US" sz="1200" dirty="0" smtClean="0">
                <a:solidFill>
                  <a:srgbClr val="FF0000"/>
                </a:solidFill>
              </a:rPr>
              <a:t>숫자로 바꾸기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>
              <a:solidFill>
                <a:srgbClr val="FF0000"/>
              </a:solidFill>
            </a:endParaRP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t2_int = </a:t>
            </a:r>
            <a:r>
              <a:rPr lang="en-US" altLang="ko-KR" sz="1200" dirty="0" err="1"/>
              <a:t>int.Parse</a:t>
            </a:r>
            <a:r>
              <a:rPr lang="en-US" altLang="ko-KR" sz="1200" dirty="0"/>
              <a:t>(t2</a:t>
            </a:r>
            <a:r>
              <a:rPr lang="en-US" altLang="ko-KR" sz="1200" dirty="0" smtClean="0"/>
              <a:t>); </a:t>
            </a:r>
            <a:r>
              <a:rPr lang="en-US" altLang="ko-KR" sz="1200" dirty="0">
                <a:solidFill>
                  <a:srgbClr val="FF0000"/>
                </a:solidFill>
              </a:rPr>
              <a:t>// </a:t>
            </a:r>
            <a:r>
              <a:rPr lang="ko-KR" altLang="en-US" sz="1200" dirty="0">
                <a:solidFill>
                  <a:srgbClr val="FF0000"/>
                </a:solidFill>
              </a:rPr>
              <a:t>숫자로 바꾸기</a:t>
            </a:r>
            <a:r>
              <a:rPr lang="en-US" altLang="ko-KR" sz="1200" dirty="0" smtClean="0">
                <a:solidFill>
                  <a:srgbClr val="FF0000"/>
                </a:solidFill>
              </a:rPr>
              <a:t>.</a:t>
            </a:r>
            <a:endParaRPr lang="en-US" altLang="ko-KR" sz="1200" dirty="0"/>
          </a:p>
          <a:p>
            <a:r>
              <a:rPr lang="ko-KR" altLang="en-US" sz="1200" dirty="0"/>
              <a:t>            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result = </a:t>
            </a:r>
            <a:r>
              <a:rPr lang="en-US" altLang="ko-KR" sz="1200" dirty="0" err="1"/>
              <a:t>calc.Plus</a:t>
            </a:r>
            <a:r>
              <a:rPr lang="en-US" altLang="ko-KR" sz="1200" dirty="0"/>
              <a:t>(t1_int, t2_int);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    string </a:t>
            </a:r>
            <a:r>
              <a:rPr lang="en-US" altLang="ko-KR" sz="1200" dirty="0" err="1"/>
              <a:t>result_str</a:t>
            </a:r>
            <a:r>
              <a:rPr lang="en-US" altLang="ko-KR" sz="1200" dirty="0"/>
              <a:t> = result + ""; </a:t>
            </a:r>
            <a:r>
              <a:rPr lang="en-US" altLang="ko-KR" sz="1200" dirty="0">
                <a:solidFill>
                  <a:srgbClr val="FF0000"/>
                </a:solidFill>
              </a:rPr>
              <a:t>// </a:t>
            </a:r>
            <a:r>
              <a:rPr lang="ko-KR" altLang="en-US" sz="1200" dirty="0" smtClean="0">
                <a:solidFill>
                  <a:srgbClr val="FF0000"/>
                </a:solidFill>
              </a:rPr>
              <a:t>문자로 바꾸기</a:t>
            </a:r>
            <a:r>
              <a:rPr lang="en-US" altLang="ko-KR" sz="1200" dirty="0">
                <a:solidFill>
                  <a:srgbClr val="FF0000"/>
                </a:solidFill>
              </a:rPr>
              <a:t>.</a:t>
            </a:r>
          </a:p>
          <a:p>
            <a:endParaRPr lang="ko-KR" altLang="en-US" sz="1200" dirty="0"/>
          </a:p>
          <a:p>
            <a:r>
              <a:rPr lang="en-US" altLang="ko-KR" sz="1200" dirty="0"/>
              <a:t>            this.textBox3.Text = </a:t>
            </a:r>
            <a:r>
              <a:rPr lang="en-US" altLang="ko-KR" sz="1200" dirty="0" err="1"/>
              <a:t>result_str</a:t>
            </a:r>
            <a:r>
              <a:rPr lang="en-US" altLang="ko-KR" sz="1200" dirty="0"/>
              <a:t>;</a:t>
            </a:r>
          </a:p>
          <a:p>
            <a:r>
              <a:rPr lang="en-US" altLang="ko-KR" sz="1200" dirty="0" smtClean="0"/>
              <a:t>}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52653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C# - WinForms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타입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함수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11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더하기 구현하기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10" y="3818663"/>
            <a:ext cx="6053988" cy="256883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674" y="1140922"/>
            <a:ext cx="5954624" cy="2526671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711909" y="1424941"/>
            <a:ext cx="5497698" cy="5036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711909" y="4168139"/>
            <a:ext cx="5497698" cy="46204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4843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더</a:t>
            </a:r>
            <a:r>
              <a:rPr lang="ko-KR" altLang="en-US" dirty="0" smtClean="0"/>
              <a:t>하기 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빼기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곱하기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나누기를 모두 </a:t>
            </a:r>
            <a:r>
              <a:rPr lang="ko-KR" altLang="en-US" dirty="0" smtClean="0"/>
              <a:t>완성한다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28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 -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데이터 타입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예외처리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9896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C# -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타입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예외처리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Calculator 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 만들기</a:t>
            </a: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38" y="1733706"/>
            <a:ext cx="3792926" cy="1609418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6390" y="1141498"/>
            <a:ext cx="5711244" cy="224404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438" y="4183768"/>
            <a:ext cx="3755594" cy="1593577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800" y="3758548"/>
            <a:ext cx="5764921" cy="232636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4" name="직사각형 13"/>
          <p:cNvSpPr/>
          <p:nvPr/>
        </p:nvSpPr>
        <p:spPr>
          <a:xfrm>
            <a:off x="263464" y="1446042"/>
            <a:ext cx="3860337" cy="789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실수   입력</a:t>
            </a:r>
            <a:endParaRPr lang="ko-KR" altLang="en-US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82062" y="3751417"/>
            <a:ext cx="3860337" cy="10106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문자열 입력</a:t>
            </a:r>
            <a:endParaRPr lang="ko-KR" altLang="en-US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381702" y="1733706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FormatException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506393" y="4392777"/>
            <a:ext cx="198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>
                <a:solidFill>
                  <a:srgbClr val="FF0000"/>
                </a:solidFill>
              </a:rPr>
              <a:t>FormatException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65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C# -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타입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예외처리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 데이터 타입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827" y="1333117"/>
            <a:ext cx="6060124" cy="519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38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C# -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타입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예외처리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 데이터 타입 </a:t>
            </a: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정수형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071" y="1519919"/>
            <a:ext cx="6772879" cy="478129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00320" y="2325725"/>
            <a:ext cx="126188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byte,</a:t>
            </a:r>
          </a:p>
          <a:p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short,</a:t>
            </a:r>
          </a:p>
          <a:p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~</a:t>
            </a:r>
          </a:p>
          <a:p>
            <a:r>
              <a:rPr lang="en-US" altLang="ko-KR" sz="28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endParaRPr lang="en-US" altLang="ko-KR" sz="2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~</a:t>
            </a:r>
          </a:p>
          <a:p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Unint</a:t>
            </a:r>
          </a:p>
          <a:p>
            <a:endParaRPr lang="en-US" altLang="ko-KR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정수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35030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C# -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타입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예외처리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17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기본 데이터 타입 </a:t>
            </a: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실수형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6" y="1801995"/>
            <a:ext cx="8029152" cy="180988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53328" y="1741712"/>
            <a:ext cx="149271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float</a:t>
            </a:r>
          </a:p>
          <a:p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double</a:t>
            </a:r>
          </a:p>
          <a:p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decimal</a:t>
            </a:r>
          </a:p>
          <a:p>
            <a:endParaRPr lang="en-US" altLang="ko-KR" sz="2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[</a:t>
            </a:r>
            <a:r>
              <a:rPr lang="ko-KR" altLang="en-US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실수</a:t>
            </a:r>
            <a:r>
              <a:rPr lang="en-US" altLang="ko-KR" sz="2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6586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C# -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타입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예외처리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Int.Parse</a:t>
            </a: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</a:t>
            </a: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API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확인</a:t>
            </a:r>
            <a:endParaRPr lang="en-US" altLang="ko-KR" sz="1600" b="1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https://learn.microsoft.com/ko-kr/dotnet/api/system.int32.parse?view=net-8.0</a:t>
            </a:r>
            <a:endParaRPr lang="en-US" altLang="ko-KR" sz="1600" b="1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84" y="1625742"/>
            <a:ext cx="5523521" cy="499204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8" name="직사각형 7"/>
          <p:cNvSpPr/>
          <p:nvPr/>
        </p:nvSpPr>
        <p:spPr>
          <a:xfrm>
            <a:off x="4562099" y="4017814"/>
            <a:ext cx="495300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ko-KR" altLang="en-US" sz="1400" dirty="0" smtClean="0"/>
              <a:t>32</a:t>
            </a:r>
            <a:r>
              <a:rPr lang="ko-KR" altLang="en-US" sz="1400" dirty="0"/>
              <a:t>비트에 저장할 수 있는 정수 값의 범위는 0부터 4,294,967,295, 또는 −2,147,483,648부터 2,147,483,647까지이다. 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342042" y="4121765"/>
            <a:ext cx="3860337" cy="789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Int32 . 32</a:t>
            </a:r>
            <a:r>
              <a:rPr lang="ko-KR" altLang="en-US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비트 정수</a:t>
            </a:r>
            <a:endParaRPr lang="ko-KR" altLang="en-US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42042" y="5618056"/>
            <a:ext cx="3860337" cy="7894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ko-KR" b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FormatException</a:t>
            </a:r>
            <a:endParaRPr lang="ko-KR" altLang="en-US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153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C# -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타입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예외처리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19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예외처리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예외를 처리하려면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throw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및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try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문을 사용한다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예외를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throw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하려면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throw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문을 사용한다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코드 블록 실행 중에 발생할 수 있는 예외를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catch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하고 처리하려면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try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문을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사용한다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throw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문은 예외를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throw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1"/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try-catch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문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코드 블록 실행 중에 발생할 수 있는 예외를 처리하려면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try-catch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문을 사용한다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try </a:t>
            </a:r>
            <a:r>
              <a:rPr lang="ko-KR" altLang="en-US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블록 내에 예외가 발생할 수 있는 코드를 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배치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catch </a:t>
            </a:r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절를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사용하여 해당 </a:t>
            </a:r>
            <a:r>
              <a:rPr lang="en-US" altLang="ko-KR" sz="1600" dirty="0">
                <a:latin typeface="굴림" panose="020B0600000101010101" pitchFamily="50" charset="-127"/>
                <a:ea typeface="굴림" panose="020B0600000101010101" pitchFamily="50" charset="-127"/>
              </a:rPr>
              <a:t>catch 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블록에서 처리하려는 예외의 기본 유형을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지정한다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76681" y="2064064"/>
            <a:ext cx="9352640" cy="7386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if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(amount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&lt;= 0) { </a:t>
            </a:r>
            <a:endParaRPr lang="en-US" altLang="ko-KR" sz="14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en-US" altLang="ko-KR" sz="14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throw </a:t>
            </a:r>
            <a:r>
              <a:rPr lang="en-US" altLang="ko-KR" sz="14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new </a:t>
            </a:r>
            <a:r>
              <a:rPr lang="en-US" altLang="ko-KR" sz="1400" b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ArgumentOutOfRangeException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"Amount </a:t>
            </a:r>
            <a:r>
              <a:rPr lang="en-US" altLang="ko-KR" sz="1400" dirty="0">
                <a:latin typeface="굴림" panose="020B0600000101010101" pitchFamily="50" charset="-127"/>
                <a:ea typeface="굴림" panose="020B0600000101010101" pitchFamily="50" charset="-127"/>
              </a:rPr>
              <a:t>of shapes must be positive</a:t>
            </a:r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." ); </a:t>
            </a:r>
          </a:p>
          <a:p>
            <a:r>
              <a:rPr lang="en-US" altLang="ko-KR" sz="14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4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76681" y="3979184"/>
            <a:ext cx="9625689" cy="249299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try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t1_int =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int.Parse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(t1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…………………………..</a:t>
            </a: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FormatException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e)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Console.WriteLine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Processing failed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: “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+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e,Message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lang="ko-KR" altLang="en-US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catch (OperationCanceledException)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Console.WriteLine("Processing is cancelled.");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62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xmlns="" id="{E0B6FE7B-7C41-43BA-8A39-669B464699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클래스를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자유롭게 정의 하고 내부 함수를 구현 할 수 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예외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Exception)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처리를 </a:t>
            </a:r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할 수 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  <a:endParaRPr lang="en-US" altLang="ko-KR" sz="18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데이터 타입에  대해서 이해하고 타입에 맞는 형변환 코딩을 할 수 있다</a:t>
            </a:r>
            <a:r>
              <a:rPr lang="en-US" altLang="ko-KR" sz="18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xmlns="" id="{18BEB090-2C4C-45B8-B277-4BC7FD18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835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C# -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타입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예외처리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20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입문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예외 처리</a:t>
            </a:r>
            <a:endParaRPr lang="en-US" altLang="ko-KR" sz="1600" b="1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413314" y="1354810"/>
            <a:ext cx="8896399" cy="526297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private void button1_Click(object sender,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ko-KR" altLang="en-US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Calculator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calc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new Calculator();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t1 = this.textBox1.Text;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t2 = this.textBox2.Text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t1_int = 0;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try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t1_int =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int.Parse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(t1);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catch(</a:t>
            </a:r>
            <a:r>
              <a:rPr lang="en-US" altLang="ko-KR" sz="1200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FormatException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ex)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좌측 입력데이터가 정수가 아닙니다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t2_int = 0;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try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t2_int =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int.Parse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(t2);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</a:p>
          <a:p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catch (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FormatException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ex)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    </a:t>
            </a:r>
            <a:r>
              <a:rPr lang="en-US" altLang="ko-KR" sz="1200" b="1" dirty="0" err="1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MessageBox.Show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("</a:t>
            </a:r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우측 입력데이터가 정수가 아닙니다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.");</a:t>
            </a:r>
          </a:p>
          <a:p>
            <a:r>
              <a:rPr lang="ko-KR" altLang="en-US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result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calc.Plus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(t1_int, t2_int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);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result_str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result + ""; 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this.textBox3.Text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result_str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;</a:t>
            </a:r>
          </a:p>
          <a:p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9903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입력에서 발생되는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Exception</a:t>
            </a:r>
            <a:r>
              <a:rPr lang="ko-KR" altLang="en-US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처리를 모두 하여 에러가 발생되지 않는 코드를 완성한다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정수 데이터 타입을 </a:t>
            </a:r>
            <a:r>
              <a:rPr lang="ko-KR" altLang="en-US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실수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까지 가능하도록 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구현하여 코드를  완성하시오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14284" indent="0">
              <a:buNone/>
            </a:pPr>
            <a:r>
              <a:rPr lang="en-US" altLang="ko-KR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  - </a:t>
            </a:r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HINT 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int.Paes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ko-KR" altLang="en-US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데이터만 가능하다</a:t>
            </a:r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14284" indent="0">
              <a:buNone/>
            </a:pPr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en-US" altLang="ko-KR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64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48057B1-486C-4BB3-A119-0B82ED90EB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algn="ctr"/>
            <a:r>
              <a:rPr lang="en-US" altLang="ko-KR" sz="7200" dirty="0"/>
              <a:t>Q&amp;A</a:t>
            </a:r>
            <a:endParaRPr lang="ko-KR" altLang="en-US" sz="7200" dirty="0"/>
          </a:p>
        </p:txBody>
      </p:sp>
    </p:spTree>
    <p:extLst>
      <p:ext uri="{BB962C8B-B14F-4D97-AF65-F5344CB8AC3E}">
        <p14:creationId xmlns:p14="http://schemas.microsoft.com/office/powerpoint/2010/main" val="3673905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D899B60-8766-4735-B2D3-E655867881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C# - WinForms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데이터 타입</a:t>
            </a:r>
            <a:r>
              <a:rPr lang="en-US" altLang="ko-KR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b="1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함수 만들기</a:t>
            </a:r>
            <a:endParaRPr lang="ko-KR" altLang="en-US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34687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C# - WinForms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타입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함수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4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시작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프로젝트 만들기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Windows Forms </a:t>
            </a:r>
            <a:r>
              <a:rPr lang="ko-KR" altLang="en-US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앱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(.NET Framework)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만들기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.NET Framework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버전 확인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21" y="2053913"/>
            <a:ext cx="4891240" cy="342386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460" y="2053913"/>
            <a:ext cx="4787841" cy="335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96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C# - WinForms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타입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함수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5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#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시작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Calculator.cs</a:t>
            </a: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 만들기</a:t>
            </a:r>
            <a:endParaRPr lang="en-US" altLang="ko-KR" sz="1600" b="1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프로젝트 </a:t>
            </a:r>
            <a:r>
              <a:rPr lang="ko-KR" altLang="en-US" sz="1600" b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우클릭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추가 </a:t>
            </a: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  <a:sym typeface="Wingdings" panose="05000000000000000000" pitchFamily="2" charset="2"/>
              </a:rPr>
              <a:t>클래스 </a:t>
            </a: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b="1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99" y="1669664"/>
            <a:ext cx="3701486" cy="332453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8780" y="1669664"/>
            <a:ext cx="5613526" cy="3895465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3458" y="4512470"/>
            <a:ext cx="3391373" cy="2105319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6606540" y="5989320"/>
            <a:ext cx="1455420" cy="22860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59951" y="5749677"/>
            <a:ext cx="201369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Calculator.cs</a:t>
            </a:r>
            <a:r>
              <a:rPr lang="ko-KR" altLang="en-US" sz="20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가</a:t>
            </a:r>
            <a:endParaRPr lang="en-US" altLang="ko-KR" sz="2000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ko-KR" altLang="en-US" sz="20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만들어져 있다</a:t>
            </a:r>
            <a:r>
              <a:rPr lang="en-US" altLang="ko-KR" sz="20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ko-KR" altLang="en-US" sz="2000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47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C# - WinForms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타입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함수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6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Calculator 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 내부 함수 만들기 </a:t>
            </a:r>
            <a:endParaRPr lang="en-US" altLang="ko-KR" sz="1600" b="1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b="1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더하기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빼기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곱하기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나누기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총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개의 함수 만든다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</a:t>
            </a: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eturn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은 실행한 주체에 값을 반환해 주는 구문이다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395845" y="2150744"/>
            <a:ext cx="8896399" cy="43396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/>
              <a:t>class Calculator</a:t>
            </a:r>
          </a:p>
          <a:p>
            <a:r>
              <a:rPr lang="en-US" altLang="ko-KR" sz="1200" dirty="0" smtClean="0"/>
              <a:t>{   </a:t>
            </a:r>
            <a:endParaRPr lang="ko-KR" altLang="en-US" sz="1200" dirty="0"/>
          </a:p>
          <a:p>
            <a:r>
              <a:rPr lang="en-US" altLang="ko-KR" sz="1200" dirty="0"/>
              <a:t>        public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Plus(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result = a + b;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b="1" dirty="0">
                <a:solidFill>
                  <a:srgbClr val="FF0000"/>
                </a:solidFill>
              </a:rPr>
              <a:t>return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result;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 </a:t>
            </a:r>
          </a:p>
          <a:p>
            <a:r>
              <a:rPr lang="en-US" altLang="ko-KR" sz="1200" dirty="0"/>
              <a:t>        public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 err="1"/>
              <a:t>Mnus</a:t>
            </a:r>
            <a:r>
              <a:rPr lang="en-US" altLang="ko-KR" sz="1200" dirty="0"/>
              <a:t>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result = a - b;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b="1" dirty="0">
                <a:solidFill>
                  <a:srgbClr val="FF0000"/>
                </a:solidFill>
              </a:rPr>
              <a:t>return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result;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       public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Multiple(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result = a * b;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b="1" dirty="0">
                <a:solidFill>
                  <a:srgbClr val="FF0000"/>
                </a:solidFill>
              </a:rPr>
              <a:t>return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result;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}</a:t>
            </a:r>
          </a:p>
          <a:p>
            <a:r>
              <a:rPr lang="en-US" altLang="ko-KR" sz="1200" dirty="0"/>
              <a:t>        public </a:t>
            </a:r>
            <a:r>
              <a:rPr lang="en-US" altLang="ko-KR" sz="1200" dirty="0" err="1" smtClean="0"/>
              <a:t>int</a:t>
            </a:r>
            <a:r>
              <a:rPr lang="en-US" altLang="ko-KR" sz="1200" dirty="0" smtClean="0"/>
              <a:t> </a:t>
            </a:r>
            <a:r>
              <a:rPr lang="en-US" altLang="ko-KR" sz="1200" dirty="0"/>
              <a:t>Divide(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a,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b)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result = a / b;</a:t>
            </a:r>
          </a:p>
          <a:p>
            <a:r>
              <a:rPr lang="en-US" altLang="ko-KR" sz="1200" dirty="0"/>
              <a:t>            </a:t>
            </a:r>
            <a:r>
              <a:rPr lang="en-US" altLang="ko-KR" sz="1200" b="1" dirty="0">
                <a:solidFill>
                  <a:srgbClr val="FF0000"/>
                </a:solidFill>
              </a:rPr>
              <a:t>return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en-US" altLang="ko-KR" sz="1200" dirty="0"/>
              <a:t>result;</a:t>
            </a:r>
          </a:p>
          <a:p>
            <a:r>
              <a:rPr lang="ko-KR" altLang="en-US" sz="1200" dirty="0"/>
              <a:t>        </a:t>
            </a:r>
            <a:r>
              <a:rPr lang="en-US" altLang="ko-KR" sz="1200" dirty="0" smtClean="0"/>
              <a:t>}</a:t>
            </a:r>
            <a:endParaRPr lang="ko-KR" altLang="en-US" sz="1200" dirty="0"/>
          </a:p>
          <a:p>
            <a:r>
              <a:rPr lang="en-US" altLang="ko-KR" sz="1200" dirty="0" smtClean="0"/>
              <a:t>}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4442460" y="3299460"/>
            <a:ext cx="4769114" cy="1615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400" dirty="0" err="1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접근제한자</a:t>
            </a:r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</a:t>
            </a:r>
            <a:r>
              <a:rPr lang="ko-KR" altLang="en-US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반환데이터타입</a:t>
            </a:r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</a:t>
            </a:r>
            <a:r>
              <a:rPr lang="ko-KR" altLang="en-US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함수이름</a:t>
            </a:r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인자</a:t>
            </a:r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……)</a:t>
            </a:r>
            <a:endParaRPr lang="en-US" altLang="ko-KR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  <a:endParaRPr lang="en-US" altLang="ko-KR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       // </a:t>
            </a:r>
            <a:r>
              <a:rPr lang="ko-KR" altLang="en-US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내용</a:t>
            </a:r>
            <a:endParaRPr lang="en-US" altLang="ko-KR" sz="1400" dirty="0" smtClean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400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} </a:t>
            </a:r>
            <a:endParaRPr lang="en-US" altLang="ko-KR" sz="1400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4442460" y="2979420"/>
            <a:ext cx="4769114" cy="32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 smtClean="0"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 형식</a:t>
            </a:r>
            <a:endParaRPr lang="en-US" altLang="ko-KR" sz="1600" b="1" dirty="0">
              <a:solidFill>
                <a:schemeClr val="bg1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09707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C# - WinForms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타입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함수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7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en-US" altLang="ko-KR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Calculator </a:t>
            </a: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 내부 함수 만들기 </a:t>
            </a:r>
            <a:endParaRPr lang="en-US" altLang="ko-KR" sz="1600" b="1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b="1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함수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구성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Plus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형식의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개의 값을 받아서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인자 또는 파라미터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또는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argument )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더한 후 더한 값을 </a:t>
            </a:r>
            <a:r>
              <a:rPr lang="en-US" altLang="ko-KR" sz="1600" dirty="0" err="1" smtClean="0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형식으로 되돌려 준다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(return).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다른 함수도 마찬가지임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851266" y="3940233"/>
            <a:ext cx="3034145" cy="17872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 + B</a:t>
            </a:r>
            <a:endParaRPr lang="ko-KR" altLang="en-US" dirty="0"/>
          </a:p>
        </p:txBody>
      </p:sp>
      <p:sp>
        <p:nvSpPr>
          <p:cNvPr id="9" name="아래쪽 화살표 8"/>
          <p:cNvSpPr/>
          <p:nvPr/>
        </p:nvSpPr>
        <p:spPr>
          <a:xfrm>
            <a:off x="3526202" y="3398543"/>
            <a:ext cx="640080" cy="54032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A</a:t>
            </a:r>
            <a:endParaRPr lang="ko-KR" altLang="en-US" dirty="0"/>
          </a:p>
        </p:txBody>
      </p:sp>
      <p:sp>
        <p:nvSpPr>
          <p:cNvPr id="10" name="아래쪽 화살표 9"/>
          <p:cNvSpPr/>
          <p:nvPr/>
        </p:nvSpPr>
        <p:spPr>
          <a:xfrm>
            <a:off x="4446033" y="3381917"/>
            <a:ext cx="640080" cy="540328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B</a:t>
            </a:r>
            <a:endParaRPr lang="ko-KR" altLang="en-US" dirty="0"/>
          </a:p>
        </p:txBody>
      </p:sp>
      <p:sp>
        <p:nvSpPr>
          <p:cNvPr id="11" name="위로 구부러진 화살표 10"/>
          <p:cNvSpPr/>
          <p:nvPr/>
        </p:nvSpPr>
        <p:spPr>
          <a:xfrm rot="16200000">
            <a:off x="5158047" y="3300153"/>
            <a:ext cx="2493818" cy="798022"/>
          </a:xfrm>
          <a:prstGeom prst="curved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808110" y="4217232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return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7114865" y="3570901"/>
            <a:ext cx="2323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더한 값을 </a:t>
            </a:r>
            <a:r>
              <a:rPr lang="en-US" altLang="ko-KR" dirty="0" err="1" smtClean="0"/>
              <a:t>int</a:t>
            </a:r>
            <a:r>
              <a:rPr lang="ko-KR" altLang="en-US" dirty="0" smtClean="0"/>
              <a:t>형식으로</a:t>
            </a:r>
            <a:endParaRPr lang="en-US" altLang="ko-KR" dirty="0" smtClean="0"/>
          </a:p>
          <a:p>
            <a:r>
              <a:rPr lang="ko-KR" altLang="en-US" dirty="0" smtClean="0"/>
              <a:t>되돌려준다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67254" y="2429996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A+B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4857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C# - WinForms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타입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함수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8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화면 만들기</a:t>
            </a:r>
            <a:endParaRPr lang="en-US" altLang="ko-KR" sz="1600" b="1" dirty="0" smtClean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아래와 같이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4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 기능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더하기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빼기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곱하기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나누기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가 가능한 화면을 만든다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Textbox, Label , Button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을 이용하여 만든다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각 라인 끝의 버튼을 클릭하여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2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개 값을 가져와 계산된 결과를 보여준다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382" y="2797262"/>
            <a:ext cx="7640116" cy="3305636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93520" y="3246120"/>
            <a:ext cx="1295400" cy="27889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276600" y="3246120"/>
            <a:ext cx="1295400" cy="27889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494020" y="3246120"/>
            <a:ext cx="1295400" cy="2788920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2907" y="6346575"/>
            <a:ext cx="955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TextBox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 flipH="1" flipV="1">
            <a:off x="2788920" y="6035040"/>
            <a:ext cx="967740" cy="31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0"/>
          </p:cNvCxnSpPr>
          <p:nvPr/>
        </p:nvCxnSpPr>
        <p:spPr>
          <a:xfrm flipH="1" flipV="1">
            <a:off x="4084320" y="6092461"/>
            <a:ext cx="46443" cy="254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572000" y="6092461"/>
            <a:ext cx="1055171" cy="311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561467" y="241287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Label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18" name="직선 화살표 연결선 17"/>
          <p:cNvCxnSpPr/>
          <p:nvPr/>
        </p:nvCxnSpPr>
        <p:spPr>
          <a:xfrm flipH="1">
            <a:off x="3040380" y="2731229"/>
            <a:ext cx="716280" cy="720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직선 화살표 연결선 20"/>
          <p:cNvCxnSpPr/>
          <p:nvPr/>
        </p:nvCxnSpPr>
        <p:spPr>
          <a:xfrm>
            <a:off x="4206123" y="2720867"/>
            <a:ext cx="731753" cy="637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8837561" y="4455914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굴림" panose="020B0600000101010101" pitchFamily="50" charset="-127"/>
                <a:ea typeface="굴림" panose="020B0600000101010101" pitchFamily="50" charset="-127"/>
              </a:rPr>
              <a:t>Button</a:t>
            </a:r>
            <a:endParaRPr lang="ko-KR" alt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24" name="직선 화살표 연결선 23"/>
          <p:cNvCxnSpPr>
            <a:stCxn id="23" idx="1"/>
          </p:cNvCxnSpPr>
          <p:nvPr/>
        </p:nvCxnSpPr>
        <p:spPr>
          <a:xfrm flipH="1" flipV="1">
            <a:off x="7999036" y="3668708"/>
            <a:ext cx="838525" cy="971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>
            <a:stCxn id="23" idx="1"/>
          </p:cNvCxnSpPr>
          <p:nvPr/>
        </p:nvCxnSpPr>
        <p:spPr>
          <a:xfrm flipH="1" flipV="1">
            <a:off x="7999035" y="4283309"/>
            <a:ext cx="838526" cy="357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 flipH="1">
            <a:off x="7999035" y="4767494"/>
            <a:ext cx="859402" cy="134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 flipH="1">
            <a:off x="8027980" y="4767495"/>
            <a:ext cx="838526" cy="921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3078969" y="2720215"/>
            <a:ext cx="707926" cy="13642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4219497" y="2729922"/>
            <a:ext cx="841921" cy="140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3150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xmlns="" id="{83AAD5FC-1D9E-4DA3-A3C2-3771D21F6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C# - WinForms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클래스 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데이터 타입</a:t>
            </a:r>
            <a:r>
              <a:rPr lang="en-US" altLang="ko-KR" b="1" dirty="0"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ko-KR" altLang="en-US" b="1" dirty="0">
                <a:latin typeface="굴림" panose="020B0600000101010101" pitchFamily="50" charset="-127"/>
                <a:ea typeface="굴림" panose="020B0600000101010101" pitchFamily="50" charset="-127"/>
              </a:rPr>
              <a:t>함수 만들기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xmlns="" id="{84EFCE56-66F9-4B01-BAE4-B064780D1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B862-5017-4B09-B6C4-8D50769CE5F8}" type="slidenum">
              <a:rPr lang="en-US" altLang="ko-KR" smtClean="0">
                <a:latin typeface="굴림" panose="020B0600000101010101" pitchFamily="50" charset="-127"/>
                <a:ea typeface="굴림" panose="020B0600000101010101" pitchFamily="50" charset="-127"/>
              </a:rPr>
              <a:pPr/>
              <a:t>9</a:t>
            </a:fld>
            <a:endParaRPr lang="en-US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1" y="719626"/>
            <a:ext cx="9906000" cy="5898163"/>
          </a:xfrm>
          <a:prstGeom prst="rect">
            <a:avLst/>
          </a:prstGeo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더하기 구현하기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더하기 라인의 계산 버튼을 클릭하면 </a:t>
            </a:r>
            <a:r>
              <a:rPr lang="en-US" altLang="ko-KR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r>
              <a:rPr lang="ko-KR" altLang="en-US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</a:t>
            </a:r>
            <a:r>
              <a:rPr lang="en-US" altLang="ko-KR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+ B</a:t>
            </a:r>
            <a:r>
              <a:rPr lang="ko-KR" altLang="en-US" sz="1600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값 </a:t>
            </a:r>
            <a:r>
              <a:rPr lang="ko-KR" altLang="en-US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를 하여 결과를 </a:t>
            </a:r>
            <a:r>
              <a:rPr lang="en-US" altLang="ko-KR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에 표시한다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</a:p>
          <a:p>
            <a:pPr marL="1200150" lvl="2" indent="-285750">
              <a:buFont typeface="Wingdings" panose="05000000000000000000" pitchFamily="2" charset="2"/>
              <a:buChar char="u"/>
            </a:pP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버튼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클릭은 버튼 선택 후 속성의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Click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이벤트에서 구현한다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en-US" altLang="ko-KR" sz="1600" dirty="0" smtClean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r>
              <a:rPr lang="en-US" altLang="ko-KR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A,B,C</a:t>
            </a:r>
            <a:r>
              <a:rPr lang="ko-KR" altLang="en-US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는 </a:t>
            </a:r>
            <a:r>
              <a:rPr lang="en-US" altLang="ko-KR" sz="1600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TextBox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로 속성의 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Text</a:t>
            </a:r>
            <a:r>
              <a:rPr lang="ko-KR" altLang="en-US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값을 가져오거나 값을 넣으면  된다</a:t>
            </a:r>
            <a:r>
              <a:rPr lang="en-US" altLang="ko-KR" sz="16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.  </a:t>
            </a:r>
          </a:p>
          <a:p>
            <a:pPr marL="285750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742950" lvl="1" indent="-285750">
              <a:buFont typeface="Wingdings" panose="05000000000000000000" pitchFamily="2" charset="2"/>
              <a:buChar char="u"/>
            </a:pP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80310" y="4566649"/>
            <a:ext cx="8896399" cy="19389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private void button1_Click(object sender,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EventArgs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e)</a:t>
            </a:r>
          </a:p>
          <a:p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{</a:t>
            </a:r>
            <a:endParaRPr lang="en-US" altLang="ko-KR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Calculator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calc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= new Calculator();</a:t>
            </a: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t1 = this.textBox1.Text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;   // A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값을 가져온다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</a:t>
            </a: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string t2 = this.textBox2.Text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  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B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값을 가져온다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int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result = </a:t>
            </a:r>
            <a:r>
              <a:rPr lang="en-US" altLang="ko-KR" sz="1200" dirty="0" err="1">
                <a:latin typeface="굴림" panose="020B0600000101010101" pitchFamily="50" charset="-127"/>
                <a:ea typeface="굴림" panose="020B0600000101010101" pitchFamily="50" charset="-127"/>
              </a:rPr>
              <a:t>calc.Plus</a:t>
            </a:r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(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??   </a:t>
            </a:r>
            <a:r>
              <a:rPr lang="en-US" altLang="ko-KR" sz="1200" b="1" dirty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??  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);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A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값과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값을 </a:t>
            </a:r>
            <a:r>
              <a:rPr lang="en-US" altLang="ko-KR" sz="1200" b="1" dirty="0" err="1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Calcalator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클래스의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Plus 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함수에 넣어서  더한 값을 얻는다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            this.textBox3.Text = result</a:t>
            </a:r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;  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// C</a:t>
            </a:r>
            <a:r>
              <a:rPr lang="ko-KR" altLang="en-US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에 더한 결과 값을 넣는다</a:t>
            </a:r>
            <a:r>
              <a:rPr lang="en-US" altLang="ko-KR" sz="1200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. </a:t>
            </a:r>
            <a:endParaRPr lang="en-US" altLang="ko-KR" sz="1200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r>
              <a:rPr lang="en-US" altLang="ko-KR" sz="1200" dirty="0" smtClean="0">
                <a:latin typeface="굴림" panose="020B0600000101010101" pitchFamily="50" charset="-127"/>
                <a:ea typeface="굴림" panose="020B0600000101010101" pitchFamily="50" charset="-127"/>
              </a:rPr>
              <a:t>}</a:t>
            </a:r>
            <a:endParaRPr lang="ko-KR" altLang="en-US" sz="1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83" y="2392836"/>
            <a:ext cx="4890206" cy="2091448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4345661" y="2642617"/>
            <a:ext cx="868680" cy="434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87567" y="2642617"/>
            <a:ext cx="950882" cy="434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A</a:t>
            </a:r>
            <a:endParaRPr lang="ko-KR" altLang="en-US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455185" y="2648159"/>
            <a:ext cx="868680" cy="434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C</a:t>
            </a:r>
            <a:endParaRPr lang="ko-KR" altLang="en-US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073806" y="2642617"/>
            <a:ext cx="868680" cy="4343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B</a:t>
            </a:r>
            <a:endParaRPr lang="ko-KR" altLang="en-US" b="1" dirty="0">
              <a:solidFill>
                <a:srgbClr val="FF0000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2803" y="2441967"/>
            <a:ext cx="3334215" cy="149563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오른쪽 화살표 11"/>
          <p:cNvSpPr/>
          <p:nvPr/>
        </p:nvSpPr>
        <p:spPr>
          <a:xfrm>
            <a:off x="5495802" y="2788782"/>
            <a:ext cx="523702" cy="2881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797037" y="2162192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계산 버튼 클릭 이벤트</a:t>
            </a:r>
            <a:endParaRPr lang="ko-KR" altLang="en-US" sz="1400" dirty="0"/>
          </a:p>
        </p:txBody>
      </p:sp>
      <p:sp>
        <p:nvSpPr>
          <p:cNvPr id="14" name="직사각형 13"/>
          <p:cNvSpPr/>
          <p:nvPr/>
        </p:nvSpPr>
        <p:spPr>
          <a:xfrm>
            <a:off x="6816874" y="2859787"/>
            <a:ext cx="369653" cy="2947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15" name="오른쪽 화살표 14"/>
          <p:cNvSpPr/>
          <p:nvPr/>
        </p:nvSpPr>
        <p:spPr>
          <a:xfrm rot="8330266">
            <a:off x="6890785" y="4307259"/>
            <a:ext cx="1387862" cy="1733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653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나눔고딕">
      <a:majorFont>
        <a:latin typeface="나눔고딕 ExtraBold"/>
        <a:ea typeface="나눔고딕 ExtraBold"/>
        <a:cs typeface=""/>
      </a:majorFont>
      <a:minorFont>
        <a:latin typeface="나눔고딕"/>
        <a:ea typeface="나눔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6759</TotalTime>
  <Words>1130</Words>
  <Application>Microsoft Office PowerPoint</Application>
  <PresentationFormat>A4 용지(210x297mm)</PresentationFormat>
  <Paragraphs>239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1" baseType="lpstr">
      <vt:lpstr>KoPub돋움체 Bold</vt:lpstr>
      <vt:lpstr>굴림</vt:lpstr>
      <vt:lpstr>나눔고딕</vt:lpstr>
      <vt:lpstr>나눔고딕 ExtraBold</vt:lpstr>
      <vt:lpstr>맑은 고딕</vt:lpstr>
      <vt:lpstr>현대하모니 L</vt:lpstr>
      <vt:lpstr>Arial</vt:lpstr>
      <vt:lpstr>Wingdings</vt:lpstr>
      <vt:lpstr>Office 테마</vt:lpstr>
      <vt:lpstr>C# - WinForms</vt:lpstr>
      <vt:lpstr>PowerPoint 프레젠테이션</vt:lpstr>
      <vt:lpstr>PowerPoint 프레젠테이션</vt:lpstr>
      <vt:lpstr>C# - WinForms 클래스 , 데이터 타입,  함수 만들기</vt:lpstr>
      <vt:lpstr>C# - WinForms 클래스 , 데이터 타입,  함수 만들기</vt:lpstr>
      <vt:lpstr>C# - WinForms 클래스 , 데이터 타입,  함수 만들기</vt:lpstr>
      <vt:lpstr>C# - WinForms 클래스 , 데이터 타입,  함수 만들기</vt:lpstr>
      <vt:lpstr>C# - WinForms 클래스 , 데이터 타입,  함수 만들기</vt:lpstr>
      <vt:lpstr>C# - WinForms 클래스 , 데이터 타입,  함수 만들기</vt:lpstr>
      <vt:lpstr>C# - WinForms 클래스 , 데이터 타입,  함수 만들기</vt:lpstr>
      <vt:lpstr>C# - WinForms 클래스 , 데이터 타입,  함수 만들기</vt:lpstr>
      <vt:lpstr>PowerPoint 프레젠테이션</vt:lpstr>
      <vt:lpstr>PowerPoint 프레젠테이션</vt:lpstr>
      <vt:lpstr>C# - 데이터 타입, 예외처리</vt:lpstr>
      <vt:lpstr>C# - 데이터 타입, 예외처리</vt:lpstr>
      <vt:lpstr>C# - 데이터 타입, 예외처리</vt:lpstr>
      <vt:lpstr>C# - 데이터 타입, 예외처리</vt:lpstr>
      <vt:lpstr>C# - 데이터 타입, 예외처리</vt:lpstr>
      <vt:lpstr>C# - 데이터 타입, 예외처리</vt:lpstr>
      <vt:lpstr>C# - 데이터 타입, 예외처리</vt:lpstr>
      <vt:lpstr>PowerPoint 프레젠테이션</vt:lpstr>
      <vt:lpstr>PowerPoint 프레젠테이션</vt:lpstr>
    </vt:vector>
  </TitlesOfParts>
  <Company>nepescorp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이채윤</dc:creator>
  <cp:lastModifiedBy>Microsoft 계정</cp:lastModifiedBy>
  <cp:revision>7131</cp:revision>
  <cp:lastPrinted>2024-07-16T07:37:08Z</cp:lastPrinted>
  <dcterms:created xsi:type="dcterms:W3CDTF">2021-06-10T04:26:31Z</dcterms:created>
  <dcterms:modified xsi:type="dcterms:W3CDTF">2025-03-02T05:53:05Z</dcterms:modified>
</cp:coreProperties>
</file>