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65" r:id="rId2"/>
    <p:sldId id="270" r:id="rId3"/>
    <p:sldId id="266" r:id="rId4"/>
    <p:sldId id="471" r:id="rId5"/>
    <p:sldId id="472" r:id="rId6"/>
    <p:sldId id="480" r:id="rId7"/>
    <p:sldId id="470" r:id="rId8"/>
    <p:sldId id="464" r:id="rId9"/>
    <p:sldId id="465" r:id="rId10"/>
    <p:sldId id="468" r:id="rId11"/>
    <p:sldId id="466" r:id="rId12"/>
    <p:sldId id="467" r:id="rId13"/>
    <p:sldId id="469" r:id="rId14"/>
    <p:sldId id="481" r:id="rId15"/>
    <p:sldId id="473" r:id="rId16"/>
    <p:sldId id="475" r:id="rId17"/>
    <p:sldId id="474" r:id="rId18"/>
    <p:sldId id="476" r:id="rId19"/>
    <p:sldId id="477" r:id="rId20"/>
    <p:sldId id="478" r:id="rId21"/>
    <p:sldId id="482" r:id="rId22"/>
    <p:sldId id="479" r:id="rId23"/>
    <p:sldId id="268" r:id="rId24"/>
  </p:sldIdLst>
  <p:sldSz cx="9906000" cy="6858000" type="A4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9A5352F-6E65-4EA3-B7D2-5762EBDCFD61}">
          <p14:sldIdLst>
            <p14:sldId id="265"/>
            <p14:sldId id="270"/>
            <p14:sldId id="266"/>
            <p14:sldId id="471"/>
            <p14:sldId id="472"/>
            <p14:sldId id="480"/>
            <p14:sldId id="470"/>
            <p14:sldId id="464"/>
            <p14:sldId id="465"/>
            <p14:sldId id="468"/>
            <p14:sldId id="466"/>
            <p14:sldId id="467"/>
            <p14:sldId id="469"/>
            <p14:sldId id="481"/>
            <p14:sldId id="473"/>
            <p14:sldId id="475"/>
            <p14:sldId id="474"/>
            <p14:sldId id="476"/>
            <p14:sldId id="477"/>
            <p14:sldId id="478"/>
            <p14:sldId id="482"/>
            <p14:sldId id="479"/>
            <p14:sldId id="268"/>
          </p14:sldIdLst>
        </p14:section>
        <p14:section name="사용예시" id="{D05DA6DD-8047-49A1-95A1-E2777747098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00C1E9"/>
    <a:srgbClr val="53B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1277C55-ACD2-4CBC-9865-19E093B20960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A1D414B-0EBA-4D21-B9EB-468436F2F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2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19">
            <a:extLst>
              <a:ext uri="{FF2B5EF4-FFF2-40B4-BE49-F238E27FC236}">
                <a16:creationId xmlns:a16="http://schemas.microsoft.com/office/drawing/2014/main" xmlns="" id="{37E54B47-B1D8-4E99-B05E-90A6B268A0CE}"/>
              </a:ext>
            </a:extLst>
          </p:cNvPr>
          <p:cNvSpPr/>
          <p:nvPr userDrawn="1"/>
        </p:nvSpPr>
        <p:spPr>
          <a:xfrm>
            <a:off x="393276" y="2075360"/>
            <a:ext cx="9512724" cy="1712349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모서리가 둥근 직사각형 29">
            <a:extLst>
              <a:ext uri="{FF2B5EF4-FFF2-40B4-BE49-F238E27FC236}">
                <a16:creationId xmlns:a16="http://schemas.microsoft.com/office/drawing/2014/main" xmlns="" id="{838F3F2D-60CD-4009-BC71-F67FFE76485E}"/>
              </a:ext>
            </a:extLst>
          </p:cNvPr>
          <p:cNvSpPr/>
          <p:nvPr userDrawn="1"/>
        </p:nvSpPr>
        <p:spPr>
          <a:xfrm>
            <a:off x="393277" y="2070638"/>
            <a:ext cx="2770838" cy="54724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jshan</a:t>
            </a:r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8E438A8-87F9-46DA-B177-CC44C0590C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7"/>
          <a:stretch/>
        </p:blipFill>
        <p:spPr>
          <a:xfrm>
            <a:off x="6734629" y="4560054"/>
            <a:ext cx="3113520" cy="203253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C108B33-B19A-4B22-B127-336D6F9D5C51}"/>
              </a:ext>
            </a:extLst>
          </p:cNvPr>
          <p:cNvSpPr/>
          <p:nvPr userDrawn="1"/>
        </p:nvSpPr>
        <p:spPr>
          <a:xfrm>
            <a:off x="0" y="6588579"/>
            <a:ext cx="9906000" cy="29633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F8A3F0A-6323-4813-9A9A-54465E44603A}"/>
              </a:ext>
            </a:extLst>
          </p:cNvPr>
          <p:cNvSpPr txBox="1"/>
          <p:nvPr userDrawn="1"/>
        </p:nvSpPr>
        <p:spPr>
          <a:xfrm>
            <a:off x="288468" y="6599465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2949" y="2430237"/>
            <a:ext cx="8769773" cy="1108523"/>
          </a:xfrm>
        </p:spPr>
        <p:txBody>
          <a:bodyPr anchor="b">
            <a:normAutofit/>
          </a:bodyPr>
          <a:lstStyle>
            <a:lvl1pPr algn="ctr">
              <a:defRPr lang="en-US" sz="36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ctr" defTabSz="914400" rtl="0" eaLnBrk="1" latinLnBrk="1" hangingPunct="1"/>
            <a:r>
              <a:rPr lang="ko-KR" altLang="en-US" dirty="0"/>
              <a:t>객체지향 프로그래밍 응용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11D7B2D-BF12-4F63-BF9A-6CC8049323F4}"/>
              </a:ext>
            </a:extLst>
          </p:cNvPr>
          <p:cNvSpPr txBox="1"/>
          <p:nvPr userDrawn="1"/>
        </p:nvSpPr>
        <p:spPr>
          <a:xfrm>
            <a:off x="332010" y="235742"/>
            <a:ext cx="816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2022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디지털 전환을 위한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전문가 과정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83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8685" y="1362635"/>
            <a:ext cx="8043864" cy="4047398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/>
        </p:nvSpPr>
        <p:spPr bwMode="auto">
          <a:xfrm>
            <a:off x="1102658" y="2357718"/>
            <a:ext cx="7693679" cy="2868164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1897" indent="-247613">
              <a:lnSpc>
                <a:spcPct val="200000"/>
              </a:lnSpc>
              <a:buFontTx/>
              <a:buBlip>
                <a:blip r:embed="rId2"/>
              </a:buBlip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988806" y="1802813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학습목표는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9BEF22F9-796F-487E-8962-98214C63D05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02658" y="2357718"/>
            <a:ext cx="7700684" cy="2868164"/>
          </a:xfrm>
        </p:spPr>
        <p:txBody>
          <a:bodyPr anchor="ctr"/>
          <a:lstStyle>
            <a:lvl1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3pPr>
            <a:lvl4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4pPr>
            <a:lvl5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학습목표를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58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30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8685" y="1362635"/>
            <a:ext cx="8043864" cy="4047398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/>
        </p:nvSpPr>
        <p:spPr bwMode="auto">
          <a:xfrm>
            <a:off x="1102658" y="2357718"/>
            <a:ext cx="7693679" cy="2868164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1897" indent="-247613">
              <a:lnSpc>
                <a:spcPct val="200000"/>
              </a:lnSpc>
              <a:buFontTx/>
              <a:buBlip>
                <a:blip r:embed="rId2"/>
              </a:buBlip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988806" y="1802813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실습해봅시다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9BEF22F9-796F-487E-8962-98214C63D05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02658" y="2357718"/>
            <a:ext cx="7700684" cy="2868164"/>
          </a:xfrm>
        </p:spPr>
        <p:txBody>
          <a:bodyPr anchor="ctr"/>
          <a:lstStyle>
            <a:lvl1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3pPr>
            <a:lvl4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4pPr>
            <a:lvl5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앞의 예제를 실습하여 코딩하고 완성해봅시다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58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01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0" y="-1"/>
            <a:ext cx="9906000" cy="6599465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 userDrawn="1"/>
        </p:nvSpPr>
        <p:spPr bwMode="auto">
          <a:xfrm>
            <a:off x="193867" y="822960"/>
            <a:ext cx="9565885" cy="560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4284" indent="0">
              <a:lnSpc>
                <a:spcPct val="200000"/>
              </a:lnSpc>
              <a:buFontTx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104886" y="313632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033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3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2B96FA8-CB48-4F4F-B574-40CF8BBEAB37}"/>
              </a:ext>
            </a:extLst>
          </p:cNvPr>
          <p:cNvSpPr/>
          <p:nvPr userDrawn="1"/>
        </p:nvSpPr>
        <p:spPr>
          <a:xfrm>
            <a:off x="0" y="0"/>
            <a:ext cx="9906000" cy="67439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E8E0ED-0A59-4463-B422-28B5A7B6B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D58C22B-76FC-4ED4-83AA-4D7E88868172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B848C10-AFF0-473F-BE0C-39B75AE2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CDAAB3D-8EA5-4D04-A974-7E99FDA7BB2E}"/>
              </a:ext>
            </a:extLst>
          </p:cNvPr>
          <p:cNvSpPr txBox="1"/>
          <p:nvPr userDrawn="1"/>
        </p:nvSpPr>
        <p:spPr>
          <a:xfrm>
            <a:off x="288468" y="6599465"/>
            <a:ext cx="6756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86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3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AAEC21-CA0C-414D-A537-14146F92A4F5}"/>
              </a:ext>
            </a:extLst>
          </p:cNvPr>
          <p:cNvSpPr txBox="1"/>
          <p:nvPr userDrawn="1"/>
        </p:nvSpPr>
        <p:spPr>
          <a:xfrm>
            <a:off x="476666" y="1362984"/>
            <a:ext cx="4854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NEXT</a:t>
            </a:r>
            <a:endParaRPr kumimoji="1" lang="ko-KR" altLang="en-US" sz="7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6E96BD1-8B05-4E7D-9556-2528408E09D7}"/>
              </a:ext>
            </a:extLst>
          </p:cNvPr>
          <p:cNvCxnSpPr/>
          <p:nvPr userDrawn="1"/>
        </p:nvCxnSpPr>
        <p:spPr>
          <a:xfrm>
            <a:off x="622171" y="2412275"/>
            <a:ext cx="8424000" cy="1"/>
          </a:xfrm>
          <a:prstGeom prst="line">
            <a:avLst/>
          </a:prstGeom>
          <a:ln w="38100">
            <a:solidFill>
              <a:srgbClr val="0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6D078568-3928-4953-A82D-2F11587141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2170" y="3091904"/>
            <a:ext cx="8423999" cy="2813596"/>
          </a:xfrm>
        </p:spPr>
        <p:txBody>
          <a:bodyPr/>
          <a:lstStyle>
            <a:lvl1pPr>
              <a:defRPr lang="ko-KR" altLang="en-US" sz="28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ko-KR" altLang="en-US" dirty="0"/>
              <a:t>다음시간 과목 또는 실습과제를 안내해주세요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다음 시간에는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IoT </a:t>
            </a:r>
            <a:r>
              <a:rPr lang="ko-KR" altLang="en-US" dirty="0"/>
              <a:t>개발을 위한 시스템 설계를 다뤄보도록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0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58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310" y="800902"/>
            <a:ext cx="9352640" cy="9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내용을 입력해주세요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B862-5017-4B09-B6C4-8D50769CE5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310" y="226606"/>
            <a:ext cx="9352640" cy="34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70" r:id="rId3"/>
    <p:sldLayoutId id="2147483669" r:id="rId4"/>
    <p:sldLayoutId id="2147483665" r:id="rId5"/>
    <p:sldLayoutId id="2147483662" r:id="rId6"/>
    <p:sldLayoutId id="2147483668" r:id="rId7"/>
    <p:sldLayoutId id="2147483664" r:id="rId8"/>
    <p:sldLayoutId id="2147483666" r:id="rId9"/>
  </p:sldLayoutIdLst>
  <p:hf hdr="0" ftr="0" dt="0"/>
  <p:txStyles>
    <p:titleStyle>
      <a:lvl1pPr marL="0"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2400" kern="1200" dirty="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0" userDrawn="1">
          <p15:clr>
            <a:srgbClr val="F26B43"/>
          </p15:clr>
        </p15:guide>
        <p15:guide id="2" orient="horz" pos="414" userDrawn="1">
          <p15:clr>
            <a:srgbClr val="F26B43"/>
          </p15:clr>
        </p15:guide>
        <p15:guide id="3" pos="172" userDrawn="1">
          <p15:clr>
            <a:srgbClr val="F26B43"/>
          </p15:clr>
        </p15:guide>
        <p15:guide id="4" pos="6068" userDrawn="1">
          <p15:clr>
            <a:srgbClr val="F26B43"/>
          </p15:clr>
        </p15:guide>
        <p15:guide id="5" orient="horz" pos="4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00DB18-A961-456D-97C6-0029B6D00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229" y="2421093"/>
            <a:ext cx="8769773" cy="1108523"/>
          </a:xfrm>
        </p:spPr>
        <p:txBody>
          <a:bodyPr/>
          <a:lstStyle/>
          <a:p>
            <a:r>
              <a:rPr lang="en-US" altLang="ko-KR" dirty="0"/>
              <a:t>C# - WinForms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66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로그인 폼 만들기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속성 수정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10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각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컨트롤에 자신의 속성을 적용한다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시작위치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StartPosition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 가운데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적절한 폼 이름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(Text) :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LoginForm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ControlBox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가 보여질 필요 없음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: false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비밀번호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***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보여지도록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PasswordChar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: *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탭 인덱스 부여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탭을 눌러 순서대로 넘어가도록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Userid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password  Login  Close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18" y="3812398"/>
            <a:ext cx="3162300" cy="1924050"/>
          </a:xfrm>
          <a:prstGeom prst="rect">
            <a:avLst/>
          </a:prstGeom>
        </p:spPr>
      </p:pic>
      <p:sp>
        <p:nvSpPr>
          <p:cNvPr id="16" name="사각형 설명선 15"/>
          <p:cNvSpPr/>
          <p:nvPr/>
        </p:nvSpPr>
        <p:spPr>
          <a:xfrm>
            <a:off x="5637460" y="3544610"/>
            <a:ext cx="1305909" cy="535576"/>
          </a:xfrm>
          <a:prstGeom prst="wedgeRectCallout">
            <a:avLst>
              <a:gd name="adj1" fmla="val -99410"/>
              <a:gd name="adj2" fmla="val 22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ControlBox</a:t>
            </a:r>
            <a:r>
              <a:rPr lang="ko-KR" altLang="en-US" sz="1050" dirty="0"/>
              <a:t>가 없음</a:t>
            </a:r>
          </a:p>
        </p:txBody>
      </p:sp>
      <p:sp>
        <p:nvSpPr>
          <p:cNvPr id="17" name="사각형 설명선 16"/>
          <p:cNvSpPr/>
          <p:nvPr/>
        </p:nvSpPr>
        <p:spPr>
          <a:xfrm>
            <a:off x="5384618" y="4506635"/>
            <a:ext cx="1305909" cy="535576"/>
          </a:xfrm>
          <a:prstGeom prst="wedgeRectCallout">
            <a:avLst>
              <a:gd name="adj1" fmla="val -99410"/>
              <a:gd name="adj2" fmla="val 22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비밀번호 </a:t>
            </a:r>
            <a:r>
              <a:rPr lang="en-US" altLang="ko-KR" sz="1050" dirty="0"/>
              <a:t>**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2329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로그인 폼 만들기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닫기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11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닫기 기능 구현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닫기 버튼의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Click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이벤트를 구현한다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닫기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코드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this.close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하여 닫기를 구현한다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9" y="1334784"/>
            <a:ext cx="8678486" cy="303889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89412" y="5304079"/>
            <a:ext cx="871728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private void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btnClose_Click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this.Close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89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로그인 폼 만들기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물어보고 닫기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물어보고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닫기 기능 구현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닫기 버튼의 클릭하면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YesNo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옵션으로 물어보고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Yes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일 경우 닫는다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함수는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DialogResult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반환한다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8383" y="1705262"/>
            <a:ext cx="8717280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private void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btnClose_Click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종료할까요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?", "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확인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",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MessageBoxButtons.YesNo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 ==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DialogResult.Yes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this.Close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  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8383" y="4089233"/>
            <a:ext cx="8717280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private void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btnClose_Click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DialogResult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result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종료할까요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?", "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확인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",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MessageBoxButtons.YesNo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 result ==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DialogResult.Yes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this.Close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  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56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로그인 폼 만들기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기능 구현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13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로그인 기능 구현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버튼을 클릭하여 값을 입력했는지 체크 후 로그인 처리를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8383" y="1489724"/>
            <a:ext cx="8717280" cy="5170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       private void </a:t>
            </a:r>
            <a:r>
              <a:rPr lang="en-US" altLang="ko-KR" sz="1100" dirty="0" err="1"/>
              <a:t>btnLogin_Click</a:t>
            </a:r>
            <a:r>
              <a:rPr lang="en-US" altLang="ko-KR" sz="1100" dirty="0"/>
              <a:t>(object sender, </a:t>
            </a:r>
            <a:r>
              <a:rPr lang="en-US" altLang="ko-KR" sz="1100" dirty="0" err="1"/>
              <a:t>EventArgs</a:t>
            </a:r>
            <a:r>
              <a:rPr lang="en-US" altLang="ko-KR" sz="1100" dirty="0"/>
              <a:t> e)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 string 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this.txtUserId.Text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      string </a:t>
            </a:r>
            <a:r>
              <a:rPr lang="en-US" altLang="ko-KR" sz="1100" dirty="0" err="1"/>
              <a:t>user_password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this.txtPassword.Text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        if( 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 == </a:t>
            </a:r>
            <a:r>
              <a:rPr lang="en-US" altLang="ko-KR" sz="1100" dirty="0" err="1"/>
              <a:t>string.Empty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MessageBox.Show</a:t>
            </a:r>
            <a:r>
              <a:rPr lang="en-US" altLang="ko-KR" sz="1100" dirty="0"/>
              <a:t>("User Id</a:t>
            </a:r>
            <a:r>
              <a:rPr lang="ko-KR" altLang="en-US" sz="1100" dirty="0"/>
              <a:t>를 입력하세요</a:t>
            </a:r>
            <a:r>
              <a:rPr lang="en-US" altLang="ko-KR" sz="1100" dirty="0"/>
              <a:t>.");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this.txtUserId.Focus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        return;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}</a:t>
            </a:r>
            <a:endParaRPr lang="ko-KR" altLang="en-US" sz="1100" dirty="0"/>
          </a:p>
          <a:p>
            <a:r>
              <a:rPr lang="en-US" altLang="ko-KR" sz="1100" dirty="0"/>
              <a:t>            if (</a:t>
            </a:r>
            <a:r>
              <a:rPr lang="en-US" altLang="ko-KR" sz="1100" dirty="0" err="1"/>
              <a:t>user_password</a:t>
            </a:r>
            <a:r>
              <a:rPr lang="en-US" altLang="ko-KR" sz="1100" dirty="0"/>
              <a:t> == </a:t>
            </a:r>
            <a:r>
              <a:rPr lang="en-US" altLang="ko-KR" sz="1100" dirty="0" err="1"/>
              <a:t>string.Empty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MessageBox.Show</a:t>
            </a:r>
            <a:r>
              <a:rPr lang="en-US" altLang="ko-KR" sz="1100" dirty="0"/>
              <a:t>("Password</a:t>
            </a:r>
            <a:r>
              <a:rPr lang="ko-KR" altLang="en-US" sz="1100" dirty="0"/>
              <a:t>를 입력하세요</a:t>
            </a:r>
            <a:r>
              <a:rPr lang="en-US" altLang="ko-KR" sz="1100" dirty="0"/>
              <a:t>.");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this.txtPassword.Focus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        return;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}</a:t>
            </a:r>
            <a:endParaRPr lang="ko-KR" altLang="en-US" sz="1100" dirty="0"/>
          </a:p>
          <a:p>
            <a:r>
              <a:rPr lang="en-US" altLang="ko-KR" sz="1100" dirty="0"/>
              <a:t>            if ( 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 == "admin" &amp;&amp; </a:t>
            </a:r>
            <a:r>
              <a:rPr lang="en-US" altLang="ko-KR" sz="1100" dirty="0" err="1"/>
              <a:t>user_password</a:t>
            </a:r>
            <a:r>
              <a:rPr lang="en-US" altLang="ko-KR" sz="1100" dirty="0"/>
              <a:t> == "1234" )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{</a:t>
            </a:r>
          </a:p>
          <a:p>
            <a:r>
              <a:rPr lang="ko-KR" altLang="en-US" sz="1100" dirty="0"/>
              <a:t>                </a:t>
            </a:r>
            <a:r>
              <a:rPr lang="en-US" altLang="ko-KR" sz="1100" dirty="0" err="1"/>
              <a:t>MessageBox.Show</a:t>
            </a:r>
            <a:r>
              <a:rPr lang="en-US" altLang="ko-KR" sz="1100" dirty="0"/>
              <a:t>("</a:t>
            </a:r>
            <a:r>
              <a:rPr lang="ko-KR" altLang="en-US" sz="1100" dirty="0"/>
              <a:t>관리자님 반갑습니다</a:t>
            </a:r>
            <a:r>
              <a:rPr lang="en-US" altLang="ko-KR" sz="1100" dirty="0"/>
              <a:t>.");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            else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{</a:t>
            </a:r>
          </a:p>
          <a:p>
            <a:r>
              <a:rPr lang="ko-KR" altLang="en-US" sz="1100" dirty="0"/>
              <a:t>                </a:t>
            </a:r>
            <a:r>
              <a:rPr lang="en-US" altLang="ko-KR" sz="1100" dirty="0" err="1"/>
              <a:t>MessageBox.Show</a:t>
            </a:r>
            <a:r>
              <a:rPr lang="en-US" altLang="ko-KR" sz="1100" dirty="0"/>
              <a:t>("</a:t>
            </a:r>
            <a:r>
              <a:rPr lang="ko-KR" altLang="en-US" sz="1100" dirty="0"/>
              <a:t>아이디와 비밀번호가 일치하지 않습니다</a:t>
            </a:r>
            <a:r>
              <a:rPr lang="en-US" altLang="ko-KR" sz="1100" dirty="0"/>
              <a:t>.");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this.txtUserId.Text</a:t>
            </a:r>
            <a:r>
              <a:rPr lang="en-US" altLang="ko-KR" sz="1100" dirty="0"/>
              <a:t> = "";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this.txtPassword.Text</a:t>
            </a:r>
            <a:r>
              <a:rPr lang="en-US" altLang="ko-KR" sz="1100" dirty="0"/>
              <a:t> = "";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this.txtUserId.Focus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        return;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}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/>
              <a:t>}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370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앞의 예제 화면을 만들고 코딩 하여 완성해봅시다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6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Main Form, Login Form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연동하여 로그인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App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완성</a:t>
            </a:r>
          </a:p>
        </p:txBody>
      </p:sp>
    </p:spTree>
    <p:extLst>
      <p:ext uri="{BB962C8B-B14F-4D97-AF65-F5344CB8AC3E}">
        <p14:creationId xmlns:p14="http://schemas.microsoft.com/office/powerpoint/2010/main" val="119651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Main Form, Login Form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연동하여 로그인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App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완성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16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로그인이 정상적으로 되어야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메인창을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보여주는 로그인 기능을 완성하자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MainForm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주 진입코드로 만들고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LoginForm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Dialog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띄워 로그인이 되면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DialogResult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OK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메인창에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넘겨준다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로그인 창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관리자 확인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메인창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보여짐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0" y="2760890"/>
            <a:ext cx="2533109" cy="15412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820" y="2760890"/>
            <a:ext cx="1419225" cy="1266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377" y="2760890"/>
            <a:ext cx="4905103" cy="269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14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Main Form, Login Form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연동하여 로그인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App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완성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17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LoginForm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이름 변경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LoginForm.cs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변경한다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로그인  해야 보여질 새로운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Form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생성하고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MainForm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으로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94" y="1643493"/>
            <a:ext cx="4256076" cy="16576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8" y="3820040"/>
            <a:ext cx="6199606" cy="259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69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Main Form, Login Form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연동하여 로그인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App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완성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18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C#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프로젝트는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Program.cs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파일에서 진입 점을 변경 할 수 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Main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함수에서 진입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Form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MainForm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으로 변경해준다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1" y="1691209"/>
            <a:ext cx="7919832" cy="38810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0122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Main Form, Login Form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연동하여 로그인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App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완성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19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로그인 코드에서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Dialog Result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OK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보내준다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8383" y="1267660"/>
            <a:ext cx="8717280" cy="5170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private void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btnLogin_Click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this.txtUserId.Text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user_password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this.txtPassword.Text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if(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==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("User Id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를 입력하세요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this.txtUserId.Focus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return;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user_password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==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("Password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를 입력하세요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this.txtPassword.Focus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return;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== "admin" &amp;&amp;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user_password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== "1234" )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관리자님 반갑습니다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this.DialogResult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DialogResult.OK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else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아이디와 비밀번호가 일치하지 않습니다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this.txtUserId.Text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"";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this.txtPassword.Text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"";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this.txtUserId.Focus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return;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874" y="1864928"/>
            <a:ext cx="2533109" cy="15412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616" y="3542842"/>
            <a:ext cx="1419225" cy="1266825"/>
          </a:xfrm>
          <a:prstGeom prst="rect">
            <a:avLst/>
          </a:prstGeom>
        </p:spPr>
      </p:pic>
      <p:sp>
        <p:nvSpPr>
          <p:cNvPr id="9" name="사각형 설명선 8"/>
          <p:cNvSpPr/>
          <p:nvPr/>
        </p:nvSpPr>
        <p:spPr>
          <a:xfrm>
            <a:off x="5884817" y="5159833"/>
            <a:ext cx="2498876" cy="933994"/>
          </a:xfrm>
          <a:prstGeom prst="wedgeRectCallout">
            <a:avLst>
              <a:gd name="adj1" fmla="val -129826"/>
              <a:gd name="adj2" fmla="val -103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Dialog Result </a:t>
            </a:r>
            <a:r>
              <a:rPr lang="ko-KR" altLang="en-US" dirty="0"/>
              <a:t>가 </a:t>
            </a:r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53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E0B6FE7B-7C41-43BA-8A39-669B46469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분할된 화면 디자인을 할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MessageBox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활용할 수 있고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Login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Main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창의 연동을 이해 할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8BEB090-2C4C-45B8-B277-4BC7FD18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358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Main Form, Login Form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연동하여 로그인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App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완성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20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MainForm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Load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함수에서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LoginForm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Dialog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실행시킨다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62439" y="3724689"/>
            <a:ext cx="8717280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        private void </a:t>
            </a:r>
            <a:r>
              <a:rPr lang="en-US" altLang="ko-KR" sz="1400" dirty="0" err="1"/>
              <a:t>MainForm_Load</a:t>
            </a:r>
            <a:r>
              <a:rPr lang="en-US" altLang="ko-KR" sz="1400" dirty="0"/>
              <a:t>(object sender, </a:t>
            </a:r>
            <a:r>
              <a:rPr lang="en-US" altLang="ko-KR" sz="1400" dirty="0" err="1"/>
              <a:t>EventArgs</a:t>
            </a:r>
            <a:r>
              <a:rPr lang="en-US" altLang="ko-KR" sz="1400" dirty="0"/>
              <a:t> e)</a:t>
            </a:r>
          </a:p>
          <a:p>
            <a:r>
              <a:rPr lang="ko-KR" altLang="en-US" sz="1400" dirty="0"/>
              <a:t>       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>
                <a:solidFill>
                  <a:srgbClr val="FF0000"/>
                </a:solidFill>
              </a:rPr>
              <a:t>LoginForm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loginForm</a:t>
            </a:r>
            <a:r>
              <a:rPr lang="en-US" altLang="ko-KR" sz="1400" dirty="0">
                <a:solidFill>
                  <a:srgbClr val="FF0000"/>
                </a:solidFill>
              </a:rPr>
              <a:t> = new </a:t>
            </a:r>
            <a:r>
              <a:rPr lang="en-US" altLang="ko-KR" sz="1400" dirty="0" err="1">
                <a:solidFill>
                  <a:srgbClr val="FF0000"/>
                </a:solidFill>
              </a:rPr>
              <a:t>LoginForm</a:t>
            </a:r>
            <a:r>
              <a:rPr lang="en-US" altLang="ko-KR" sz="14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 </a:t>
            </a:r>
            <a:r>
              <a:rPr lang="en-US" altLang="ko-KR" sz="1400" dirty="0" err="1">
                <a:solidFill>
                  <a:srgbClr val="FF0000"/>
                </a:solidFill>
              </a:rPr>
              <a:t>DialogResult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loginResult</a:t>
            </a:r>
            <a:r>
              <a:rPr lang="en-US" altLang="ko-KR" sz="1400" dirty="0">
                <a:solidFill>
                  <a:srgbClr val="FF0000"/>
                </a:solidFill>
              </a:rPr>
              <a:t> =  </a:t>
            </a:r>
            <a:r>
              <a:rPr lang="en-US" altLang="ko-KR" sz="1400" dirty="0" err="1">
                <a:solidFill>
                  <a:srgbClr val="FF0000"/>
                </a:solidFill>
              </a:rPr>
              <a:t>loginForm.ShowDialog</a:t>
            </a:r>
            <a:r>
              <a:rPr lang="en-US" altLang="ko-KR" sz="14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400" dirty="0"/>
              <a:t>            if( </a:t>
            </a:r>
            <a:r>
              <a:rPr lang="en-US" altLang="ko-KR" sz="1400" dirty="0" err="1">
                <a:solidFill>
                  <a:srgbClr val="FF0000"/>
                </a:solidFill>
              </a:rPr>
              <a:t>loginResult</a:t>
            </a:r>
            <a:r>
              <a:rPr lang="en-US" altLang="ko-KR" sz="1400" dirty="0">
                <a:solidFill>
                  <a:srgbClr val="FF0000"/>
                </a:solidFill>
              </a:rPr>
              <a:t> == </a:t>
            </a:r>
            <a:r>
              <a:rPr lang="en-US" altLang="ko-KR" sz="1400" dirty="0" err="1">
                <a:solidFill>
                  <a:srgbClr val="FF0000"/>
                </a:solidFill>
              </a:rPr>
              <a:t>DialogResult.OK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           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            // </a:t>
            </a:r>
            <a:r>
              <a:rPr lang="ko-KR" altLang="en-US" sz="1400" dirty="0"/>
              <a:t>로그인 성공 </a:t>
            </a:r>
            <a:r>
              <a:rPr lang="en-US" altLang="ko-KR" sz="1400" dirty="0" err="1"/>
              <a:t>MainForm</a:t>
            </a:r>
            <a:r>
              <a:rPr lang="ko-KR" altLang="en-US" sz="1400" dirty="0"/>
              <a:t>보여짐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ko-KR" altLang="en-US" sz="1400" dirty="0"/>
              <a:t>            </a:t>
            </a:r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            else</a:t>
            </a:r>
          </a:p>
          <a:p>
            <a:r>
              <a:rPr lang="ko-KR" altLang="en-US" sz="1400" dirty="0"/>
              <a:t>           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            </a:t>
            </a:r>
            <a:r>
              <a:rPr lang="en-US" altLang="ko-KR" sz="1400" dirty="0" err="1"/>
              <a:t>Application.Exit</a:t>
            </a:r>
            <a:r>
              <a:rPr lang="en-US" altLang="ko-KR" sz="1400" dirty="0"/>
              <a:t>();</a:t>
            </a:r>
          </a:p>
          <a:p>
            <a:r>
              <a:rPr lang="ko-KR" altLang="en-US" sz="1400" dirty="0"/>
              <a:t>            </a:t>
            </a:r>
            <a:r>
              <a:rPr lang="en-US" altLang="ko-KR" sz="1400" dirty="0"/>
              <a:t>}</a:t>
            </a:r>
          </a:p>
          <a:p>
            <a:r>
              <a:rPr lang="ko-KR" altLang="en-US" sz="1400" dirty="0"/>
              <a:t>        </a:t>
            </a:r>
            <a:r>
              <a:rPr lang="en-US" altLang="ko-KR" sz="1400" dirty="0"/>
              <a:t>}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86" y="1125498"/>
            <a:ext cx="5688790" cy="253210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사각형 설명선 7"/>
          <p:cNvSpPr/>
          <p:nvPr/>
        </p:nvSpPr>
        <p:spPr>
          <a:xfrm>
            <a:off x="4376058" y="4761411"/>
            <a:ext cx="2498876" cy="933994"/>
          </a:xfrm>
          <a:prstGeom prst="wedgeRectCallout">
            <a:avLst>
              <a:gd name="adj1" fmla="val -68142"/>
              <a:gd name="adj2" fmla="val -458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LoginForm</a:t>
            </a:r>
            <a:r>
              <a:rPr lang="ko-KR" altLang="en-US" dirty="0"/>
              <a:t>에서</a:t>
            </a:r>
            <a:endParaRPr lang="en-US" altLang="ko-KR" dirty="0"/>
          </a:p>
          <a:p>
            <a:pPr algn="ctr"/>
            <a:r>
              <a:rPr lang="en-US" altLang="ko-KR" dirty="0"/>
              <a:t>Dialog Result </a:t>
            </a:r>
            <a:r>
              <a:rPr lang="ko-KR" altLang="en-US" dirty="0"/>
              <a:t>가 </a:t>
            </a:r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620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앞의 예제 화면을 만들고 코딩 하여 완성해봅시다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15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만들어봅시다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630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48057B1-486C-4BB3-A119-0B82ED90E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sz="7200" dirty="0"/>
              <a:t>Q&amp;A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7390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메시지 박스</a:t>
            </a:r>
          </a:p>
        </p:txBody>
      </p:sp>
    </p:spTree>
    <p:extLst>
      <p:ext uri="{BB962C8B-B14F-4D97-AF65-F5344CB8AC3E}">
        <p14:creationId xmlns:p14="http://schemas.microsoft.com/office/powerpoint/2010/main" val="73468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MessageBox UI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MessageBox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Button5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개를 이용하여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WinForms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만들어서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MessageBox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기능을 알아보자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API :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https://learn.microsoft.com/ko-kr/dotnet/api/system.windows.messagebox?view=windowsdesktop-8.0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Method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https://learn.microsoft.com/ko-kr/dotnet/api/system.windows.messagebox.show?view=windowsdesktop-8.0#system-windows-messagebox-show(system-string-system-string)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16" y="3194626"/>
            <a:ext cx="2353627" cy="323428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648" y="3140761"/>
            <a:ext cx="1238250" cy="1266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822" y="3194626"/>
            <a:ext cx="1695450" cy="1266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738" y="3247209"/>
            <a:ext cx="1809750" cy="1447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956" y="4908781"/>
            <a:ext cx="1924050" cy="12668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2289" y="5214631"/>
            <a:ext cx="27241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0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MessageBox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코드 구현하기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각 버튼의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이벤트를 아래에서 찾아 구현하여 완성하고 기능을 익힌다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89412" y="1574635"/>
            <a:ext cx="871728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기본 메시지 박스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"); 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9412" y="2058519"/>
            <a:ext cx="871728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타이틀이 있는 메시지 박스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", "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타이틀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"); 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412" y="2592140"/>
            <a:ext cx="871728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아이콘 메시지 박스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", "Error",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MessageBoxButtons.OK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MessageBoxIcon.Error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); 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412" y="3335309"/>
            <a:ext cx="4761411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DialogResult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result 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종료 할까요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?", "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종료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",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MessageBoxButtons.YesNo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if (result ==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DialogResult.Yes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프로그램을 종료 합니다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else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프로그램 종료를 취소합니다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 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06223" y="3367965"/>
            <a:ext cx="4761411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DialogResult</a:t>
            </a:r>
            <a:r>
              <a:rPr lang="en-US" altLang="ko-KR" sz="1100" dirty="0"/>
              <a:t> result = </a:t>
            </a:r>
            <a:r>
              <a:rPr lang="en-US" altLang="ko-KR" sz="1100" dirty="0" err="1"/>
              <a:t>MessageBox.Show</a:t>
            </a:r>
            <a:r>
              <a:rPr lang="en-US" altLang="ko-KR" sz="1100" dirty="0"/>
              <a:t>("</a:t>
            </a:r>
            <a:r>
              <a:rPr lang="ko-KR" altLang="en-US" sz="1100" dirty="0"/>
              <a:t>종료 할까요</a:t>
            </a:r>
            <a:r>
              <a:rPr lang="en-US" altLang="ko-KR" sz="1100" dirty="0"/>
              <a:t>?", "</a:t>
            </a:r>
            <a:r>
              <a:rPr lang="ko-KR" altLang="en-US" sz="1100" dirty="0"/>
              <a:t>종료</a:t>
            </a:r>
            <a:r>
              <a:rPr lang="en-US" altLang="ko-KR" sz="1100" dirty="0"/>
              <a:t>",</a:t>
            </a:r>
          </a:p>
          <a:p>
            <a:r>
              <a:rPr lang="en-US" altLang="ko-KR" sz="1100" dirty="0"/>
              <a:t>                            </a:t>
            </a:r>
            <a:r>
              <a:rPr lang="en-US" altLang="ko-KR" sz="1100" dirty="0" err="1"/>
              <a:t>MessageBoxButtons.YesNoCancel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MessageBoxIcon.Question</a:t>
            </a:r>
            <a:r>
              <a:rPr lang="en-US" altLang="ko-KR" sz="1100" dirty="0"/>
              <a:t> 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if (result == </a:t>
            </a:r>
            <a:r>
              <a:rPr lang="en-US" altLang="ko-KR" sz="1100" dirty="0" err="1"/>
              <a:t>DialogResult.Yes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MessageBox.Show</a:t>
            </a:r>
            <a:r>
              <a:rPr lang="en-US" altLang="ko-KR" sz="1100" dirty="0"/>
              <a:t>("'</a:t>
            </a:r>
            <a:r>
              <a:rPr lang="ko-KR" altLang="en-US" sz="1100" dirty="0"/>
              <a:t>예</a:t>
            </a:r>
            <a:r>
              <a:rPr lang="en-US" altLang="ko-KR" sz="1100" dirty="0"/>
              <a:t>' </a:t>
            </a:r>
            <a:r>
              <a:rPr lang="ko-KR" altLang="en-US" sz="1100" dirty="0"/>
              <a:t>선택</a:t>
            </a:r>
            <a:r>
              <a:rPr lang="en-US" altLang="ko-KR" sz="1100" dirty="0"/>
              <a:t>.");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else if (result == </a:t>
            </a:r>
            <a:r>
              <a:rPr lang="en-US" altLang="ko-KR" sz="1100" dirty="0" err="1"/>
              <a:t>DialogResult.No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MessageBox.Show</a:t>
            </a:r>
            <a:r>
              <a:rPr lang="en-US" altLang="ko-KR" sz="1100" dirty="0"/>
              <a:t>("'</a:t>
            </a:r>
            <a:r>
              <a:rPr lang="ko-KR" altLang="en-US" sz="1100" dirty="0"/>
              <a:t>아니오</a:t>
            </a:r>
            <a:r>
              <a:rPr lang="en-US" altLang="ko-KR" sz="1100" dirty="0"/>
              <a:t>' </a:t>
            </a:r>
            <a:r>
              <a:rPr lang="ko-KR" altLang="en-US" sz="1100" dirty="0"/>
              <a:t>선택</a:t>
            </a:r>
            <a:r>
              <a:rPr lang="en-US" altLang="ko-KR" sz="1100" dirty="0"/>
              <a:t>.");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else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MessageBox.Show</a:t>
            </a:r>
            <a:r>
              <a:rPr lang="en-US" altLang="ko-KR" sz="1100" dirty="0"/>
              <a:t>("'</a:t>
            </a:r>
            <a:r>
              <a:rPr lang="ko-KR" altLang="en-US" sz="1100" dirty="0"/>
              <a:t>취소</a:t>
            </a:r>
            <a:r>
              <a:rPr lang="en-US" altLang="ko-KR" sz="1100" dirty="0"/>
              <a:t>' </a:t>
            </a:r>
            <a:r>
              <a:rPr lang="ko-KR" altLang="en-US" sz="1100" dirty="0"/>
              <a:t>선택</a:t>
            </a:r>
            <a:r>
              <a:rPr lang="en-US" altLang="ko-KR" sz="1100" dirty="0"/>
              <a:t>.");</a:t>
            </a:r>
          </a:p>
          <a:p>
            <a:r>
              <a:rPr lang="en-US" altLang="ko-KR" sz="1100" dirty="0"/>
              <a:t>} 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27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앞의 예제 화면을 만들고 코딩 하여 완성해봅시다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7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Login App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115318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프로젝트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8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Windows Forms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프로젝트 만들기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새 프로젝트를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Windows Form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앱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새 프로젝트 생성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023"/>
            <a:ext cx="3971109" cy="28699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150" y="1643023"/>
            <a:ext cx="4052183" cy="29289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768" y="3438552"/>
            <a:ext cx="4749382" cy="33245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106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로그인 폼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9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Label, Textbox, Button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이용하여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Login Form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만들어보자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컨트롤은 반드시 기능이 연상되는 적절한 이름을 부여한다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예시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txtUserId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txtUserPassword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btnLogin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btnClose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9" y="2948941"/>
            <a:ext cx="3248025" cy="2057400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640080" y="3206931"/>
            <a:ext cx="770709" cy="483326"/>
          </a:xfrm>
          <a:prstGeom prst="wedgeRectCallout">
            <a:avLst>
              <a:gd name="adj1" fmla="val 152896"/>
              <a:gd name="adj2" fmla="val 24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10" name="사각형 설명선 9"/>
          <p:cNvSpPr/>
          <p:nvPr/>
        </p:nvSpPr>
        <p:spPr>
          <a:xfrm>
            <a:off x="709752" y="4068887"/>
            <a:ext cx="770709" cy="483326"/>
          </a:xfrm>
          <a:prstGeom prst="wedgeRectCallout">
            <a:avLst>
              <a:gd name="adj1" fmla="val 141032"/>
              <a:gd name="adj2" fmla="val -60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12" name="사각형 설명선 11"/>
          <p:cNvSpPr/>
          <p:nvPr/>
        </p:nvSpPr>
        <p:spPr>
          <a:xfrm>
            <a:off x="2122713" y="5309147"/>
            <a:ext cx="940526" cy="535576"/>
          </a:xfrm>
          <a:prstGeom prst="wedgeRectCallout">
            <a:avLst>
              <a:gd name="adj1" fmla="val 47812"/>
              <a:gd name="adj2" fmla="val -145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13" name="사각형 설명선 12"/>
          <p:cNvSpPr/>
          <p:nvPr/>
        </p:nvSpPr>
        <p:spPr>
          <a:xfrm>
            <a:off x="4153988" y="5231677"/>
            <a:ext cx="940526" cy="535576"/>
          </a:xfrm>
          <a:prstGeom prst="wedgeRectCallout">
            <a:avLst>
              <a:gd name="adj1" fmla="val -34827"/>
              <a:gd name="adj2" fmla="val -128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14" name="사각형 설명선 13"/>
          <p:cNvSpPr/>
          <p:nvPr/>
        </p:nvSpPr>
        <p:spPr>
          <a:xfrm>
            <a:off x="5147142" y="3180806"/>
            <a:ext cx="1305909" cy="535576"/>
          </a:xfrm>
          <a:prstGeom prst="wedgeRectCallout">
            <a:avLst>
              <a:gd name="adj1" fmla="val -99410"/>
              <a:gd name="adj2" fmla="val 22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TextBox</a:t>
            </a:r>
            <a:endParaRPr lang="ko-KR" altLang="en-US" dirty="0"/>
          </a:p>
        </p:txBody>
      </p:sp>
      <p:sp>
        <p:nvSpPr>
          <p:cNvPr id="15" name="사각형 설명선 14"/>
          <p:cNvSpPr/>
          <p:nvPr/>
        </p:nvSpPr>
        <p:spPr>
          <a:xfrm>
            <a:off x="5147141" y="4016637"/>
            <a:ext cx="1305909" cy="535576"/>
          </a:xfrm>
          <a:prstGeom prst="wedgeRectCallout">
            <a:avLst>
              <a:gd name="adj1" fmla="val -92408"/>
              <a:gd name="adj2" fmla="val -45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TextBox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01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6572</TotalTime>
  <Words>994</Words>
  <Application>Microsoft Office PowerPoint</Application>
  <PresentationFormat>A4 용지(210x297mm)</PresentationFormat>
  <Paragraphs>265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KoPub돋움체 Bold</vt:lpstr>
      <vt:lpstr>굴림</vt:lpstr>
      <vt:lpstr>나눔고딕</vt:lpstr>
      <vt:lpstr>나눔고딕 ExtraBold</vt:lpstr>
      <vt:lpstr>맑은 고딕</vt:lpstr>
      <vt:lpstr>현대하모니 L</vt:lpstr>
      <vt:lpstr>Arial</vt:lpstr>
      <vt:lpstr>Wingdings</vt:lpstr>
      <vt:lpstr>Office 테마</vt:lpstr>
      <vt:lpstr>C# - WinForms</vt:lpstr>
      <vt:lpstr>PowerPoint 프레젠테이션</vt:lpstr>
      <vt:lpstr>PowerPoint 프레젠테이션</vt:lpstr>
      <vt:lpstr>MessageBox UI</vt:lpstr>
      <vt:lpstr>MessageBox 코드 구현하기</vt:lpstr>
      <vt:lpstr>PowerPoint 프레젠테이션</vt:lpstr>
      <vt:lpstr>PowerPoint 프레젠테이션</vt:lpstr>
      <vt:lpstr>프로젝트 만들기</vt:lpstr>
      <vt:lpstr>로그인 폼 만들기</vt:lpstr>
      <vt:lpstr>로그인 폼 만들기 :: 속성 수정</vt:lpstr>
      <vt:lpstr>로그인 폼 만들기 :: 닫기 </vt:lpstr>
      <vt:lpstr>로그인 폼 만들기 :: 물어보고 닫기 </vt:lpstr>
      <vt:lpstr>로그인 폼 만들기 :: 로그인 기능 구현</vt:lpstr>
      <vt:lpstr>PowerPoint 프레젠테이션</vt:lpstr>
      <vt:lpstr>PowerPoint 프레젠테이션</vt:lpstr>
      <vt:lpstr>Main Form, Login Form 연동하여 로그인 App완성</vt:lpstr>
      <vt:lpstr>Main Form, Login Form 연동하여 로그인 App완성</vt:lpstr>
      <vt:lpstr>Main Form, Login Form 연동하여 로그인 App완성</vt:lpstr>
      <vt:lpstr>Main Form, Login Form 연동하여 로그인 App완성</vt:lpstr>
      <vt:lpstr>Main Form, Login Form 연동하여 로그인 App완성</vt:lpstr>
      <vt:lpstr>PowerPoint 프레젠테이션</vt:lpstr>
      <vt:lpstr>PowerPoint 프레젠테이션</vt:lpstr>
      <vt:lpstr>PowerPoint 프레젠테이션</vt:lpstr>
    </vt:vector>
  </TitlesOfParts>
  <Company>nepescorp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이채윤</dc:creator>
  <cp:lastModifiedBy>Microsoft 계정</cp:lastModifiedBy>
  <cp:revision>6519</cp:revision>
  <cp:lastPrinted>2024-07-16T07:37:08Z</cp:lastPrinted>
  <dcterms:created xsi:type="dcterms:W3CDTF">2021-06-10T04:26:31Z</dcterms:created>
  <dcterms:modified xsi:type="dcterms:W3CDTF">2025-01-22T00:49:12Z</dcterms:modified>
</cp:coreProperties>
</file>