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65" r:id="rId2"/>
    <p:sldId id="270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86" r:id="rId12"/>
    <p:sldId id="576" r:id="rId13"/>
    <p:sldId id="577" r:id="rId14"/>
    <p:sldId id="479" r:id="rId15"/>
    <p:sldId id="480" r:id="rId16"/>
    <p:sldId id="555" r:id="rId17"/>
    <p:sldId id="534" r:id="rId18"/>
    <p:sldId id="554" r:id="rId19"/>
    <p:sldId id="536" r:id="rId20"/>
    <p:sldId id="557" r:id="rId21"/>
    <p:sldId id="558" r:id="rId22"/>
    <p:sldId id="559" r:id="rId23"/>
    <p:sldId id="560" r:id="rId24"/>
    <p:sldId id="561" r:id="rId25"/>
    <p:sldId id="505" r:id="rId26"/>
    <p:sldId id="567" r:id="rId27"/>
    <p:sldId id="582" r:id="rId28"/>
    <p:sldId id="563" r:id="rId29"/>
    <p:sldId id="581" r:id="rId30"/>
    <p:sldId id="578" r:id="rId31"/>
    <p:sldId id="579" r:id="rId32"/>
    <p:sldId id="580" r:id="rId33"/>
    <p:sldId id="583" r:id="rId34"/>
    <p:sldId id="584" r:id="rId35"/>
    <p:sldId id="585" r:id="rId36"/>
    <p:sldId id="587" r:id="rId37"/>
    <p:sldId id="588" r:id="rId38"/>
    <p:sldId id="545" r:id="rId39"/>
    <p:sldId id="268" r:id="rId40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A5352F-6E65-4EA3-B7D2-5762EBDCFD61}">
          <p14:sldIdLst>
            <p14:sldId id="265"/>
            <p14:sldId id="270"/>
            <p14:sldId id="568"/>
            <p14:sldId id="569"/>
            <p14:sldId id="570"/>
            <p14:sldId id="571"/>
            <p14:sldId id="572"/>
            <p14:sldId id="573"/>
            <p14:sldId id="574"/>
            <p14:sldId id="575"/>
            <p14:sldId id="586"/>
            <p14:sldId id="576"/>
            <p14:sldId id="577"/>
            <p14:sldId id="479"/>
            <p14:sldId id="480"/>
            <p14:sldId id="555"/>
            <p14:sldId id="534"/>
            <p14:sldId id="554"/>
            <p14:sldId id="536"/>
            <p14:sldId id="557"/>
            <p14:sldId id="558"/>
            <p14:sldId id="559"/>
            <p14:sldId id="560"/>
            <p14:sldId id="561"/>
            <p14:sldId id="505"/>
            <p14:sldId id="567"/>
            <p14:sldId id="582"/>
            <p14:sldId id="563"/>
            <p14:sldId id="581"/>
            <p14:sldId id="578"/>
            <p14:sldId id="579"/>
            <p14:sldId id="580"/>
            <p14:sldId id="583"/>
            <p14:sldId id="584"/>
            <p14:sldId id="585"/>
            <p14:sldId id="587"/>
            <p14:sldId id="588"/>
            <p14:sldId id="545"/>
            <p14:sldId id="268"/>
          </p14:sldIdLst>
        </p14:section>
        <p14:section name="사용예시" id="{D05DA6DD-8047-49A1-95A1-E277774709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0C1E9"/>
    <a:srgbClr val="53B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277C55-ACD2-4CBC-9865-19E093B20960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1D414B-0EBA-4D21-B9EB-468436F2F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xmlns="" id="{37E54B47-B1D8-4E99-B05E-90A6B268A0CE}"/>
              </a:ext>
            </a:extLst>
          </p:cNvPr>
          <p:cNvSpPr/>
          <p:nvPr userDrawn="1"/>
        </p:nvSpPr>
        <p:spPr>
          <a:xfrm>
            <a:off x="393276" y="2075360"/>
            <a:ext cx="9512724" cy="171234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xmlns="" id="{838F3F2D-60CD-4009-BC71-F67FFE76485E}"/>
              </a:ext>
            </a:extLst>
          </p:cNvPr>
          <p:cNvSpPr/>
          <p:nvPr userDrawn="1"/>
        </p:nvSpPr>
        <p:spPr>
          <a:xfrm>
            <a:off x="393277" y="2070638"/>
            <a:ext cx="2770838" cy="5472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jshan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8E438A8-87F9-46DA-B177-CC44C0590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6734629" y="4560054"/>
            <a:ext cx="3113520" cy="20325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108B33-B19A-4B22-B127-336D6F9D5C51}"/>
              </a:ext>
            </a:extLst>
          </p:cNvPr>
          <p:cNvSpPr/>
          <p:nvPr userDrawn="1"/>
        </p:nvSpPr>
        <p:spPr>
          <a:xfrm>
            <a:off x="0" y="6588579"/>
            <a:ext cx="9906000" cy="29633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8A3F0A-6323-4813-9A9A-54465E44603A}"/>
              </a:ext>
            </a:extLst>
          </p:cNvPr>
          <p:cNvSpPr txBox="1"/>
          <p:nvPr userDrawn="1"/>
        </p:nvSpPr>
        <p:spPr>
          <a:xfrm>
            <a:off x="288468" y="659946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49" y="2430237"/>
            <a:ext cx="8769773" cy="1108523"/>
          </a:xfrm>
        </p:spPr>
        <p:txBody>
          <a:bodyPr anchor="b">
            <a:normAutofit/>
          </a:bodyPr>
          <a:lstStyle>
            <a:lvl1pPr algn="ctr">
              <a:defRPr lang="en-US" sz="36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ko-KR" altLang="en-US" dirty="0"/>
              <a:t>객체지향 프로그래밍 응용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1D7B2D-BF12-4F63-BF9A-6CC8049323F4}"/>
              </a:ext>
            </a:extLst>
          </p:cNvPr>
          <p:cNvSpPr txBox="1"/>
          <p:nvPr userDrawn="1"/>
        </p:nvSpPr>
        <p:spPr>
          <a:xfrm>
            <a:off x="332010" y="235742"/>
            <a:ext cx="816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2022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전환을 위한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전문가 과정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3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8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학습목표는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16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0" y="-1"/>
            <a:ext cx="9906000" cy="6599465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 userDrawn="1"/>
        </p:nvSpPr>
        <p:spPr bwMode="auto">
          <a:xfrm>
            <a:off x="193867" y="822960"/>
            <a:ext cx="9565885" cy="560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284" indent="0">
              <a:lnSpc>
                <a:spcPct val="200000"/>
              </a:lnSpc>
              <a:buFont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104886" y="31363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03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47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86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AAEC21-CA0C-414D-A537-14146F92A4F5}"/>
              </a:ext>
            </a:extLst>
          </p:cNvPr>
          <p:cNvSpPr txBox="1"/>
          <p:nvPr userDrawn="1"/>
        </p:nvSpPr>
        <p:spPr>
          <a:xfrm>
            <a:off x="476666" y="1362984"/>
            <a:ext cx="485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</a:t>
            </a:r>
            <a:endParaRPr kumimoji="1" lang="ko-KR" altLang="en-US" sz="7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6E96BD1-8B05-4E7D-9556-2528408E09D7}"/>
              </a:ext>
            </a:extLst>
          </p:cNvPr>
          <p:cNvCxnSpPr/>
          <p:nvPr userDrawn="1"/>
        </p:nvCxnSpPr>
        <p:spPr>
          <a:xfrm>
            <a:off x="622171" y="2412275"/>
            <a:ext cx="8424000" cy="1"/>
          </a:xfrm>
          <a:prstGeom prst="line">
            <a:avLst/>
          </a:prstGeom>
          <a:ln w="38100">
            <a:solidFill>
              <a:srgbClr val="0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6D078568-3928-4953-A82D-2F11587141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170" y="3091904"/>
            <a:ext cx="8423999" cy="2813596"/>
          </a:xfrm>
        </p:spPr>
        <p:txBody>
          <a:bodyPr/>
          <a:lstStyle>
            <a:lvl1pPr>
              <a:defRPr lang="ko-KR" altLang="en-US" sz="28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ko-KR" altLang="en-US" dirty="0"/>
              <a:t>다음시간 과목 또는 실습과제를 안내해주세요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시간에는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IoT </a:t>
            </a:r>
            <a:r>
              <a:rPr lang="ko-KR" altLang="en-US" dirty="0"/>
              <a:t>개발을 위한 시스템 설계를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10" y="800902"/>
            <a:ext cx="9352640" cy="9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내용을 입력해주세요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B862-5017-4B09-B6C4-8D50769CE5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10" y="226606"/>
            <a:ext cx="9352640" cy="3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0" r:id="rId3"/>
    <p:sldLayoutId id="2147483669" r:id="rId4"/>
    <p:sldLayoutId id="2147483665" r:id="rId5"/>
    <p:sldLayoutId id="2147483671" r:id="rId6"/>
    <p:sldLayoutId id="2147483662" r:id="rId7"/>
    <p:sldLayoutId id="2147483668" r:id="rId8"/>
    <p:sldLayoutId id="2147483664" r:id="rId9"/>
    <p:sldLayoutId id="2147483666" r:id="rId10"/>
  </p:sldLayoutIdLst>
  <p:hf hdr="0" ftr="0" dt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400" kern="1200" dirty="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172" userDrawn="1">
          <p15:clr>
            <a:srgbClr val="F26B43"/>
          </p15:clr>
        </p15:guide>
        <p15:guide id="4" pos="6068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0DB18-A961-456D-97C6-0029B6D0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29" y="2421093"/>
            <a:ext cx="8769773" cy="1108523"/>
          </a:xfrm>
        </p:spPr>
        <p:txBody>
          <a:bodyPr/>
          <a:lstStyle/>
          <a:p>
            <a:r>
              <a:rPr lang="en-US" altLang="ko-KR" dirty="0"/>
              <a:t>C# - WinForms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구현해보기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 Task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 구현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IS_RUN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true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만들어 주고 무한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LOOP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실행한다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IS_RUN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이면 무한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LOOP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종료한다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ChangeProgressSafe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함수는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 Safe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처리한다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739" y="1551720"/>
            <a:ext cx="8717280" cy="22929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private void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ThreadTask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newval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Random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rnd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new Random();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IS_RUN = true;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while (true)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 (IS_RUN == false ) break;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newval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rnd.Next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(progressBar1.Minimum, progressBar1.Maximum);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ChangeProgressSafe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newval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Thread.Sleep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(100);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05739" y="4268934"/>
            <a:ext cx="8717280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public void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ChangeProgressSafe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val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if (progressBar1.InvokeRequired)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Action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safeWrite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delegate {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ChangeProgressSafe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val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); };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if (progressBar1 != null) progressBar1.Invoke(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safeWrite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else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progressBar1.Value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val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 (Exception) { }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97328" y="1758069"/>
            <a:ext cx="621441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ChangeProgressSafe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newval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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코드 주석 후 실행</a:t>
            </a:r>
            <a:endParaRPr lang="en-US" altLang="ko-KR" sz="16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600" dirty="0">
                <a:sym typeface="Wingdings" panose="05000000000000000000" pitchFamily="2" charset="2"/>
              </a:rPr>
              <a:t>아래와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같이 </a:t>
            </a:r>
            <a:r>
              <a:rPr lang="en-US" altLang="ko-KR" sz="1600" dirty="0">
                <a:sym typeface="Wingdings" panose="05000000000000000000" pitchFamily="2" charset="2"/>
              </a:rPr>
              <a:t>LOOP</a:t>
            </a:r>
            <a:r>
              <a:rPr lang="ko-KR" altLang="en-US" sz="1600" dirty="0">
                <a:sym typeface="Wingdings" panose="05000000000000000000" pitchFamily="2" charset="2"/>
              </a:rPr>
              <a:t>를 바로 실행하는 코드로 만들어 실행해봅시다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progressBar1.Value =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newval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36660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Thread Safe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 Safe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멀티 쓰레드는 필드의 내용을 동시에 액세스하여 잘못된 결과를 만들거나 출력할 수 있는데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 Unsafe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하다고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요약하자면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쓰레드 안전성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(Thread-Safety)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은 둘 이상의 쓰레드가 서로 공유하는 데이터를 사용할 때는 주어진 시간에 오직 하나의 쓰레드만 접근 가능하게 하여 각각의 쓰레드가 오동작하지 않도록 하는 것이다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하나의 쓰레드가 데이터에 접근하여 이미 사용하고 있다면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다른 쓰레드는 해당 데이터에 접근하지 못하도록 하는 것이다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delegate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해결한다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1865" y="3667817"/>
            <a:ext cx="871728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delegate void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SetTextCallback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(string text);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private void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SetText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(string text)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//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InvokeRequired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는 호출한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스레드와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호출 받은 </a:t>
            </a:r>
            <a:r>
              <a:rPr lang="ko-KR" altLang="en-US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스레드의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를 비교한다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if (this.textBox1.InvokeRequired)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SetTextCallback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d = new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SetTextCallback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SetText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this.Invoke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(d, new object[] { text });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else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this.textBox1.Text = text;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47844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구현해보기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STOP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클릭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IS_RUN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만들어 무한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LOOP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종료시킨다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상태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STOP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으로 만들어준다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강제로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Abort()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Exception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발생되어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Try~ catch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감싼다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/>
              <a:t>ChangeProgressSafe</a:t>
            </a:r>
            <a:r>
              <a:rPr lang="ko-KR" altLang="en-US" sz="1600" dirty="0"/>
              <a:t>함수는 </a:t>
            </a:r>
            <a:r>
              <a:rPr lang="en-US" altLang="ko-KR" sz="1600" dirty="0"/>
              <a:t>Thread Safe</a:t>
            </a:r>
            <a:r>
              <a:rPr lang="ko-KR" altLang="en-US" sz="1600" dirty="0"/>
              <a:t>를 처리한다</a:t>
            </a:r>
            <a:r>
              <a:rPr lang="en-US" altLang="ko-KR" sz="1600" dirty="0"/>
              <a:t>.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5739" y="2534700"/>
            <a:ext cx="8717280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btnStop_Click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IS_RUN = false; // 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무한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LOOP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탈출한다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this.lblStatus.Text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"STOP";</a:t>
            </a: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ChangeProgressSafe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(0); // 0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으로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리셋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this._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thread.Abort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 // Thread 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강제 종료</a:t>
            </a:r>
            <a:endParaRPr lang="en-US" altLang="ko-KR" sz="14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_thread = null; //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다시 시작을 위해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로 초기화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catch(Exception ex)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793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앞의 내용을 완성하여 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6465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활용</a:t>
            </a:r>
          </a:p>
        </p:txBody>
      </p:sp>
    </p:spTree>
    <p:extLst>
      <p:ext uri="{BB962C8B-B14F-4D97-AF65-F5344CB8AC3E}">
        <p14:creationId xmlns:p14="http://schemas.microsoft.com/office/powerpoint/2010/main" val="564628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완성할 기능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최종 완성 화면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ADD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클릭하여 화면에 사용자 정의 컨트롤을 추가한다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CLEAR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컨트롤을 모두 제거한다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UPDATE ALL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GUID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숫자를 갱신한다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GUID :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전역 고유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식별자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全域固有識別子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영어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: Globally Unique Identifier, GUID)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는 응용 소프트웨어에서 사용되는 </a:t>
            </a:r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유사난수이다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항상 유일한 값이 만들어진다는 보장은 없지만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사용할 수 있는 모든 값의 수가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2128 = 3.4028×1038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개로 매우 크기 때문에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적절한 알고리즘이 있다면 같은 숫자를 두 번 생성할 가능성은 매우 적다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컨트롤의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값이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50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이상이면 배경이 빨간색으로 그렇지 않으면 기본 색상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SystemColor.Control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보여진다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39" y="3482027"/>
            <a:ext cx="6731299" cy="324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7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활용 디자인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 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사용된 도구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Panel, FlowLayoutPanel, Button(ADD, CLEAR, UPDATE ALL) , Label(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컨트롤 개수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상단에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Top Dock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Button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이용해 그린다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Button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들과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은 적절한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하단은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FlowLayoutPanel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Dock Fill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321860" y="3169847"/>
            <a:ext cx="2311090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321860" y="3437736"/>
            <a:ext cx="2311090" cy="251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상단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내용 영역을 구분하여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적절한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Layout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배치를 하고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FlowLayoutPanel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컨트롤을 추가하여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자유롭게 컨트롤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63" y="2588214"/>
            <a:ext cx="6373114" cy="391532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5171" y="2913017"/>
            <a:ext cx="6126480" cy="607423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3880" y="3541531"/>
            <a:ext cx="6126480" cy="2826612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11"/>
          <p:cNvSpPr/>
          <p:nvPr/>
        </p:nvSpPr>
        <p:spPr>
          <a:xfrm>
            <a:off x="7017026" y="2243434"/>
            <a:ext cx="1460379" cy="731520"/>
          </a:xfrm>
          <a:prstGeom prst="wedgeRectCallout">
            <a:avLst>
              <a:gd name="adj1" fmla="val -108796"/>
              <a:gd name="adj2" fmla="val 103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Panel</a:t>
            </a:r>
          </a:p>
          <a:p>
            <a:pPr algn="ctr"/>
            <a:r>
              <a:rPr lang="en-US" altLang="ko-KR" dirty="0"/>
              <a:t>Dock Top</a:t>
            </a:r>
            <a:endParaRPr lang="ko-KR" altLang="en-US" dirty="0"/>
          </a:p>
        </p:txBody>
      </p:sp>
      <p:sp>
        <p:nvSpPr>
          <p:cNvPr id="13" name="사각형 설명선 12"/>
          <p:cNvSpPr/>
          <p:nvPr/>
        </p:nvSpPr>
        <p:spPr>
          <a:xfrm>
            <a:off x="3167743" y="5023268"/>
            <a:ext cx="2357846" cy="731520"/>
          </a:xfrm>
          <a:prstGeom prst="wedgeRectCallout">
            <a:avLst>
              <a:gd name="adj1" fmla="val -68353"/>
              <a:gd name="adj2" fmla="val -333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FlowLayoutPanel</a:t>
            </a:r>
          </a:p>
          <a:p>
            <a:pPr algn="ctr"/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Dock : Fill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17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제작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지정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컨트롤을 추가한다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우 클릭 후 사용자 정의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지정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컨트롤을 추가한다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테두리가 있어야 잘 보이기 때문에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올리고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Border style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FixedSingle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해주고 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TextBox, Button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이용해 디자인을 하고 적절한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38900"/>
          <a:stretch/>
        </p:blipFill>
        <p:spPr>
          <a:xfrm>
            <a:off x="280310" y="1732991"/>
            <a:ext cx="3773402" cy="2031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719" y="1732991"/>
            <a:ext cx="5408231" cy="25651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975" y="5217420"/>
            <a:ext cx="2000529" cy="140037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241FF06-32F5-C6F2-450C-55E3977F3AD7}"/>
              </a:ext>
            </a:extLst>
          </p:cNvPr>
          <p:cNvSpPr/>
          <p:nvPr/>
        </p:nvSpPr>
        <p:spPr>
          <a:xfrm>
            <a:off x="5582193" y="3429001"/>
            <a:ext cx="2801499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89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제작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컨트롤을 추가한다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GUID Textbox: GUID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성하여 보여준다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 Textbox : Random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숫자를 생성하여 보여준다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UPDATE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GUID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값을 갱신한다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DELETE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폼에서 나를 삭제를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858" y="1128075"/>
            <a:ext cx="2687877" cy="1804537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 flipH="1" flipV="1">
            <a:off x="4735286" y="1410789"/>
            <a:ext cx="2383971" cy="23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5999723" y="1912778"/>
            <a:ext cx="1851054" cy="14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>
            <a:off x="5415157" y="2561686"/>
            <a:ext cx="1449375" cy="30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5048794" y="2612571"/>
            <a:ext cx="3265715" cy="121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40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제작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전역변수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개를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EventHandler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 창으로 나의 삭제를 알려주는 이벤트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String GUID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randNum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생성자에서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초기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GUID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생성하도록 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119" y="4511197"/>
            <a:ext cx="8717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UserControl1()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InitializeComponent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makeGUID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makeRandom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8119" y="2162148"/>
            <a:ext cx="8717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public partial class UserControl1 :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UserControl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public event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EventHandler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DelButtonClick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 //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 창에 나의 삭제를 알려주는 이벤트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string GUID = "";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randNum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89419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E0B6FE7B-7C41-43BA-8A39-669B46469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의 개념을 익히고 자유롭게 활용 한다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정의 컨트롤을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자유롭게 활용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컨트롤에 이벤트를 추가하고 활용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8BEB090-2C4C-45B8-B277-4BC7FD18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35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제작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함수를 구현한다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GUID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 함수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GUID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 함수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NOTE : Random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클래스는 너무 빨리 실행하면 같은 값이 나온다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Seed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줄 수 있는 </a:t>
            </a:r>
            <a:r>
              <a:rPr lang="ko-KR" altLang="en-US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생성자를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이용해 객체를 생성한다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배경색을 변경하는 함수를 구현한다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119" y="3747019"/>
            <a:ext cx="871728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public void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makeRandom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주의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Random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너무 빨리 실행되면 동일한 값이 나온다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따라서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Seed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작게 해준다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Random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 Random(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DateTime.Now.Millisecond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this.randNum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random.Next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(100);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this.txtRandom.Text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this.randNum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+"";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setBackground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8119" y="1574760"/>
            <a:ext cx="8717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void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makeGUID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Guid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guid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Guid.NewGuid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GUID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guid.ToString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this.txtGUID.Text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GUID;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19" y="5724171"/>
            <a:ext cx="871728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public void </a:t>
            </a:r>
            <a:r>
              <a:rPr lang="en-US" altLang="ko-KR" sz="1200" dirty="0" err="1"/>
              <a:t>setBackground</a:t>
            </a:r>
            <a:r>
              <a:rPr lang="en-US" altLang="ko-KR" sz="1200" dirty="0"/>
              <a:t>()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if( </a:t>
            </a:r>
            <a:r>
              <a:rPr lang="en-US" altLang="ko-KR" sz="1200" dirty="0" err="1"/>
              <a:t>this.randNum</a:t>
            </a:r>
            <a:r>
              <a:rPr lang="en-US" altLang="ko-KR" sz="1200" dirty="0"/>
              <a:t> &gt;= 50)</a:t>
            </a:r>
            <a:r>
              <a:rPr lang="ko-KR" altLang="en-US" sz="1200" dirty="0"/>
              <a:t>  </a:t>
            </a:r>
            <a:r>
              <a:rPr lang="en-US" altLang="ko-KR" sz="1200" dirty="0"/>
              <a:t>{ </a:t>
            </a:r>
            <a:r>
              <a:rPr lang="en-US" altLang="ko-KR" sz="1200" dirty="0" err="1"/>
              <a:t>this.BackColor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Color.Red</a:t>
            </a:r>
            <a:r>
              <a:rPr lang="en-US" altLang="ko-KR" sz="1200" dirty="0"/>
              <a:t>; }</a:t>
            </a:r>
          </a:p>
          <a:p>
            <a:r>
              <a:rPr lang="en-US" altLang="ko-KR" sz="1200" dirty="0"/>
              <a:t>            else{ </a:t>
            </a:r>
            <a:r>
              <a:rPr lang="en-US" altLang="ko-KR" sz="1200" dirty="0" err="1"/>
              <a:t>this.BackColor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SystemColors.Control</a:t>
            </a:r>
            <a:r>
              <a:rPr lang="en-US" altLang="ko-KR" sz="1200" dirty="0"/>
              <a:t>;  }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56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제작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버튼 이벤트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UPDATE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클릭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GUID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숫자를 갱신한다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DELETE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클릭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DELETE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클릭하면 전역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EventHandler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나 자신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(this)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전달하여 </a:t>
            </a:r>
            <a:r>
              <a:rPr lang="ko-KR" altLang="en-US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메인폼삭제가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발생되는 것을 알려준다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0310" y="3810298"/>
            <a:ext cx="871728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 </a:t>
            </a:r>
          </a:p>
          <a:p>
            <a:r>
              <a:rPr lang="en-US" altLang="ko-KR" sz="1200" dirty="0"/>
              <a:t>     </a:t>
            </a:r>
            <a:r>
              <a:rPr lang="en-US" altLang="ko-KR" sz="1200" dirty="0" err="1"/>
              <a:t>this.DelButtonClick</a:t>
            </a:r>
            <a:r>
              <a:rPr lang="en-US" altLang="ko-KR" sz="1200" dirty="0"/>
              <a:t>(this, e);</a:t>
            </a:r>
          </a:p>
          <a:p>
            <a:r>
              <a:rPr lang="ko-KR" altLang="en-US" sz="1200" dirty="0"/>
              <a:t>       </a:t>
            </a:r>
            <a:r>
              <a:rPr lang="en-US" altLang="ko-KR" sz="1200" dirty="0"/>
              <a:t> 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8119" y="1535128"/>
            <a:ext cx="871728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makeGUID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makeRandom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52648" y="5222582"/>
            <a:ext cx="49530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public event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EventHandler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DelButtonClick</a:t>
            </a:r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 // </a:t>
            </a:r>
            <a:r>
              <a:rPr lang="ko-KR" altLang="en-US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메인창에</a:t>
            </a:r>
            <a:r>
              <a:rPr lang="ko-KR" altLang="en-US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나의 삭제를 알려주는 이벤트</a:t>
            </a:r>
            <a:r>
              <a:rPr lang="en-US" altLang="ko-KR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22" y="1356389"/>
            <a:ext cx="1991003" cy="13241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21" y="3630383"/>
            <a:ext cx="1991003" cy="132416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37760" y="2207623"/>
            <a:ext cx="600891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054634" y="4473845"/>
            <a:ext cx="600891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63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폼 완성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ADD(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 완성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ADD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클릭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컨트롤을 생성하고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DelButtonClick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이벤트를 추가한다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이벤트는 사용자 정의 컨트롤의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DELETE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클릭하면 발생된다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FlowLayoutPanel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추가해주고 레이블에 개수를 갱신한다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3880" y="2090350"/>
            <a:ext cx="8717280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   UserControl1 </a:t>
            </a:r>
            <a:r>
              <a:rPr lang="en-US" altLang="ko-KR" sz="1200" dirty="0" err="1"/>
              <a:t>uc</a:t>
            </a:r>
            <a:r>
              <a:rPr lang="en-US" altLang="ko-KR" sz="1200" dirty="0"/>
              <a:t> = new UserControl1();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       </a:t>
            </a:r>
            <a:r>
              <a:rPr lang="en-US" altLang="ko-KR" sz="1200" dirty="0" err="1">
                <a:solidFill>
                  <a:srgbClr val="FF0000"/>
                </a:solidFill>
              </a:rPr>
              <a:t>uc.DelButtonClick</a:t>
            </a:r>
            <a:r>
              <a:rPr lang="en-US" altLang="ko-KR" sz="1200" dirty="0">
                <a:solidFill>
                  <a:srgbClr val="FF0000"/>
                </a:solidFill>
              </a:rPr>
              <a:t> += </a:t>
            </a:r>
            <a:r>
              <a:rPr lang="en-US" altLang="ko-KR" sz="1200" dirty="0" err="1">
                <a:solidFill>
                  <a:srgbClr val="FF0000"/>
                </a:solidFill>
              </a:rPr>
              <a:t>Uc_DelButtonClick</a:t>
            </a:r>
            <a:r>
              <a:rPr lang="en-US" altLang="ko-KR" sz="1200" dirty="0">
                <a:solidFill>
                  <a:srgbClr val="FF0000"/>
                </a:solidFill>
              </a:rPr>
              <a:t>; // </a:t>
            </a:r>
            <a:r>
              <a:rPr lang="ko-KR" altLang="en-US" sz="1200" dirty="0">
                <a:solidFill>
                  <a:srgbClr val="FF0000"/>
                </a:solidFill>
              </a:rPr>
              <a:t>사용자 정의 컨트롤에 있는 이벤트를 추가한다</a:t>
            </a:r>
            <a:r>
              <a:rPr lang="en-US" altLang="ko-KR" sz="12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sz="1200" dirty="0"/>
              <a:t>            this.flowLayoutPanel1.Controls.Add(</a:t>
            </a:r>
            <a:r>
              <a:rPr lang="en-US" altLang="ko-KR" sz="1200" dirty="0" err="1"/>
              <a:t>uc</a:t>
            </a:r>
            <a:r>
              <a:rPr lang="en-US" altLang="ko-KR" sz="1200" dirty="0"/>
              <a:t>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updateUserControlCount</a:t>
            </a:r>
            <a:r>
              <a:rPr lang="en-US" altLang="ko-KR" sz="1200" dirty="0"/>
              <a:t>();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6942" y="3239056"/>
            <a:ext cx="871728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        private void </a:t>
            </a:r>
            <a:r>
              <a:rPr lang="en-US" altLang="ko-KR" sz="1200" dirty="0" err="1">
                <a:solidFill>
                  <a:srgbClr val="FF0000"/>
                </a:solidFill>
              </a:rPr>
              <a:t>Uc_DelButtonClick</a:t>
            </a:r>
            <a:r>
              <a:rPr lang="en-US" altLang="ko-KR" sz="1200" dirty="0">
                <a:solidFill>
                  <a:srgbClr val="FF0000"/>
                </a:solidFill>
              </a:rPr>
              <a:t>(object sender, </a:t>
            </a:r>
            <a:r>
              <a:rPr lang="en-US" altLang="ko-KR" sz="1200" dirty="0" err="1">
                <a:solidFill>
                  <a:srgbClr val="FF0000"/>
                </a:solidFill>
              </a:rPr>
              <a:t>EventArgs</a:t>
            </a:r>
            <a:r>
              <a:rPr lang="en-US" altLang="ko-KR" sz="1200" dirty="0">
                <a:solidFill>
                  <a:srgbClr val="FF0000"/>
                </a:solidFill>
              </a:rPr>
              <a:t> e)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   </a:t>
            </a:r>
          </a:p>
          <a:p>
            <a:r>
              <a:rPr lang="en-US" altLang="ko-KR" sz="1200" dirty="0"/>
              <a:t>            if( sender is UserControl1) // </a:t>
            </a:r>
            <a:r>
              <a:rPr lang="ko-KR" altLang="en-US" sz="1200" dirty="0"/>
              <a:t>이벤트 발생된 객체의 타입이 </a:t>
            </a:r>
            <a:r>
              <a:rPr lang="en-US" altLang="ko-KR" sz="1200" dirty="0"/>
              <a:t>UserControl1 </a:t>
            </a:r>
            <a:r>
              <a:rPr lang="ko-KR" altLang="en-US" sz="1200" dirty="0"/>
              <a:t>일</a:t>
            </a:r>
            <a:r>
              <a:rPr lang="en-US" altLang="ko-KR" sz="1200" dirty="0"/>
              <a:t> </a:t>
            </a:r>
            <a:r>
              <a:rPr lang="ko-KR" altLang="en-US" sz="1200" dirty="0"/>
              <a:t>경우에만 실행</a:t>
            </a:r>
            <a:endParaRPr lang="en-US" altLang="ko-KR" sz="1200" dirty="0"/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   </a:t>
            </a:r>
          </a:p>
          <a:p>
            <a:r>
              <a:rPr lang="en-US" altLang="ko-KR" sz="1200" dirty="0"/>
              <a:t>                UserControl1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(UserControl1)sender;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/>
              <a:t>DialogResult</a:t>
            </a:r>
            <a:r>
              <a:rPr lang="en-US" altLang="ko-KR" sz="1200" dirty="0"/>
              <a:t> result = </a:t>
            </a:r>
            <a:r>
              <a:rPr lang="en-US" altLang="ko-KR" sz="1200" dirty="0" err="1"/>
              <a:t>MessageBox.Show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tmp.GUID</a:t>
            </a:r>
            <a:r>
              <a:rPr lang="en-US" altLang="ko-KR" sz="1200" dirty="0"/>
              <a:t> +"</a:t>
            </a:r>
            <a:r>
              <a:rPr lang="ko-KR" altLang="en-US" sz="1200" dirty="0"/>
              <a:t>를 삭제할까요</a:t>
            </a:r>
            <a:r>
              <a:rPr lang="en-US" altLang="ko-KR" sz="1200" dirty="0"/>
              <a:t>?", "</a:t>
            </a:r>
            <a:r>
              <a:rPr lang="ko-KR" altLang="en-US" sz="1200" dirty="0"/>
              <a:t>경고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MessageBoxButtons.YesNo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        if( result == </a:t>
            </a:r>
            <a:r>
              <a:rPr lang="en-US" altLang="ko-KR" sz="1200" dirty="0" err="1"/>
              <a:t>DialogResult.Yes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    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    this.flowLayoutPanel1.Controls.Remove(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); </a:t>
            </a:r>
          </a:p>
          <a:p>
            <a:r>
              <a:rPr lang="ko-KR" altLang="en-US" sz="1200" dirty="0"/>
              <a:t>                </a:t>
            </a:r>
            <a:r>
              <a:rPr lang="en-US" altLang="ko-KR" sz="1200" dirty="0"/>
              <a:t>} 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updateUserControlCount</a:t>
            </a:r>
            <a:r>
              <a:rPr lang="en-US" altLang="ko-KR" sz="1200" dirty="0"/>
              <a:t>();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6942" y="5932124"/>
            <a:ext cx="871728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public void </a:t>
            </a:r>
            <a:r>
              <a:rPr lang="en-US" altLang="ko-KR" sz="1200" dirty="0" err="1"/>
              <a:t>updateUserControlCount</a:t>
            </a:r>
            <a:r>
              <a:rPr lang="en-US" altLang="ko-KR" sz="1200" dirty="0"/>
              <a:t>()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this.lblCount.Text</a:t>
            </a:r>
            <a:r>
              <a:rPr lang="en-US" altLang="ko-KR" sz="1200" dirty="0"/>
              <a:t> = "</a:t>
            </a:r>
            <a:r>
              <a:rPr lang="ko-KR" altLang="en-US" sz="1200" dirty="0"/>
              <a:t>총 </a:t>
            </a:r>
            <a:r>
              <a:rPr lang="en-US" altLang="ko-KR" sz="1200" dirty="0"/>
              <a:t>"+this.flowLayoutPanel1.Controls.Count + "</a:t>
            </a:r>
            <a:r>
              <a:rPr lang="ko-KR" altLang="en-US" sz="1200" dirty="0"/>
              <a:t>개</a:t>
            </a:r>
            <a:r>
              <a:rPr lang="en-US" altLang="ko-KR" sz="1200" dirty="0"/>
              <a:t>";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오른쪽으로 구부러진 화살표 19"/>
          <p:cNvSpPr/>
          <p:nvPr/>
        </p:nvSpPr>
        <p:spPr>
          <a:xfrm>
            <a:off x="398417" y="2461412"/>
            <a:ext cx="567145" cy="1003885"/>
          </a:xfrm>
          <a:prstGeom prst="curvedRightArrow">
            <a:avLst>
              <a:gd name="adj1" fmla="val 564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오른쪽으로 구부러진 화살표 22"/>
          <p:cNvSpPr/>
          <p:nvPr/>
        </p:nvSpPr>
        <p:spPr>
          <a:xfrm>
            <a:off x="250371" y="3036020"/>
            <a:ext cx="627018" cy="3208026"/>
          </a:xfrm>
          <a:prstGeom prst="curvedRightArrow">
            <a:avLst>
              <a:gd name="adj1" fmla="val 564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17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폼 완성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CLEAR(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모두 삭제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 완성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CLEAR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FlowLayoutPanel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Controls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Clear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하고 개수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갱신한다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3880" y="2090350"/>
            <a:ext cx="8717280" cy="892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            </a:t>
            </a:r>
            <a:r>
              <a:rPr lang="en-US" altLang="ko-KR" sz="1400" dirty="0"/>
              <a:t>this.flowLayoutPanel1.Controls.Clear();</a:t>
            </a:r>
          </a:p>
          <a:p>
            <a:r>
              <a:rPr lang="en-US" altLang="ko-KR" sz="1400" dirty="0"/>
              <a:t>           </a:t>
            </a:r>
            <a:r>
              <a:rPr lang="en-US" altLang="ko-KR" sz="1400" dirty="0" err="1"/>
              <a:t>updateUserControlCount</a:t>
            </a:r>
            <a:r>
              <a:rPr lang="en-US" altLang="ko-KR" sz="1400" dirty="0"/>
              <a:t>();</a:t>
            </a: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4486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폼 완성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UPDATE ALL(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모두 갱신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 완성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UPDATE ALL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FlowLayoutPanel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모든 컨트롤의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GUID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Random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값을 갱신한다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3880" y="2090350"/>
            <a:ext cx="871728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   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foreach</a:t>
            </a:r>
            <a:r>
              <a:rPr lang="en-US" altLang="ko-KR" sz="1200" dirty="0"/>
              <a:t> (Control c in flowLayoutPanel1.Controls)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if (c is UserControl1)</a:t>
            </a:r>
          </a:p>
          <a:p>
            <a:r>
              <a:rPr lang="ko-KR" altLang="en-US" sz="1200" dirty="0"/>
              <a:t>                </a:t>
            </a:r>
            <a:r>
              <a:rPr lang="en-US" altLang="ko-KR" sz="1200" dirty="0"/>
              <a:t>{   </a:t>
            </a:r>
          </a:p>
          <a:p>
            <a:r>
              <a:rPr lang="en-US" altLang="ko-KR" sz="1200" dirty="0"/>
              <a:t>                    UserControl1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(UserControl1)c; </a:t>
            </a:r>
          </a:p>
          <a:p>
            <a:r>
              <a:rPr lang="en-US" altLang="ko-KR" sz="1200" dirty="0"/>
              <a:t>                    </a:t>
            </a:r>
            <a:r>
              <a:rPr lang="en-US" altLang="ko-KR" sz="1200" dirty="0" err="1"/>
              <a:t>tmp.makeGUID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        </a:t>
            </a:r>
            <a:r>
              <a:rPr lang="en-US" altLang="ko-KR" sz="1200" dirty="0" err="1"/>
              <a:t>tmp.makeRandom</a:t>
            </a:r>
            <a:r>
              <a:rPr lang="en-US" altLang="ko-KR" sz="1200" dirty="0"/>
              <a:t>();</a:t>
            </a:r>
          </a:p>
          <a:p>
            <a:r>
              <a:rPr lang="ko-KR" altLang="en-US" sz="1200" dirty="0"/>
              <a:t>    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 </a:t>
            </a: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770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앞의 내용을 완성하여 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869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3168555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정의 컨트롤 수정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전역변수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개를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EventHandler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메인 창으로 나의 삭제를 알려주는 이벤트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String GUID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randNum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IS_STOP : Thread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작동 여부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8119" y="3154921"/>
            <a:ext cx="871728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public partial class UserControl1 :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UserControl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event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EventHandler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DelButtonClick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string GUID = "";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randNum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0;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endParaRPr lang="ko-KR" altLang="en-US" sz="12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Thread </a:t>
            </a:r>
            <a:r>
              <a:rPr lang="en-US" altLang="ko-KR" sz="12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  <a:r>
              <a:rPr lang="en-US" altLang="ko-KR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// Thread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public bool IS_STOP = false; // RUN </a:t>
            </a:r>
            <a:r>
              <a:rPr lang="ko-KR" altLang="en-US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상태</a:t>
            </a:r>
            <a:endParaRPr lang="en-US" altLang="ko-KR" sz="12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119" y="5193461"/>
            <a:ext cx="8717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public UserControl1()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InitializeComponent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makeGUID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makeRandom</a:t>
            </a:r>
            <a:r>
              <a:rPr lang="en-US" altLang="ko-KR" sz="1200" dirty="0"/>
              <a:t>(); 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  <a:endParaRPr lang="en-US" altLang="ko-KR" sz="12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6675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정의 컨트롤 수정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수정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RUN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 클릭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RUN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상태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(IS_STOP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false)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아니면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Stop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RUN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상태이면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시작시킨다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무한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LOOP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실행하며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makeRandom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(),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makeGUID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RUN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 클릭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36" y="2613468"/>
            <a:ext cx="2010056" cy="13622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80873" y="4739886"/>
            <a:ext cx="2635707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this.IS_STOP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== false)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stopThread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 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run();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44217" y="2017406"/>
            <a:ext cx="5496473" cy="2192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public void run()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IS_STOP = false; </a:t>
            </a:r>
            <a:endParaRPr lang="ko-KR" altLang="en-US" sz="10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this.thread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== null)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{   </a:t>
            </a:r>
          </a:p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this.thread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new Thread(new 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ThreadStart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runThread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));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if (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this.thread.IsAlive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== false)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this.thread.Start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(); // Thread</a:t>
            </a:r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시작</a:t>
            </a:r>
            <a:endParaRPr lang="en-US" altLang="ko-KR" sz="10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this.btnRun.Text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= "STOP";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05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44216" y="4328417"/>
            <a:ext cx="5496473" cy="2192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public void 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runThread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while( true )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if (IS_STOP) {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stopThread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break;  </a:t>
            </a:r>
            <a:endParaRPr lang="ko-KR" altLang="en-US" sz="10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0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makeGUID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makeRandom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ko-KR" altLang="en-US" sz="10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Thread.Sleep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(1000); 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05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오른쪽으로 구부러진 화살표 11"/>
          <p:cNvSpPr/>
          <p:nvPr/>
        </p:nvSpPr>
        <p:spPr>
          <a:xfrm>
            <a:off x="4030707" y="3024838"/>
            <a:ext cx="627018" cy="1521036"/>
          </a:xfrm>
          <a:prstGeom prst="curvedRightArrow">
            <a:avLst>
              <a:gd name="adj1" fmla="val 5645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54E7821-4B98-920B-4009-5DD55A76974F}"/>
              </a:ext>
            </a:extLst>
          </p:cNvPr>
          <p:cNvSpPr/>
          <p:nvPr/>
        </p:nvSpPr>
        <p:spPr>
          <a:xfrm>
            <a:off x="1197835" y="3485827"/>
            <a:ext cx="600891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00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정의 컨트롤 수정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수정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stopThread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IS_STOP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false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하여 무한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LOOP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정지시킨다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Abort()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시켜 강제 정지 시킨다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114550" lvl="4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Exception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발생됨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RUN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변경한다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880" y="2932897"/>
            <a:ext cx="871728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void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stopThread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this.IS_STOP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true;</a:t>
            </a: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this.thread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!= null)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thread.Abort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}catch(Exception ex)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this.thread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null;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this.btnRun.Text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"RUN";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600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Thread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8921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Thread Safe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코드로 수정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-1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makeGUID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Thread Safe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코드로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 Safe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란  클래스나 함수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 등이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멀티쓰레드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환경에서 정상적으로 동작을 보장하는 것을 의미한다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 Safe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코드로 수정한다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3880" y="2090350"/>
            <a:ext cx="871728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void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makeGUID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Guid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guid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Guid.NewGuid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GUID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guid.ToString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//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this.txtGUID.Text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GUID;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WriteGUIDSafe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(GUID);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3880" y="3762396"/>
            <a:ext cx="871728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public void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WriteGUIDSafe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(string text)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txtGUID.InvokeRequired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Action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safeWrite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delegate {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WriteGUIDSafe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(text); };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txtGUID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!= null)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txtGUID.Invoke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safeWrite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else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txtGUID.Text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text;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 (Exception) { } 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2627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Thread Safe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코드로 수정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-2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err="1"/>
              <a:t>makeRandom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Thread Safe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코드로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 Safe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란  클래스나 함수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 등이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멀티쓰레드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환경에서 정상적으로 동작을 보장하는 것을 의미한다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 Safe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코드로 수정한다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3880" y="2090350"/>
            <a:ext cx="871728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public void </a:t>
            </a:r>
            <a:r>
              <a:rPr lang="en-US" altLang="ko-KR" sz="1200" dirty="0" err="1"/>
              <a:t>makeRandom</a:t>
            </a:r>
            <a:r>
              <a:rPr lang="en-US" altLang="ko-KR" sz="1200" dirty="0"/>
              <a:t>()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// </a:t>
            </a:r>
            <a:r>
              <a:rPr lang="ko-KR" altLang="en-US" sz="1200" dirty="0"/>
              <a:t>주의 </a:t>
            </a:r>
            <a:r>
              <a:rPr lang="en-US" altLang="ko-KR" sz="1200" dirty="0"/>
              <a:t>: Random</a:t>
            </a:r>
            <a:r>
              <a:rPr lang="ko-KR" altLang="en-US" sz="1200" dirty="0"/>
              <a:t>이 너무 빨리 실행되면 동일한 값이 나온다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</a:t>
            </a:r>
            <a:r>
              <a:rPr lang="en-US" altLang="ko-KR" sz="1200" dirty="0"/>
              <a:t>Seed</a:t>
            </a:r>
            <a:r>
              <a:rPr lang="ko-KR" altLang="en-US" sz="1200" dirty="0"/>
              <a:t>를 작게 해준다</a:t>
            </a:r>
            <a:r>
              <a:rPr lang="en-US" altLang="ko-KR" sz="1200" dirty="0"/>
              <a:t>. </a:t>
            </a:r>
            <a:endParaRPr lang="ko-KR" altLang="en-US" sz="1200" dirty="0"/>
          </a:p>
          <a:p>
            <a:r>
              <a:rPr lang="en-US" altLang="ko-KR" sz="1200" dirty="0"/>
              <a:t>            Random </a:t>
            </a:r>
            <a:r>
              <a:rPr lang="en-US" altLang="ko-KR" sz="1200" dirty="0" err="1"/>
              <a:t>random</a:t>
            </a:r>
            <a:r>
              <a:rPr lang="en-US" altLang="ko-KR" sz="1200" dirty="0"/>
              <a:t> = new Random(</a:t>
            </a:r>
            <a:r>
              <a:rPr lang="en-US" altLang="ko-KR" sz="1200" dirty="0" err="1"/>
              <a:t>DateTime.Now.Millisecond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this.randNum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random.Next</a:t>
            </a:r>
            <a:r>
              <a:rPr lang="en-US" altLang="ko-KR" sz="1200" dirty="0"/>
              <a:t>(100);</a:t>
            </a: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     </a:t>
            </a:r>
            <a:r>
              <a:rPr lang="en-US" altLang="ko-KR" sz="1200" b="1" dirty="0" err="1">
                <a:solidFill>
                  <a:srgbClr val="FF0000"/>
                </a:solidFill>
              </a:rPr>
              <a:t>WriteRandomSafe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</a:rPr>
              <a:t>this.randNum</a:t>
            </a:r>
            <a:r>
              <a:rPr lang="en-US" altLang="ko-KR" sz="1200" b="1" dirty="0">
                <a:solidFill>
                  <a:srgbClr val="FF0000"/>
                </a:solidFill>
              </a:rPr>
              <a:t> +""); 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setBackground</a:t>
            </a:r>
            <a:r>
              <a:rPr lang="en-US" altLang="ko-KR" sz="1200" dirty="0"/>
              <a:t>();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880" y="3762396"/>
            <a:ext cx="8717280" cy="2631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        public void </a:t>
            </a:r>
            <a:r>
              <a:rPr lang="en-US" altLang="ko-KR" sz="1100" dirty="0" err="1">
                <a:solidFill>
                  <a:srgbClr val="FF0000"/>
                </a:solidFill>
              </a:rPr>
              <a:t>WriteRandomSafe</a:t>
            </a:r>
            <a:r>
              <a:rPr lang="en-US" altLang="ko-KR" sz="1100" dirty="0">
                <a:solidFill>
                  <a:srgbClr val="FF0000"/>
                </a:solidFill>
              </a:rPr>
              <a:t>(string text)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try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if (</a:t>
            </a:r>
            <a:r>
              <a:rPr lang="en-US" altLang="ko-KR" sz="1100" dirty="0" err="1"/>
              <a:t>txtRandom.InvokeRequired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    // Call this same method but append THREAD2 to the text</a:t>
            </a:r>
          </a:p>
          <a:p>
            <a:r>
              <a:rPr lang="en-US" altLang="ko-KR" sz="1100" dirty="0"/>
              <a:t>                    Action </a:t>
            </a:r>
            <a:r>
              <a:rPr lang="en-US" altLang="ko-KR" sz="1100" dirty="0" err="1"/>
              <a:t>safeWrite</a:t>
            </a:r>
            <a:r>
              <a:rPr lang="en-US" altLang="ko-KR" sz="1100" dirty="0"/>
              <a:t> = delegate { </a:t>
            </a:r>
            <a:r>
              <a:rPr lang="en-US" altLang="ko-KR" sz="1100" dirty="0" err="1"/>
              <a:t>WriteRandomSafe</a:t>
            </a:r>
            <a:r>
              <a:rPr lang="en-US" altLang="ko-KR" sz="1100" dirty="0"/>
              <a:t>(text); };</a:t>
            </a:r>
          </a:p>
          <a:p>
            <a:r>
              <a:rPr lang="en-US" altLang="ko-KR" sz="1100" dirty="0"/>
              <a:t>                    if (</a:t>
            </a:r>
            <a:r>
              <a:rPr lang="en-US" altLang="ko-KR" sz="1100" dirty="0" err="1"/>
              <a:t>txtRandom</a:t>
            </a:r>
            <a:r>
              <a:rPr lang="en-US" altLang="ko-KR" sz="1100" dirty="0"/>
              <a:t> != null) </a:t>
            </a:r>
            <a:r>
              <a:rPr lang="en-US" altLang="ko-KR" sz="1100" dirty="0" err="1"/>
              <a:t>txtRandom.Invoke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safeWrite</a:t>
            </a:r>
            <a:r>
              <a:rPr lang="en-US" altLang="ko-KR" sz="1100" dirty="0"/>
              <a:t>);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            else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txtRandom.Text</a:t>
            </a:r>
            <a:r>
              <a:rPr lang="en-US" altLang="ko-KR" sz="1100" dirty="0"/>
              <a:t> = text;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        catch (Exception) { }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985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Thread Safe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코드로 수정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-3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err="1"/>
              <a:t>setBackground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Thread Safe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코드로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 Safe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란  클래스나 함수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객체 등이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멀티쓰레드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환경에서 정상적으로 동작을 보장하는 것을 의미한다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 Safe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코드로 수정한다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3880" y="1782423"/>
            <a:ext cx="871728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public void </a:t>
            </a:r>
            <a:r>
              <a:rPr lang="en-US" altLang="ko-KR" sz="1200" dirty="0" err="1"/>
              <a:t>setBackground</a:t>
            </a:r>
            <a:r>
              <a:rPr lang="en-US" altLang="ko-KR" sz="1200" dirty="0"/>
              <a:t>()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if( </a:t>
            </a:r>
            <a:r>
              <a:rPr lang="en-US" altLang="ko-KR" sz="1200" dirty="0" err="1"/>
              <a:t>this.randNum</a:t>
            </a:r>
            <a:r>
              <a:rPr lang="en-US" altLang="ko-KR" sz="1200" dirty="0"/>
              <a:t> &gt; 50)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>
                <a:solidFill>
                  <a:srgbClr val="FF0000"/>
                </a:solidFill>
              </a:rPr>
              <a:t>BackgroundColorSafe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Color.Red</a:t>
            </a:r>
            <a:r>
              <a:rPr lang="en-US" altLang="ko-KR" sz="1200" dirty="0"/>
              <a:t>);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    else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</a:t>
            </a:r>
            <a:r>
              <a:rPr lang="en-US" altLang="ko-KR" sz="1200" dirty="0" err="1">
                <a:solidFill>
                  <a:srgbClr val="FF0000"/>
                </a:solidFill>
              </a:rPr>
              <a:t>BackgroundColorSafe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en-US" altLang="ko-KR" sz="1200" dirty="0" err="1">
                <a:solidFill>
                  <a:srgbClr val="FF0000"/>
                </a:solidFill>
              </a:rPr>
              <a:t>SystemColors.Control</a:t>
            </a:r>
            <a:r>
              <a:rPr lang="en-US" altLang="ko-KR" sz="1200" dirty="0"/>
              <a:t>);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880" y="4098251"/>
            <a:ext cx="8717280" cy="2631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        public void </a:t>
            </a:r>
            <a:r>
              <a:rPr lang="en-US" altLang="ko-KR" sz="1100" dirty="0" err="1">
                <a:solidFill>
                  <a:srgbClr val="FF0000"/>
                </a:solidFill>
              </a:rPr>
              <a:t>BackgroundColorSafe</a:t>
            </a:r>
            <a:r>
              <a:rPr lang="en-US" altLang="ko-KR" sz="1100" dirty="0">
                <a:solidFill>
                  <a:srgbClr val="FF0000"/>
                </a:solidFill>
              </a:rPr>
              <a:t>(Color color)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try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if (</a:t>
            </a:r>
            <a:r>
              <a:rPr lang="en-US" altLang="ko-KR" sz="1100" dirty="0" err="1"/>
              <a:t>this.InvokeRequired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    // Call this same method but append THREAD2 to the text</a:t>
            </a:r>
          </a:p>
          <a:p>
            <a:r>
              <a:rPr lang="en-US" altLang="ko-KR" sz="1100" dirty="0"/>
              <a:t>                    Action </a:t>
            </a:r>
            <a:r>
              <a:rPr lang="en-US" altLang="ko-KR" sz="1100" dirty="0" err="1"/>
              <a:t>safeWrite</a:t>
            </a:r>
            <a:r>
              <a:rPr lang="en-US" altLang="ko-KR" sz="1100" dirty="0"/>
              <a:t> = delegate { </a:t>
            </a:r>
            <a:r>
              <a:rPr lang="en-US" altLang="ko-KR" sz="1100" dirty="0" err="1"/>
              <a:t>BackgroundColorSafe</a:t>
            </a:r>
            <a:r>
              <a:rPr lang="en-US" altLang="ko-KR" sz="1100" dirty="0"/>
              <a:t>(color); };</a:t>
            </a:r>
          </a:p>
          <a:p>
            <a:r>
              <a:rPr lang="en-US" altLang="ko-KR" sz="1100" dirty="0"/>
              <a:t>                    if (this != null) </a:t>
            </a:r>
            <a:r>
              <a:rPr lang="en-US" altLang="ko-KR" sz="1100" dirty="0" err="1"/>
              <a:t>this.Invoke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safeWrite</a:t>
            </a:r>
            <a:r>
              <a:rPr lang="en-US" altLang="ko-KR" sz="1100" dirty="0"/>
              <a:t>);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            else</a:t>
            </a:r>
          </a:p>
          <a:p>
            <a:r>
              <a:rPr lang="en-US" altLang="ko-KR" sz="1100" dirty="0"/>
              <a:t>                    </a:t>
            </a:r>
            <a:r>
              <a:rPr lang="en-US" altLang="ko-KR" sz="1100" dirty="0" err="1"/>
              <a:t>this.BackColor</a:t>
            </a:r>
            <a:r>
              <a:rPr lang="en-US" altLang="ko-KR" sz="1100" dirty="0"/>
              <a:t> = color;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</a:p>
          <a:p>
            <a:r>
              <a:rPr lang="en-US" altLang="ko-KR" sz="1100" dirty="0"/>
              <a:t>            catch (Exception) { }</a:t>
            </a:r>
          </a:p>
          <a:p>
            <a:r>
              <a:rPr lang="ko-KR" altLang="en-US" sz="1100" dirty="0"/>
              <a:t>        </a:t>
            </a:r>
            <a:r>
              <a:rPr lang="en-US" altLang="ko-KR" sz="1100" dirty="0"/>
              <a:t>}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735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4.1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메인 폼 수정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메인 폼 </a:t>
            </a:r>
            <a:r>
              <a:rPr lang="en-US" altLang="ko-KR" sz="1600" dirty="0"/>
              <a:t>UI </a:t>
            </a:r>
            <a:r>
              <a:rPr lang="ko-KR" altLang="en-US" sz="1600" dirty="0"/>
              <a:t>수정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RUN ALL, STOP ALL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추가한다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35" y="2471876"/>
            <a:ext cx="6373114" cy="388674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38897" y="2782206"/>
            <a:ext cx="653144" cy="614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37758" y="2782206"/>
            <a:ext cx="751115" cy="6141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14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4.1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메인 폼 수정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RUN ALL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구현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RUN ALL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클릭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FlowLayoutPanel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컨트롤의 모든 컨트롤을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run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시킨다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8383" y="2513943"/>
            <a:ext cx="871728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private void </a:t>
            </a:r>
            <a:r>
              <a:rPr lang="en-US" altLang="ko-KR" sz="1200" dirty="0" err="1"/>
              <a:t>btnRunAll_Click</a:t>
            </a:r>
            <a:r>
              <a:rPr lang="en-US" altLang="ko-KR" sz="1200" dirty="0"/>
              <a:t>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foreach</a:t>
            </a:r>
            <a:r>
              <a:rPr lang="en-US" altLang="ko-KR" sz="1200" dirty="0"/>
              <a:t> (Control c in flowLayoutPanel1.Controls)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if (c is UserControl1)</a:t>
            </a:r>
          </a:p>
          <a:p>
            <a:r>
              <a:rPr lang="ko-KR" altLang="en-US" sz="1200" dirty="0"/>
              <a:t>    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    UserControl1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(UserControl1)c; </a:t>
            </a:r>
          </a:p>
          <a:p>
            <a:r>
              <a:rPr lang="en-US" altLang="ko-KR" sz="1200" dirty="0"/>
              <a:t>                    if (</a:t>
            </a:r>
            <a:r>
              <a:rPr lang="en-US" altLang="ko-KR" sz="1200" dirty="0" err="1"/>
              <a:t>tmp.IS_STOP</a:t>
            </a:r>
            <a:r>
              <a:rPr lang="en-US" altLang="ko-KR" sz="1200" dirty="0"/>
              <a:t> == true)</a:t>
            </a:r>
          </a:p>
          <a:p>
            <a:r>
              <a:rPr lang="ko-KR" altLang="en-US" sz="1200" dirty="0"/>
              <a:t>        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        </a:t>
            </a:r>
            <a:r>
              <a:rPr lang="en-US" altLang="ko-KR" sz="1200" dirty="0" err="1"/>
              <a:t>tmp.run</a:t>
            </a:r>
            <a:r>
              <a:rPr lang="en-US" altLang="ko-KR" sz="1200" dirty="0"/>
              <a:t>();</a:t>
            </a:r>
          </a:p>
          <a:p>
            <a:r>
              <a:rPr lang="ko-KR" altLang="en-US" sz="1200" dirty="0"/>
              <a:t>        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429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4.1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메인 폼 수정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STOP ALL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구현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STOP ALL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클릭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FlowLayoutPanel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컨트롤의 모든 컨트롤을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run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시킨다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8383" y="2513943"/>
            <a:ext cx="871728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private void </a:t>
            </a:r>
            <a:r>
              <a:rPr lang="en-US" altLang="ko-KR" sz="1200" dirty="0" err="1"/>
              <a:t>btnStopAll_Click</a:t>
            </a:r>
            <a:r>
              <a:rPr lang="en-US" altLang="ko-KR" sz="1200" dirty="0"/>
              <a:t>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foreach</a:t>
            </a:r>
            <a:r>
              <a:rPr lang="en-US" altLang="ko-KR" sz="1200" dirty="0"/>
              <a:t> (Control c in flowLayoutPanel1.Controls)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if (c is UserControl1)</a:t>
            </a:r>
          </a:p>
          <a:p>
            <a:r>
              <a:rPr lang="ko-KR" altLang="en-US" sz="1200" dirty="0"/>
              <a:t>    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    UserControl1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(UserControl1)c;</a:t>
            </a:r>
          </a:p>
          <a:p>
            <a:r>
              <a:rPr lang="en-US" altLang="ko-KR" sz="1200" dirty="0"/>
              <a:t>                    if( </a:t>
            </a:r>
            <a:r>
              <a:rPr lang="en-US" altLang="ko-KR" sz="1200" dirty="0" err="1"/>
              <a:t>tmp.IS_STOP</a:t>
            </a:r>
            <a:r>
              <a:rPr lang="en-US" altLang="ko-KR" sz="1200" dirty="0"/>
              <a:t> == false)</a:t>
            </a:r>
          </a:p>
          <a:p>
            <a:r>
              <a:rPr lang="ko-KR" altLang="en-US" sz="1200" dirty="0"/>
              <a:t>        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        </a:t>
            </a:r>
            <a:r>
              <a:rPr lang="en-US" altLang="ko-KR" sz="1200" dirty="0" err="1"/>
              <a:t>tmp.stopThread</a:t>
            </a:r>
            <a:r>
              <a:rPr lang="en-US" altLang="ko-KR" sz="1200" dirty="0"/>
              <a:t>();</a:t>
            </a:r>
          </a:p>
          <a:p>
            <a:r>
              <a:rPr lang="ko-KR" altLang="en-US" sz="1200" dirty="0"/>
              <a:t>                    </a:t>
            </a:r>
            <a:r>
              <a:rPr lang="en-US" altLang="ko-KR" sz="1200" dirty="0"/>
              <a:t>} </a:t>
            </a:r>
          </a:p>
          <a:p>
            <a:r>
              <a:rPr lang="ko-KR" altLang="en-US" sz="1200" dirty="0"/>
              <a:t>    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807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4.1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컨트롤 삭제 기능 수정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 이벤트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 stop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기능 추가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죽지 않으면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background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실행 될 수도 있어서 정지시켜준다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8383" y="2513943"/>
            <a:ext cx="8717280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Uc_DelButtonClick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(sender is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UserControl1) //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이벤트 발생된 객체의 타입이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UserControl1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일 경우에만 실행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UserControl1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tmp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(UserControl1)sender;</a:t>
            </a: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4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2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tmp.stopThread</a:t>
            </a:r>
            <a:r>
              <a:rPr lang="en-US" altLang="ko-KR" sz="2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 // Thread </a:t>
            </a:r>
            <a:r>
              <a:rPr lang="ko-KR" altLang="en-US" sz="2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정지시킨다</a:t>
            </a:r>
            <a:r>
              <a:rPr lang="en-US" altLang="ko-KR" sz="2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result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tmp.GUID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+ 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를 삭제할까요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?", 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경고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MessageBoxButtons.YesNo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if (result ==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DialogResult.Yes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this.flowLayoutPanel1.Controls.Remove(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tmp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updateUserControlCount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8710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4.1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정의 컨트롤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메인 폼 종료 시 모든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Thread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제거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종료시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발생 이벤트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FormClosing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이벤트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전체 컨트롤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 stop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기능 추가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죽지 않으면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background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실행 될 수도 있어서 반드시 정지시켜준다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8383" y="2513943"/>
            <a:ext cx="8717280" cy="21236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        private void Form1_FormClosing(object sender, </a:t>
            </a:r>
            <a:r>
              <a:rPr lang="en-US" altLang="ko-KR" sz="1200" b="1" dirty="0" err="1">
                <a:solidFill>
                  <a:srgbClr val="FF0000"/>
                </a:solidFill>
              </a:rPr>
              <a:t>FormClosingEventArgs</a:t>
            </a:r>
            <a:r>
              <a:rPr lang="en-US" altLang="ko-KR" sz="1200" b="1" dirty="0">
                <a:solidFill>
                  <a:srgbClr val="FF0000"/>
                </a:solidFill>
              </a:rPr>
              <a:t> e)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   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foreach</a:t>
            </a:r>
            <a:r>
              <a:rPr lang="en-US" altLang="ko-KR" sz="1200" dirty="0"/>
              <a:t> (Control c in flowLayoutPanel1.Controls)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if (c is UserControl1)</a:t>
            </a:r>
          </a:p>
          <a:p>
            <a:r>
              <a:rPr lang="ko-KR" altLang="en-US" sz="1200" dirty="0"/>
              <a:t>        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        UserControl1 </a:t>
            </a:r>
            <a:r>
              <a:rPr lang="en-US" altLang="ko-KR" sz="1200" dirty="0" err="1"/>
              <a:t>tmp</a:t>
            </a:r>
            <a:r>
              <a:rPr lang="en-US" altLang="ko-KR" sz="1200" dirty="0"/>
              <a:t> = (UserControl1)c;</a:t>
            </a:r>
          </a:p>
          <a:p>
            <a:r>
              <a:rPr lang="en-US" altLang="ko-KR" sz="1200" dirty="0"/>
              <a:t>                    </a:t>
            </a:r>
            <a:r>
              <a:rPr lang="en-US" altLang="ko-KR" sz="1200" dirty="0" err="1"/>
              <a:t>tmp.stopThread</a:t>
            </a:r>
            <a:r>
              <a:rPr lang="en-US" altLang="ko-KR" sz="1200" dirty="0"/>
              <a:t>();</a:t>
            </a:r>
          </a:p>
          <a:p>
            <a:r>
              <a:rPr lang="ko-KR" altLang="en-US" sz="1200" dirty="0"/>
              <a:t>    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477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앞의 내용을 완성하여 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736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8057B1-486C-4BB3-A119-0B82ED90E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7390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Thread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C# Thread</a:t>
            </a: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프로세스와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쓰레드는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컴퓨터에서 동작하는 작업의 단위입니다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각각의 작업은 독립적으로 실행되며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다른 작업에 영향을 미치지 않는다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프로세스는 운영체제로부터 자원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메모리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핸들 등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할당 받으며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쓰레드는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프로세스 내부에서 자원을 공유합니다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각 프로세스는 독립된 주소 공간을 가지며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서로의 메모리에 접근할 수 없다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하지만 하나의 프로세스 내에서 여러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쓰레드가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동시에 실행될 경우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서로의 메모리에 자유롭게 접근할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프로세스는 하나 이상의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쓰레드로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구성될 수 있고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쓰레드는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하나 이상의 프로세스에 속해 있을 수 없다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 descr="싱글 쓰레드 멀티 쓰레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55" y="3215640"/>
            <a:ext cx="6562400" cy="34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5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Thread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란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Thread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C# Thread</a:t>
            </a: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실행 방법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361" y="1671250"/>
            <a:ext cx="8717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private void Form1_Load(object sender,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System.EventArgs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new Thread(new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ThreadStart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this.ThreadTask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trd.IsBackground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true;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trd.Start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4361" y="3309550"/>
            <a:ext cx="871728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private void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ThreadTask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stp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newval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Random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rnd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new Random 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while (true)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{  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//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작업 내용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Thread.Sleep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(1000);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41620" y="1665637"/>
            <a:ext cx="4114800" cy="363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/>
              <a:t>Thread</a:t>
            </a:r>
            <a:r>
              <a:rPr lang="ko-KR" altLang="en-US" sz="1600" dirty="0"/>
              <a:t>객체 생성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err="1"/>
              <a:t>ThrearStart</a:t>
            </a:r>
            <a:r>
              <a:rPr lang="ko-KR" altLang="en-US" sz="1600" dirty="0"/>
              <a:t>객체 생성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dirty="0"/>
              <a:t>실행 함수 등록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Thread Start()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dirty="0"/>
              <a:t>무한 </a:t>
            </a:r>
            <a:r>
              <a:rPr lang="en-US" altLang="ko-KR" sz="1600" dirty="0"/>
              <a:t>LOOP </a:t>
            </a:r>
            <a:r>
              <a:rPr lang="ko-KR" altLang="en-US" sz="1600" dirty="0"/>
              <a:t>작업 실행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dirty="0"/>
              <a:t>적당한 </a:t>
            </a:r>
            <a:r>
              <a:rPr lang="en-US" altLang="ko-KR" sz="1600" dirty="0"/>
              <a:t>Sleep</a:t>
            </a:r>
            <a:r>
              <a:rPr lang="ko-KR" altLang="en-US" sz="1600" dirty="0"/>
              <a:t>이 있어야 한다</a:t>
            </a:r>
            <a:r>
              <a:rPr lang="en-US" altLang="ko-K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220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Thread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란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Thread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 강제 종료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C# Thread</a:t>
            </a: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강제 종료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8898" y="4146215"/>
            <a:ext cx="4610099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try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if (_thread != null)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_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thread.Abort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 //  Abort()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 강제 종료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_thread = null;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catch(Exception ex)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341620" y="1665637"/>
            <a:ext cx="4114800" cy="363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실행 구문에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break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넣어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LOOP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종료 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Abort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주의사항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Abort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강제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종료시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Exception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발생된다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8899" y="1665637"/>
            <a:ext cx="4610099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private void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ThreadTask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stp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newval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Random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rnd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new Random 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while (true)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{  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if( IS_RUN ) break;  // break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LOOP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 종료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//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작업 내용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Thread.Sleep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(1000);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012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275200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구현해보기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C# Thread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구현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Button 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ProgressBar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label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버튼클릭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시작하여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ProgressBar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작동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STOP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종료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Label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상태를 보여준다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7" y="2776366"/>
            <a:ext cx="6811326" cy="2448267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xmlns="" id="{5422420A-7DE9-F13C-DB12-88B7A1815B9E}"/>
              </a:ext>
            </a:extLst>
          </p:cNvPr>
          <p:cNvSpPr/>
          <p:nvPr/>
        </p:nvSpPr>
        <p:spPr>
          <a:xfrm>
            <a:off x="1621330" y="5148966"/>
            <a:ext cx="1675119" cy="514830"/>
          </a:xfrm>
          <a:prstGeom prst="wedgeRectCallout">
            <a:avLst>
              <a:gd name="adj1" fmla="val -20114"/>
              <a:gd name="adj2" fmla="val -1046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latin typeface="굴림" panose="020B0600000101010101" pitchFamily="50" charset="-127"/>
                <a:ea typeface="굴림" panose="020B0600000101010101" pitchFamily="50" charset="-127"/>
              </a:rPr>
              <a:t>ProgressBar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9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Thread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 구현해보기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전역변수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개를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IS_RUN : Thread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가 진행중인지 여부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START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 클릭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생성하고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ThreadTask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함수를 실행하며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RUN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으로 표시한다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8119" y="2162148"/>
            <a:ext cx="871728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public partial class Form1 : Form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Thread _thread;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bool IS_RUN = false; // Thread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실행여부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8119" y="4288128"/>
            <a:ext cx="871728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private void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btnStart_Click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this._thread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== null)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_thread = new Thread(new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ThreadStart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ThreadTask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_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thread.IsBackground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true;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_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thread.Start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this.lblStatus.Text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"RUN";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140" y="4767018"/>
            <a:ext cx="1505160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3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7845</TotalTime>
  <Words>2974</Words>
  <Application>Microsoft Office PowerPoint</Application>
  <PresentationFormat>A4 용지(210x297mm)</PresentationFormat>
  <Paragraphs>765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8" baseType="lpstr">
      <vt:lpstr>KoPub돋움체 Bold</vt:lpstr>
      <vt:lpstr>굴림</vt:lpstr>
      <vt:lpstr>나눔고딕</vt:lpstr>
      <vt:lpstr>나눔고딕 ExtraBold</vt:lpstr>
      <vt:lpstr>맑은 고딕</vt:lpstr>
      <vt:lpstr>현대하모니 L</vt:lpstr>
      <vt:lpstr>Arial</vt:lpstr>
      <vt:lpstr>Wingdings</vt:lpstr>
      <vt:lpstr>Office 테마</vt:lpstr>
      <vt:lpstr>C# - WinForms</vt:lpstr>
      <vt:lpstr>PowerPoint 프레젠테이션</vt:lpstr>
      <vt:lpstr>PowerPoint 프레젠테이션</vt:lpstr>
      <vt:lpstr>1. Thread란</vt:lpstr>
      <vt:lpstr>1. Thread란 :: Thread사용법</vt:lpstr>
      <vt:lpstr>1. Thread란 :: Thread 강제 종료</vt:lpstr>
      <vt:lpstr>PowerPoint 프레젠테이션</vt:lpstr>
      <vt:lpstr>2. Thread 활용 구현해보기</vt:lpstr>
      <vt:lpstr>2. Thread 활용 구현해보기</vt:lpstr>
      <vt:lpstr>2. Thread 활용 구현해보기</vt:lpstr>
      <vt:lpstr>2. Thread Safe</vt:lpstr>
      <vt:lpstr>2. Thread 활용 구현해보기</vt:lpstr>
      <vt:lpstr>PowerPoint 프레젠테이션</vt:lpstr>
      <vt:lpstr>PowerPoint 프레젠테이션</vt:lpstr>
      <vt:lpstr>3. 완성할 기능</vt:lpstr>
      <vt:lpstr>3. 사용자 정의 컨트롤 활용 디자인</vt:lpstr>
      <vt:lpstr>3. 사용자 정의 컨트롤 제작</vt:lpstr>
      <vt:lpstr>3. 사용자 정의 컨트롤 제작</vt:lpstr>
      <vt:lpstr>3. 사용자 정의 컨트롤 제작</vt:lpstr>
      <vt:lpstr>3. 사용자 정의 컨트롤 제작</vt:lpstr>
      <vt:lpstr>3. 사용자 정의 컨트롤 제작 :: 버튼 이벤트</vt:lpstr>
      <vt:lpstr>3. 메인 폼 완성 :: ADD(추가)</vt:lpstr>
      <vt:lpstr>3. 메인 폼 완성 :: CLEAR(모두 삭제)</vt:lpstr>
      <vt:lpstr>3. 메인 폼 완성 :: UPDATE ALL(모두 갱신)</vt:lpstr>
      <vt:lpstr>PowerPoint 프레젠테이션</vt:lpstr>
      <vt:lpstr>PowerPoint 프레젠테이션</vt:lpstr>
      <vt:lpstr>4. 사용자 정의 컨트롤 Thread 활용  사용자 정의 컨트롤 수정</vt:lpstr>
      <vt:lpstr>4. 사용자 정의 컨트롤 Thread 활용  사용자 정의 컨트롤 수정</vt:lpstr>
      <vt:lpstr>4. 사용자 정의 컨트롤 Thread 활용  사용자 정의 컨트롤 수정</vt:lpstr>
      <vt:lpstr>4. 사용자 정의 컨트롤 Thread 활용  Thread Safe코드로 수정-1</vt:lpstr>
      <vt:lpstr>4. 사용자 정의 컨트롤 Thread 활용  Thread Safe코드로 수정-2</vt:lpstr>
      <vt:lpstr>4. 사용자 정의 컨트롤 Thread 활용  Thread Safe코드로 수정-3</vt:lpstr>
      <vt:lpstr>4.1 사용자 정의 컨트롤 Thread 활용  메인 폼 수정</vt:lpstr>
      <vt:lpstr>4.1 사용자 정의 컨트롤 Thread 활용  메인 폼 수정 RUN ALL 구현</vt:lpstr>
      <vt:lpstr>4.1 사용자 정의 컨트롤 Thread 활용  메인 폼 수정 STOP ALL 구현</vt:lpstr>
      <vt:lpstr>4.1 사용자 정의 컨트롤 Thread 활용  컨트롤 삭제 기능 수정</vt:lpstr>
      <vt:lpstr>4.1 사용자 정의 컨트롤 Thread 활용  메인 폼 종료 시 모든 Thread제거</vt:lpstr>
      <vt:lpstr>PowerPoint 프레젠테이션</vt:lpstr>
      <vt:lpstr>PowerPoint 프레젠테이션</vt:lpstr>
    </vt:vector>
  </TitlesOfParts>
  <Company>nepescorp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이채윤</dc:creator>
  <cp:lastModifiedBy>Microsoft 계정</cp:lastModifiedBy>
  <cp:revision>8269</cp:revision>
  <cp:lastPrinted>2024-07-16T07:37:08Z</cp:lastPrinted>
  <dcterms:created xsi:type="dcterms:W3CDTF">2021-06-10T04:26:31Z</dcterms:created>
  <dcterms:modified xsi:type="dcterms:W3CDTF">2025-01-22T00:51:06Z</dcterms:modified>
</cp:coreProperties>
</file>