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341" r:id="rId2"/>
    <p:sldId id="340" r:id="rId3"/>
    <p:sldId id="267" r:id="rId4"/>
    <p:sldId id="328" r:id="rId5"/>
    <p:sldId id="329" r:id="rId6"/>
    <p:sldId id="338" r:id="rId7"/>
    <p:sldId id="268" r:id="rId8"/>
    <p:sldId id="330" r:id="rId9"/>
    <p:sldId id="339" r:id="rId10"/>
    <p:sldId id="333" r:id="rId11"/>
    <p:sldId id="323" r:id="rId12"/>
    <p:sldId id="334" r:id="rId13"/>
    <p:sldId id="282" r:id="rId14"/>
    <p:sldId id="296" r:id="rId15"/>
    <p:sldId id="326" r:id="rId16"/>
    <p:sldId id="32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66CCFF"/>
    <a:srgbClr val="0000FF"/>
    <a:srgbClr val="0000CC"/>
    <a:srgbClr val="0033CC"/>
    <a:srgbClr val="9999FF"/>
    <a:srgbClr val="3366FF"/>
    <a:srgbClr val="0066FF"/>
  </p:clrMru>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575" autoAdjust="0"/>
    <p:restoredTop sz="94660"/>
  </p:normalViewPr>
  <p:slideViewPr>
    <p:cSldViewPr>
      <p:cViewPr varScale="1">
        <p:scale>
          <a:sx n="87" d="100"/>
          <a:sy n="87" d="100"/>
        </p:scale>
        <p:origin x="-88" y="-34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p:bgRef idx="1002">
        <a:schemeClr val="bg1"/>
      </p:bgRef>
    </p:bg>
    <p:spTree>
      <p:nvGrpSpPr>
        <p:cNvPr id="1" name=""/>
        <p:cNvGrpSpPr/>
        <p:nvPr/>
      </p:nvGrpSpPr>
      <p:grpSpPr>
        <a:xfrm>
          <a:off x="0" y="0"/>
          <a:ext cx="0" cy="0"/>
          <a:chOff x="0" y="0"/>
          <a:chExt cx="0" cy="0"/>
        </a:xfrm>
      </p:grpSpPr>
      <p:sp>
        <p:nvSpPr>
          <p:cNvPr id="8" name="직사각형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직선 연결선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제목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ko-KR" altLang="en-US" smtClean="0"/>
              <a:t>마스터 제목 스타일 편집</a:t>
            </a:r>
            <a:endParaRPr kumimoji="0" lang="en-US"/>
          </a:p>
        </p:txBody>
      </p:sp>
      <p:sp>
        <p:nvSpPr>
          <p:cNvPr id="25" name="부제목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ko-KR" altLang="en-US" smtClean="0"/>
              <a:t>마스터 부제목 스타일 편집</a:t>
            </a:r>
            <a:endParaRPr kumimoji="0" lang="en-US"/>
          </a:p>
        </p:txBody>
      </p:sp>
      <p:sp>
        <p:nvSpPr>
          <p:cNvPr id="31" name="날짜 개체 틀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68940F6E-BE2A-4534-AB66-39EFFB711D8A}" type="datetimeFigureOut">
              <a:rPr lang="en-US" smtClean="0"/>
              <a:pPr/>
              <a:t>5/13/2018</a:t>
            </a:fld>
            <a:endParaRPr lang="en-US"/>
          </a:p>
        </p:txBody>
      </p:sp>
      <p:sp>
        <p:nvSpPr>
          <p:cNvPr id="18" name="바닥글 개체 틀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슬라이드 번호 개체 틀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9E9A63FB-524D-49F9-8ECD-596EC5985F7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extLst/>
          </a:lstStyle>
          <a:p>
            <a:r>
              <a:rPr kumimoji="0" lang="ko-KR" altLang="en-US" smtClean="0"/>
              <a:t>마스터 제목 스타일 편집</a:t>
            </a:r>
            <a:endParaRPr kumimoji="0" lang="en-US"/>
          </a:p>
        </p:txBody>
      </p:sp>
      <p:sp>
        <p:nvSpPr>
          <p:cNvPr id="3" name="세로 텍스트 개체 틀 2"/>
          <p:cNvSpPr>
            <a:spLocks noGrp="1"/>
          </p:cNvSpPr>
          <p:nvPr>
            <p:ph type="body" orient="vert" idx="1"/>
          </p:nvPr>
        </p:nvSpPr>
        <p:spPr/>
        <p:txBody>
          <a:bodyPr vert="eaVert"/>
          <a:lstStyle>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날짜 개체 틀 3"/>
          <p:cNvSpPr>
            <a:spLocks noGrp="1"/>
          </p:cNvSpPr>
          <p:nvPr>
            <p:ph type="dt" sz="half" idx="10"/>
          </p:nvPr>
        </p:nvSpPr>
        <p:spPr/>
        <p:txBody>
          <a:bodyPr/>
          <a:lstStyle>
            <a:extLst/>
          </a:lstStyle>
          <a:p>
            <a:fld id="{68940F6E-BE2A-4534-AB66-39EFFB711D8A}" type="datetimeFigureOut">
              <a:rPr lang="en-US" smtClean="0"/>
              <a:pPr/>
              <a:t>5/13/2018</a:t>
            </a:fld>
            <a:endParaRPr lang="en-US"/>
          </a:p>
        </p:txBody>
      </p:sp>
      <p:sp>
        <p:nvSpPr>
          <p:cNvPr id="5" name="바닥글 개체 틀 4"/>
          <p:cNvSpPr>
            <a:spLocks noGrp="1"/>
          </p:cNvSpPr>
          <p:nvPr>
            <p:ph type="ftr" sz="quarter" idx="11"/>
          </p:nvPr>
        </p:nvSpPr>
        <p:spPr/>
        <p:txBody>
          <a:bodyPr/>
          <a:lstStyle>
            <a:extLst/>
          </a:lstStyle>
          <a:p>
            <a:endParaRPr lang="en-US"/>
          </a:p>
        </p:txBody>
      </p:sp>
      <p:sp>
        <p:nvSpPr>
          <p:cNvPr id="6" name="슬라이드 번호 개체 틀 5"/>
          <p:cNvSpPr>
            <a:spLocks noGrp="1"/>
          </p:cNvSpPr>
          <p:nvPr>
            <p:ph type="sldNum" sz="quarter" idx="12"/>
          </p:nvPr>
        </p:nvSpPr>
        <p:spPr/>
        <p:txBody>
          <a:bodyPr/>
          <a:lstStyle>
            <a:extLst/>
          </a:lstStyle>
          <a:p>
            <a:fld id="{9E9A63FB-524D-49F9-8ECD-596EC5985F7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53200" y="274955"/>
            <a:ext cx="1524000" cy="5851525"/>
          </a:xfrm>
        </p:spPr>
        <p:txBody>
          <a:bodyPr vert="eaVert" anchor="t"/>
          <a:lstStyle>
            <a:extLst/>
          </a:lstStyle>
          <a:p>
            <a:r>
              <a:rPr kumimoji="0" lang="ko-KR" altLang="en-US" smtClean="0"/>
              <a:t>마스터 제목 스타일 편집</a:t>
            </a:r>
            <a:endParaRPr kumimoji="0" lang="en-US"/>
          </a:p>
        </p:txBody>
      </p:sp>
      <p:sp>
        <p:nvSpPr>
          <p:cNvPr id="3" name="세로 텍스트 개체 틀 2"/>
          <p:cNvSpPr>
            <a:spLocks noGrp="1"/>
          </p:cNvSpPr>
          <p:nvPr>
            <p:ph type="body" orient="vert" idx="1"/>
          </p:nvPr>
        </p:nvSpPr>
        <p:spPr>
          <a:xfrm>
            <a:off x="457200" y="274642"/>
            <a:ext cx="6019800" cy="5851525"/>
          </a:xfrm>
        </p:spPr>
        <p:txBody>
          <a:bodyPr vert="eaVert"/>
          <a:lstStyle>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날짜 개체 틀 3"/>
          <p:cNvSpPr>
            <a:spLocks noGrp="1"/>
          </p:cNvSpPr>
          <p:nvPr>
            <p:ph type="dt" sz="half" idx="10"/>
          </p:nvPr>
        </p:nvSpPr>
        <p:spPr>
          <a:xfrm>
            <a:off x="4242816" y="6557946"/>
            <a:ext cx="2002464" cy="226902"/>
          </a:xfrm>
        </p:spPr>
        <p:txBody>
          <a:bodyPr/>
          <a:lstStyle>
            <a:extLst/>
          </a:lstStyle>
          <a:p>
            <a:fld id="{68940F6E-BE2A-4534-AB66-39EFFB711D8A}" type="datetimeFigureOut">
              <a:rPr lang="en-US" smtClean="0"/>
              <a:pPr/>
              <a:t>5/13/2018</a:t>
            </a:fld>
            <a:endParaRPr lang="en-US"/>
          </a:p>
        </p:txBody>
      </p:sp>
      <p:sp>
        <p:nvSpPr>
          <p:cNvPr id="5" name="바닥글 개체 틀 4"/>
          <p:cNvSpPr>
            <a:spLocks noGrp="1"/>
          </p:cNvSpPr>
          <p:nvPr>
            <p:ph type="ftr" sz="quarter" idx="11"/>
          </p:nvPr>
        </p:nvSpPr>
        <p:spPr>
          <a:xfrm>
            <a:off x="457200" y="6556248"/>
            <a:ext cx="3657600" cy="228600"/>
          </a:xfrm>
        </p:spPr>
        <p:txBody>
          <a:bodyPr/>
          <a:lstStyle>
            <a:extLst/>
          </a:lstStyle>
          <a:p>
            <a:endParaRPr lang="en-US"/>
          </a:p>
        </p:txBody>
      </p:sp>
      <p:sp>
        <p:nvSpPr>
          <p:cNvPr id="6" name="슬라이드 번호 개체 틀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9E9A63FB-524D-49F9-8ECD-596EC5985F7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extLst/>
          </a:lstStyle>
          <a:p>
            <a:r>
              <a:rPr kumimoji="0" lang="ko-KR" altLang="en-US" smtClean="0"/>
              <a:t>마스터 제목 스타일 편집</a:t>
            </a:r>
            <a:endParaRPr kumimoji="0" lang="en-US"/>
          </a:p>
        </p:txBody>
      </p:sp>
      <p:sp>
        <p:nvSpPr>
          <p:cNvPr id="3" name="내용 개체 틀 2"/>
          <p:cNvSpPr>
            <a:spLocks noGrp="1"/>
          </p:cNvSpPr>
          <p:nvPr>
            <p:ph idx="1"/>
          </p:nvPr>
        </p:nvSpPr>
        <p:spPr/>
        <p:txBody>
          <a:bodyPr/>
          <a:lstStyle>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날짜 개체 틀 3"/>
          <p:cNvSpPr>
            <a:spLocks noGrp="1"/>
          </p:cNvSpPr>
          <p:nvPr>
            <p:ph type="dt" sz="half" idx="10"/>
          </p:nvPr>
        </p:nvSpPr>
        <p:spPr/>
        <p:txBody>
          <a:bodyPr/>
          <a:lstStyle>
            <a:extLst/>
          </a:lstStyle>
          <a:p>
            <a:fld id="{68940F6E-BE2A-4534-AB66-39EFFB711D8A}" type="datetimeFigureOut">
              <a:rPr lang="en-US" smtClean="0"/>
              <a:pPr/>
              <a:t>5/13/2018</a:t>
            </a:fld>
            <a:endParaRPr lang="en-US"/>
          </a:p>
        </p:txBody>
      </p:sp>
      <p:sp>
        <p:nvSpPr>
          <p:cNvPr id="5" name="바닥글 개체 틀 4"/>
          <p:cNvSpPr>
            <a:spLocks noGrp="1"/>
          </p:cNvSpPr>
          <p:nvPr>
            <p:ph type="ftr" sz="quarter" idx="11"/>
          </p:nvPr>
        </p:nvSpPr>
        <p:spPr/>
        <p:txBody>
          <a:bodyPr/>
          <a:lstStyle>
            <a:extLst/>
          </a:lstStyle>
          <a:p>
            <a:endParaRPr lang="en-US"/>
          </a:p>
        </p:txBody>
      </p:sp>
      <p:sp>
        <p:nvSpPr>
          <p:cNvPr id="6" name="슬라이드 번호 개체 틀 5"/>
          <p:cNvSpPr>
            <a:spLocks noGrp="1"/>
          </p:cNvSpPr>
          <p:nvPr>
            <p:ph type="sldNum" sz="quarter" idx="12"/>
          </p:nvPr>
        </p:nvSpPr>
        <p:spPr/>
        <p:txBody>
          <a:bodyPr/>
          <a:lstStyle>
            <a:extLst/>
          </a:lstStyle>
          <a:p>
            <a:fld id="{9E9A63FB-524D-49F9-8ECD-596EC5985F7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bg>
      <p:bgRef idx="1001">
        <a:schemeClr val="bg1"/>
      </p:bgRef>
    </p:bg>
    <p:spTree>
      <p:nvGrpSpPr>
        <p:cNvPr id="1" name=""/>
        <p:cNvGrpSpPr/>
        <p:nvPr/>
      </p:nvGrpSpPr>
      <p:grpSpPr>
        <a:xfrm>
          <a:off x="0" y="0"/>
          <a:ext cx="0" cy="0"/>
          <a:chOff x="0" y="0"/>
          <a:chExt cx="0" cy="0"/>
        </a:xfrm>
      </p:grpSpPr>
      <p:sp>
        <p:nvSpPr>
          <p:cNvPr id="2" name="제목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ko-KR" altLang="en-US" smtClean="0"/>
              <a:t>마스터 제목 스타일 편집</a:t>
            </a:r>
            <a:endParaRPr kumimoji="0" lang="en-US"/>
          </a:p>
        </p:txBody>
      </p:sp>
      <p:sp>
        <p:nvSpPr>
          <p:cNvPr id="3" name="텍스트 개체 틀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ko-KR" altLang="en-US" smtClean="0"/>
              <a:t>마스터 텍스트 스타일을 편집합니다</a:t>
            </a:r>
          </a:p>
        </p:txBody>
      </p:sp>
      <p:sp>
        <p:nvSpPr>
          <p:cNvPr id="4" name="날짜 개체 틀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68940F6E-BE2A-4534-AB66-39EFFB711D8A}" type="datetimeFigureOut">
              <a:rPr lang="en-US" smtClean="0"/>
              <a:pPr/>
              <a:t>5/13/2018</a:t>
            </a:fld>
            <a:endParaRPr lang="en-US"/>
          </a:p>
        </p:txBody>
      </p:sp>
      <p:sp>
        <p:nvSpPr>
          <p:cNvPr id="5" name="바닥글 개체 틀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슬라이드 번호 개체 틀 5"/>
          <p:cNvSpPr>
            <a:spLocks noGrp="1"/>
          </p:cNvSpPr>
          <p:nvPr>
            <p:ph type="sldNum" sz="quarter" idx="12"/>
          </p:nvPr>
        </p:nvSpPr>
        <p:spPr>
          <a:xfrm>
            <a:off x="6733952" y="6555112"/>
            <a:ext cx="588336" cy="228600"/>
          </a:xfrm>
        </p:spPr>
        <p:txBody>
          <a:bodyPr/>
          <a:lstStyle>
            <a:extLst/>
          </a:lstStyle>
          <a:p>
            <a:fld id="{9E9A63FB-524D-49F9-8ECD-596EC5985F7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457200" y="320040"/>
            <a:ext cx="7242048" cy="1143000"/>
          </a:xfrm>
        </p:spPr>
        <p:txBody>
          <a:bodyPr/>
          <a:lstStyle>
            <a:extLst/>
          </a:lstStyle>
          <a:p>
            <a:r>
              <a:rPr kumimoji="0" lang="ko-KR" altLang="en-US" smtClean="0"/>
              <a:t>마스터 제목 스타일 편집</a:t>
            </a:r>
            <a:endParaRPr kumimoji="0" lang="en-US"/>
          </a:p>
        </p:txBody>
      </p:sp>
      <p:sp>
        <p:nvSpPr>
          <p:cNvPr id="3" name="내용 개체 틀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내용 개체 틀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5" name="날짜 개체 틀 4"/>
          <p:cNvSpPr>
            <a:spLocks noGrp="1"/>
          </p:cNvSpPr>
          <p:nvPr>
            <p:ph type="dt" sz="half" idx="10"/>
          </p:nvPr>
        </p:nvSpPr>
        <p:spPr/>
        <p:txBody>
          <a:bodyPr/>
          <a:lstStyle>
            <a:extLst/>
          </a:lstStyle>
          <a:p>
            <a:fld id="{68940F6E-BE2A-4534-AB66-39EFFB711D8A}" type="datetimeFigureOut">
              <a:rPr lang="en-US" smtClean="0"/>
              <a:pPr/>
              <a:t>5/13/2018</a:t>
            </a:fld>
            <a:endParaRPr lang="en-US"/>
          </a:p>
        </p:txBody>
      </p:sp>
      <p:sp>
        <p:nvSpPr>
          <p:cNvPr id="6" name="바닥글 개체 틀 5"/>
          <p:cNvSpPr>
            <a:spLocks noGrp="1"/>
          </p:cNvSpPr>
          <p:nvPr>
            <p:ph type="ftr" sz="quarter" idx="11"/>
          </p:nvPr>
        </p:nvSpPr>
        <p:spPr/>
        <p:txBody>
          <a:bodyPr/>
          <a:lstStyle>
            <a:extLst/>
          </a:lstStyle>
          <a:p>
            <a:endParaRPr lang="en-US"/>
          </a:p>
        </p:txBody>
      </p:sp>
      <p:sp>
        <p:nvSpPr>
          <p:cNvPr id="7" name="슬라이드 번호 개체 틀 6"/>
          <p:cNvSpPr>
            <a:spLocks noGrp="1"/>
          </p:cNvSpPr>
          <p:nvPr>
            <p:ph type="sldNum" sz="quarter" idx="12"/>
          </p:nvPr>
        </p:nvSpPr>
        <p:spPr/>
        <p:txBody>
          <a:bodyPr/>
          <a:lstStyle>
            <a:extLst/>
          </a:lstStyle>
          <a:p>
            <a:fld id="{9E9A63FB-524D-49F9-8ECD-596EC5985F7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320040"/>
            <a:ext cx="7242048" cy="1143000"/>
          </a:xfrm>
        </p:spPr>
        <p:txBody>
          <a:bodyPr anchor="b"/>
          <a:lstStyle>
            <a:lvl1pPr>
              <a:defRPr/>
            </a:lvl1pPr>
            <a:extLst/>
          </a:lstStyle>
          <a:p>
            <a:r>
              <a:rPr kumimoji="0" lang="ko-KR" altLang="en-US" smtClean="0"/>
              <a:t>마스터 제목 스타일 편집</a:t>
            </a:r>
            <a:endParaRPr kumimoji="0" lang="en-US"/>
          </a:p>
        </p:txBody>
      </p:sp>
      <p:sp>
        <p:nvSpPr>
          <p:cNvPr id="3" name="텍스트 개체 틀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ko-KR" altLang="en-US" smtClean="0"/>
              <a:t>마스터 텍스트 스타일을 편집합니다</a:t>
            </a:r>
          </a:p>
        </p:txBody>
      </p:sp>
      <p:sp>
        <p:nvSpPr>
          <p:cNvPr id="4" name="텍스트 개체 틀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ko-KR" altLang="en-US" smtClean="0"/>
              <a:t>마스터 텍스트 스타일을 편집합니다</a:t>
            </a:r>
          </a:p>
        </p:txBody>
      </p:sp>
      <p:sp>
        <p:nvSpPr>
          <p:cNvPr id="5" name="내용 개체 틀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6" name="내용 개체 틀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7" name="날짜 개체 틀 6"/>
          <p:cNvSpPr>
            <a:spLocks noGrp="1"/>
          </p:cNvSpPr>
          <p:nvPr>
            <p:ph type="dt" sz="half" idx="10"/>
          </p:nvPr>
        </p:nvSpPr>
        <p:spPr/>
        <p:txBody>
          <a:bodyPr/>
          <a:lstStyle>
            <a:extLst/>
          </a:lstStyle>
          <a:p>
            <a:fld id="{68940F6E-BE2A-4534-AB66-39EFFB711D8A}" type="datetimeFigureOut">
              <a:rPr lang="en-US" smtClean="0"/>
              <a:pPr/>
              <a:t>5/13/2018</a:t>
            </a:fld>
            <a:endParaRPr lang="en-US"/>
          </a:p>
        </p:txBody>
      </p:sp>
      <p:sp>
        <p:nvSpPr>
          <p:cNvPr id="8" name="바닥글 개체 틀 7"/>
          <p:cNvSpPr>
            <a:spLocks noGrp="1"/>
          </p:cNvSpPr>
          <p:nvPr>
            <p:ph type="ftr" sz="quarter" idx="11"/>
          </p:nvPr>
        </p:nvSpPr>
        <p:spPr/>
        <p:txBody>
          <a:bodyPr/>
          <a:lstStyle>
            <a:extLst/>
          </a:lstStyle>
          <a:p>
            <a:endParaRPr lang="en-US"/>
          </a:p>
        </p:txBody>
      </p:sp>
      <p:sp>
        <p:nvSpPr>
          <p:cNvPr id="9" name="슬라이드 번호 개체 틀 8"/>
          <p:cNvSpPr>
            <a:spLocks noGrp="1"/>
          </p:cNvSpPr>
          <p:nvPr>
            <p:ph type="sldNum" sz="quarter" idx="12"/>
          </p:nvPr>
        </p:nvSpPr>
        <p:spPr/>
        <p:txBody>
          <a:bodyPr/>
          <a:lstStyle>
            <a:extLst/>
          </a:lstStyle>
          <a:p>
            <a:fld id="{9E9A63FB-524D-49F9-8ECD-596EC5985F7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457200" y="320040"/>
            <a:ext cx="7242048" cy="1143000"/>
          </a:xfrm>
        </p:spPr>
        <p:txBody>
          <a:bodyPr/>
          <a:lstStyle>
            <a:extLst/>
          </a:lstStyle>
          <a:p>
            <a:r>
              <a:rPr kumimoji="0" lang="ko-KR" altLang="en-US" smtClean="0"/>
              <a:t>마스터 제목 스타일 편집</a:t>
            </a:r>
            <a:endParaRPr kumimoji="0" lang="en-US"/>
          </a:p>
        </p:txBody>
      </p:sp>
      <p:sp>
        <p:nvSpPr>
          <p:cNvPr id="3" name="날짜 개체 틀 2"/>
          <p:cNvSpPr>
            <a:spLocks noGrp="1"/>
          </p:cNvSpPr>
          <p:nvPr>
            <p:ph type="dt" sz="half" idx="10"/>
          </p:nvPr>
        </p:nvSpPr>
        <p:spPr/>
        <p:txBody>
          <a:bodyPr/>
          <a:lstStyle>
            <a:extLst/>
          </a:lstStyle>
          <a:p>
            <a:fld id="{68940F6E-BE2A-4534-AB66-39EFFB711D8A}" type="datetimeFigureOut">
              <a:rPr lang="en-US" smtClean="0"/>
              <a:pPr/>
              <a:t>5/13/2018</a:t>
            </a:fld>
            <a:endParaRPr lang="en-US"/>
          </a:p>
        </p:txBody>
      </p:sp>
      <p:sp>
        <p:nvSpPr>
          <p:cNvPr id="4" name="바닥글 개체 틀 3"/>
          <p:cNvSpPr>
            <a:spLocks noGrp="1"/>
          </p:cNvSpPr>
          <p:nvPr>
            <p:ph type="ftr" sz="quarter" idx="11"/>
          </p:nvPr>
        </p:nvSpPr>
        <p:spPr/>
        <p:txBody>
          <a:bodyPr/>
          <a:lstStyle>
            <a:extLst/>
          </a:lstStyle>
          <a:p>
            <a:endParaRPr lang="en-US"/>
          </a:p>
        </p:txBody>
      </p:sp>
      <p:sp>
        <p:nvSpPr>
          <p:cNvPr id="5" name="슬라이드 번호 개체 틀 4"/>
          <p:cNvSpPr>
            <a:spLocks noGrp="1"/>
          </p:cNvSpPr>
          <p:nvPr>
            <p:ph type="sldNum" sz="quarter" idx="12"/>
          </p:nvPr>
        </p:nvSpPr>
        <p:spPr/>
        <p:txBody>
          <a:bodyPr/>
          <a:lstStyle>
            <a:extLst/>
          </a:lstStyle>
          <a:p>
            <a:fld id="{9E9A63FB-524D-49F9-8ECD-596EC5985F7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solidFill>
                  <a:schemeClr val="tx2"/>
                </a:solidFill>
              </a:defRPr>
            </a:lvl1pPr>
            <a:extLst/>
          </a:lstStyle>
          <a:p>
            <a:fld id="{68940F6E-BE2A-4534-AB66-39EFFB711D8A}" type="datetimeFigureOut">
              <a:rPr lang="en-US" smtClean="0"/>
              <a:pPr/>
              <a:t>5/13/2018</a:t>
            </a:fld>
            <a:endParaRPr lang="en-US"/>
          </a:p>
        </p:txBody>
      </p:sp>
      <p:sp>
        <p:nvSpPr>
          <p:cNvPr id="3" name="바닥글 개체 틀 2"/>
          <p:cNvSpPr>
            <a:spLocks noGrp="1"/>
          </p:cNvSpPr>
          <p:nvPr>
            <p:ph type="ftr" sz="quarter" idx="11"/>
          </p:nvPr>
        </p:nvSpPr>
        <p:spPr/>
        <p:txBody>
          <a:bodyPr/>
          <a:lstStyle>
            <a:lvl1pPr>
              <a:defRPr>
                <a:solidFill>
                  <a:schemeClr val="tx2"/>
                </a:solidFill>
              </a:defRPr>
            </a:lvl1pPr>
            <a:extLst/>
          </a:lstStyle>
          <a:p>
            <a:endParaRPr lang="en-US"/>
          </a:p>
        </p:txBody>
      </p:sp>
      <p:sp>
        <p:nvSpPr>
          <p:cNvPr id="4" name="슬라이드 번호 개체 틀 3"/>
          <p:cNvSpPr>
            <a:spLocks noGrp="1"/>
          </p:cNvSpPr>
          <p:nvPr>
            <p:ph type="sldNum" sz="quarter" idx="12"/>
          </p:nvPr>
        </p:nvSpPr>
        <p:spPr/>
        <p:txBody>
          <a:bodyPr/>
          <a:lstStyle>
            <a:extLst/>
          </a:lstStyle>
          <a:p>
            <a:fld id="{9E9A63FB-524D-49F9-8ECD-596EC5985F7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ko-KR" altLang="en-US" smtClean="0"/>
              <a:t>마스터 제목 스타일 편집</a:t>
            </a:r>
            <a:endParaRPr kumimoji="0" lang="en-US"/>
          </a:p>
        </p:txBody>
      </p:sp>
      <p:sp>
        <p:nvSpPr>
          <p:cNvPr id="3" name="텍스트 개체 틀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ko-KR" altLang="en-US" smtClean="0"/>
              <a:t>마스터 텍스트 스타일을 편집합니다</a:t>
            </a:r>
          </a:p>
        </p:txBody>
      </p:sp>
      <p:sp>
        <p:nvSpPr>
          <p:cNvPr id="4" name="내용 개체 틀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5" name="날짜 개체 틀 4"/>
          <p:cNvSpPr>
            <a:spLocks noGrp="1"/>
          </p:cNvSpPr>
          <p:nvPr>
            <p:ph type="dt" sz="half" idx="10"/>
          </p:nvPr>
        </p:nvSpPr>
        <p:spPr/>
        <p:txBody>
          <a:bodyPr/>
          <a:lstStyle>
            <a:extLst/>
          </a:lstStyle>
          <a:p>
            <a:fld id="{68940F6E-BE2A-4534-AB66-39EFFB711D8A}" type="datetimeFigureOut">
              <a:rPr lang="en-US" smtClean="0"/>
              <a:pPr/>
              <a:t>5/13/2018</a:t>
            </a:fld>
            <a:endParaRPr lang="en-US"/>
          </a:p>
        </p:txBody>
      </p:sp>
      <p:sp>
        <p:nvSpPr>
          <p:cNvPr id="6" name="바닥글 개체 틀 5"/>
          <p:cNvSpPr>
            <a:spLocks noGrp="1"/>
          </p:cNvSpPr>
          <p:nvPr>
            <p:ph type="ftr" sz="quarter" idx="11"/>
          </p:nvPr>
        </p:nvSpPr>
        <p:spPr/>
        <p:txBody>
          <a:bodyPr/>
          <a:lstStyle>
            <a:extLst/>
          </a:lstStyle>
          <a:p>
            <a:endParaRPr lang="en-US"/>
          </a:p>
        </p:txBody>
      </p:sp>
      <p:sp>
        <p:nvSpPr>
          <p:cNvPr id="7" name="슬라이드 번호 개체 틀 6"/>
          <p:cNvSpPr>
            <a:spLocks noGrp="1"/>
          </p:cNvSpPr>
          <p:nvPr>
            <p:ph type="sldNum" sz="quarter" idx="12"/>
          </p:nvPr>
        </p:nvSpPr>
        <p:spPr/>
        <p:txBody>
          <a:bodyPr/>
          <a:lstStyle>
            <a:extLst/>
          </a:lstStyle>
          <a:p>
            <a:fld id="{9E9A63FB-524D-49F9-8ECD-596EC5985F7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bg>
      <p:bgRef idx="1002">
        <a:schemeClr val="bg2"/>
      </p:bgRef>
    </p:bg>
    <p:spTree>
      <p:nvGrpSpPr>
        <p:cNvPr id="1" name=""/>
        <p:cNvGrpSpPr/>
        <p:nvPr/>
      </p:nvGrpSpPr>
      <p:grpSpPr>
        <a:xfrm>
          <a:off x="0" y="0"/>
          <a:ext cx="0" cy="0"/>
          <a:chOff x="0" y="0"/>
          <a:chExt cx="0" cy="0"/>
        </a:xfrm>
      </p:grpSpPr>
      <p:sp>
        <p:nvSpPr>
          <p:cNvPr id="8" name="직사각형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직사각형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제목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ko-KR" altLang="en-US" smtClean="0"/>
              <a:t>마스터 제목 스타일 편집</a:t>
            </a:r>
            <a:endParaRPr kumimoji="0" lang="en-US" dirty="0"/>
          </a:p>
        </p:txBody>
      </p:sp>
      <p:sp>
        <p:nvSpPr>
          <p:cNvPr id="4" name="텍스트 개체 틀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ko-KR" altLang="en-US" smtClean="0"/>
              <a:t>마스터 텍스트 스타일을 편집합니다</a:t>
            </a:r>
          </a:p>
        </p:txBody>
      </p:sp>
      <p:sp>
        <p:nvSpPr>
          <p:cNvPr id="5" name="날짜 개체 틀 4"/>
          <p:cNvSpPr>
            <a:spLocks noGrp="1"/>
          </p:cNvSpPr>
          <p:nvPr>
            <p:ph type="dt" sz="half" idx="10"/>
          </p:nvPr>
        </p:nvSpPr>
        <p:spPr/>
        <p:txBody>
          <a:bodyPr/>
          <a:lstStyle>
            <a:extLst/>
          </a:lstStyle>
          <a:p>
            <a:fld id="{68940F6E-BE2A-4534-AB66-39EFFB711D8A}" type="datetimeFigureOut">
              <a:rPr lang="en-US" smtClean="0"/>
              <a:pPr/>
              <a:t>5/13/2018</a:t>
            </a:fld>
            <a:endParaRPr lang="en-US"/>
          </a:p>
        </p:txBody>
      </p:sp>
      <p:sp>
        <p:nvSpPr>
          <p:cNvPr id="6" name="바닥글 개체 틀 5"/>
          <p:cNvSpPr>
            <a:spLocks noGrp="1"/>
          </p:cNvSpPr>
          <p:nvPr>
            <p:ph type="ftr" sz="quarter" idx="11"/>
          </p:nvPr>
        </p:nvSpPr>
        <p:spPr/>
        <p:txBody>
          <a:bodyPr/>
          <a:lstStyle>
            <a:extLst/>
          </a:lstStyle>
          <a:p>
            <a:endParaRPr lang="en-US"/>
          </a:p>
        </p:txBody>
      </p:sp>
      <p:sp>
        <p:nvSpPr>
          <p:cNvPr id="7" name="슬라이드 번호 개체 틀 6"/>
          <p:cNvSpPr>
            <a:spLocks noGrp="1"/>
          </p:cNvSpPr>
          <p:nvPr>
            <p:ph type="sldNum" sz="quarter" idx="12"/>
          </p:nvPr>
        </p:nvSpPr>
        <p:spPr/>
        <p:txBody>
          <a:bodyPr/>
          <a:lstStyle>
            <a:extLst/>
          </a:lstStyle>
          <a:p>
            <a:fld id="{9E9A63FB-524D-49F9-8ECD-596EC5985F71}" type="slidenum">
              <a:rPr lang="en-US" smtClean="0"/>
              <a:pPr/>
              <a:t>‹#›</a:t>
            </a:fld>
            <a:endParaRPr lang="en-US"/>
          </a:p>
        </p:txBody>
      </p:sp>
      <p:sp>
        <p:nvSpPr>
          <p:cNvPr id="10" name="그림 개체 틀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ko-KR" altLang="en-US" smtClean="0"/>
              <a:t>그림을 추가하려면 아이콘을 클릭하십시오</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직사각형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제목 개체 틀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ko-KR" altLang="en-US" smtClean="0"/>
              <a:t>마스터 제목 스타일 편집</a:t>
            </a:r>
            <a:endParaRPr kumimoji="0" lang="en-US"/>
          </a:p>
        </p:txBody>
      </p:sp>
      <p:sp>
        <p:nvSpPr>
          <p:cNvPr id="31" name="텍스트 개체 틀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ko-KR" altLang="en-US" smtClean="0"/>
              <a:t>마스터 텍스트 스타일을 편집합니다</a:t>
            </a:r>
          </a:p>
          <a:p>
            <a:pPr lvl="1" eaLnBrk="1" latinLnBrk="0" hangingPunct="1"/>
            <a:r>
              <a:rPr kumimoji="0" lang="ko-KR" altLang="en-US" smtClean="0"/>
              <a:t>둘째 수준</a:t>
            </a:r>
          </a:p>
          <a:p>
            <a:pPr lvl="2" eaLnBrk="1" latinLnBrk="0" hangingPunct="1"/>
            <a:r>
              <a:rPr kumimoji="0" lang="ko-KR" altLang="en-US" smtClean="0"/>
              <a:t>셋째 수준</a:t>
            </a:r>
          </a:p>
          <a:p>
            <a:pPr lvl="3" eaLnBrk="1" latinLnBrk="0" hangingPunct="1"/>
            <a:r>
              <a:rPr kumimoji="0" lang="ko-KR" altLang="en-US" smtClean="0"/>
              <a:t>넷째 수준</a:t>
            </a:r>
          </a:p>
          <a:p>
            <a:pPr lvl="4" eaLnBrk="1" latinLnBrk="0" hangingPunct="1"/>
            <a:r>
              <a:rPr kumimoji="0" lang="ko-KR" altLang="en-US" smtClean="0"/>
              <a:t>다섯째 수준</a:t>
            </a:r>
            <a:endParaRPr kumimoji="0" lang="en-US"/>
          </a:p>
        </p:txBody>
      </p:sp>
      <p:sp>
        <p:nvSpPr>
          <p:cNvPr id="27" name="날짜 개체 틀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68940F6E-BE2A-4534-AB66-39EFFB711D8A}" type="datetimeFigureOut">
              <a:rPr lang="en-US" smtClean="0"/>
              <a:pPr/>
              <a:t>5/13/2018</a:t>
            </a:fld>
            <a:endParaRPr lang="en-US"/>
          </a:p>
        </p:txBody>
      </p:sp>
      <p:sp>
        <p:nvSpPr>
          <p:cNvPr id="4" name="바닥글 개체 틀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슬라이드 번호 개체 틀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9E9A63FB-524D-49F9-8ECD-596EC5985F7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228600"/>
            <a:ext cx="7620000" cy="707886"/>
          </a:xfrm>
          <a:prstGeom prst="rect">
            <a:avLst/>
          </a:prstGeom>
          <a:noFill/>
        </p:spPr>
        <p:txBody>
          <a:bodyPr wrap="square" rtlCol="0">
            <a:spAutoFit/>
          </a:bodyPr>
          <a:lstStyle/>
          <a:p>
            <a:r>
              <a:rPr lang="en-US" sz="4000" b="1" smtClean="0">
                <a:latin typeface="Arial" pitchFamily="34" charset="0"/>
                <a:cs typeface="Arial" pitchFamily="34" charset="0"/>
              </a:rPr>
              <a:t>Abstract</a:t>
            </a:r>
            <a:endParaRPr lang="en-US" sz="4000" b="1">
              <a:latin typeface="Arial" pitchFamily="34" charset="0"/>
              <a:cs typeface="Arial" pitchFamily="34" charset="0"/>
            </a:endParaRPr>
          </a:p>
        </p:txBody>
      </p:sp>
      <p:sp>
        <p:nvSpPr>
          <p:cNvPr id="6" name="TextBox 5"/>
          <p:cNvSpPr txBox="1"/>
          <p:nvPr/>
        </p:nvSpPr>
        <p:spPr>
          <a:xfrm>
            <a:off x="381000" y="1219200"/>
            <a:ext cx="7620000" cy="2616101"/>
          </a:xfrm>
          <a:prstGeom prst="rect">
            <a:avLst/>
          </a:prstGeom>
          <a:noFill/>
        </p:spPr>
        <p:txBody>
          <a:bodyPr wrap="square" rtlCol="0">
            <a:spAutoFit/>
          </a:bodyPr>
          <a:lstStyle/>
          <a:p>
            <a:pPr>
              <a:spcAft>
                <a:spcPts val="1200"/>
              </a:spcAft>
              <a:buSzPct val="110000"/>
            </a:pPr>
            <a:r>
              <a:rPr lang="en-US" smtClean="0">
                <a:latin typeface="Arial" pitchFamily="34" charset="0"/>
                <a:cs typeface="Arial" pitchFamily="34" charset="0"/>
              </a:rPr>
              <a:t>San Francisco publishes its restaurant health inspection data in monthly basis. This data set covers the past three years. Based on the violation history, we should be able to tell the future performance of a restaurant. </a:t>
            </a:r>
          </a:p>
          <a:p>
            <a:pPr>
              <a:spcAft>
                <a:spcPts val="1200"/>
              </a:spcAft>
              <a:buSzPct val="110000"/>
            </a:pPr>
            <a:r>
              <a:rPr lang="en-US" smtClean="0">
                <a:latin typeface="Arial" pitchFamily="34" charset="0"/>
                <a:cs typeface="Arial" pitchFamily="34" charset="0"/>
              </a:rPr>
              <a:t>The 3 year period was segmented into 6 different ones, and the latest 6 months were used as target. That is, if a restaurant  has one or more violations during the period, it is labeled as “True”.</a:t>
            </a:r>
          </a:p>
          <a:p>
            <a:pPr>
              <a:spcAft>
                <a:spcPts val="1200"/>
              </a:spcAft>
              <a:buSzPct val="110000"/>
            </a:pPr>
            <a:r>
              <a:rPr lang="en-US" smtClean="0">
                <a:latin typeface="Arial" pitchFamily="34" charset="0"/>
                <a:cs typeface="Arial" pitchFamily="34" charset="0"/>
              </a:rPr>
              <a:t>This predictor is able to tell if a restaurant will pass or fail the health inspection in the next 6 months with 71.2% accuracy. </a:t>
            </a:r>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115669"/>
            <a:ext cx="7315200" cy="1200329"/>
          </a:xfrm>
          <a:prstGeom prst="rect">
            <a:avLst/>
          </a:prstGeom>
          <a:noFill/>
        </p:spPr>
        <p:txBody>
          <a:bodyPr wrap="square" rtlCol="0">
            <a:spAutoFit/>
          </a:bodyPr>
          <a:lstStyle/>
          <a:p>
            <a:r>
              <a:rPr lang="en-US" sz="3600" b="1" smtClean="0">
                <a:latin typeface="Arial" pitchFamily="34" charset="0"/>
                <a:cs typeface="Arial" pitchFamily="34" charset="0"/>
              </a:rPr>
              <a:t>Precision, Recall, F1, Accuracy, &amp; AUC</a:t>
            </a:r>
            <a:endParaRPr lang="en-US" sz="3600" b="1">
              <a:latin typeface="Arial" pitchFamily="34" charset="0"/>
              <a:cs typeface="Arial" pitchFamily="34" charset="0"/>
            </a:endParaRPr>
          </a:p>
        </p:txBody>
      </p:sp>
      <p:sp>
        <p:nvSpPr>
          <p:cNvPr id="5" name="TextBox 4"/>
          <p:cNvSpPr txBox="1"/>
          <p:nvPr/>
        </p:nvSpPr>
        <p:spPr>
          <a:xfrm>
            <a:off x="609600" y="5181600"/>
            <a:ext cx="6781800" cy="723275"/>
          </a:xfrm>
          <a:prstGeom prst="rect">
            <a:avLst/>
          </a:prstGeom>
          <a:noFill/>
        </p:spPr>
        <p:txBody>
          <a:bodyPr wrap="square" rtlCol="0">
            <a:spAutoFit/>
          </a:bodyPr>
          <a:lstStyle/>
          <a:p>
            <a:pPr>
              <a:spcAft>
                <a:spcPts val="600"/>
              </a:spcAft>
            </a:pPr>
            <a:r>
              <a:rPr lang="en-US" smtClean="0">
                <a:latin typeface="Arial" pitchFamily="34" charset="0"/>
                <a:cs typeface="Arial" pitchFamily="34" charset="0"/>
              </a:rPr>
              <a:t>They perform about the same.</a:t>
            </a:r>
          </a:p>
          <a:p>
            <a:pPr>
              <a:spcAft>
                <a:spcPts val="600"/>
              </a:spcAft>
            </a:pPr>
            <a:r>
              <a:rPr lang="en-US" smtClean="0">
                <a:latin typeface="Arial" pitchFamily="34" charset="0"/>
                <a:cs typeface="Arial" pitchFamily="34" charset="0"/>
              </a:rPr>
              <a:t>Gradient boost is slightly better than the rest. (best F1 value) </a:t>
            </a:r>
            <a:endParaRPr lang="en-US">
              <a:latin typeface="Arial" pitchFamily="34" charset="0"/>
              <a:cs typeface="Arial"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838200" y="1828800"/>
            <a:ext cx="6885214" cy="2714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115669"/>
            <a:ext cx="7315200" cy="707886"/>
          </a:xfrm>
          <a:prstGeom prst="rect">
            <a:avLst/>
          </a:prstGeom>
          <a:noFill/>
        </p:spPr>
        <p:txBody>
          <a:bodyPr wrap="square" rtlCol="0">
            <a:spAutoFit/>
          </a:bodyPr>
          <a:lstStyle/>
          <a:p>
            <a:r>
              <a:rPr lang="en-US" sz="4000" b="1" smtClean="0">
                <a:latin typeface="Arial" pitchFamily="34" charset="0"/>
                <a:cs typeface="Arial" pitchFamily="34" charset="0"/>
              </a:rPr>
              <a:t>Enemble model</a:t>
            </a:r>
            <a:endParaRPr lang="en-US" sz="4000" b="1">
              <a:latin typeface="Arial" pitchFamily="34" charset="0"/>
              <a:cs typeface="Arial" pitchFamily="34" charset="0"/>
            </a:endParaRPr>
          </a:p>
        </p:txBody>
      </p:sp>
      <p:sp>
        <p:nvSpPr>
          <p:cNvPr id="4" name="TextBox 3"/>
          <p:cNvSpPr txBox="1"/>
          <p:nvPr/>
        </p:nvSpPr>
        <p:spPr>
          <a:xfrm>
            <a:off x="457200" y="1295400"/>
            <a:ext cx="7467600" cy="1431161"/>
          </a:xfrm>
          <a:prstGeom prst="rect">
            <a:avLst/>
          </a:prstGeom>
          <a:noFill/>
        </p:spPr>
        <p:txBody>
          <a:bodyPr wrap="square" rtlCol="0">
            <a:spAutoFit/>
          </a:bodyPr>
          <a:lstStyle/>
          <a:p>
            <a:pPr>
              <a:spcAft>
                <a:spcPts val="600"/>
              </a:spcAft>
            </a:pPr>
            <a:r>
              <a:rPr lang="en-US" smtClean="0">
                <a:latin typeface="Arial" pitchFamily="34" charset="0"/>
                <a:cs typeface="Arial" pitchFamily="34" charset="0"/>
              </a:rPr>
              <a:t>5 models were combined to make a prediction.</a:t>
            </a:r>
          </a:p>
          <a:p>
            <a:pPr>
              <a:spcAft>
                <a:spcPts val="600"/>
              </a:spcAft>
            </a:pPr>
            <a:endParaRPr lang="en-US" smtClean="0">
              <a:latin typeface="Arial" pitchFamily="34" charset="0"/>
              <a:cs typeface="Arial" pitchFamily="34" charset="0"/>
            </a:endParaRPr>
          </a:p>
          <a:p>
            <a:pPr>
              <a:spcAft>
                <a:spcPts val="600"/>
              </a:spcAft>
            </a:pPr>
            <a:r>
              <a:rPr lang="en-US" smtClean="0">
                <a:latin typeface="Arial" pitchFamily="34" charset="0"/>
                <a:cs typeface="Arial" pitchFamily="34" charset="0"/>
              </a:rPr>
              <a:t>Best of 5 wins  </a:t>
            </a:r>
            <a:r>
              <a:rPr lang="en-US" smtClean="0">
                <a:latin typeface="Arial" pitchFamily="34" charset="0"/>
                <a:cs typeface="Arial" pitchFamily="34" charset="0"/>
                <a:sym typeface="Wingdings" pitchFamily="2" charset="2"/>
              </a:rPr>
              <a:t>  70.3% No effect on accuracy </a:t>
            </a:r>
          </a:p>
          <a:p>
            <a:pPr>
              <a:spcAft>
                <a:spcPts val="600"/>
              </a:spcAft>
            </a:pPr>
            <a:r>
              <a:rPr lang="en-US" smtClean="0">
                <a:latin typeface="Arial" pitchFamily="34" charset="0"/>
                <a:cs typeface="Arial" pitchFamily="34" charset="0"/>
                <a:sym typeface="Wingdings" pitchFamily="2" charset="2"/>
              </a:rPr>
              <a:t>	( performs worse than Grad Boosting, 71.2% )</a:t>
            </a:r>
            <a:endParaRPr lang="en-US">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228600"/>
            <a:ext cx="4876800" cy="1200329"/>
          </a:xfrm>
          <a:prstGeom prst="rect">
            <a:avLst/>
          </a:prstGeom>
          <a:noFill/>
        </p:spPr>
        <p:txBody>
          <a:bodyPr wrap="square" rtlCol="0">
            <a:spAutoFit/>
          </a:bodyPr>
          <a:lstStyle/>
          <a:p>
            <a:r>
              <a:rPr lang="en-US" sz="3600" b="1" smtClean="0">
                <a:latin typeface="Arial" pitchFamily="34" charset="0"/>
                <a:cs typeface="Arial" pitchFamily="34" charset="0"/>
              </a:rPr>
              <a:t>Confusion matrix</a:t>
            </a:r>
          </a:p>
          <a:p>
            <a:r>
              <a:rPr lang="en-US" sz="3600" b="1" smtClean="0">
                <a:latin typeface="Arial" pitchFamily="34" charset="0"/>
                <a:cs typeface="Arial" pitchFamily="34" charset="0"/>
              </a:rPr>
              <a:t>of Gradient Boost</a:t>
            </a:r>
            <a:endParaRPr lang="en-US" sz="3600" b="1">
              <a:latin typeface="Arial" pitchFamily="34" charset="0"/>
              <a:cs typeface="Arial" pitchFamily="34" charset="0"/>
            </a:endParaRPr>
          </a:p>
        </p:txBody>
      </p:sp>
      <p:pic>
        <p:nvPicPr>
          <p:cNvPr id="1027" name="Picture 3"/>
          <p:cNvPicPr>
            <a:picLocks noChangeAspect="1" noChangeArrowheads="1"/>
          </p:cNvPicPr>
          <p:nvPr/>
        </p:nvPicPr>
        <p:blipFill>
          <a:blip r:embed="rId2" cstate="print"/>
          <a:srcRect/>
          <a:stretch>
            <a:fillRect/>
          </a:stretch>
        </p:blipFill>
        <p:spPr bwMode="auto">
          <a:xfrm>
            <a:off x="761999" y="1524000"/>
            <a:ext cx="6112195" cy="1600200"/>
          </a:xfrm>
          <a:prstGeom prst="rect">
            <a:avLst/>
          </a:prstGeom>
          <a:noFill/>
          <a:ln w="9525">
            <a:noFill/>
            <a:miter lim="800000"/>
            <a:headEnd/>
            <a:tailEnd/>
          </a:ln>
        </p:spPr>
      </p:pic>
      <p:sp>
        <p:nvSpPr>
          <p:cNvPr id="25" name="TextBox 24"/>
          <p:cNvSpPr txBox="1"/>
          <p:nvPr/>
        </p:nvSpPr>
        <p:spPr>
          <a:xfrm>
            <a:off x="838200" y="5257800"/>
            <a:ext cx="2514600" cy="1200329"/>
          </a:xfrm>
          <a:prstGeom prst="rect">
            <a:avLst/>
          </a:prstGeom>
          <a:noFill/>
        </p:spPr>
        <p:txBody>
          <a:bodyPr wrap="square" rtlCol="0">
            <a:spAutoFit/>
          </a:bodyPr>
          <a:lstStyle/>
          <a:p>
            <a:r>
              <a:rPr lang="en-US" smtClean="0">
                <a:latin typeface="Arial" pitchFamily="34" charset="0"/>
                <a:cs typeface="Arial" pitchFamily="34" charset="0"/>
              </a:rPr>
              <a:t>Precision: 71.2%</a:t>
            </a:r>
          </a:p>
          <a:p>
            <a:r>
              <a:rPr lang="en-US" smtClean="0">
                <a:latin typeface="Arial" pitchFamily="34" charset="0"/>
                <a:cs typeface="Arial" pitchFamily="34" charset="0"/>
              </a:rPr>
              <a:t>Recall: 59.1%</a:t>
            </a:r>
          </a:p>
          <a:p>
            <a:r>
              <a:rPr lang="en-US" smtClean="0">
                <a:latin typeface="Arial" pitchFamily="34" charset="0"/>
                <a:cs typeface="Arial" pitchFamily="34" charset="0"/>
              </a:rPr>
              <a:t>FP rate: 19.1%</a:t>
            </a:r>
          </a:p>
          <a:p>
            <a:r>
              <a:rPr lang="en-US" smtClean="0">
                <a:latin typeface="Arial" pitchFamily="34" charset="0"/>
                <a:cs typeface="Arial" pitchFamily="34" charset="0"/>
              </a:rPr>
              <a:t>F1: 64.6%</a:t>
            </a:r>
            <a:endParaRPr lang="en-US">
              <a:latin typeface="Arial" pitchFamily="34" charset="0"/>
              <a:cs typeface="Arial" pitchFamily="34" charset="0"/>
            </a:endParaRPr>
          </a:p>
        </p:txBody>
      </p:sp>
      <p:pic>
        <p:nvPicPr>
          <p:cNvPr id="2" name="Picture 3"/>
          <p:cNvPicPr>
            <a:picLocks noChangeAspect="1" noChangeArrowheads="1"/>
          </p:cNvPicPr>
          <p:nvPr/>
        </p:nvPicPr>
        <p:blipFill>
          <a:blip r:embed="rId3" cstate="print"/>
          <a:srcRect/>
          <a:stretch>
            <a:fillRect/>
          </a:stretch>
        </p:blipFill>
        <p:spPr bwMode="auto">
          <a:xfrm>
            <a:off x="5302516" y="304800"/>
            <a:ext cx="2690276" cy="1219200"/>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914400" y="3581400"/>
            <a:ext cx="5835790" cy="1260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152400" y="76200"/>
            <a:ext cx="7543800" cy="584775"/>
          </a:xfrm>
          <a:prstGeom prst="rect">
            <a:avLst/>
          </a:prstGeom>
          <a:noFill/>
        </p:spPr>
        <p:txBody>
          <a:bodyPr wrap="square" rtlCol="0">
            <a:spAutoFit/>
          </a:bodyPr>
          <a:lstStyle/>
          <a:p>
            <a:pPr>
              <a:spcAft>
                <a:spcPts val="600"/>
              </a:spcAft>
            </a:pPr>
            <a:r>
              <a:rPr lang="en-US" sz="3200" b="1" smtClean="0">
                <a:latin typeface="Arial" pitchFamily="34" charset="0"/>
                <a:cs typeface="Arial" pitchFamily="34" charset="0"/>
              </a:rPr>
              <a:t>Missing signatures in violation map</a:t>
            </a:r>
          </a:p>
        </p:txBody>
      </p:sp>
      <p:pic>
        <p:nvPicPr>
          <p:cNvPr id="3074" name="Picture 2"/>
          <p:cNvPicPr>
            <a:picLocks noChangeAspect="1" noChangeArrowheads="1"/>
          </p:cNvPicPr>
          <p:nvPr/>
        </p:nvPicPr>
        <p:blipFill>
          <a:blip r:embed="rId2" cstate="print"/>
          <a:srcRect/>
          <a:stretch>
            <a:fillRect/>
          </a:stretch>
        </p:blipFill>
        <p:spPr bwMode="auto">
          <a:xfrm>
            <a:off x="609600" y="825499"/>
            <a:ext cx="7210425" cy="577961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p:cNvGrpSpPr/>
          <p:nvPr/>
        </p:nvGrpSpPr>
        <p:grpSpPr>
          <a:xfrm>
            <a:off x="1371600" y="2545081"/>
            <a:ext cx="5123688" cy="3398519"/>
            <a:chOff x="1371600" y="1173481"/>
            <a:chExt cx="5123688" cy="3398519"/>
          </a:xfrm>
        </p:grpSpPr>
        <p:pic>
          <p:nvPicPr>
            <p:cNvPr id="3074" name="Picture 2"/>
            <p:cNvPicPr>
              <a:picLocks noChangeAspect="1" noChangeArrowheads="1"/>
            </p:cNvPicPr>
            <p:nvPr/>
          </p:nvPicPr>
          <p:blipFill>
            <a:blip r:embed="rId2" cstate="print"/>
            <a:srcRect l="23481" t="4442" r="-103" b="24480"/>
            <a:stretch>
              <a:fillRect/>
            </a:stretch>
          </p:blipFill>
          <p:spPr bwMode="auto">
            <a:xfrm>
              <a:off x="1371600" y="2133600"/>
              <a:ext cx="4800600" cy="24384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l="54170" t="12459" b="14196"/>
            <a:stretch>
              <a:fillRect/>
            </a:stretch>
          </p:blipFill>
          <p:spPr bwMode="auto">
            <a:xfrm>
              <a:off x="4361688" y="1173481"/>
              <a:ext cx="2133600" cy="2252471"/>
            </a:xfrm>
            <a:prstGeom prst="rect">
              <a:avLst/>
            </a:prstGeom>
            <a:noFill/>
            <a:ln w="9525">
              <a:noFill/>
              <a:miter lim="800000"/>
              <a:headEnd/>
              <a:tailEnd/>
            </a:ln>
          </p:spPr>
        </p:pic>
      </p:grpSp>
      <p:sp>
        <p:nvSpPr>
          <p:cNvPr id="5" name="TextBox 4"/>
          <p:cNvSpPr txBox="1"/>
          <p:nvPr/>
        </p:nvSpPr>
        <p:spPr>
          <a:xfrm>
            <a:off x="228600" y="76200"/>
            <a:ext cx="7924800" cy="600164"/>
          </a:xfrm>
          <a:prstGeom prst="rect">
            <a:avLst/>
          </a:prstGeom>
          <a:noFill/>
        </p:spPr>
        <p:txBody>
          <a:bodyPr wrap="square" rtlCol="0">
            <a:spAutoFit/>
          </a:bodyPr>
          <a:lstStyle/>
          <a:p>
            <a:r>
              <a:rPr lang="en-US" sz="3300" b="1" smtClean="0">
                <a:latin typeface="Arial" pitchFamily="34" charset="0"/>
                <a:cs typeface="Arial" pitchFamily="34" charset="0"/>
              </a:rPr>
              <a:t>Two areas without violation signatures </a:t>
            </a:r>
            <a:endParaRPr lang="en-US" sz="3300" b="1">
              <a:latin typeface="Arial" pitchFamily="34" charset="0"/>
              <a:cs typeface="Arial" pitchFamily="34" charset="0"/>
            </a:endParaRPr>
          </a:p>
        </p:txBody>
      </p:sp>
      <p:sp>
        <p:nvSpPr>
          <p:cNvPr id="6" name="TextBox 5"/>
          <p:cNvSpPr txBox="1"/>
          <p:nvPr/>
        </p:nvSpPr>
        <p:spPr>
          <a:xfrm>
            <a:off x="381000" y="838200"/>
            <a:ext cx="7543800" cy="1415772"/>
          </a:xfrm>
          <a:prstGeom prst="rect">
            <a:avLst/>
          </a:prstGeom>
          <a:noFill/>
        </p:spPr>
        <p:txBody>
          <a:bodyPr wrap="square" rtlCol="0">
            <a:spAutoFit/>
          </a:bodyPr>
          <a:lstStyle/>
          <a:p>
            <a:pPr>
              <a:spcAft>
                <a:spcPts val="600"/>
              </a:spcAft>
            </a:pPr>
            <a:r>
              <a:rPr lang="en-US" smtClean="0">
                <a:latin typeface="Arial" pitchFamily="34" charset="0"/>
                <a:cs typeface="Arial" pitchFamily="34" charset="0"/>
              </a:rPr>
              <a:t>Below are two areas with signatures shown at entire SF restaurant map, but missing in the violation map.</a:t>
            </a:r>
          </a:p>
          <a:p>
            <a:pPr>
              <a:spcAft>
                <a:spcPts val="600"/>
              </a:spcAft>
            </a:pPr>
            <a:r>
              <a:rPr lang="en-US" sz="2000" b="1" smtClean="0">
                <a:latin typeface="Arial" pitchFamily="34" charset="0"/>
                <a:cs typeface="Arial" pitchFamily="34" charset="0"/>
              </a:rPr>
              <a:t>The Haight and NoPa areas (Next to Golden Gate Park)</a:t>
            </a:r>
          </a:p>
          <a:p>
            <a:pPr>
              <a:spcAft>
                <a:spcPts val="600"/>
              </a:spcAft>
            </a:pPr>
            <a:r>
              <a:rPr lang="en-US" sz="2000" smtClean="0">
                <a:latin typeface="Arial" pitchFamily="34" charset="0"/>
                <a:cs typeface="Arial" pitchFamily="34" charset="0"/>
              </a:rPr>
              <a:t>Why?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52400"/>
            <a:ext cx="7620000" cy="646331"/>
          </a:xfrm>
          <a:prstGeom prst="rect">
            <a:avLst/>
          </a:prstGeom>
          <a:noFill/>
        </p:spPr>
        <p:txBody>
          <a:bodyPr wrap="square" rtlCol="0">
            <a:spAutoFit/>
          </a:bodyPr>
          <a:lstStyle/>
          <a:p>
            <a:r>
              <a:rPr lang="en-US" sz="3600" b="1" smtClean="0">
                <a:latin typeface="Arial" pitchFamily="34" charset="0"/>
                <a:cs typeface="Arial" pitchFamily="34" charset="0"/>
              </a:rPr>
              <a:t>Histograms for ratings and prices</a:t>
            </a:r>
            <a:endParaRPr lang="en-US" sz="3600" b="1">
              <a:latin typeface="Arial" pitchFamily="34" charset="0"/>
              <a:cs typeface="Arial" pitchFamily="34" charset="0"/>
            </a:endParaRPr>
          </a:p>
        </p:txBody>
      </p:sp>
      <p:sp>
        <p:nvSpPr>
          <p:cNvPr id="7" name="TextBox 6"/>
          <p:cNvSpPr txBox="1"/>
          <p:nvPr/>
        </p:nvSpPr>
        <p:spPr>
          <a:xfrm>
            <a:off x="457200" y="1211263"/>
            <a:ext cx="7162800" cy="381000"/>
          </a:xfrm>
          <a:prstGeom prst="rect">
            <a:avLst/>
          </a:prstGeom>
          <a:noFill/>
        </p:spPr>
        <p:txBody>
          <a:bodyPr wrap="square" rtlCol="0">
            <a:spAutoFit/>
          </a:bodyPr>
          <a:lstStyle/>
          <a:p>
            <a:r>
              <a:rPr lang="en-US" smtClean="0">
                <a:latin typeface="Arial" pitchFamily="34" charset="0"/>
                <a:cs typeface="Arial" pitchFamily="34" charset="0"/>
              </a:rPr>
              <a:t>True rate: (number of restaurants with violations) / (total restaurants)</a:t>
            </a:r>
            <a:endParaRPr lang="en-US">
              <a:latin typeface="Arial" pitchFamily="34" charset="0"/>
              <a:cs typeface="Arial" pitchFamily="34" charset="0"/>
            </a:endParaRPr>
          </a:p>
        </p:txBody>
      </p:sp>
      <p:sp>
        <p:nvSpPr>
          <p:cNvPr id="8" name="TextBox 7"/>
          <p:cNvSpPr txBox="1"/>
          <p:nvPr/>
        </p:nvSpPr>
        <p:spPr>
          <a:xfrm>
            <a:off x="457200" y="5334000"/>
            <a:ext cx="7391400" cy="369332"/>
          </a:xfrm>
          <a:prstGeom prst="rect">
            <a:avLst/>
          </a:prstGeom>
          <a:solidFill>
            <a:srgbClr val="FFFF00"/>
          </a:solidFill>
          <a:ln>
            <a:solidFill>
              <a:schemeClr val="tx1"/>
            </a:solidFill>
          </a:ln>
        </p:spPr>
        <p:txBody>
          <a:bodyPr wrap="square" rtlCol="0">
            <a:spAutoFit/>
          </a:bodyPr>
          <a:lstStyle/>
          <a:p>
            <a:r>
              <a:rPr lang="en-US" smtClean="0">
                <a:latin typeface="Arial" pitchFamily="34" charset="0"/>
                <a:cs typeface="Arial" pitchFamily="34" charset="0"/>
              </a:rPr>
              <a:t>Customer ratings and food prices have no correlation with food safety.</a:t>
            </a:r>
            <a:endParaRPr lang="en-US">
              <a:latin typeface="Arial" pitchFamily="34" charset="0"/>
              <a:cs typeface="Arial" pitchFamily="34" charset="0"/>
            </a:endParaRPr>
          </a:p>
        </p:txBody>
      </p:sp>
      <p:pic>
        <p:nvPicPr>
          <p:cNvPr id="4098" name="Picture 2"/>
          <p:cNvPicPr>
            <a:picLocks noChangeAspect="1" noChangeArrowheads="1"/>
          </p:cNvPicPr>
          <p:nvPr/>
        </p:nvPicPr>
        <p:blipFill>
          <a:blip r:embed="rId2" cstate="print"/>
          <a:srcRect/>
          <a:stretch>
            <a:fillRect/>
          </a:stretch>
        </p:blipFill>
        <p:spPr bwMode="auto">
          <a:xfrm>
            <a:off x="234722" y="1600200"/>
            <a:ext cx="7684996"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228600"/>
            <a:ext cx="7620000" cy="707886"/>
          </a:xfrm>
          <a:prstGeom prst="rect">
            <a:avLst/>
          </a:prstGeom>
          <a:noFill/>
        </p:spPr>
        <p:txBody>
          <a:bodyPr wrap="square" rtlCol="0">
            <a:spAutoFit/>
          </a:bodyPr>
          <a:lstStyle/>
          <a:p>
            <a:r>
              <a:rPr lang="en-US" sz="4000" b="1" smtClean="0">
                <a:latin typeface="Arial" pitchFamily="34" charset="0"/>
                <a:cs typeface="Arial" pitchFamily="34" charset="0"/>
              </a:rPr>
              <a:t>Next Steps</a:t>
            </a:r>
            <a:endParaRPr lang="en-US" sz="4000" b="1">
              <a:latin typeface="Arial" pitchFamily="34" charset="0"/>
              <a:cs typeface="Arial" pitchFamily="34" charset="0"/>
            </a:endParaRPr>
          </a:p>
        </p:txBody>
      </p:sp>
      <p:sp>
        <p:nvSpPr>
          <p:cNvPr id="4" name="직사각형 3"/>
          <p:cNvSpPr/>
          <p:nvPr/>
        </p:nvSpPr>
        <p:spPr>
          <a:xfrm>
            <a:off x="381000" y="1143000"/>
            <a:ext cx="7467600" cy="1354217"/>
          </a:xfrm>
          <a:prstGeom prst="rect">
            <a:avLst/>
          </a:prstGeom>
        </p:spPr>
        <p:txBody>
          <a:bodyPr wrap="square">
            <a:spAutoFit/>
          </a:bodyPr>
          <a:lstStyle/>
          <a:p>
            <a:pPr marL="342900" indent="-342900">
              <a:spcAft>
                <a:spcPts val="600"/>
              </a:spcAft>
              <a:buFont typeface="+mj-lt"/>
              <a:buAutoNum type="arabicPeriod"/>
            </a:pPr>
            <a:r>
              <a:rPr lang="en-US" smtClean="0">
                <a:latin typeface="Arial" pitchFamily="34" charset="0"/>
                <a:cs typeface="Arial" pitchFamily="34" charset="0"/>
              </a:rPr>
              <a:t>Restaurant category information from Yelp:</a:t>
            </a:r>
          </a:p>
          <a:p>
            <a:pPr marL="342900" indent="-342900">
              <a:spcAft>
                <a:spcPts val="600"/>
              </a:spcAft>
            </a:pPr>
            <a:r>
              <a:rPr lang="en-US" smtClean="0">
                <a:latin typeface="Arial" pitchFamily="34" charset="0"/>
                <a:cs typeface="Arial" pitchFamily="34" charset="0"/>
              </a:rPr>
              <a:t>	Type of food: Chinese, French, Mediterranean, seafood, ramen, Southern,  ...</a:t>
            </a:r>
          </a:p>
          <a:p>
            <a:pPr marL="342900" indent="-342900">
              <a:spcAft>
                <a:spcPts val="600"/>
              </a:spcAft>
            </a:pPr>
            <a:r>
              <a:rPr lang="en-US" smtClean="0">
                <a:latin typeface="Arial" pitchFamily="34" charset="0"/>
                <a:cs typeface="Arial" pitchFamily="34" charset="0"/>
              </a:rPr>
              <a:t>2.  Time series analysis on this data.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76200"/>
            <a:ext cx="7620000" cy="707886"/>
          </a:xfrm>
          <a:prstGeom prst="rect">
            <a:avLst/>
          </a:prstGeom>
          <a:noFill/>
        </p:spPr>
        <p:txBody>
          <a:bodyPr wrap="square" rtlCol="0">
            <a:spAutoFit/>
          </a:bodyPr>
          <a:lstStyle/>
          <a:p>
            <a:r>
              <a:rPr lang="en-US" sz="4000" b="1" smtClean="0">
                <a:latin typeface="Arial" pitchFamily="34" charset="0"/>
                <a:cs typeface="Arial" pitchFamily="34" charset="0"/>
              </a:rPr>
              <a:t>How does the predictor work?</a:t>
            </a:r>
            <a:endParaRPr lang="en-US" sz="4000" b="1">
              <a:latin typeface="Arial" pitchFamily="34" charset="0"/>
              <a:cs typeface="Arial" pitchFamily="34" charset="0"/>
            </a:endParaRPr>
          </a:p>
        </p:txBody>
      </p:sp>
      <p:sp>
        <p:nvSpPr>
          <p:cNvPr id="5" name="TextBox 4"/>
          <p:cNvSpPr txBox="1"/>
          <p:nvPr/>
        </p:nvSpPr>
        <p:spPr>
          <a:xfrm>
            <a:off x="457200" y="990600"/>
            <a:ext cx="7391400" cy="369332"/>
          </a:xfrm>
          <a:prstGeom prst="rect">
            <a:avLst/>
          </a:prstGeom>
          <a:noFill/>
        </p:spPr>
        <p:txBody>
          <a:bodyPr wrap="square" rtlCol="0">
            <a:spAutoFit/>
          </a:bodyPr>
          <a:lstStyle/>
          <a:p>
            <a:pPr marL="228600" indent="-228600">
              <a:spcAft>
                <a:spcPts val="900"/>
              </a:spcAft>
            </a:pPr>
            <a:r>
              <a:rPr lang="en-US" b="1" smtClean="0">
                <a:latin typeface="Arial" pitchFamily="34" charset="0"/>
                <a:cs typeface="Arial" pitchFamily="34" charset="0"/>
              </a:rPr>
              <a:t>Data:</a:t>
            </a:r>
            <a:r>
              <a:rPr lang="en-US" smtClean="0">
                <a:latin typeface="Arial" pitchFamily="34" charset="0"/>
                <a:cs typeface="Arial" pitchFamily="34" charset="0"/>
              </a:rPr>
              <a:t> SF city health inspection (past 3 years)</a:t>
            </a:r>
          </a:p>
        </p:txBody>
      </p:sp>
      <p:sp>
        <p:nvSpPr>
          <p:cNvPr id="40" name="TextBox 39"/>
          <p:cNvSpPr txBox="1"/>
          <p:nvPr/>
        </p:nvSpPr>
        <p:spPr>
          <a:xfrm>
            <a:off x="381000" y="1600200"/>
            <a:ext cx="7467600" cy="369332"/>
          </a:xfrm>
          <a:prstGeom prst="rect">
            <a:avLst/>
          </a:prstGeom>
          <a:solidFill>
            <a:srgbClr val="FFFF00"/>
          </a:solidFill>
          <a:ln>
            <a:solidFill>
              <a:schemeClr val="tx1"/>
            </a:solidFill>
          </a:ln>
        </p:spPr>
        <p:txBody>
          <a:bodyPr wrap="square" rtlCol="0">
            <a:spAutoFit/>
          </a:bodyPr>
          <a:lstStyle/>
          <a:p>
            <a:r>
              <a:rPr lang="en-US" smtClean="0">
                <a:latin typeface="Arial" pitchFamily="34" charset="0"/>
                <a:cs typeface="Arial" pitchFamily="34" charset="0"/>
              </a:rPr>
              <a:t>The objective of data cleaning was to get the data in the following form.</a:t>
            </a:r>
            <a:endParaRPr lang="en-US">
              <a:latin typeface="Arial" pitchFamily="34" charset="0"/>
              <a:cs typeface="Arial" pitchFamily="34" charset="0"/>
            </a:endParaRPr>
          </a:p>
        </p:txBody>
      </p:sp>
      <p:pic>
        <p:nvPicPr>
          <p:cNvPr id="28" name="Picture 2"/>
          <p:cNvPicPr>
            <a:picLocks noChangeAspect="1" noChangeArrowheads="1"/>
          </p:cNvPicPr>
          <p:nvPr/>
        </p:nvPicPr>
        <p:blipFill>
          <a:blip r:embed="rId2" cstate="print"/>
          <a:srcRect/>
          <a:stretch>
            <a:fillRect/>
          </a:stretch>
        </p:blipFill>
        <p:spPr bwMode="auto">
          <a:xfrm>
            <a:off x="457200" y="2209800"/>
            <a:ext cx="7469381"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228600"/>
            <a:ext cx="7620000" cy="707886"/>
          </a:xfrm>
          <a:prstGeom prst="rect">
            <a:avLst/>
          </a:prstGeom>
          <a:noFill/>
        </p:spPr>
        <p:txBody>
          <a:bodyPr wrap="square" rtlCol="0">
            <a:spAutoFit/>
          </a:bodyPr>
          <a:lstStyle/>
          <a:p>
            <a:r>
              <a:rPr lang="en-US" sz="4000" b="1" smtClean="0">
                <a:latin typeface="Arial" pitchFamily="34" charset="0"/>
                <a:cs typeface="Arial" pitchFamily="34" charset="0"/>
              </a:rPr>
              <a:t>Features considered</a:t>
            </a:r>
            <a:endParaRPr lang="en-US" sz="4000" b="1">
              <a:latin typeface="Arial" pitchFamily="34" charset="0"/>
              <a:cs typeface="Arial" pitchFamily="34" charset="0"/>
            </a:endParaRPr>
          </a:p>
        </p:txBody>
      </p:sp>
      <p:sp>
        <p:nvSpPr>
          <p:cNvPr id="6" name="TextBox 5"/>
          <p:cNvSpPr txBox="1"/>
          <p:nvPr/>
        </p:nvSpPr>
        <p:spPr>
          <a:xfrm>
            <a:off x="381000" y="1219200"/>
            <a:ext cx="7315200" cy="2954655"/>
          </a:xfrm>
          <a:prstGeom prst="rect">
            <a:avLst/>
          </a:prstGeom>
          <a:noFill/>
        </p:spPr>
        <p:txBody>
          <a:bodyPr wrap="square" rtlCol="0">
            <a:spAutoFit/>
          </a:bodyPr>
          <a:lstStyle/>
          <a:p>
            <a:pPr marL="342900" indent="-342900">
              <a:spcAft>
                <a:spcPts val="1200"/>
              </a:spcAft>
              <a:buSzPct val="110000"/>
              <a:buFont typeface="Symbol" pitchFamily="18" charset="2"/>
              <a:buChar char="·"/>
            </a:pPr>
            <a:r>
              <a:rPr lang="en-US" smtClean="0">
                <a:latin typeface="Arial" pitchFamily="34" charset="0"/>
                <a:cs typeface="Arial" pitchFamily="34" charset="0"/>
              </a:rPr>
              <a:t>5 periods assigned: 7-9,10-12, 13-15, 16-24, 25-36 month ago</a:t>
            </a:r>
          </a:p>
          <a:p>
            <a:pPr marL="342900" indent="-342900">
              <a:spcAft>
                <a:spcPts val="1200"/>
              </a:spcAft>
              <a:buSzPct val="110000"/>
              <a:buFont typeface="Symbol" pitchFamily="18" charset="2"/>
              <a:buChar char="·"/>
            </a:pPr>
            <a:r>
              <a:rPr lang="en-US" smtClean="0">
                <a:latin typeface="Arial" pitchFamily="34" charset="0"/>
                <a:cs typeface="Arial" pitchFamily="34" charset="0"/>
              </a:rPr>
              <a:t> Zip codes</a:t>
            </a:r>
          </a:p>
          <a:p>
            <a:pPr marL="342900" indent="-342900">
              <a:spcAft>
                <a:spcPts val="1200"/>
              </a:spcAft>
              <a:buSzPct val="110000"/>
              <a:buFont typeface="Symbol" pitchFamily="18" charset="2"/>
              <a:buChar char="·"/>
            </a:pPr>
            <a:r>
              <a:rPr lang="en-US" smtClean="0">
                <a:latin typeface="Arial" pitchFamily="34" charset="0"/>
                <a:cs typeface="Arial" pitchFamily="34" charset="0"/>
              </a:rPr>
              <a:t>Yelp customer ratings</a:t>
            </a:r>
          </a:p>
          <a:p>
            <a:pPr marL="342900" indent="-342900">
              <a:spcAft>
                <a:spcPts val="1200"/>
              </a:spcAft>
              <a:buSzPct val="110000"/>
              <a:buFont typeface="Symbol" pitchFamily="18" charset="2"/>
              <a:buChar char="·"/>
            </a:pPr>
            <a:r>
              <a:rPr lang="en-US" smtClean="0">
                <a:latin typeface="Arial" pitchFamily="34" charset="0"/>
                <a:cs typeface="Arial" pitchFamily="34" charset="0"/>
              </a:rPr>
              <a:t>Yelp food price</a:t>
            </a:r>
          </a:p>
          <a:p>
            <a:pPr marL="342900" indent="-342900">
              <a:spcAft>
                <a:spcPts val="1200"/>
              </a:spcAft>
              <a:buSzPct val="110000"/>
              <a:buFont typeface="Symbol" pitchFamily="18" charset="2"/>
              <a:buChar char="·"/>
            </a:pPr>
            <a:r>
              <a:rPr lang="en-US" smtClean="0">
                <a:latin typeface="Arial" pitchFamily="34" charset="0"/>
                <a:cs typeface="Arial" pitchFamily="34" charset="0"/>
              </a:rPr>
              <a:t>Business geo coords</a:t>
            </a:r>
          </a:p>
          <a:p>
            <a:pPr marL="342900" indent="-342900">
              <a:spcAft>
                <a:spcPts val="1200"/>
              </a:spcAft>
              <a:buSzPct val="110000"/>
              <a:buFont typeface="Symbol" pitchFamily="18" charset="2"/>
              <a:buChar char="·"/>
            </a:pPr>
            <a:r>
              <a:rPr lang="en-US" smtClean="0">
                <a:latin typeface="Arial" pitchFamily="34" charset="0"/>
                <a:cs typeface="Arial" pitchFamily="34" charset="0"/>
              </a:rPr>
              <a:t>Business turnover rates</a:t>
            </a:r>
          </a:p>
          <a:p>
            <a:pPr marL="342900" indent="-342900">
              <a:spcAft>
                <a:spcPts val="1200"/>
              </a:spcAft>
              <a:buSzPct val="110000"/>
              <a:buFont typeface="Symbol" pitchFamily="18" charset="2"/>
              <a:buChar char="·"/>
            </a:pPr>
            <a:r>
              <a:rPr lang="en-US" smtClean="0">
                <a:latin typeface="Arial" pitchFamily="34" charset="0"/>
                <a:cs typeface="Arial" pitchFamily="34" charset="0"/>
              </a:rPr>
              <a:t>Years of restaurant in business</a:t>
            </a:r>
            <a:endParaRPr lang="en-US">
              <a:latin typeface="Arial" pitchFamily="34" charset="0"/>
              <a:cs typeface="Arial" pitchFamily="34" charset="0"/>
            </a:endParaRPr>
          </a:p>
        </p:txBody>
      </p:sp>
      <p:sp>
        <p:nvSpPr>
          <p:cNvPr id="8" name="TextBox 7"/>
          <p:cNvSpPr txBox="1"/>
          <p:nvPr/>
        </p:nvSpPr>
        <p:spPr>
          <a:xfrm>
            <a:off x="457200" y="4724400"/>
            <a:ext cx="7162800" cy="1477328"/>
          </a:xfrm>
          <a:prstGeom prst="rect">
            <a:avLst/>
          </a:prstGeom>
          <a:noFill/>
        </p:spPr>
        <p:txBody>
          <a:bodyPr wrap="square" rtlCol="0">
            <a:spAutoFit/>
          </a:bodyPr>
          <a:lstStyle/>
          <a:p>
            <a:r>
              <a:rPr lang="en-US" b="1" smtClean="0">
                <a:latin typeface="Arial" pitchFamily="34" charset="0"/>
                <a:cs typeface="Arial" pitchFamily="34" charset="0"/>
              </a:rPr>
              <a:t>Sources:</a:t>
            </a:r>
          </a:p>
          <a:p>
            <a:pPr marL="236538" indent="-236538">
              <a:buFont typeface="Calibri" pitchFamily="34" charset="0"/>
              <a:buChar char="‐"/>
            </a:pPr>
            <a:r>
              <a:rPr lang="en-US" smtClean="0">
                <a:latin typeface="Arial" pitchFamily="34" charset="0"/>
                <a:cs typeface="Arial" pitchFamily="34" charset="0"/>
              </a:rPr>
              <a:t>Yelp ratings and prices: Web-scraping</a:t>
            </a:r>
          </a:p>
          <a:p>
            <a:pPr marL="236538" indent="-236538">
              <a:buFont typeface="Calibri" pitchFamily="34" charset="0"/>
              <a:buChar char="‐"/>
            </a:pPr>
            <a:r>
              <a:rPr lang="en-US" smtClean="0">
                <a:latin typeface="Arial" pitchFamily="34" charset="0"/>
                <a:cs typeface="Arial" pitchFamily="34" charset="0"/>
              </a:rPr>
              <a:t>Business geo coords: geopy</a:t>
            </a:r>
          </a:p>
          <a:p>
            <a:pPr marL="236538" indent="-236538">
              <a:buFont typeface="Calibri" pitchFamily="34" charset="0"/>
              <a:buChar char="‐"/>
            </a:pPr>
            <a:r>
              <a:rPr lang="en-US" smtClean="0">
                <a:latin typeface="Arial" pitchFamily="34" charset="0"/>
                <a:cs typeface="Arial" pitchFamily="34" charset="0"/>
              </a:rPr>
              <a:t>Business turnover rates and years in business: another dataset from SF city</a:t>
            </a:r>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76200"/>
            <a:ext cx="7620000" cy="707886"/>
          </a:xfrm>
          <a:prstGeom prst="rect">
            <a:avLst/>
          </a:prstGeom>
          <a:noFill/>
        </p:spPr>
        <p:txBody>
          <a:bodyPr wrap="square" rtlCol="0">
            <a:spAutoFit/>
          </a:bodyPr>
          <a:lstStyle/>
          <a:p>
            <a:r>
              <a:rPr lang="en-US" sz="4000" b="1" smtClean="0">
                <a:latin typeface="Arial" pitchFamily="34" charset="0"/>
                <a:cs typeface="Arial" pitchFamily="34" charset="0"/>
              </a:rPr>
              <a:t>Data cleaning pipeline</a:t>
            </a:r>
            <a:endParaRPr lang="en-US" sz="4000" b="1">
              <a:latin typeface="Arial" pitchFamily="34" charset="0"/>
              <a:cs typeface="Arial" pitchFamily="34" charset="0"/>
            </a:endParaRPr>
          </a:p>
        </p:txBody>
      </p:sp>
      <p:pic>
        <p:nvPicPr>
          <p:cNvPr id="5122" name="Picture 2"/>
          <p:cNvPicPr>
            <a:picLocks noChangeAspect="1" noChangeArrowheads="1"/>
          </p:cNvPicPr>
          <p:nvPr/>
        </p:nvPicPr>
        <p:blipFill>
          <a:blip r:embed="rId2" cstate="print"/>
          <a:srcRect/>
          <a:stretch>
            <a:fillRect/>
          </a:stretch>
        </p:blipFill>
        <p:spPr bwMode="auto">
          <a:xfrm>
            <a:off x="304800" y="914400"/>
            <a:ext cx="7543800" cy="568850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0544" y="76200"/>
            <a:ext cx="7620000" cy="707886"/>
          </a:xfrm>
          <a:prstGeom prst="rect">
            <a:avLst/>
          </a:prstGeom>
          <a:noFill/>
        </p:spPr>
        <p:txBody>
          <a:bodyPr wrap="square" rtlCol="0">
            <a:spAutoFit/>
          </a:bodyPr>
          <a:lstStyle/>
          <a:p>
            <a:r>
              <a:rPr lang="en-US" sz="4000" b="1" smtClean="0">
                <a:latin typeface="Arial" pitchFamily="34" charset="0"/>
                <a:cs typeface="Arial" pitchFamily="34" charset="0"/>
              </a:rPr>
              <a:t>Data before and after cleaning</a:t>
            </a:r>
            <a:endParaRPr lang="en-US" sz="4000" b="1">
              <a:latin typeface="Arial" pitchFamily="34" charset="0"/>
              <a:cs typeface="Arial"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170544" y="1143000"/>
            <a:ext cx="7872043" cy="2438400"/>
          </a:xfrm>
          <a:prstGeom prst="rect">
            <a:avLst/>
          </a:prstGeom>
          <a:noFill/>
          <a:ln w="9525">
            <a:solidFill>
              <a:schemeClr val="bg1">
                <a:lumMod val="75000"/>
              </a:schemeClr>
            </a:solid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52400" y="4114800"/>
            <a:ext cx="7924800" cy="2438400"/>
          </a:xfrm>
          <a:prstGeom prst="rect">
            <a:avLst/>
          </a:prstGeom>
          <a:noFill/>
          <a:ln w="9525">
            <a:solidFill>
              <a:schemeClr val="bg1">
                <a:lumMod val="75000"/>
              </a:schemeClr>
            </a:solidFill>
            <a:miter lim="800000"/>
            <a:headEnd/>
            <a:tailEnd/>
          </a:ln>
        </p:spPr>
      </p:pic>
      <p:sp>
        <p:nvSpPr>
          <p:cNvPr id="5" name="TextBox 4"/>
          <p:cNvSpPr txBox="1"/>
          <p:nvPr/>
        </p:nvSpPr>
        <p:spPr>
          <a:xfrm>
            <a:off x="246744" y="762000"/>
            <a:ext cx="1295400" cy="461665"/>
          </a:xfrm>
          <a:prstGeom prst="rect">
            <a:avLst/>
          </a:prstGeom>
          <a:noFill/>
        </p:spPr>
        <p:txBody>
          <a:bodyPr wrap="square" rtlCol="0">
            <a:spAutoFit/>
          </a:bodyPr>
          <a:lstStyle/>
          <a:p>
            <a:r>
              <a:rPr lang="en-US" sz="2400" b="1" smtClean="0">
                <a:latin typeface="Arial" pitchFamily="34" charset="0"/>
                <a:cs typeface="Arial" pitchFamily="34" charset="0"/>
              </a:rPr>
              <a:t>Before</a:t>
            </a:r>
            <a:endParaRPr lang="en-US" sz="2000" b="1">
              <a:latin typeface="Arial" pitchFamily="34" charset="0"/>
              <a:cs typeface="Arial" pitchFamily="34" charset="0"/>
            </a:endParaRPr>
          </a:p>
        </p:txBody>
      </p:sp>
      <p:sp>
        <p:nvSpPr>
          <p:cNvPr id="6" name="TextBox 5"/>
          <p:cNvSpPr txBox="1"/>
          <p:nvPr/>
        </p:nvSpPr>
        <p:spPr>
          <a:xfrm>
            <a:off x="246744" y="3733800"/>
            <a:ext cx="1295400" cy="461665"/>
          </a:xfrm>
          <a:prstGeom prst="rect">
            <a:avLst/>
          </a:prstGeom>
          <a:noFill/>
        </p:spPr>
        <p:txBody>
          <a:bodyPr wrap="square" rtlCol="0">
            <a:spAutoFit/>
          </a:bodyPr>
          <a:lstStyle/>
          <a:p>
            <a:r>
              <a:rPr lang="en-US" sz="2400" b="1" smtClean="0">
                <a:latin typeface="Arial" pitchFamily="34" charset="0"/>
                <a:cs typeface="Arial" pitchFamily="34" charset="0"/>
              </a:rPr>
              <a:t>After</a:t>
            </a:r>
            <a:endParaRPr lang="en-US" sz="2000" b="1">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152400"/>
            <a:ext cx="7620000" cy="646331"/>
          </a:xfrm>
          <a:prstGeom prst="rect">
            <a:avLst/>
          </a:prstGeom>
          <a:noFill/>
        </p:spPr>
        <p:txBody>
          <a:bodyPr wrap="square" rtlCol="0">
            <a:spAutoFit/>
          </a:bodyPr>
          <a:lstStyle/>
          <a:p>
            <a:r>
              <a:rPr lang="en-US" sz="3600" b="1" smtClean="0">
                <a:latin typeface="Arial" pitchFamily="34" charset="0"/>
                <a:cs typeface="Arial" pitchFamily="34" charset="0"/>
              </a:rPr>
              <a:t>Scatter plot for different periods</a:t>
            </a:r>
            <a:endParaRPr lang="en-US" sz="3600" b="1">
              <a:latin typeface="Arial" pitchFamily="34" charset="0"/>
              <a:cs typeface="Arial" pitchFamily="34" charset="0"/>
            </a:endParaRPr>
          </a:p>
        </p:txBody>
      </p:sp>
      <p:grpSp>
        <p:nvGrpSpPr>
          <p:cNvPr id="7" name="그룹 6"/>
          <p:cNvGrpSpPr/>
          <p:nvPr/>
        </p:nvGrpSpPr>
        <p:grpSpPr>
          <a:xfrm>
            <a:off x="990600" y="804614"/>
            <a:ext cx="6248399" cy="5974236"/>
            <a:chOff x="990600" y="804614"/>
            <a:chExt cx="6248399" cy="5974236"/>
          </a:xfrm>
        </p:grpSpPr>
        <p:pic>
          <p:nvPicPr>
            <p:cNvPr id="1026" name="Picture 2"/>
            <p:cNvPicPr>
              <a:picLocks noChangeAspect="1" noChangeArrowheads="1"/>
            </p:cNvPicPr>
            <p:nvPr/>
          </p:nvPicPr>
          <p:blipFill>
            <a:blip r:embed="rId2" cstate="print"/>
            <a:srcRect/>
            <a:stretch>
              <a:fillRect/>
            </a:stretch>
          </p:blipFill>
          <p:spPr bwMode="auto">
            <a:xfrm>
              <a:off x="990600" y="804614"/>
              <a:ext cx="6248399" cy="5974236"/>
            </a:xfrm>
            <a:prstGeom prst="rect">
              <a:avLst/>
            </a:prstGeom>
            <a:noFill/>
            <a:ln w="9525">
              <a:noFill/>
              <a:miter lim="800000"/>
              <a:headEnd/>
              <a:tailEnd/>
            </a:ln>
          </p:spPr>
        </p:pic>
        <p:sp>
          <p:nvSpPr>
            <p:cNvPr id="4" name="타원 3"/>
            <p:cNvSpPr/>
            <p:nvPr/>
          </p:nvSpPr>
          <p:spPr>
            <a:xfrm rot="19534903">
              <a:off x="1360231" y="1797420"/>
              <a:ext cx="1033322" cy="5494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타원 5"/>
            <p:cNvSpPr/>
            <p:nvPr/>
          </p:nvSpPr>
          <p:spPr>
            <a:xfrm rot="19534903">
              <a:off x="1392187" y="2559420"/>
              <a:ext cx="1033322" cy="5494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228600"/>
            <a:ext cx="7239000" cy="707886"/>
          </a:xfrm>
          <a:prstGeom prst="rect">
            <a:avLst/>
          </a:prstGeom>
          <a:noFill/>
        </p:spPr>
        <p:txBody>
          <a:bodyPr wrap="square" rtlCol="0">
            <a:spAutoFit/>
          </a:bodyPr>
          <a:lstStyle/>
          <a:p>
            <a:pPr>
              <a:spcAft>
                <a:spcPts val="600"/>
              </a:spcAft>
            </a:pPr>
            <a:r>
              <a:rPr lang="en-US" sz="4000" b="1" smtClean="0">
                <a:latin typeface="Arial" pitchFamily="34" charset="0"/>
                <a:cs typeface="Arial" pitchFamily="34" charset="0"/>
              </a:rPr>
              <a:t>Modeling </a:t>
            </a:r>
          </a:p>
        </p:txBody>
      </p:sp>
      <p:sp>
        <p:nvSpPr>
          <p:cNvPr id="4" name="직사각형 3"/>
          <p:cNvSpPr/>
          <p:nvPr/>
        </p:nvSpPr>
        <p:spPr>
          <a:xfrm>
            <a:off x="457200" y="1143000"/>
            <a:ext cx="3429000" cy="2139047"/>
          </a:xfrm>
          <a:prstGeom prst="rect">
            <a:avLst/>
          </a:prstGeom>
        </p:spPr>
        <p:txBody>
          <a:bodyPr wrap="square">
            <a:spAutoFit/>
          </a:bodyPr>
          <a:lstStyle/>
          <a:p>
            <a:pPr>
              <a:spcAft>
                <a:spcPts val="600"/>
              </a:spcAft>
            </a:pPr>
            <a:r>
              <a:rPr lang="en-US" b="1" smtClean="0">
                <a:latin typeface="Arial" pitchFamily="34" charset="0"/>
                <a:cs typeface="Arial" pitchFamily="34" charset="0"/>
              </a:rPr>
              <a:t>Algorithms considered:</a:t>
            </a:r>
          </a:p>
          <a:p>
            <a:pPr>
              <a:spcAft>
                <a:spcPts val="600"/>
              </a:spcAft>
            </a:pPr>
            <a:r>
              <a:rPr lang="en-US" smtClean="0">
                <a:latin typeface="Arial" pitchFamily="34" charset="0"/>
                <a:cs typeface="Arial" pitchFamily="34" charset="0"/>
              </a:rPr>
              <a:t>1. Logistic regression</a:t>
            </a:r>
          </a:p>
          <a:p>
            <a:pPr>
              <a:spcAft>
                <a:spcPts val="600"/>
              </a:spcAft>
            </a:pPr>
            <a:r>
              <a:rPr lang="en-US" smtClean="0">
                <a:latin typeface="Arial" pitchFamily="34" charset="0"/>
                <a:cs typeface="Arial" pitchFamily="34" charset="0"/>
              </a:rPr>
              <a:t>2. Gradient boosting</a:t>
            </a:r>
          </a:p>
          <a:p>
            <a:pPr>
              <a:spcAft>
                <a:spcPts val="600"/>
              </a:spcAft>
            </a:pPr>
            <a:r>
              <a:rPr lang="en-US" smtClean="0">
                <a:latin typeface="Arial" pitchFamily="34" charset="0"/>
                <a:cs typeface="Arial" pitchFamily="34" charset="0"/>
              </a:rPr>
              <a:t>3. Decision tree</a:t>
            </a:r>
          </a:p>
          <a:p>
            <a:pPr>
              <a:spcAft>
                <a:spcPts val="600"/>
              </a:spcAft>
            </a:pPr>
            <a:r>
              <a:rPr lang="en-US" smtClean="0">
                <a:latin typeface="Arial" pitchFamily="34" charset="0"/>
                <a:cs typeface="Arial" pitchFamily="34" charset="0"/>
              </a:rPr>
              <a:t>4. Random forest</a:t>
            </a:r>
          </a:p>
          <a:p>
            <a:pPr>
              <a:spcAft>
                <a:spcPts val="600"/>
              </a:spcAft>
            </a:pPr>
            <a:r>
              <a:rPr lang="en-US" smtClean="0">
                <a:latin typeface="Arial" pitchFamily="34" charset="0"/>
                <a:cs typeface="Arial" pitchFamily="34" charset="0"/>
              </a:rPr>
              <a:t>5. Ada boost</a:t>
            </a:r>
          </a:p>
        </p:txBody>
      </p:sp>
      <p:sp>
        <p:nvSpPr>
          <p:cNvPr id="11" name="TextBox 10"/>
          <p:cNvSpPr txBox="1"/>
          <p:nvPr/>
        </p:nvSpPr>
        <p:spPr>
          <a:xfrm>
            <a:off x="457200" y="3551872"/>
            <a:ext cx="5638800" cy="456535"/>
          </a:xfrm>
          <a:prstGeom prst="rect">
            <a:avLst/>
          </a:prstGeom>
          <a:noFill/>
        </p:spPr>
        <p:txBody>
          <a:bodyPr wrap="square" rtlCol="0">
            <a:spAutoFit/>
          </a:bodyPr>
          <a:lstStyle/>
          <a:p>
            <a:pPr>
              <a:lnSpc>
                <a:spcPct val="150000"/>
              </a:lnSpc>
            </a:pPr>
            <a:r>
              <a:rPr lang="en-US" smtClean="0">
                <a:latin typeface="Arial" pitchFamily="34" charset="0"/>
                <a:cs typeface="Arial" pitchFamily="34" charset="0"/>
              </a:rPr>
              <a:t>Gradient boost was slightly better than the rest. </a:t>
            </a:r>
          </a:p>
        </p:txBody>
      </p:sp>
      <p:sp>
        <p:nvSpPr>
          <p:cNvPr id="7" name="TextBox 6"/>
          <p:cNvSpPr txBox="1"/>
          <p:nvPr/>
        </p:nvSpPr>
        <p:spPr>
          <a:xfrm>
            <a:off x="533400" y="4191000"/>
            <a:ext cx="3505200" cy="1477328"/>
          </a:xfrm>
          <a:prstGeom prst="rect">
            <a:avLst/>
          </a:prstGeom>
          <a:noFill/>
        </p:spPr>
        <p:txBody>
          <a:bodyPr wrap="square" rtlCol="0">
            <a:spAutoFit/>
          </a:bodyPr>
          <a:lstStyle/>
          <a:p>
            <a:r>
              <a:rPr lang="en-US" smtClean="0">
                <a:latin typeface="Arial" pitchFamily="34" charset="0"/>
                <a:cs typeface="Arial" pitchFamily="34" charset="0"/>
              </a:rPr>
              <a:t>Accuracy: 71.2%</a:t>
            </a:r>
          </a:p>
          <a:p>
            <a:r>
              <a:rPr lang="en-US" smtClean="0">
                <a:latin typeface="Arial" pitchFamily="34" charset="0"/>
                <a:cs typeface="Arial" pitchFamily="34" charset="0"/>
              </a:rPr>
              <a:t>Precision: 71.2%</a:t>
            </a:r>
          </a:p>
          <a:p>
            <a:r>
              <a:rPr lang="en-US" smtClean="0">
                <a:latin typeface="Arial" pitchFamily="34" charset="0"/>
                <a:cs typeface="Arial" pitchFamily="34" charset="0"/>
              </a:rPr>
              <a:t>Recall: 59.1%</a:t>
            </a:r>
          </a:p>
          <a:p>
            <a:r>
              <a:rPr lang="en-US" smtClean="0">
                <a:latin typeface="Arial" pitchFamily="34" charset="0"/>
                <a:cs typeface="Arial" pitchFamily="34" charset="0"/>
              </a:rPr>
              <a:t>FP rate: 19.1%</a:t>
            </a:r>
          </a:p>
          <a:p>
            <a:r>
              <a:rPr lang="en-US" smtClean="0">
                <a:latin typeface="Arial" pitchFamily="34" charset="0"/>
                <a:cs typeface="Arial" pitchFamily="34" charset="0"/>
              </a:rPr>
              <a:t>F1: 64.6%</a:t>
            </a:r>
            <a:endParaRPr lang="en-US">
              <a:latin typeface="Arial" pitchFamily="34" charset="0"/>
              <a:cs typeface="Arial" pitchFamily="34" charset="0"/>
            </a:endParaRPr>
          </a:p>
        </p:txBody>
      </p:sp>
      <p:sp>
        <p:nvSpPr>
          <p:cNvPr id="6" name="TextBox 5"/>
          <p:cNvSpPr txBox="1"/>
          <p:nvPr/>
        </p:nvSpPr>
        <p:spPr>
          <a:xfrm>
            <a:off x="533400" y="5943600"/>
            <a:ext cx="4495800" cy="369332"/>
          </a:xfrm>
          <a:prstGeom prst="rect">
            <a:avLst/>
          </a:prstGeom>
          <a:noFill/>
        </p:spPr>
        <p:txBody>
          <a:bodyPr wrap="square" rtlCol="0">
            <a:spAutoFit/>
          </a:bodyPr>
          <a:lstStyle/>
          <a:p>
            <a:r>
              <a:rPr lang="en-US" smtClean="0">
                <a:latin typeface="Arial" pitchFamily="34" charset="0"/>
                <a:cs typeface="Arial" pitchFamily="34" charset="0"/>
              </a:rPr>
              <a:t>Class balance (overall true rate) = 44%</a:t>
            </a:r>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52400"/>
            <a:ext cx="7620000" cy="707886"/>
          </a:xfrm>
          <a:prstGeom prst="rect">
            <a:avLst/>
          </a:prstGeom>
          <a:noFill/>
        </p:spPr>
        <p:txBody>
          <a:bodyPr wrap="square" rtlCol="0">
            <a:spAutoFit/>
          </a:bodyPr>
          <a:lstStyle/>
          <a:p>
            <a:pPr>
              <a:spcAft>
                <a:spcPts val="600"/>
              </a:spcAft>
            </a:pPr>
            <a:r>
              <a:rPr lang="en-US" sz="4000" b="1" smtClean="0">
                <a:latin typeface="Arial" pitchFamily="34" charset="0"/>
                <a:cs typeface="Arial" pitchFamily="34" charset="0"/>
              </a:rPr>
              <a:t>Gradient Boosting</a:t>
            </a:r>
          </a:p>
        </p:txBody>
      </p:sp>
      <p:sp>
        <p:nvSpPr>
          <p:cNvPr id="19" name="TextBox 18"/>
          <p:cNvSpPr txBox="1"/>
          <p:nvPr/>
        </p:nvSpPr>
        <p:spPr>
          <a:xfrm>
            <a:off x="381000" y="990600"/>
            <a:ext cx="6934200" cy="1946687"/>
          </a:xfrm>
          <a:prstGeom prst="rect">
            <a:avLst/>
          </a:prstGeom>
          <a:noFill/>
        </p:spPr>
        <p:txBody>
          <a:bodyPr wrap="square" rtlCol="0">
            <a:spAutoFit/>
          </a:bodyPr>
          <a:lstStyle/>
          <a:p>
            <a:pPr>
              <a:spcAft>
                <a:spcPts val="300"/>
              </a:spcAft>
            </a:pPr>
            <a:r>
              <a:rPr lang="en-US" smtClean="0">
                <a:latin typeface="Arial" pitchFamily="34" charset="0"/>
                <a:cs typeface="Arial" pitchFamily="34" charset="0"/>
              </a:rPr>
              <a:t>Final modeling:</a:t>
            </a:r>
          </a:p>
          <a:p>
            <a:pPr>
              <a:spcAft>
                <a:spcPts val="300"/>
              </a:spcAft>
              <a:tabLst>
                <a:tab pos="280988" algn="l"/>
              </a:tabLst>
            </a:pPr>
            <a:r>
              <a:rPr lang="en-US" smtClean="0">
                <a:latin typeface="Arial" pitchFamily="34" charset="0"/>
                <a:cs typeface="Arial" pitchFamily="34" charset="0"/>
              </a:rPr>
              <a:t>	Estimator: 40</a:t>
            </a:r>
          </a:p>
          <a:p>
            <a:pPr>
              <a:spcAft>
                <a:spcPts val="300"/>
              </a:spcAft>
              <a:tabLst>
                <a:tab pos="280988" algn="l"/>
              </a:tabLst>
            </a:pPr>
            <a:r>
              <a:rPr lang="en-US" smtClean="0">
                <a:latin typeface="Arial" pitchFamily="34" charset="0"/>
                <a:cs typeface="Arial" pitchFamily="34" charset="0"/>
              </a:rPr>
              <a:t>	Max feature: 4</a:t>
            </a:r>
          </a:p>
          <a:p>
            <a:pPr>
              <a:spcAft>
                <a:spcPts val="300"/>
              </a:spcAft>
              <a:tabLst>
                <a:tab pos="280988" algn="l"/>
              </a:tabLst>
            </a:pPr>
            <a:r>
              <a:rPr lang="en-US" smtClean="0">
                <a:latin typeface="Arial" pitchFamily="34" charset="0"/>
                <a:cs typeface="Arial" pitchFamily="34" charset="0"/>
              </a:rPr>
              <a:t>	Learning rate: 0.08</a:t>
            </a:r>
          </a:p>
          <a:p>
            <a:pPr>
              <a:spcAft>
                <a:spcPts val="300"/>
              </a:spcAft>
              <a:tabLst>
                <a:tab pos="280988" algn="l"/>
              </a:tabLst>
            </a:pPr>
            <a:r>
              <a:rPr lang="en-US" smtClean="0">
                <a:latin typeface="Arial" pitchFamily="34" charset="0"/>
                <a:cs typeface="Arial" pitchFamily="34" charset="0"/>
              </a:rPr>
              <a:t>	Max depth: 8</a:t>
            </a:r>
          </a:p>
          <a:p>
            <a:pPr>
              <a:spcAft>
                <a:spcPts val="300"/>
              </a:spcAft>
              <a:tabLst>
                <a:tab pos="280988" algn="l"/>
              </a:tabLst>
            </a:pPr>
            <a:r>
              <a:rPr lang="en-US" smtClean="0">
                <a:latin typeface="Arial" pitchFamily="34" charset="0"/>
                <a:cs typeface="Arial" pitchFamily="34" charset="0"/>
              </a:rPr>
              <a:t>	Sub-sample: 0.4</a:t>
            </a:r>
            <a:endParaRPr lang="en-US">
              <a:latin typeface="Arial" pitchFamily="34" charset="0"/>
              <a:cs typeface="Arial" pitchFamily="34" charset="0"/>
            </a:endParaRPr>
          </a:p>
        </p:txBody>
      </p:sp>
      <p:grpSp>
        <p:nvGrpSpPr>
          <p:cNvPr id="23" name="그룹 22"/>
          <p:cNvGrpSpPr/>
          <p:nvPr/>
        </p:nvGrpSpPr>
        <p:grpSpPr>
          <a:xfrm>
            <a:off x="304800" y="3317764"/>
            <a:ext cx="6934200" cy="2016236"/>
            <a:chOff x="304800" y="3317764"/>
            <a:chExt cx="6934200" cy="2016236"/>
          </a:xfrm>
        </p:grpSpPr>
        <p:sp>
          <p:nvSpPr>
            <p:cNvPr id="16" name="왼쪽 중괄호 15"/>
            <p:cNvSpPr/>
            <p:nvPr/>
          </p:nvSpPr>
          <p:spPr>
            <a:xfrm rot="16200000">
              <a:off x="4000500" y="1814036"/>
              <a:ext cx="609600" cy="55626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3505200" y="4964668"/>
              <a:ext cx="1752600" cy="369332"/>
            </a:xfrm>
            <a:prstGeom prst="rect">
              <a:avLst/>
            </a:prstGeom>
            <a:noFill/>
          </p:spPr>
          <p:txBody>
            <a:bodyPr wrap="square" rtlCol="0">
              <a:spAutoFit/>
            </a:bodyPr>
            <a:lstStyle/>
            <a:p>
              <a:r>
                <a:rPr lang="en-US" smtClean="0">
                  <a:latin typeface="Arial" pitchFamily="34" charset="0"/>
                  <a:cs typeface="Arial" pitchFamily="34" charset="0"/>
                </a:rPr>
                <a:t>40 estimators</a:t>
              </a:r>
              <a:endParaRPr lang="en-US">
                <a:latin typeface="Arial" pitchFamily="34" charset="0"/>
                <a:cs typeface="Arial" pitchFamily="34" charset="0"/>
              </a:endParaRPr>
            </a:p>
          </p:txBody>
        </p:sp>
        <p:grpSp>
          <p:nvGrpSpPr>
            <p:cNvPr id="2" name="그룹 22"/>
            <p:cNvGrpSpPr/>
            <p:nvPr/>
          </p:nvGrpSpPr>
          <p:grpSpPr>
            <a:xfrm>
              <a:off x="304800" y="3317764"/>
              <a:ext cx="6934200" cy="591772"/>
              <a:chOff x="304800" y="3317764"/>
              <a:chExt cx="6934200" cy="591772"/>
            </a:xfrm>
          </p:grpSpPr>
          <p:sp>
            <p:nvSpPr>
              <p:cNvPr id="4" name="직사각형 3"/>
              <p:cNvSpPr/>
              <p:nvPr/>
            </p:nvSpPr>
            <p:spPr>
              <a:xfrm>
                <a:off x="1600200" y="3376136"/>
                <a:ext cx="609600" cy="533400"/>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직사각형 4"/>
              <p:cNvSpPr/>
              <p:nvPr/>
            </p:nvSpPr>
            <p:spPr>
              <a:xfrm>
                <a:off x="2819400" y="3376136"/>
                <a:ext cx="609600" cy="533400"/>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직사각형 5"/>
              <p:cNvSpPr/>
              <p:nvPr/>
            </p:nvSpPr>
            <p:spPr>
              <a:xfrm>
                <a:off x="4038600" y="3376136"/>
                <a:ext cx="609600" cy="533400"/>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4800" y="3464770"/>
                <a:ext cx="838200" cy="369332"/>
              </a:xfrm>
              <a:prstGeom prst="rect">
                <a:avLst/>
              </a:prstGeom>
              <a:noFill/>
            </p:spPr>
            <p:txBody>
              <a:bodyPr wrap="square" rtlCol="0">
                <a:spAutoFit/>
              </a:bodyPr>
              <a:lstStyle/>
              <a:p>
                <a:pPr algn="ctr"/>
                <a:r>
                  <a:rPr lang="en-US" smtClean="0">
                    <a:latin typeface="Arial" pitchFamily="34" charset="0"/>
                    <a:cs typeface="Arial" pitchFamily="34" charset="0"/>
                  </a:rPr>
                  <a:t>Data</a:t>
                </a:r>
                <a:endParaRPr lang="en-US">
                  <a:latin typeface="Arial" pitchFamily="34" charset="0"/>
                  <a:cs typeface="Arial" pitchFamily="34" charset="0"/>
                </a:endParaRPr>
              </a:p>
            </p:txBody>
          </p:sp>
          <p:cxnSp>
            <p:nvCxnSpPr>
              <p:cNvPr id="10" name="직선 화살표 연결선 9"/>
              <p:cNvCxnSpPr/>
              <p:nvPr/>
            </p:nvCxnSpPr>
            <p:spPr>
              <a:xfrm>
                <a:off x="2392680" y="3634232"/>
                <a:ext cx="274320" cy="614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직선 화살표 연결선 12"/>
              <p:cNvCxnSpPr/>
              <p:nvPr/>
            </p:nvCxnSpPr>
            <p:spPr>
              <a:xfrm>
                <a:off x="3611880" y="3642836"/>
                <a:ext cx="274320" cy="614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직선 화살표 연결선 13"/>
              <p:cNvCxnSpPr/>
              <p:nvPr/>
            </p:nvCxnSpPr>
            <p:spPr>
              <a:xfrm>
                <a:off x="4831080" y="3642836"/>
                <a:ext cx="274320" cy="614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직선 화살표 연결선 17"/>
              <p:cNvCxnSpPr/>
              <p:nvPr/>
            </p:nvCxnSpPr>
            <p:spPr>
              <a:xfrm>
                <a:off x="1097280" y="3642836"/>
                <a:ext cx="274320" cy="614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직사각형 19"/>
              <p:cNvSpPr/>
              <p:nvPr/>
            </p:nvSpPr>
            <p:spPr>
              <a:xfrm>
                <a:off x="5257800" y="3364468"/>
                <a:ext cx="609600" cy="533400"/>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직선 화살표 연결선 20"/>
              <p:cNvCxnSpPr/>
              <p:nvPr/>
            </p:nvCxnSpPr>
            <p:spPr>
              <a:xfrm>
                <a:off x="6050280" y="3631168"/>
                <a:ext cx="274320" cy="614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400800" y="3317764"/>
                <a:ext cx="838200" cy="461665"/>
              </a:xfrm>
              <a:prstGeom prst="rect">
                <a:avLst/>
              </a:prstGeom>
              <a:noFill/>
            </p:spPr>
            <p:txBody>
              <a:bodyPr wrap="square" rtlCol="0">
                <a:spAutoFit/>
              </a:bodyPr>
              <a:lstStyle/>
              <a:p>
                <a:r>
                  <a:rPr lang="en-US" sz="2400" smtClean="0"/>
                  <a:t>. . .</a:t>
                </a:r>
              </a:p>
            </p:txBody>
          </p:sp>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115669"/>
            <a:ext cx="7315200" cy="646331"/>
          </a:xfrm>
          <a:prstGeom prst="rect">
            <a:avLst/>
          </a:prstGeom>
          <a:noFill/>
        </p:spPr>
        <p:txBody>
          <a:bodyPr wrap="square" rtlCol="0">
            <a:spAutoFit/>
          </a:bodyPr>
          <a:lstStyle/>
          <a:p>
            <a:r>
              <a:rPr lang="en-US" sz="3600" b="1" smtClean="0">
                <a:latin typeface="Arial" pitchFamily="34" charset="0"/>
                <a:cs typeface="Arial" pitchFamily="34" charset="0"/>
              </a:rPr>
              <a:t>ROC Curve of Gradient Boosting</a:t>
            </a:r>
            <a:endParaRPr lang="en-US" sz="3600" b="1">
              <a:latin typeface="Arial" pitchFamily="34" charset="0"/>
              <a:cs typeface="Arial" pitchFamily="34" charset="0"/>
            </a:endParaRPr>
          </a:p>
        </p:txBody>
      </p:sp>
      <p:pic>
        <p:nvPicPr>
          <p:cNvPr id="2" name="Picture 2"/>
          <p:cNvPicPr>
            <a:picLocks noChangeAspect="1" noChangeArrowheads="1"/>
          </p:cNvPicPr>
          <p:nvPr/>
        </p:nvPicPr>
        <p:blipFill>
          <a:blip r:embed="rId2" cstate="print"/>
          <a:srcRect/>
          <a:stretch>
            <a:fillRect/>
          </a:stretch>
        </p:blipFill>
        <p:spPr bwMode="auto">
          <a:xfrm>
            <a:off x="1295400" y="1600200"/>
            <a:ext cx="5105400" cy="3635181"/>
          </a:xfrm>
          <a:prstGeom prst="rect">
            <a:avLst/>
          </a:prstGeom>
          <a:noFill/>
          <a:ln w="9525">
            <a:noFill/>
            <a:miter lim="800000"/>
            <a:headEnd/>
            <a:tailEnd/>
          </a:ln>
        </p:spPr>
      </p:pic>
      <p:sp>
        <p:nvSpPr>
          <p:cNvPr id="11" name="TextBox 10"/>
          <p:cNvSpPr txBox="1"/>
          <p:nvPr/>
        </p:nvSpPr>
        <p:spPr>
          <a:xfrm>
            <a:off x="2286000" y="5486400"/>
            <a:ext cx="3505200" cy="369332"/>
          </a:xfrm>
          <a:prstGeom prst="rect">
            <a:avLst/>
          </a:prstGeom>
          <a:noFill/>
        </p:spPr>
        <p:txBody>
          <a:bodyPr wrap="square" rtlCol="0">
            <a:spAutoFit/>
          </a:bodyPr>
          <a:lstStyle/>
          <a:p>
            <a:r>
              <a:rPr lang="en-US" smtClean="0">
                <a:latin typeface="Arial" pitchFamily="34" charset="0"/>
                <a:cs typeface="Arial" pitchFamily="34" charset="0"/>
              </a:rPr>
              <a:t>AUC = 0.78</a:t>
            </a:r>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풍요">
  <a:themeElements>
    <a:clrScheme name="풍요">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풍요">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풍요">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3449</TotalTime>
  <Words>459</Words>
  <Application>Microsoft Office PowerPoint</Application>
  <PresentationFormat>화면 슬라이드 쇼(4:3)</PresentationFormat>
  <Paragraphs>76</Paragraphs>
  <Slides>16</Slides>
  <Notes>0</Notes>
  <HiddenSlides>0</HiddenSlides>
  <MMClips>0</MMClips>
  <ScaleCrop>false</ScaleCrop>
  <HeadingPairs>
    <vt:vector size="4" baseType="variant">
      <vt:variant>
        <vt:lpstr>테마</vt:lpstr>
      </vt:variant>
      <vt:variant>
        <vt:i4>1</vt:i4>
      </vt:variant>
      <vt:variant>
        <vt:lpstr>슬라이드 제목</vt:lpstr>
      </vt:variant>
      <vt:variant>
        <vt:i4>16</vt:i4>
      </vt:variant>
    </vt:vector>
  </HeadingPairs>
  <TitlesOfParts>
    <vt:vector size="17" baseType="lpstr">
      <vt:lpstr>풍요</vt:lpstr>
      <vt:lpstr>슬라이드 1</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Soong</dc:creator>
  <cp:lastModifiedBy>Soong</cp:lastModifiedBy>
  <cp:revision>356</cp:revision>
  <dcterms:created xsi:type="dcterms:W3CDTF">2018-04-30T23:25:12Z</dcterms:created>
  <dcterms:modified xsi:type="dcterms:W3CDTF">2018-05-13T16:23:16Z</dcterms:modified>
</cp:coreProperties>
</file>