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340" r:id="rId3"/>
    <p:sldId id="267" r:id="rId4"/>
    <p:sldId id="268" r:id="rId5"/>
    <p:sldId id="282" r:id="rId6"/>
    <p:sldId id="296" r:id="rId7"/>
    <p:sldId id="326" r:id="rId8"/>
    <p:sldId id="324" r:id="rId9"/>
    <p:sldId id="325" r:id="rId10"/>
    <p:sldId id="337" r:id="rId11"/>
    <p:sldId id="301" r:id="rId12"/>
    <p:sldId id="328" r:id="rId13"/>
    <p:sldId id="329" r:id="rId14"/>
    <p:sldId id="338" r:id="rId15"/>
    <p:sldId id="330" r:id="rId16"/>
    <p:sldId id="339" r:id="rId17"/>
    <p:sldId id="331" r:id="rId18"/>
    <p:sldId id="332" r:id="rId19"/>
    <p:sldId id="333" r:id="rId20"/>
    <p:sldId id="334" r:id="rId21"/>
    <p:sldId id="335" r:id="rId22"/>
    <p:sldId id="272" r:id="rId23"/>
    <p:sldId id="315" r:id="rId24"/>
    <p:sldId id="316" r:id="rId25"/>
    <p:sldId id="317" r:id="rId26"/>
    <p:sldId id="318" r:id="rId27"/>
    <p:sldId id="319" r:id="rId28"/>
    <p:sldId id="320" r:id="rId29"/>
    <p:sldId id="321" r:id="rId30"/>
    <p:sldId id="322" r:id="rId31"/>
    <p:sldId id="323" r:id="rId32"/>
    <p:sldId id="302" r:id="rId33"/>
    <p:sldId id="30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66CCFF"/>
    <a:srgbClr val="0000FF"/>
    <a:srgbClr val="0000CC"/>
    <a:srgbClr val="0033CC"/>
    <a:srgbClr val="9999FF"/>
    <a:srgbClr val="3366FF"/>
    <a:srgbClr val="0066FF"/>
  </p:clrMru>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5" d="100"/>
          <a:sy n="95" d="100"/>
        </p:scale>
        <p:origin x="-71" y="-1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2">
        <a:schemeClr val="bg1"/>
      </p:bgRef>
    </p:bg>
    <p:spTree>
      <p:nvGrpSpPr>
        <p:cNvPr id="1" name=""/>
        <p:cNvGrpSpPr/>
        <p:nvPr/>
      </p:nvGrpSpPr>
      <p:grpSpPr>
        <a:xfrm>
          <a:off x="0" y="0"/>
          <a:ext cx="0" cy="0"/>
          <a:chOff x="0" y="0"/>
          <a:chExt cx="0" cy="0"/>
        </a:xfrm>
      </p:grpSpPr>
      <p:sp>
        <p:nvSpPr>
          <p:cNvPr id="8" name="직사각형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직선 연결선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제목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ko-KR" altLang="en-US" smtClean="0"/>
              <a:t>마스터 제목 스타일 편집</a:t>
            </a:r>
            <a:endParaRPr kumimoji="0" lang="en-US"/>
          </a:p>
        </p:txBody>
      </p:sp>
      <p:sp>
        <p:nvSpPr>
          <p:cNvPr id="25" name="부제목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smtClean="0"/>
              <a:t>마스터 부제목 스타일 편집</a:t>
            </a:r>
            <a:endParaRPr kumimoji="0" lang="en-US"/>
          </a:p>
        </p:txBody>
      </p:sp>
      <p:sp>
        <p:nvSpPr>
          <p:cNvPr id="31" name="날짜 개체 틀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940F6E-BE2A-4534-AB66-39EFFB711D8A}" type="datetimeFigureOut">
              <a:rPr lang="en-US" smtClean="0"/>
              <a:pPr/>
              <a:t>5/12/2018</a:t>
            </a:fld>
            <a:endParaRPr lang="en-US"/>
          </a:p>
        </p:txBody>
      </p:sp>
      <p:sp>
        <p:nvSpPr>
          <p:cNvPr id="18" name="바닥글 개체 틀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슬라이드 번호 개체 틀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9E9A63FB-524D-49F9-8ECD-596EC5985F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p:txBody>
          <a:bodyPr/>
          <a:lstStyle>
            <a:extLst/>
          </a:lstStyle>
          <a:p>
            <a:endParaRPr lang="en-US"/>
          </a:p>
        </p:txBody>
      </p:sp>
      <p:sp>
        <p:nvSpPr>
          <p:cNvPr id="6" name="슬라이드 번호 개체 틀 5"/>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274955"/>
            <a:ext cx="1524000" cy="5851525"/>
          </a:xfrm>
        </p:spPr>
        <p:txBody>
          <a:bodyPr vert="eaVert" anchor="t"/>
          <a:lstStyle>
            <a:extLs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274642"/>
            <a:ext cx="6019800" cy="5851525"/>
          </a:xfrm>
        </p:spPr>
        <p:txBody>
          <a:bodyPr vert="eaVert"/>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4242816" y="6557946"/>
            <a:ext cx="2002464" cy="226902"/>
          </a:xfrm>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a:xfrm>
            <a:off x="457200" y="6556248"/>
            <a:ext cx="3657600" cy="228600"/>
          </a:xfrm>
        </p:spPr>
        <p:txBody>
          <a:bodyPr/>
          <a:lstStyle>
            <a:extLst/>
          </a:lstStyle>
          <a:p>
            <a:endParaRPr lang="en-US"/>
          </a:p>
        </p:txBody>
      </p:sp>
      <p:sp>
        <p:nvSpPr>
          <p:cNvPr id="6" name="슬라이드 번호 개체 틀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9E9A63FB-524D-49F9-8ECD-596EC5985F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extLst/>
          </a:lstStyle>
          <a:p>
            <a:r>
              <a:rPr kumimoji="0" lang="ko-KR" altLang="en-US" smtClean="0"/>
              <a:t>마스터 제목 스타일 편집</a:t>
            </a:r>
            <a:endParaRPr kumimoji="0" lang="en-US"/>
          </a:p>
        </p:txBody>
      </p:sp>
      <p:sp>
        <p:nvSpPr>
          <p:cNvPr id="3" name="내용 개체 틀 2"/>
          <p:cNvSpPr>
            <a:spLocks noGrp="1"/>
          </p:cNvSpPr>
          <p:nvPr>
            <p:ph idx="1"/>
          </p:nvPr>
        </p:nvSpPr>
        <p:spPr/>
        <p:txBody>
          <a:bodyPr/>
          <a:lstStyle>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p:txBody>
          <a:bodyPr/>
          <a:lstStyle>
            <a:extLst/>
          </a:lstStyle>
          <a:p>
            <a:endParaRPr lang="en-US"/>
          </a:p>
        </p:txBody>
      </p:sp>
      <p:sp>
        <p:nvSpPr>
          <p:cNvPr id="6" name="슬라이드 번호 개체 틀 5"/>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bg>
      <p:bgRef idx="1001">
        <a:schemeClr val="bg1"/>
      </p:bgRef>
    </p:bg>
    <p:spTree>
      <p:nvGrpSpPr>
        <p:cNvPr id="1" name=""/>
        <p:cNvGrpSpPr/>
        <p:nvPr/>
      </p:nvGrpSpPr>
      <p:grpSpPr>
        <a:xfrm>
          <a:off x="0" y="0"/>
          <a:ext cx="0" cy="0"/>
          <a:chOff x="0" y="0"/>
          <a:chExt cx="0" cy="0"/>
        </a:xfrm>
      </p:grpSpPr>
      <p:sp>
        <p:nvSpPr>
          <p:cNvPr id="2" name="제목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smtClean="0"/>
              <a:t>마스터 텍스트 스타일을 편집합니다</a:t>
            </a:r>
          </a:p>
        </p:txBody>
      </p:sp>
      <p:sp>
        <p:nvSpPr>
          <p:cNvPr id="4" name="날짜 개체 틀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8940F6E-BE2A-4534-AB66-39EFFB711D8A}" type="datetimeFigureOut">
              <a:rPr lang="en-US" smtClean="0"/>
              <a:pPr/>
              <a:t>5/12/2018</a:t>
            </a:fld>
            <a:endParaRPr lang="en-US"/>
          </a:p>
        </p:txBody>
      </p:sp>
      <p:sp>
        <p:nvSpPr>
          <p:cNvPr id="5" name="바닥글 개체 틀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슬라이드 번호 개체 틀 5"/>
          <p:cNvSpPr>
            <a:spLocks noGrp="1"/>
          </p:cNvSpPr>
          <p:nvPr>
            <p:ph type="sldNum" sz="quarter" idx="12"/>
          </p:nvPr>
        </p:nvSpPr>
        <p:spPr>
          <a:xfrm>
            <a:off x="6733952" y="6555112"/>
            <a:ext cx="588336" cy="228600"/>
          </a:xfrm>
        </p:spPr>
        <p:txBody>
          <a:bodyPr/>
          <a:lstStyle>
            <a:extLst/>
          </a:lstStyle>
          <a:p>
            <a:fld id="{9E9A63FB-524D-49F9-8ECD-596EC5985F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lstStyle>
            <a:extLst/>
          </a:lstStyle>
          <a:p>
            <a:r>
              <a:rPr kumimoji="0" lang="ko-KR" altLang="en-US" smtClean="0"/>
              <a:t>마스터 제목 스타일 편집</a:t>
            </a:r>
            <a:endParaRPr kumimoji="0" lang="en-US"/>
          </a:p>
        </p:txBody>
      </p:sp>
      <p:sp>
        <p:nvSpPr>
          <p:cNvPr id="3" name="내용 개체 틀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내용 개체 틀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nchor="b"/>
          <a:lstStyle>
            <a:lvl1pPr>
              <a:defRPr/>
            </a:lvl1pPr>
            <a:extLst/>
          </a:lstStyle>
          <a:p>
            <a:r>
              <a:rPr kumimoji="0" lang="ko-KR" altLang="en-US" smtClean="0"/>
              <a:t>마스터 제목 스타일 편집</a:t>
            </a:r>
            <a:endParaRPr kumimoji="0" lang="en-US"/>
          </a:p>
        </p:txBody>
      </p:sp>
      <p:sp>
        <p:nvSpPr>
          <p:cNvPr id="3" name="텍스트 개체 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4" name="텍스트 개체 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smtClean="0"/>
              <a:t>마스터 텍스트 스타일을 편집합니다</a:t>
            </a:r>
          </a:p>
        </p:txBody>
      </p:sp>
      <p:sp>
        <p:nvSpPr>
          <p:cNvPr id="5" name="내용 개체 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6" name="내용 개체 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7" name="날짜 개체 틀 6"/>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8" name="바닥글 개체 틀 7"/>
          <p:cNvSpPr>
            <a:spLocks noGrp="1"/>
          </p:cNvSpPr>
          <p:nvPr>
            <p:ph type="ftr" sz="quarter" idx="11"/>
          </p:nvPr>
        </p:nvSpPr>
        <p:spPr/>
        <p:txBody>
          <a:bodyPr/>
          <a:lstStyle>
            <a:extLst/>
          </a:lstStyle>
          <a:p>
            <a:endParaRPr lang="en-US"/>
          </a:p>
        </p:txBody>
      </p:sp>
      <p:sp>
        <p:nvSpPr>
          <p:cNvPr id="9" name="슬라이드 번호 개체 틀 8"/>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457200" y="320040"/>
            <a:ext cx="7242048" cy="1143000"/>
          </a:xfrm>
        </p:spPr>
        <p:txBody>
          <a:bodyPr/>
          <a:lstStyle>
            <a:extLst/>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4" name="바닥글 개체 틀 3"/>
          <p:cNvSpPr>
            <a:spLocks noGrp="1"/>
          </p:cNvSpPr>
          <p:nvPr>
            <p:ph type="ftr" sz="quarter" idx="11"/>
          </p:nvPr>
        </p:nvSpPr>
        <p:spPr/>
        <p:txBody>
          <a:bodyPr/>
          <a:lstStyle>
            <a:extLst/>
          </a:lstStyle>
          <a:p>
            <a:endParaRPr lang="en-US"/>
          </a:p>
        </p:txBody>
      </p:sp>
      <p:sp>
        <p:nvSpPr>
          <p:cNvPr id="5" name="슬라이드 번호 개체 틀 4"/>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solidFill>
                  <a:schemeClr val="tx2"/>
                </a:solidFill>
              </a:defRPr>
            </a:lvl1pPr>
            <a:extLst/>
          </a:lstStyle>
          <a:p>
            <a:fld id="{68940F6E-BE2A-4534-AB66-39EFFB711D8A}" type="datetimeFigureOut">
              <a:rPr lang="en-US" smtClean="0"/>
              <a:pPr/>
              <a:t>5/12/2018</a:t>
            </a:fld>
            <a:endParaRPr lang="en-US"/>
          </a:p>
        </p:txBody>
      </p:sp>
      <p:sp>
        <p:nvSpPr>
          <p:cNvPr id="3" name="바닥글 개체 틀 2"/>
          <p:cNvSpPr>
            <a:spLocks noGrp="1"/>
          </p:cNvSpPr>
          <p:nvPr>
            <p:ph type="ftr" sz="quarter" idx="11"/>
          </p:nvPr>
        </p:nvSpPr>
        <p:spPr/>
        <p:txBody>
          <a:bodyPr/>
          <a:lstStyle>
            <a:lvl1pPr>
              <a:defRPr>
                <a:solidFill>
                  <a:schemeClr val="tx2"/>
                </a:solidFill>
              </a:defRPr>
            </a:lvl1pPr>
            <a:extLst/>
          </a:lstStyle>
          <a:p>
            <a:endParaRPr lang="en-US"/>
          </a:p>
        </p:txBody>
      </p:sp>
      <p:sp>
        <p:nvSpPr>
          <p:cNvPr id="4" name="슬라이드 번호 개체 틀 3"/>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ko-KR" altLang="en-US" smtClean="0"/>
              <a:t>마스터 제목 스타일 편집</a:t>
            </a:r>
            <a:endParaRPr kumimoji="0" lang="en-US"/>
          </a:p>
        </p:txBody>
      </p:sp>
      <p:sp>
        <p:nvSpPr>
          <p:cNvPr id="3" name="텍스트 개체 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ko-KR" altLang="en-US" smtClean="0"/>
              <a:t>마스터 텍스트 스타일을 편집합니다</a:t>
            </a:r>
          </a:p>
        </p:txBody>
      </p:sp>
      <p:sp>
        <p:nvSpPr>
          <p:cNvPr id="4" name="내용 개체 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2">
        <a:schemeClr val="bg2"/>
      </p:bgRef>
    </p:bg>
    <p:spTree>
      <p:nvGrpSpPr>
        <p:cNvPr id="1" name=""/>
        <p:cNvGrpSpPr/>
        <p:nvPr/>
      </p:nvGrpSpPr>
      <p:grpSpPr>
        <a:xfrm>
          <a:off x="0" y="0"/>
          <a:ext cx="0" cy="0"/>
          <a:chOff x="0" y="0"/>
          <a:chExt cx="0" cy="0"/>
        </a:xfrm>
      </p:grpSpPr>
      <p:sp>
        <p:nvSpPr>
          <p:cNvPr id="8" name="직사각형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직사각형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제목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ko-KR" altLang="en-US" smtClean="0"/>
              <a:t>마스터 제목 스타일 편집</a:t>
            </a:r>
            <a:endParaRPr kumimoji="0" lang="en-US" dirty="0"/>
          </a:p>
        </p:txBody>
      </p:sp>
      <p:sp>
        <p:nvSpPr>
          <p:cNvPr id="4" name="텍스트 개체 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ko-KR" altLang="en-US" smtClean="0"/>
              <a:t>마스터 텍스트 스타일을 편집합니다</a:t>
            </a:r>
          </a:p>
        </p:txBody>
      </p:sp>
      <p:sp>
        <p:nvSpPr>
          <p:cNvPr id="5" name="날짜 개체 틀 4"/>
          <p:cNvSpPr>
            <a:spLocks noGrp="1"/>
          </p:cNvSpPr>
          <p:nvPr>
            <p:ph type="dt" sz="half" idx="10"/>
          </p:nvPr>
        </p:nvSpPr>
        <p:spPr/>
        <p:txBody>
          <a:bodyPr/>
          <a:lstStyle>
            <a:extLst/>
          </a:lstStyle>
          <a:p>
            <a:fld id="{68940F6E-BE2A-4534-AB66-39EFFB711D8A}" type="datetimeFigureOut">
              <a:rPr lang="en-US" smtClean="0"/>
              <a:pPr/>
              <a:t>5/12/2018</a:t>
            </a:fld>
            <a:endParaRPr lang="en-US"/>
          </a:p>
        </p:txBody>
      </p:sp>
      <p:sp>
        <p:nvSpPr>
          <p:cNvPr id="6" name="바닥글 개체 틀 5"/>
          <p:cNvSpPr>
            <a:spLocks noGrp="1"/>
          </p:cNvSpPr>
          <p:nvPr>
            <p:ph type="ftr" sz="quarter" idx="11"/>
          </p:nvPr>
        </p:nvSpPr>
        <p:spPr/>
        <p:txBody>
          <a:bodyPr/>
          <a:lstStyle>
            <a:extLst/>
          </a:lstStyle>
          <a:p>
            <a:endParaRPr lang="en-US"/>
          </a:p>
        </p:txBody>
      </p:sp>
      <p:sp>
        <p:nvSpPr>
          <p:cNvPr id="7" name="슬라이드 번호 개체 틀 6"/>
          <p:cNvSpPr>
            <a:spLocks noGrp="1"/>
          </p:cNvSpPr>
          <p:nvPr>
            <p:ph type="sldNum" sz="quarter" idx="12"/>
          </p:nvPr>
        </p:nvSpPr>
        <p:spPr/>
        <p:txBody>
          <a:bodyPr/>
          <a:lstStyle>
            <a:extLst/>
          </a:lstStyle>
          <a:p>
            <a:fld id="{9E9A63FB-524D-49F9-8ECD-596EC5985F71}" type="slidenum">
              <a:rPr lang="en-US" smtClean="0"/>
              <a:pPr/>
              <a:t>‹#›</a:t>
            </a:fld>
            <a:endParaRPr lang="en-US"/>
          </a:p>
        </p:txBody>
      </p:sp>
      <p:sp>
        <p:nvSpPr>
          <p:cNvPr id="10" name="그림 개체 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ko-KR" altLang="en-US" smtClean="0"/>
              <a:t>그림을 추가하려면 아이콘을 클릭하십시오</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직사각형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제목 개체 틀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ko-KR" altLang="en-US" smtClean="0"/>
              <a:t>마스터 제목 스타일 편집</a:t>
            </a:r>
            <a:endParaRPr kumimoji="0" lang="en-US"/>
          </a:p>
        </p:txBody>
      </p:sp>
      <p:sp>
        <p:nvSpPr>
          <p:cNvPr id="31" name="텍스트 개체 틀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27" name="날짜 개체 틀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8940F6E-BE2A-4534-AB66-39EFFB711D8A}" type="datetimeFigureOut">
              <a:rPr lang="en-US" smtClean="0"/>
              <a:pPr/>
              <a:t>5/12/2018</a:t>
            </a:fld>
            <a:endParaRPr lang="en-US"/>
          </a:p>
        </p:txBody>
      </p:sp>
      <p:sp>
        <p:nvSpPr>
          <p:cNvPr id="4" name="바닥글 개체 틀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슬라이드 번호 개체 틀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9E9A63FB-524D-49F9-8ECD-596EC5985F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3354442" y="1905000"/>
            <a:ext cx="5114778" cy="1295400"/>
          </a:xfrm>
        </p:spPr>
        <p:txBody>
          <a:bodyPr>
            <a:noAutofit/>
          </a:bodyPr>
          <a:lstStyle/>
          <a:p>
            <a:r>
              <a:rPr lang="en-US" sz="8000" b="1" smtClean="0">
                <a:solidFill>
                  <a:schemeClr val="accent4">
                    <a:lumMod val="60000"/>
                    <a:lumOff val="40000"/>
                  </a:schemeClr>
                </a:solidFill>
                <a:latin typeface="Arial" pitchFamily="34" charset="0"/>
                <a:cs typeface="Arial" pitchFamily="34" charset="0"/>
              </a:rPr>
              <a:t>SFeaters</a:t>
            </a:r>
          </a:p>
          <a:p>
            <a:endParaRPr lang="en-US" sz="7200" b="1">
              <a:solidFill>
                <a:schemeClr val="accent4">
                  <a:lumMod val="60000"/>
                  <a:lumOff val="40000"/>
                </a:schemeClr>
              </a:solidFill>
              <a:latin typeface="Arial" pitchFamily="34" charset="0"/>
              <a:cs typeface="Arial" pitchFamily="34" charset="0"/>
            </a:endParaRPr>
          </a:p>
        </p:txBody>
      </p:sp>
      <p:sp>
        <p:nvSpPr>
          <p:cNvPr id="5" name="TextBox 4"/>
          <p:cNvSpPr txBox="1"/>
          <p:nvPr/>
        </p:nvSpPr>
        <p:spPr>
          <a:xfrm>
            <a:off x="2895600" y="3429000"/>
            <a:ext cx="6172200" cy="569387"/>
          </a:xfrm>
          <a:prstGeom prst="rect">
            <a:avLst/>
          </a:prstGeom>
          <a:noFill/>
        </p:spPr>
        <p:txBody>
          <a:bodyPr wrap="square" rtlCol="0">
            <a:spAutoFit/>
          </a:bodyPr>
          <a:lstStyle/>
          <a:p>
            <a:r>
              <a:rPr lang="en-US" sz="3100" b="1" smtClean="0">
                <a:solidFill>
                  <a:schemeClr val="accent4">
                    <a:lumMod val="60000"/>
                    <a:lumOff val="40000"/>
                  </a:schemeClr>
                </a:solidFill>
                <a:latin typeface="Arial" pitchFamily="34" charset="0"/>
                <a:cs typeface="Arial" pitchFamily="34" charset="0"/>
              </a:rPr>
              <a:t>Avoid Risky Restaurants</a:t>
            </a:r>
            <a:endParaRPr lang="en-US" sz="3100" b="1">
              <a:solidFill>
                <a:schemeClr val="accent4">
                  <a:lumMod val="60000"/>
                  <a:lumOff val="40000"/>
                </a:schemeClr>
              </a:solidFill>
              <a:latin typeface="Arial" pitchFamily="34" charset="0"/>
              <a:cs typeface="Arial" pitchFamily="34" charset="0"/>
            </a:endParaRPr>
          </a:p>
        </p:txBody>
      </p:sp>
      <p:sp>
        <p:nvSpPr>
          <p:cNvPr id="4" name="TextBox 3"/>
          <p:cNvSpPr txBox="1"/>
          <p:nvPr/>
        </p:nvSpPr>
        <p:spPr>
          <a:xfrm>
            <a:off x="2971800" y="5185827"/>
            <a:ext cx="6172200" cy="1138773"/>
          </a:xfrm>
          <a:prstGeom prst="rect">
            <a:avLst/>
          </a:prstGeom>
          <a:noFill/>
        </p:spPr>
        <p:txBody>
          <a:bodyPr wrap="square" rtlCol="0">
            <a:spAutoFit/>
          </a:bodyPr>
          <a:lstStyle/>
          <a:p>
            <a:r>
              <a:rPr lang="en-US" sz="3200" b="1" smtClean="0">
                <a:solidFill>
                  <a:schemeClr val="accent4">
                    <a:lumMod val="60000"/>
                    <a:lumOff val="40000"/>
                  </a:schemeClr>
                </a:solidFill>
                <a:latin typeface="Arial" pitchFamily="34" charset="0"/>
                <a:cs typeface="Arial" pitchFamily="34" charset="0"/>
              </a:rPr>
              <a:t>Soong Lee</a:t>
            </a:r>
          </a:p>
          <a:p>
            <a:r>
              <a:rPr lang="en-US" smtClean="0">
                <a:solidFill>
                  <a:schemeClr val="accent4">
                    <a:lumMod val="60000"/>
                    <a:lumOff val="40000"/>
                  </a:schemeClr>
                </a:solidFill>
                <a:latin typeface="Arial" pitchFamily="34" charset="0"/>
                <a:cs typeface="Arial" pitchFamily="34" charset="0"/>
              </a:rPr>
              <a:t>github.com/ggigaev</a:t>
            </a:r>
          </a:p>
          <a:p>
            <a:r>
              <a:rPr lang="en-US" smtClean="0">
                <a:solidFill>
                  <a:schemeClr val="accent4">
                    <a:lumMod val="60000"/>
                    <a:lumOff val="40000"/>
                  </a:schemeClr>
                </a:solidFill>
                <a:latin typeface="Arial" pitchFamily="34" charset="0"/>
                <a:cs typeface="Arial" pitchFamily="34" charset="0"/>
              </a:rPr>
              <a:t>linkedin.com/in/soonglee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838200" y="4953000"/>
            <a:ext cx="5562600" cy="1015663"/>
          </a:xfrm>
          <a:prstGeom prst="rect">
            <a:avLst/>
          </a:prstGeom>
        </p:spPr>
        <p:txBody>
          <a:bodyPr wrap="square">
            <a:spAutoFit/>
          </a:bodyPr>
          <a:lstStyle/>
          <a:p>
            <a:r>
              <a:rPr lang="en-US" sz="2400" smtClean="0">
                <a:latin typeface="Arial" pitchFamily="34" charset="0"/>
                <a:cs typeface="Arial" pitchFamily="34" charset="0"/>
              </a:rPr>
              <a:t>Soong Lee</a:t>
            </a:r>
          </a:p>
          <a:p>
            <a:r>
              <a:rPr lang="en-US" smtClean="0">
                <a:latin typeface="Arial" pitchFamily="34" charset="0"/>
                <a:cs typeface="Arial" pitchFamily="34" charset="0"/>
              </a:rPr>
              <a:t>github.com/ggigaev</a:t>
            </a:r>
          </a:p>
          <a:p>
            <a:r>
              <a:rPr lang="en-US" smtClean="0">
                <a:latin typeface="Arial" pitchFamily="34" charset="0"/>
                <a:cs typeface="Arial" pitchFamily="34" charset="0"/>
              </a:rPr>
              <a:t>linkedin.com/in/soonglee</a:t>
            </a:r>
          </a:p>
        </p:txBody>
      </p:sp>
      <p:sp>
        <p:nvSpPr>
          <p:cNvPr id="3" name="TextBox 2"/>
          <p:cNvSpPr txBox="1"/>
          <p:nvPr/>
        </p:nvSpPr>
        <p:spPr>
          <a:xfrm>
            <a:off x="1905000" y="2362200"/>
            <a:ext cx="4114800" cy="707886"/>
          </a:xfrm>
          <a:prstGeom prst="rect">
            <a:avLst/>
          </a:prstGeom>
          <a:noFill/>
        </p:spPr>
        <p:txBody>
          <a:bodyPr wrap="square" rtlCol="0">
            <a:spAutoFit/>
          </a:bodyPr>
          <a:lstStyle/>
          <a:p>
            <a:pPr algn="ctr"/>
            <a:r>
              <a:rPr lang="en-US" sz="4000" b="1" smtClean="0">
                <a:latin typeface="Arial" pitchFamily="34" charset="0"/>
                <a:cs typeface="Arial" pitchFamily="34" charset="0"/>
              </a:rPr>
              <a:t>Thank you.</a:t>
            </a:r>
            <a:endParaRPr lang="en-US" sz="4000"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40340"/>
            <a:ext cx="7315200" cy="1569660"/>
          </a:xfrm>
          <a:prstGeom prst="rect">
            <a:avLst/>
          </a:prstGeom>
          <a:noFill/>
          <a:ln>
            <a:noFill/>
          </a:ln>
        </p:spPr>
        <p:txBody>
          <a:bodyPr wrap="square" rtlCol="0">
            <a:spAutoFit/>
          </a:bodyPr>
          <a:lstStyle/>
          <a:p>
            <a:pPr algn="ctr"/>
            <a:r>
              <a:rPr lang="en-US" sz="9600" b="1" smtClean="0">
                <a:solidFill>
                  <a:srgbClr val="0000FF"/>
                </a:solidFill>
                <a:latin typeface="Arial" pitchFamily="34" charset="0"/>
                <a:cs typeface="Arial" pitchFamily="34" charset="0"/>
              </a:rPr>
              <a:t>Appendix</a:t>
            </a:r>
            <a:endParaRPr lang="en-US" sz="9600" b="1">
              <a:solidFill>
                <a:srgbClr val="0000FF"/>
              </a:solidFill>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76200"/>
            <a:ext cx="7620000" cy="707886"/>
          </a:xfrm>
          <a:prstGeom prst="rect">
            <a:avLst/>
          </a:prstGeom>
          <a:noFill/>
        </p:spPr>
        <p:txBody>
          <a:bodyPr wrap="square" rtlCol="0">
            <a:spAutoFit/>
          </a:bodyPr>
          <a:lstStyle/>
          <a:p>
            <a:r>
              <a:rPr lang="en-US" sz="4000" b="1" smtClean="0">
                <a:latin typeface="Arial" pitchFamily="34" charset="0"/>
                <a:cs typeface="Arial" pitchFamily="34" charset="0"/>
              </a:rPr>
              <a:t>Data cleaning pipeline</a:t>
            </a:r>
            <a:endParaRPr lang="en-US" sz="4000" b="1">
              <a:latin typeface="Arial" pitchFamily="34" charset="0"/>
              <a:cs typeface="Arial" pitchFamily="34" charset="0"/>
            </a:endParaRPr>
          </a:p>
        </p:txBody>
      </p:sp>
      <p:sp>
        <p:nvSpPr>
          <p:cNvPr id="5" name="TextBox 4"/>
          <p:cNvSpPr txBox="1"/>
          <p:nvPr/>
        </p:nvSpPr>
        <p:spPr>
          <a:xfrm>
            <a:off x="3505200" y="1007983"/>
            <a:ext cx="4343400" cy="1354217"/>
          </a:xfrm>
          <a:prstGeom prst="rect">
            <a:avLst/>
          </a:prstGeom>
          <a:noFill/>
        </p:spPr>
        <p:txBody>
          <a:bodyPr wrap="square" rtlCol="0">
            <a:spAutoFit/>
          </a:bodyPr>
          <a:lstStyle/>
          <a:p>
            <a:pPr>
              <a:spcAft>
                <a:spcPts val="600"/>
              </a:spcAft>
            </a:pPr>
            <a:r>
              <a:rPr lang="en-US" smtClean="0">
                <a:latin typeface="Arial" pitchFamily="34" charset="0"/>
                <a:cs typeface="Arial" pitchFamily="34" charset="0"/>
              </a:rPr>
              <a:t>Total restaurants: 4897</a:t>
            </a:r>
          </a:p>
          <a:p>
            <a:pPr>
              <a:spcAft>
                <a:spcPts val="600"/>
              </a:spcAft>
            </a:pPr>
            <a:r>
              <a:rPr lang="en-US" smtClean="0">
                <a:latin typeface="Arial" pitchFamily="34" charset="0"/>
                <a:cs typeface="Arial" pitchFamily="34" charset="0"/>
              </a:rPr>
              <a:t>Total restaurants after removing zero violations during 7-36 months ago: 4358 </a:t>
            </a:r>
          </a:p>
          <a:p>
            <a:pPr>
              <a:spcAft>
                <a:spcPts val="600"/>
              </a:spcAft>
            </a:pPr>
            <a:r>
              <a:rPr lang="en-US" smtClean="0">
                <a:latin typeface="Arial" pitchFamily="34" charset="0"/>
                <a:cs typeface="Arial" pitchFamily="34" charset="0"/>
              </a:rPr>
              <a:t>Number of zip codes: 33</a:t>
            </a:r>
          </a:p>
        </p:txBody>
      </p:sp>
      <p:grpSp>
        <p:nvGrpSpPr>
          <p:cNvPr id="2" name="그룹 13"/>
          <p:cNvGrpSpPr/>
          <p:nvPr/>
        </p:nvGrpSpPr>
        <p:grpSpPr>
          <a:xfrm>
            <a:off x="673512" y="1066800"/>
            <a:ext cx="2286000" cy="762000"/>
            <a:chOff x="1143000" y="4038600"/>
            <a:chExt cx="2057400" cy="762000"/>
          </a:xfrm>
        </p:grpSpPr>
        <p:sp>
          <p:nvSpPr>
            <p:cNvPr id="6" name="직사각형 5"/>
            <p:cNvSpPr/>
            <p:nvPr/>
          </p:nvSpPr>
          <p:spPr>
            <a:xfrm>
              <a:off x="1143000" y="4038600"/>
              <a:ext cx="2057400" cy="762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6093" y="4068096"/>
              <a:ext cx="1981200" cy="646331"/>
            </a:xfrm>
            <a:prstGeom prst="rect">
              <a:avLst/>
            </a:prstGeom>
            <a:noFill/>
          </p:spPr>
          <p:txBody>
            <a:bodyPr wrap="square" rtlCol="0">
              <a:spAutoFit/>
            </a:bodyPr>
            <a:lstStyle/>
            <a:p>
              <a:r>
                <a:rPr lang="en-US" smtClean="0">
                  <a:latin typeface="Arial" pitchFamily="34" charset="0"/>
                  <a:cs typeface="Arial" pitchFamily="34" charset="0"/>
                </a:rPr>
                <a:t>Remove rows with missing violation id</a:t>
              </a:r>
              <a:endParaRPr lang="en-US">
                <a:latin typeface="Arial" pitchFamily="34" charset="0"/>
                <a:cs typeface="Arial" pitchFamily="34" charset="0"/>
              </a:endParaRPr>
            </a:p>
          </p:txBody>
        </p:sp>
      </p:grpSp>
      <p:grpSp>
        <p:nvGrpSpPr>
          <p:cNvPr id="4" name="그룹 14"/>
          <p:cNvGrpSpPr/>
          <p:nvPr/>
        </p:nvGrpSpPr>
        <p:grpSpPr>
          <a:xfrm>
            <a:off x="580104" y="2438400"/>
            <a:ext cx="2514600" cy="762000"/>
            <a:chOff x="3505200" y="4038600"/>
            <a:chExt cx="2209800" cy="762000"/>
          </a:xfrm>
        </p:grpSpPr>
        <p:sp>
          <p:nvSpPr>
            <p:cNvPr id="8" name="직사각형 7"/>
            <p:cNvSpPr/>
            <p:nvPr/>
          </p:nvSpPr>
          <p:spPr>
            <a:xfrm>
              <a:off x="3505200" y="4038600"/>
              <a:ext cx="2209800" cy="762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544081" y="4082844"/>
              <a:ext cx="2133600" cy="646331"/>
            </a:xfrm>
            <a:prstGeom prst="rect">
              <a:avLst/>
            </a:prstGeom>
            <a:noFill/>
          </p:spPr>
          <p:txBody>
            <a:bodyPr wrap="square" rtlCol="0">
              <a:spAutoFit/>
            </a:bodyPr>
            <a:lstStyle/>
            <a:p>
              <a:r>
                <a:rPr lang="en-US" smtClean="0">
                  <a:latin typeface="Arial" pitchFamily="34" charset="0"/>
                  <a:cs typeface="Arial" pitchFamily="34" charset="0"/>
                </a:rPr>
                <a:t>Group by business id and inspection date</a:t>
              </a:r>
              <a:endParaRPr lang="en-US">
                <a:latin typeface="Arial" pitchFamily="34" charset="0"/>
                <a:cs typeface="Arial" pitchFamily="34" charset="0"/>
              </a:endParaRPr>
            </a:p>
          </p:txBody>
        </p:sp>
      </p:grpSp>
      <p:grpSp>
        <p:nvGrpSpPr>
          <p:cNvPr id="14" name="그룹 15"/>
          <p:cNvGrpSpPr/>
          <p:nvPr/>
        </p:nvGrpSpPr>
        <p:grpSpPr>
          <a:xfrm>
            <a:off x="237368" y="5257800"/>
            <a:ext cx="3511180" cy="762000"/>
            <a:chOff x="5951415" y="4038600"/>
            <a:chExt cx="3129530" cy="762000"/>
          </a:xfrm>
        </p:grpSpPr>
        <p:sp>
          <p:nvSpPr>
            <p:cNvPr id="10" name="직사각형 9"/>
            <p:cNvSpPr/>
            <p:nvPr/>
          </p:nvSpPr>
          <p:spPr>
            <a:xfrm>
              <a:off x="5951415" y="4038600"/>
              <a:ext cx="2963985" cy="762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56745" y="4068096"/>
              <a:ext cx="3124200" cy="646331"/>
            </a:xfrm>
            <a:prstGeom prst="rect">
              <a:avLst/>
            </a:prstGeom>
            <a:noFill/>
          </p:spPr>
          <p:txBody>
            <a:bodyPr wrap="square" rtlCol="0">
              <a:spAutoFit/>
            </a:bodyPr>
            <a:lstStyle/>
            <a:p>
              <a:r>
                <a:rPr lang="en-US" smtClean="0">
                  <a:latin typeface="Arial" pitchFamily="34" charset="0"/>
                  <a:cs typeface="Arial" pitchFamily="34" charset="0"/>
                </a:rPr>
                <a:t>Import the missing zip codes from SF business location data</a:t>
              </a:r>
              <a:endParaRPr lang="en-US">
                <a:latin typeface="Arial" pitchFamily="34" charset="0"/>
                <a:cs typeface="Arial" pitchFamily="34" charset="0"/>
              </a:endParaRPr>
            </a:p>
          </p:txBody>
        </p:sp>
      </p:grpSp>
      <p:grpSp>
        <p:nvGrpSpPr>
          <p:cNvPr id="15" name="그룹 16"/>
          <p:cNvGrpSpPr/>
          <p:nvPr/>
        </p:nvGrpSpPr>
        <p:grpSpPr>
          <a:xfrm>
            <a:off x="4428368" y="5257800"/>
            <a:ext cx="3584920" cy="762000"/>
            <a:chOff x="1227015" y="5105400"/>
            <a:chExt cx="3195255" cy="762000"/>
          </a:xfrm>
        </p:grpSpPr>
        <p:sp>
          <p:nvSpPr>
            <p:cNvPr id="12" name="직사각형 11"/>
            <p:cNvSpPr/>
            <p:nvPr/>
          </p:nvSpPr>
          <p:spPr>
            <a:xfrm>
              <a:off x="1227015" y="5105400"/>
              <a:ext cx="3040185" cy="762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298070" y="5134896"/>
              <a:ext cx="3124200" cy="646331"/>
            </a:xfrm>
            <a:prstGeom prst="rect">
              <a:avLst/>
            </a:prstGeom>
            <a:noFill/>
          </p:spPr>
          <p:txBody>
            <a:bodyPr wrap="square" rtlCol="0">
              <a:spAutoFit/>
            </a:bodyPr>
            <a:lstStyle/>
            <a:p>
              <a:r>
                <a:rPr lang="en-US" smtClean="0">
                  <a:latin typeface="Arial" pitchFamily="34" charset="0"/>
                  <a:cs typeface="Arial" pitchFamily="34" charset="0"/>
                </a:rPr>
                <a:t>Remove the rows with zero violation in the training period</a:t>
              </a:r>
              <a:endParaRPr lang="en-US">
                <a:latin typeface="Arial" pitchFamily="34" charset="0"/>
                <a:cs typeface="Arial" pitchFamily="34" charset="0"/>
              </a:endParaRPr>
            </a:p>
          </p:txBody>
        </p:sp>
      </p:grpSp>
      <p:sp>
        <p:nvSpPr>
          <p:cNvPr id="18" name="아래쪽 화살표 17"/>
          <p:cNvSpPr/>
          <p:nvPr/>
        </p:nvSpPr>
        <p:spPr>
          <a:xfrm>
            <a:off x="1600200" y="19812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아래쪽 화살표 18"/>
          <p:cNvSpPr/>
          <p:nvPr/>
        </p:nvSpPr>
        <p:spPr>
          <a:xfrm>
            <a:off x="1600200" y="33528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오른쪽 화살표 19"/>
          <p:cNvSpPr/>
          <p:nvPr/>
        </p:nvSpPr>
        <p:spPr>
          <a:xfrm>
            <a:off x="3733800" y="54102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그룹 20"/>
          <p:cNvGrpSpPr/>
          <p:nvPr/>
        </p:nvGrpSpPr>
        <p:grpSpPr>
          <a:xfrm>
            <a:off x="457200" y="3810000"/>
            <a:ext cx="2743200" cy="762000"/>
            <a:chOff x="3505200" y="4038600"/>
            <a:chExt cx="2209800" cy="762000"/>
          </a:xfrm>
        </p:grpSpPr>
        <p:sp>
          <p:nvSpPr>
            <p:cNvPr id="22" name="직사각형 21"/>
            <p:cNvSpPr/>
            <p:nvPr/>
          </p:nvSpPr>
          <p:spPr>
            <a:xfrm>
              <a:off x="3505200" y="4038600"/>
              <a:ext cx="2209800" cy="762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552721" y="4082844"/>
              <a:ext cx="2133600" cy="646331"/>
            </a:xfrm>
            <a:prstGeom prst="rect">
              <a:avLst/>
            </a:prstGeom>
            <a:noFill/>
          </p:spPr>
          <p:txBody>
            <a:bodyPr wrap="square" rtlCol="0">
              <a:spAutoFit/>
            </a:bodyPr>
            <a:lstStyle/>
            <a:p>
              <a:r>
                <a:rPr lang="en-US" smtClean="0">
                  <a:latin typeface="Arial" pitchFamily="34" charset="0"/>
                  <a:cs typeface="Arial" pitchFamily="34" charset="0"/>
                </a:rPr>
                <a:t>Import the missing geo coords using geopy</a:t>
              </a:r>
              <a:endParaRPr lang="en-US">
                <a:latin typeface="Arial" pitchFamily="34" charset="0"/>
                <a:cs typeface="Arial" pitchFamily="34" charset="0"/>
              </a:endParaRPr>
            </a:p>
          </p:txBody>
        </p:sp>
      </p:grpSp>
      <p:sp>
        <p:nvSpPr>
          <p:cNvPr id="24" name="아래쪽 화살표 23"/>
          <p:cNvSpPr/>
          <p:nvPr/>
        </p:nvSpPr>
        <p:spPr>
          <a:xfrm>
            <a:off x="1600200" y="47244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직선 화살표 연결선 25"/>
          <p:cNvCxnSpPr/>
          <p:nvPr/>
        </p:nvCxnSpPr>
        <p:spPr>
          <a:xfrm>
            <a:off x="5486400" y="47244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19600" y="3733800"/>
            <a:ext cx="3429000" cy="923330"/>
          </a:xfrm>
          <a:prstGeom prst="rect">
            <a:avLst/>
          </a:prstGeom>
          <a:noFill/>
        </p:spPr>
        <p:txBody>
          <a:bodyPr wrap="square" rtlCol="0">
            <a:spAutoFit/>
          </a:bodyPr>
          <a:lstStyle/>
          <a:p>
            <a:r>
              <a:rPr lang="en-US" smtClean="0">
                <a:latin typeface="Arial" pitchFamily="34" charset="0"/>
                <a:cs typeface="Arial" pitchFamily="34" charset="0"/>
              </a:rPr>
              <a:t>This helped to increase the gap between true rate and accuracy by 3%. (323 removed)</a:t>
            </a:r>
            <a:endParaRPr lang="en-US">
              <a:latin typeface="Arial" pitchFamily="34" charset="0"/>
              <a:cs typeface="Arial" pitchFamily="34" charset="0"/>
            </a:endParaRPr>
          </a:p>
        </p:txBody>
      </p:sp>
      <p:sp>
        <p:nvSpPr>
          <p:cNvPr id="25" name="TextBox 24"/>
          <p:cNvSpPr txBox="1"/>
          <p:nvPr/>
        </p:nvSpPr>
        <p:spPr>
          <a:xfrm>
            <a:off x="3733800" y="3124200"/>
            <a:ext cx="3200400" cy="369332"/>
          </a:xfrm>
          <a:prstGeom prst="rect">
            <a:avLst/>
          </a:prstGeom>
          <a:noFill/>
        </p:spPr>
        <p:txBody>
          <a:bodyPr wrap="square" rtlCol="0">
            <a:spAutoFit/>
          </a:bodyPr>
          <a:lstStyle/>
          <a:p>
            <a:r>
              <a:rPr lang="en-US" smtClean="0">
                <a:latin typeface="Arial" pitchFamily="34" charset="0"/>
                <a:cs typeface="Arial" pitchFamily="34" charset="0"/>
              </a:rPr>
              <a:t>2231 geo coords missing</a:t>
            </a:r>
            <a:endParaRPr lang="en-US">
              <a:latin typeface="Arial" pitchFamily="34" charset="0"/>
              <a:cs typeface="Arial" pitchFamily="34" charset="0"/>
            </a:endParaRPr>
          </a:p>
        </p:txBody>
      </p:sp>
      <p:cxnSp>
        <p:nvCxnSpPr>
          <p:cNvPr id="29" name="직선 화살표 연결선 28"/>
          <p:cNvCxnSpPr/>
          <p:nvPr/>
        </p:nvCxnSpPr>
        <p:spPr>
          <a:xfrm flipH="1">
            <a:off x="3276600" y="3429000"/>
            <a:ext cx="5334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124200" y="6324600"/>
            <a:ext cx="2667000" cy="369332"/>
          </a:xfrm>
          <a:prstGeom prst="rect">
            <a:avLst/>
          </a:prstGeom>
          <a:noFill/>
        </p:spPr>
        <p:txBody>
          <a:bodyPr wrap="square" rtlCol="0">
            <a:spAutoFit/>
          </a:bodyPr>
          <a:lstStyle/>
          <a:p>
            <a:r>
              <a:rPr lang="en-US" smtClean="0">
                <a:latin typeface="Arial" pitchFamily="34" charset="0"/>
                <a:cs typeface="Arial" pitchFamily="34" charset="0"/>
              </a:rPr>
              <a:t>159 zip codes missing</a:t>
            </a:r>
            <a:endParaRPr lang="en-US">
              <a:latin typeface="Arial" pitchFamily="34" charset="0"/>
              <a:cs typeface="Arial" pitchFamily="34" charset="0"/>
            </a:endParaRPr>
          </a:p>
        </p:txBody>
      </p:sp>
      <p:cxnSp>
        <p:nvCxnSpPr>
          <p:cNvPr id="33" name="직선 화살표 연결선 32"/>
          <p:cNvCxnSpPr>
            <a:stCxn id="31" idx="1"/>
          </p:cNvCxnSpPr>
          <p:nvPr/>
        </p:nvCxnSpPr>
        <p:spPr>
          <a:xfrm flipH="1" flipV="1">
            <a:off x="2743200" y="6096000"/>
            <a:ext cx="381000" cy="4132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544" y="76200"/>
            <a:ext cx="7620000" cy="707886"/>
          </a:xfrm>
          <a:prstGeom prst="rect">
            <a:avLst/>
          </a:prstGeom>
          <a:noFill/>
        </p:spPr>
        <p:txBody>
          <a:bodyPr wrap="square" rtlCol="0">
            <a:spAutoFit/>
          </a:bodyPr>
          <a:lstStyle/>
          <a:p>
            <a:r>
              <a:rPr lang="en-US" sz="4000" b="1" smtClean="0">
                <a:latin typeface="Arial" pitchFamily="34" charset="0"/>
                <a:cs typeface="Arial" pitchFamily="34" charset="0"/>
              </a:rPr>
              <a:t>Data before and after cleaning</a:t>
            </a:r>
            <a:endParaRPr lang="en-US" sz="4000" b="1">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70544" y="1143000"/>
            <a:ext cx="7872043" cy="2438400"/>
          </a:xfrm>
          <a:prstGeom prst="rect">
            <a:avLst/>
          </a:prstGeom>
          <a:noFill/>
          <a:ln w="9525">
            <a:solidFill>
              <a:schemeClr val="bg1">
                <a:lumMod val="75000"/>
              </a:schemeClr>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52400" y="4114800"/>
            <a:ext cx="7924800" cy="2438400"/>
          </a:xfrm>
          <a:prstGeom prst="rect">
            <a:avLst/>
          </a:prstGeom>
          <a:noFill/>
          <a:ln w="9525">
            <a:solidFill>
              <a:schemeClr val="bg1">
                <a:lumMod val="75000"/>
              </a:schemeClr>
            </a:solidFill>
            <a:miter lim="800000"/>
            <a:headEnd/>
            <a:tailEnd/>
          </a:ln>
        </p:spPr>
      </p:pic>
      <p:sp>
        <p:nvSpPr>
          <p:cNvPr id="5" name="TextBox 4"/>
          <p:cNvSpPr txBox="1"/>
          <p:nvPr/>
        </p:nvSpPr>
        <p:spPr>
          <a:xfrm>
            <a:off x="246744" y="762000"/>
            <a:ext cx="1295400" cy="461665"/>
          </a:xfrm>
          <a:prstGeom prst="rect">
            <a:avLst/>
          </a:prstGeom>
          <a:noFill/>
        </p:spPr>
        <p:txBody>
          <a:bodyPr wrap="square" rtlCol="0">
            <a:spAutoFit/>
          </a:bodyPr>
          <a:lstStyle/>
          <a:p>
            <a:r>
              <a:rPr lang="en-US" sz="2400" b="1" smtClean="0">
                <a:latin typeface="Arial" pitchFamily="34" charset="0"/>
                <a:cs typeface="Arial" pitchFamily="34" charset="0"/>
              </a:rPr>
              <a:t>Before</a:t>
            </a:r>
            <a:endParaRPr lang="en-US" sz="2000" b="1">
              <a:latin typeface="Arial" pitchFamily="34" charset="0"/>
              <a:cs typeface="Arial" pitchFamily="34" charset="0"/>
            </a:endParaRPr>
          </a:p>
        </p:txBody>
      </p:sp>
      <p:sp>
        <p:nvSpPr>
          <p:cNvPr id="6" name="TextBox 5"/>
          <p:cNvSpPr txBox="1"/>
          <p:nvPr/>
        </p:nvSpPr>
        <p:spPr>
          <a:xfrm>
            <a:off x="246744" y="3733800"/>
            <a:ext cx="1295400" cy="461665"/>
          </a:xfrm>
          <a:prstGeom prst="rect">
            <a:avLst/>
          </a:prstGeom>
          <a:noFill/>
        </p:spPr>
        <p:txBody>
          <a:bodyPr wrap="square" rtlCol="0">
            <a:spAutoFit/>
          </a:bodyPr>
          <a:lstStyle/>
          <a:p>
            <a:r>
              <a:rPr lang="en-US" sz="2400" b="1" smtClean="0">
                <a:latin typeface="Arial" pitchFamily="34" charset="0"/>
                <a:cs typeface="Arial" pitchFamily="34" charset="0"/>
              </a:rPr>
              <a:t>After</a:t>
            </a:r>
            <a:endParaRPr lang="en-US" sz="2000"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90600" y="804614"/>
            <a:ext cx="6248399" cy="5974236"/>
          </a:xfrm>
          <a:prstGeom prst="rect">
            <a:avLst/>
          </a:prstGeom>
          <a:noFill/>
          <a:ln w="9525">
            <a:noFill/>
            <a:miter lim="800000"/>
            <a:headEnd/>
            <a:tailEnd/>
          </a:ln>
        </p:spPr>
      </p:pic>
      <p:sp>
        <p:nvSpPr>
          <p:cNvPr id="3" name="TextBox 2"/>
          <p:cNvSpPr txBox="1"/>
          <p:nvPr/>
        </p:nvSpPr>
        <p:spPr>
          <a:xfrm>
            <a:off x="228600" y="152400"/>
            <a:ext cx="7620000" cy="646331"/>
          </a:xfrm>
          <a:prstGeom prst="rect">
            <a:avLst/>
          </a:prstGeom>
          <a:noFill/>
        </p:spPr>
        <p:txBody>
          <a:bodyPr wrap="square" rtlCol="0">
            <a:spAutoFit/>
          </a:bodyPr>
          <a:lstStyle/>
          <a:p>
            <a:r>
              <a:rPr lang="en-US" sz="3600" b="1" smtClean="0">
                <a:latin typeface="Arial" pitchFamily="34" charset="0"/>
                <a:cs typeface="Arial" pitchFamily="34" charset="0"/>
              </a:rPr>
              <a:t>Scatter plot for different periods</a:t>
            </a:r>
            <a:endParaRPr lang="en-US" sz="3600" b="1">
              <a:latin typeface="Arial" pitchFamily="34" charset="0"/>
              <a:cs typeface="Arial" pitchFamily="34" charset="0"/>
            </a:endParaRPr>
          </a:p>
        </p:txBody>
      </p:sp>
      <p:sp>
        <p:nvSpPr>
          <p:cNvPr id="4" name="타원 3"/>
          <p:cNvSpPr/>
          <p:nvPr/>
        </p:nvSpPr>
        <p:spPr>
          <a:xfrm rot="19534903">
            <a:off x="1360231" y="1797420"/>
            <a:ext cx="1033322" cy="5494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타원 5"/>
          <p:cNvSpPr/>
          <p:nvPr/>
        </p:nvSpPr>
        <p:spPr>
          <a:xfrm rot="19534903">
            <a:off x="1392187" y="2559420"/>
            <a:ext cx="1033322" cy="5494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52400"/>
            <a:ext cx="7620000" cy="707886"/>
          </a:xfrm>
          <a:prstGeom prst="rect">
            <a:avLst/>
          </a:prstGeom>
          <a:noFill/>
        </p:spPr>
        <p:txBody>
          <a:bodyPr wrap="square" rtlCol="0">
            <a:spAutoFit/>
          </a:bodyPr>
          <a:lstStyle/>
          <a:p>
            <a:pPr>
              <a:spcAft>
                <a:spcPts val="600"/>
              </a:spcAft>
            </a:pPr>
            <a:r>
              <a:rPr lang="en-US" sz="4000" b="1" smtClean="0">
                <a:latin typeface="Arial" pitchFamily="34" charset="0"/>
                <a:cs typeface="Arial" pitchFamily="34" charset="0"/>
              </a:rPr>
              <a:t>Gradient Boosting</a:t>
            </a:r>
          </a:p>
        </p:txBody>
      </p:sp>
      <p:sp>
        <p:nvSpPr>
          <p:cNvPr id="16" name="왼쪽 중괄호 15"/>
          <p:cNvSpPr/>
          <p:nvPr/>
        </p:nvSpPr>
        <p:spPr>
          <a:xfrm rot="16200000">
            <a:off x="4000500" y="1814036"/>
            <a:ext cx="609600" cy="5562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505200" y="4964668"/>
            <a:ext cx="1752600" cy="369332"/>
          </a:xfrm>
          <a:prstGeom prst="rect">
            <a:avLst/>
          </a:prstGeom>
          <a:noFill/>
        </p:spPr>
        <p:txBody>
          <a:bodyPr wrap="square" rtlCol="0">
            <a:spAutoFit/>
          </a:bodyPr>
          <a:lstStyle/>
          <a:p>
            <a:r>
              <a:rPr lang="en-US" smtClean="0">
                <a:latin typeface="Arial" pitchFamily="34" charset="0"/>
                <a:cs typeface="Arial" pitchFamily="34" charset="0"/>
              </a:rPr>
              <a:t>40 estimators</a:t>
            </a:r>
            <a:endParaRPr lang="en-US">
              <a:latin typeface="Arial" pitchFamily="34" charset="0"/>
              <a:cs typeface="Arial" pitchFamily="34" charset="0"/>
            </a:endParaRPr>
          </a:p>
        </p:txBody>
      </p:sp>
      <p:sp>
        <p:nvSpPr>
          <p:cNvPr id="19" name="TextBox 18"/>
          <p:cNvSpPr txBox="1"/>
          <p:nvPr/>
        </p:nvSpPr>
        <p:spPr>
          <a:xfrm>
            <a:off x="381000" y="990600"/>
            <a:ext cx="6934200" cy="1946687"/>
          </a:xfrm>
          <a:prstGeom prst="rect">
            <a:avLst/>
          </a:prstGeom>
          <a:noFill/>
        </p:spPr>
        <p:txBody>
          <a:bodyPr wrap="square" rtlCol="0">
            <a:spAutoFit/>
          </a:bodyPr>
          <a:lstStyle/>
          <a:p>
            <a:pPr>
              <a:spcAft>
                <a:spcPts val="300"/>
              </a:spcAft>
            </a:pPr>
            <a:r>
              <a:rPr lang="en-US" smtClean="0">
                <a:latin typeface="Arial" pitchFamily="34" charset="0"/>
                <a:cs typeface="Arial" pitchFamily="34" charset="0"/>
              </a:rPr>
              <a:t>Final modeling:</a:t>
            </a:r>
          </a:p>
          <a:p>
            <a:pPr>
              <a:spcAft>
                <a:spcPts val="300"/>
              </a:spcAft>
              <a:tabLst>
                <a:tab pos="280988" algn="l"/>
              </a:tabLst>
            </a:pPr>
            <a:r>
              <a:rPr lang="en-US" smtClean="0">
                <a:latin typeface="Arial" pitchFamily="34" charset="0"/>
                <a:cs typeface="Arial" pitchFamily="34" charset="0"/>
              </a:rPr>
              <a:t>	Estimator: 40</a:t>
            </a:r>
          </a:p>
          <a:p>
            <a:pPr>
              <a:spcAft>
                <a:spcPts val="300"/>
              </a:spcAft>
              <a:tabLst>
                <a:tab pos="280988" algn="l"/>
              </a:tabLst>
            </a:pPr>
            <a:r>
              <a:rPr lang="en-US" smtClean="0">
                <a:latin typeface="Arial" pitchFamily="34" charset="0"/>
                <a:cs typeface="Arial" pitchFamily="34" charset="0"/>
              </a:rPr>
              <a:t>	Max feature: 4</a:t>
            </a:r>
          </a:p>
          <a:p>
            <a:pPr>
              <a:spcAft>
                <a:spcPts val="300"/>
              </a:spcAft>
              <a:tabLst>
                <a:tab pos="280988" algn="l"/>
              </a:tabLst>
            </a:pPr>
            <a:r>
              <a:rPr lang="en-US" smtClean="0">
                <a:latin typeface="Arial" pitchFamily="34" charset="0"/>
                <a:cs typeface="Arial" pitchFamily="34" charset="0"/>
              </a:rPr>
              <a:t>	Learning rate: 0.08</a:t>
            </a:r>
          </a:p>
          <a:p>
            <a:pPr>
              <a:spcAft>
                <a:spcPts val="300"/>
              </a:spcAft>
              <a:tabLst>
                <a:tab pos="280988" algn="l"/>
              </a:tabLst>
            </a:pPr>
            <a:r>
              <a:rPr lang="en-US" smtClean="0">
                <a:latin typeface="Arial" pitchFamily="34" charset="0"/>
                <a:cs typeface="Arial" pitchFamily="34" charset="0"/>
              </a:rPr>
              <a:t>	Max depth: 8</a:t>
            </a:r>
          </a:p>
          <a:p>
            <a:pPr>
              <a:spcAft>
                <a:spcPts val="300"/>
              </a:spcAft>
              <a:tabLst>
                <a:tab pos="280988" algn="l"/>
              </a:tabLst>
            </a:pPr>
            <a:r>
              <a:rPr lang="en-US" smtClean="0">
                <a:latin typeface="Arial" pitchFamily="34" charset="0"/>
                <a:cs typeface="Arial" pitchFamily="34" charset="0"/>
              </a:rPr>
              <a:t>	Sub-sample: 0.4</a:t>
            </a:r>
            <a:endParaRPr lang="en-US">
              <a:latin typeface="Arial" pitchFamily="34" charset="0"/>
              <a:cs typeface="Arial" pitchFamily="34" charset="0"/>
            </a:endParaRPr>
          </a:p>
        </p:txBody>
      </p:sp>
      <p:grpSp>
        <p:nvGrpSpPr>
          <p:cNvPr id="2" name="그룹 22"/>
          <p:cNvGrpSpPr/>
          <p:nvPr/>
        </p:nvGrpSpPr>
        <p:grpSpPr>
          <a:xfrm>
            <a:off x="304800" y="3317764"/>
            <a:ext cx="6934200" cy="591772"/>
            <a:chOff x="304800" y="3317764"/>
            <a:chExt cx="6934200" cy="591772"/>
          </a:xfrm>
        </p:grpSpPr>
        <p:sp>
          <p:nvSpPr>
            <p:cNvPr id="4" name="직사각형 3"/>
            <p:cNvSpPr/>
            <p:nvPr/>
          </p:nvSpPr>
          <p:spPr>
            <a:xfrm>
              <a:off x="1600200" y="3376136"/>
              <a:ext cx="609600" cy="533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직사각형 4"/>
            <p:cNvSpPr/>
            <p:nvPr/>
          </p:nvSpPr>
          <p:spPr>
            <a:xfrm>
              <a:off x="2819400" y="3376136"/>
              <a:ext cx="609600" cy="533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직사각형 5"/>
            <p:cNvSpPr/>
            <p:nvPr/>
          </p:nvSpPr>
          <p:spPr>
            <a:xfrm>
              <a:off x="4038600" y="3376136"/>
              <a:ext cx="609600" cy="533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4800" y="3464770"/>
              <a:ext cx="838200" cy="369332"/>
            </a:xfrm>
            <a:prstGeom prst="rect">
              <a:avLst/>
            </a:prstGeom>
            <a:noFill/>
          </p:spPr>
          <p:txBody>
            <a:bodyPr wrap="square" rtlCol="0">
              <a:spAutoFit/>
            </a:bodyPr>
            <a:lstStyle/>
            <a:p>
              <a:pPr algn="ctr"/>
              <a:r>
                <a:rPr lang="en-US" smtClean="0">
                  <a:latin typeface="Arial" pitchFamily="34" charset="0"/>
                  <a:cs typeface="Arial" pitchFamily="34" charset="0"/>
                </a:rPr>
                <a:t>Data</a:t>
              </a:r>
              <a:endParaRPr lang="en-US">
                <a:latin typeface="Arial" pitchFamily="34" charset="0"/>
                <a:cs typeface="Arial" pitchFamily="34" charset="0"/>
              </a:endParaRPr>
            </a:p>
          </p:txBody>
        </p:sp>
        <p:cxnSp>
          <p:nvCxnSpPr>
            <p:cNvPr id="10" name="직선 화살표 연결선 9"/>
            <p:cNvCxnSpPr/>
            <p:nvPr/>
          </p:nvCxnSpPr>
          <p:spPr>
            <a:xfrm>
              <a:off x="2392680" y="3634232"/>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a:off x="3611880" y="3642836"/>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a:off x="4831080" y="3642836"/>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a:off x="1097280" y="3642836"/>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5257800" y="3364468"/>
              <a:ext cx="609600" cy="533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직선 화살표 연결선 20"/>
            <p:cNvCxnSpPr/>
            <p:nvPr/>
          </p:nvCxnSpPr>
          <p:spPr>
            <a:xfrm>
              <a:off x="6050280" y="3631168"/>
              <a:ext cx="274320" cy="6144"/>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0800" y="3317764"/>
              <a:ext cx="838200" cy="461665"/>
            </a:xfrm>
            <a:prstGeom prst="rect">
              <a:avLst/>
            </a:prstGeom>
            <a:noFill/>
          </p:spPr>
          <p:txBody>
            <a:bodyPr wrap="square" rtlCol="0">
              <a:spAutoFit/>
            </a:bodyPr>
            <a:lstStyle/>
            <a:p>
              <a:r>
                <a:rPr lang="en-US" sz="2400" smtClean="0"/>
                <a:t>. . .</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646331"/>
          </a:xfrm>
          <a:prstGeom prst="rect">
            <a:avLst/>
          </a:prstGeom>
          <a:noFill/>
        </p:spPr>
        <p:txBody>
          <a:bodyPr wrap="square" rtlCol="0">
            <a:spAutoFit/>
          </a:bodyPr>
          <a:lstStyle/>
          <a:p>
            <a:r>
              <a:rPr lang="en-US" sz="3600" b="1" smtClean="0">
                <a:latin typeface="Arial" pitchFamily="34" charset="0"/>
                <a:cs typeface="Arial" pitchFamily="34" charset="0"/>
              </a:rPr>
              <a:t>ROC Curve of Gradient Boosting</a:t>
            </a:r>
            <a:endParaRPr lang="en-US" sz="3600" b="1">
              <a:latin typeface="Arial" pitchFamily="34" charset="0"/>
              <a:cs typeface="Arial"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1295400" y="1600200"/>
            <a:ext cx="5105400" cy="3635181"/>
          </a:xfrm>
          <a:prstGeom prst="rect">
            <a:avLst/>
          </a:prstGeom>
          <a:noFill/>
          <a:ln w="9525">
            <a:noFill/>
            <a:miter lim="800000"/>
            <a:headEnd/>
            <a:tailEnd/>
          </a:ln>
        </p:spPr>
      </p:pic>
      <p:sp>
        <p:nvSpPr>
          <p:cNvPr id="11" name="TextBox 10"/>
          <p:cNvSpPr txBox="1"/>
          <p:nvPr/>
        </p:nvSpPr>
        <p:spPr>
          <a:xfrm>
            <a:off x="2286000" y="5486400"/>
            <a:ext cx="3505200" cy="369332"/>
          </a:xfrm>
          <a:prstGeom prst="rect">
            <a:avLst/>
          </a:prstGeom>
          <a:noFill/>
        </p:spPr>
        <p:txBody>
          <a:bodyPr wrap="square" rtlCol="0">
            <a:spAutoFit/>
          </a:bodyPr>
          <a:lstStyle/>
          <a:p>
            <a:r>
              <a:rPr lang="en-US" smtClean="0">
                <a:latin typeface="Arial" pitchFamily="34" charset="0"/>
                <a:cs typeface="Arial" pitchFamily="34" charset="0"/>
              </a:rPr>
              <a:t>AUC = 0.78</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5334000" cy="707886"/>
          </a:xfrm>
          <a:prstGeom prst="rect">
            <a:avLst/>
          </a:prstGeom>
          <a:noFill/>
        </p:spPr>
        <p:txBody>
          <a:bodyPr wrap="square" rtlCol="0">
            <a:spAutoFit/>
          </a:bodyPr>
          <a:lstStyle/>
          <a:p>
            <a:r>
              <a:rPr lang="en-US" sz="4000" b="1" smtClean="0">
                <a:latin typeface="Arial" pitchFamily="34" charset="0"/>
                <a:cs typeface="Arial" pitchFamily="34" charset="0"/>
              </a:rPr>
              <a:t>Profit curve  - (1)</a:t>
            </a:r>
            <a:endParaRPr lang="en-US" sz="4000" b="1">
              <a:latin typeface="Arial" pitchFamily="34" charset="0"/>
              <a:cs typeface="Arial" pitchFamily="34" charset="0"/>
            </a:endParaRPr>
          </a:p>
        </p:txBody>
      </p:sp>
      <p:sp>
        <p:nvSpPr>
          <p:cNvPr id="7" name="TextBox 6"/>
          <p:cNvSpPr txBox="1"/>
          <p:nvPr/>
        </p:nvSpPr>
        <p:spPr>
          <a:xfrm>
            <a:off x="457200" y="829270"/>
            <a:ext cx="7315200" cy="923330"/>
          </a:xfrm>
          <a:prstGeom prst="rect">
            <a:avLst/>
          </a:prstGeom>
          <a:noFill/>
        </p:spPr>
        <p:txBody>
          <a:bodyPr wrap="square" rtlCol="0">
            <a:spAutoFit/>
          </a:bodyPr>
          <a:lstStyle/>
          <a:p>
            <a:r>
              <a:rPr lang="en-US" smtClean="0">
                <a:latin typeface="Arial" pitchFamily="34" charset="0"/>
                <a:cs typeface="Arial" pitchFamily="34" charset="0"/>
              </a:rPr>
              <a:t>investment = 40  (equipment upgrade/repair, employee training, ...) </a:t>
            </a:r>
          </a:p>
          <a:p>
            <a:r>
              <a:rPr lang="en-US" smtClean="0">
                <a:latin typeface="Arial" pitchFamily="34" charset="0"/>
                <a:cs typeface="Arial" pitchFamily="34" charset="0"/>
              </a:rPr>
              <a:t>fine = 80   (penalty by the city)</a:t>
            </a:r>
          </a:p>
          <a:p>
            <a:r>
              <a:rPr lang="en-US" smtClean="0">
                <a:latin typeface="Arial" pitchFamily="34" charset="0"/>
                <a:cs typeface="Arial" pitchFamily="34" charset="0"/>
              </a:rPr>
              <a:t>FP = – investment,      TP = fine – investment</a:t>
            </a:r>
            <a:endParaRPr lang="en-US">
              <a:latin typeface="Arial" pitchFamily="34" charset="0"/>
              <a:cs typeface="Arial" pitchFamily="34" charset="0"/>
            </a:endParaRPr>
          </a:p>
        </p:txBody>
      </p:sp>
      <p:pic>
        <p:nvPicPr>
          <p:cNvPr id="8" name="Picture 2"/>
          <p:cNvPicPr>
            <a:picLocks noChangeAspect="1" noChangeArrowheads="1"/>
          </p:cNvPicPr>
          <p:nvPr/>
        </p:nvPicPr>
        <p:blipFill>
          <a:blip r:embed="rId2" cstate="print"/>
          <a:srcRect/>
          <a:stretch>
            <a:fillRect/>
          </a:stretch>
        </p:blipFill>
        <p:spPr bwMode="auto">
          <a:xfrm>
            <a:off x="962291" y="2819400"/>
            <a:ext cx="5514709" cy="3784518"/>
          </a:xfrm>
          <a:prstGeom prst="rect">
            <a:avLst/>
          </a:prstGeom>
          <a:noFill/>
          <a:ln w="9525">
            <a:noFill/>
            <a:miter lim="800000"/>
            <a:headEnd/>
            <a:tailEnd/>
          </a:ln>
        </p:spPr>
      </p:pic>
      <p:sp>
        <p:nvSpPr>
          <p:cNvPr id="11" name="TextBox 10"/>
          <p:cNvSpPr txBox="1"/>
          <p:nvPr/>
        </p:nvSpPr>
        <p:spPr>
          <a:xfrm>
            <a:off x="457200" y="1944469"/>
            <a:ext cx="7239000" cy="646331"/>
          </a:xfrm>
          <a:prstGeom prst="rect">
            <a:avLst/>
          </a:prstGeom>
          <a:solidFill>
            <a:srgbClr val="FFFF00"/>
          </a:solidFill>
          <a:ln>
            <a:solidFill>
              <a:schemeClr val="tx1"/>
            </a:solidFill>
          </a:ln>
        </p:spPr>
        <p:txBody>
          <a:bodyPr wrap="square" rtlCol="0">
            <a:spAutoFit/>
          </a:bodyPr>
          <a:lstStyle/>
          <a:p>
            <a:r>
              <a:rPr lang="en-US" smtClean="0">
                <a:latin typeface="Arial" pitchFamily="34" charset="0"/>
                <a:cs typeface="Arial" pitchFamily="34" charset="0"/>
              </a:rPr>
              <a:t>The profit curve can be defined when we consider a company owns the entire SF restaurants.</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295400" y="2057400"/>
            <a:ext cx="5564321" cy="3840480"/>
          </a:xfrm>
          <a:prstGeom prst="rect">
            <a:avLst/>
          </a:prstGeom>
          <a:noFill/>
          <a:ln w="9525">
            <a:noFill/>
            <a:miter lim="800000"/>
            <a:headEnd/>
            <a:tailEnd/>
          </a:ln>
        </p:spPr>
      </p:pic>
      <p:sp>
        <p:nvSpPr>
          <p:cNvPr id="3" name="TextBox 2"/>
          <p:cNvSpPr txBox="1"/>
          <p:nvPr/>
        </p:nvSpPr>
        <p:spPr>
          <a:xfrm>
            <a:off x="457200" y="76200"/>
            <a:ext cx="5334000" cy="707886"/>
          </a:xfrm>
          <a:prstGeom prst="rect">
            <a:avLst/>
          </a:prstGeom>
          <a:noFill/>
        </p:spPr>
        <p:txBody>
          <a:bodyPr wrap="square" rtlCol="0">
            <a:spAutoFit/>
          </a:bodyPr>
          <a:lstStyle/>
          <a:p>
            <a:r>
              <a:rPr lang="en-US" sz="4000" b="1" smtClean="0">
                <a:latin typeface="Arial" pitchFamily="34" charset="0"/>
                <a:cs typeface="Arial" pitchFamily="34" charset="0"/>
              </a:rPr>
              <a:t>Profit curve  - (2)</a:t>
            </a:r>
            <a:endParaRPr lang="en-US" sz="4000" b="1">
              <a:latin typeface="Arial" pitchFamily="34" charset="0"/>
              <a:cs typeface="Arial" pitchFamily="34" charset="0"/>
            </a:endParaRPr>
          </a:p>
        </p:txBody>
      </p:sp>
      <p:sp>
        <p:nvSpPr>
          <p:cNvPr id="6" name="TextBox 5"/>
          <p:cNvSpPr txBox="1"/>
          <p:nvPr/>
        </p:nvSpPr>
        <p:spPr>
          <a:xfrm>
            <a:off x="457200" y="990600"/>
            <a:ext cx="7239000" cy="646331"/>
          </a:xfrm>
          <a:prstGeom prst="rect">
            <a:avLst/>
          </a:prstGeom>
          <a:noFill/>
        </p:spPr>
        <p:txBody>
          <a:bodyPr wrap="square" rtlCol="0">
            <a:spAutoFit/>
          </a:bodyPr>
          <a:lstStyle/>
          <a:p>
            <a:r>
              <a:rPr lang="en-US" smtClean="0">
                <a:latin typeface="Arial" pitchFamily="34" charset="0"/>
                <a:cs typeface="Arial" pitchFamily="34" charset="0"/>
              </a:rPr>
              <a:t>As penalty gets higher, the threshold peak moves toward left, which means that a restaurant would not take a chance to be caught.</a:t>
            </a:r>
            <a:endParaRPr lang="en-US">
              <a:latin typeface="Arial" pitchFamily="34" charset="0"/>
              <a:cs typeface="Arial" pitchFamily="34" charset="0"/>
            </a:endParaRPr>
          </a:p>
        </p:txBody>
      </p:sp>
      <p:sp>
        <p:nvSpPr>
          <p:cNvPr id="9" name="오른쪽 화살표 8"/>
          <p:cNvSpPr/>
          <p:nvPr/>
        </p:nvSpPr>
        <p:spPr>
          <a:xfrm rot="10800000">
            <a:off x="3429000" y="2514600"/>
            <a:ext cx="304800" cy="126919"/>
          </a:xfrm>
          <a:prstGeom prst="rightArrow">
            <a:avLst/>
          </a:prstGeom>
          <a:solidFill>
            <a:srgbClr val="0066FF"/>
          </a:solid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26140" y="2939844"/>
            <a:ext cx="1295400" cy="369332"/>
          </a:xfrm>
          <a:prstGeom prst="rect">
            <a:avLst/>
          </a:prstGeom>
          <a:noFill/>
        </p:spPr>
        <p:txBody>
          <a:bodyPr wrap="square" rtlCol="0">
            <a:spAutoFit/>
          </a:bodyPr>
          <a:lstStyle/>
          <a:p>
            <a:pPr algn="ctr"/>
            <a:r>
              <a:rPr lang="en-US" smtClean="0">
                <a:latin typeface="Arial" pitchFamily="34" charset="0"/>
                <a:cs typeface="Arial" pitchFamily="34" charset="0"/>
              </a:rPr>
              <a:t>fine =120</a:t>
            </a:r>
            <a:endParaRPr lang="en-US">
              <a:latin typeface="Arial" pitchFamily="34" charset="0"/>
              <a:cs typeface="Arial" pitchFamily="34" charset="0"/>
            </a:endParaRPr>
          </a:p>
        </p:txBody>
      </p:sp>
      <p:cxnSp>
        <p:nvCxnSpPr>
          <p:cNvPr id="19" name="직선 화살표 연결선 18"/>
          <p:cNvCxnSpPr/>
          <p:nvPr/>
        </p:nvCxnSpPr>
        <p:spPr>
          <a:xfrm>
            <a:off x="1447800" y="3124200"/>
            <a:ext cx="1600200" cy="0"/>
          </a:xfrm>
          <a:prstGeom prst="straightConnector1">
            <a:avLst/>
          </a:prstGeom>
          <a:ln>
            <a:solidFill>
              <a:srgbClr val="9999FF"/>
            </a:solidFill>
            <a:tailEnd type="arrow"/>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p:nvPr/>
        </p:nvCxnSpPr>
        <p:spPr>
          <a:xfrm>
            <a:off x="1447800" y="4800600"/>
            <a:ext cx="2057400" cy="0"/>
          </a:xfrm>
          <a:prstGeom prst="straightConnector1">
            <a:avLst/>
          </a:prstGeom>
          <a:ln>
            <a:solidFill>
              <a:srgbClr val="9999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9104" y="4630372"/>
            <a:ext cx="1371600" cy="369332"/>
          </a:xfrm>
          <a:prstGeom prst="rect">
            <a:avLst/>
          </a:prstGeom>
          <a:noFill/>
        </p:spPr>
        <p:txBody>
          <a:bodyPr wrap="square" rtlCol="0">
            <a:spAutoFit/>
          </a:bodyPr>
          <a:lstStyle/>
          <a:p>
            <a:pPr algn="ctr"/>
            <a:r>
              <a:rPr lang="en-US" smtClean="0">
                <a:latin typeface="Arial" pitchFamily="34" charset="0"/>
                <a:cs typeface="Arial" pitchFamily="34" charset="0"/>
              </a:rPr>
              <a:t>fine = 80</a:t>
            </a:r>
            <a:endParaRPr lang="en-US">
              <a:latin typeface="Arial" pitchFamily="34" charset="0"/>
              <a:cs typeface="Arial" pitchFamily="34" charset="0"/>
            </a:endParaRPr>
          </a:p>
        </p:txBody>
      </p:sp>
      <p:cxnSp>
        <p:nvCxnSpPr>
          <p:cNvPr id="29" name="직선 연결선 28"/>
          <p:cNvCxnSpPr/>
          <p:nvPr/>
        </p:nvCxnSpPr>
        <p:spPr>
          <a:xfrm>
            <a:off x="3886200" y="2470356"/>
            <a:ext cx="0" cy="533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1200329"/>
          </a:xfrm>
          <a:prstGeom prst="rect">
            <a:avLst/>
          </a:prstGeom>
          <a:noFill/>
        </p:spPr>
        <p:txBody>
          <a:bodyPr wrap="square" rtlCol="0">
            <a:spAutoFit/>
          </a:bodyPr>
          <a:lstStyle/>
          <a:p>
            <a:r>
              <a:rPr lang="en-US" sz="3600" b="1" smtClean="0">
                <a:latin typeface="Arial" pitchFamily="34" charset="0"/>
                <a:cs typeface="Arial" pitchFamily="34" charset="0"/>
              </a:rPr>
              <a:t>Precision, Recall, F1, Accuracy, &amp; AUC</a:t>
            </a:r>
            <a:endParaRPr lang="en-US" sz="3600" b="1">
              <a:latin typeface="Arial" pitchFamily="34" charset="0"/>
              <a:cs typeface="Arial" pitchFamily="34" charset="0"/>
            </a:endParaRPr>
          </a:p>
        </p:txBody>
      </p:sp>
      <p:graphicFrame>
        <p:nvGraphicFramePr>
          <p:cNvPr id="4" name="표 3"/>
          <p:cNvGraphicFramePr>
            <a:graphicFrameLocks noGrp="1"/>
          </p:cNvGraphicFramePr>
          <p:nvPr/>
        </p:nvGraphicFramePr>
        <p:xfrm>
          <a:off x="383460" y="1667085"/>
          <a:ext cx="7391400" cy="2904915"/>
        </p:xfrm>
        <a:graphic>
          <a:graphicData uri="http://schemas.openxmlformats.org/drawingml/2006/table">
            <a:tbl>
              <a:tblPr firstRow="1" bandRow="1">
                <a:tableStyleId>{5C22544A-7EE6-4342-B048-85BDC9FD1C3A}</a:tableStyleId>
              </a:tblPr>
              <a:tblGrid>
                <a:gridCol w="1267970"/>
                <a:gridCol w="1120140"/>
                <a:gridCol w="1269492"/>
                <a:gridCol w="1194816"/>
                <a:gridCol w="1091182"/>
                <a:gridCol w="1447800"/>
              </a:tblGrid>
              <a:tr h="452967">
                <a:tc>
                  <a:txBody>
                    <a:bodyPr/>
                    <a:lstStyle/>
                    <a:p>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Grad Boost</a:t>
                      </a:r>
                      <a:endParaRPr lang="en-US">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Decision Tree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Random Forest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Ada Boost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Logistic Regression</a:t>
                      </a:r>
                    </a:p>
                  </a:txBody>
                  <a:tcPr/>
                </a:tc>
              </a:tr>
              <a:tr h="452967">
                <a:tc>
                  <a:txBody>
                    <a:bodyPr/>
                    <a:lstStyle/>
                    <a:p>
                      <a:r>
                        <a:rPr lang="en-US" b="1" smtClean="0">
                          <a:latin typeface="Arial" pitchFamily="34" charset="0"/>
                          <a:cs typeface="Arial" pitchFamily="34" charset="0"/>
                        </a:rPr>
                        <a:t>Precision</a:t>
                      </a:r>
                      <a:endParaRPr lang="en-US" b="1">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0.712</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0.711</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0.705</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0.703</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0.685</a:t>
                      </a:r>
                      <a:endParaRPr lang="en-US">
                        <a:latin typeface="Arial" pitchFamily="34" charset="0"/>
                        <a:cs typeface="Arial" pitchFamily="34" charset="0"/>
                      </a:endParaRPr>
                    </a:p>
                  </a:txBody>
                  <a:tcPr/>
                </a:tc>
              </a:tr>
              <a:tr h="452967">
                <a:tc>
                  <a:txBody>
                    <a:bodyPr/>
                    <a:lstStyle/>
                    <a:p>
                      <a:r>
                        <a:rPr lang="en-US" b="1" smtClean="0">
                          <a:latin typeface="Arial" pitchFamily="34" charset="0"/>
                          <a:cs typeface="Arial" pitchFamily="34" charset="0"/>
                        </a:rPr>
                        <a:t>Recall</a:t>
                      </a:r>
                      <a:endParaRPr lang="en-US" b="1">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0.591</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0.531</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0.570</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0.501</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0.554</a:t>
                      </a:r>
                      <a:endParaRPr lang="en-US">
                        <a:latin typeface="Arial" pitchFamily="34" charset="0"/>
                        <a:cs typeface="Arial" pitchFamily="34" charset="0"/>
                      </a:endParaRPr>
                    </a:p>
                  </a:txBody>
                  <a:tcPr/>
                </a:tc>
              </a:tr>
              <a:tr h="452967">
                <a:tc>
                  <a:txBody>
                    <a:bodyPr/>
                    <a:lstStyle/>
                    <a:p>
                      <a:r>
                        <a:rPr lang="en-US" b="1" smtClean="0">
                          <a:latin typeface="Arial" pitchFamily="34" charset="0"/>
                          <a:cs typeface="Arial" pitchFamily="34" charset="0"/>
                        </a:rPr>
                        <a:t>F1</a:t>
                      </a:r>
                      <a:endParaRPr lang="en-US" b="1">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0.646</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0.608</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0.630</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0.585</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0.612</a:t>
                      </a:r>
                      <a:endParaRPr lang="en-US">
                        <a:latin typeface="Arial" pitchFamily="34" charset="0"/>
                        <a:cs typeface="Arial" pitchFamily="34" charset="0"/>
                      </a:endParaRPr>
                    </a:p>
                  </a:txBody>
                  <a:tcPr/>
                </a:tc>
              </a:tr>
              <a:tr h="452967">
                <a:tc>
                  <a:txBody>
                    <a:bodyPr/>
                    <a:lstStyle/>
                    <a:p>
                      <a:r>
                        <a:rPr lang="en-US" b="1" smtClean="0">
                          <a:latin typeface="Arial" pitchFamily="34" charset="0"/>
                          <a:cs typeface="Arial" pitchFamily="34" charset="0"/>
                        </a:rPr>
                        <a:t>Accuracy</a:t>
                      </a:r>
                      <a:endParaRPr lang="en-US" b="1">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0.712</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0.696</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0.703</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0.685</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0.689</a:t>
                      </a:r>
                      <a:endParaRPr lang="en-US">
                        <a:latin typeface="Arial" pitchFamily="34" charset="0"/>
                        <a:cs typeface="Arial" pitchFamily="34" charset="0"/>
                      </a:endParaRPr>
                    </a:p>
                  </a:txBody>
                  <a:tcPr/>
                </a:tc>
              </a:tr>
              <a:tr h="452967">
                <a:tc>
                  <a:txBody>
                    <a:bodyPr/>
                    <a:lstStyle/>
                    <a:p>
                      <a:r>
                        <a:rPr lang="en-US" b="1" smtClean="0">
                          <a:latin typeface="Arial" pitchFamily="34" charset="0"/>
                          <a:cs typeface="Arial" pitchFamily="34" charset="0"/>
                        </a:rPr>
                        <a:t>AUC</a:t>
                      </a:r>
                      <a:endParaRPr lang="en-US" b="1">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0.78</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0.75</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0.79</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0.76</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0.76</a:t>
                      </a:r>
                      <a:endParaRPr lang="en-US">
                        <a:latin typeface="Arial" pitchFamily="34" charset="0"/>
                        <a:cs typeface="Arial" pitchFamily="34" charset="0"/>
                      </a:endParaRPr>
                    </a:p>
                  </a:txBody>
                  <a:tcPr/>
                </a:tc>
              </a:tr>
            </a:tbl>
          </a:graphicData>
        </a:graphic>
      </p:graphicFrame>
      <p:sp>
        <p:nvSpPr>
          <p:cNvPr id="5" name="TextBox 4"/>
          <p:cNvSpPr txBox="1"/>
          <p:nvPr/>
        </p:nvSpPr>
        <p:spPr>
          <a:xfrm>
            <a:off x="609600" y="5181600"/>
            <a:ext cx="6781800" cy="723275"/>
          </a:xfrm>
          <a:prstGeom prst="rect">
            <a:avLst/>
          </a:prstGeom>
          <a:noFill/>
        </p:spPr>
        <p:txBody>
          <a:bodyPr wrap="square" rtlCol="0">
            <a:spAutoFit/>
          </a:bodyPr>
          <a:lstStyle/>
          <a:p>
            <a:pPr>
              <a:spcAft>
                <a:spcPts val="600"/>
              </a:spcAft>
            </a:pPr>
            <a:r>
              <a:rPr lang="en-US" smtClean="0">
                <a:latin typeface="Arial" pitchFamily="34" charset="0"/>
                <a:cs typeface="Arial" pitchFamily="34" charset="0"/>
              </a:rPr>
              <a:t>They perform about the same.</a:t>
            </a:r>
          </a:p>
          <a:p>
            <a:pPr>
              <a:spcAft>
                <a:spcPts val="600"/>
              </a:spcAft>
            </a:pPr>
            <a:r>
              <a:rPr lang="en-US" smtClean="0">
                <a:latin typeface="Arial" pitchFamily="34" charset="0"/>
                <a:cs typeface="Arial" pitchFamily="34" charset="0"/>
              </a:rPr>
              <a:t>Gradient boost is slightly better than the rest. (best F1 value) </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표 41"/>
          <p:cNvGraphicFramePr>
            <a:graphicFrameLocks noGrp="1"/>
          </p:cNvGraphicFramePr>
          <p:nvPr/>
        </p:nvGraphicFramePr>
        <p:xfrm>
          <a:off x="1371600" y="3446889"/>
          <a:ext cx="6096000" cy="370840"/>
        </p:xfrm>
        <a:graphic>
          <a:graphicData uri="http://schemas.openxmlformats.org/drawingml/2006/table">
            <a:tbl>
              <a:tblPr firstRow="1" bandRow="1">
                <a:tableStyleId>{5C22544A-7EE6-4342-B048-85BDC9FD1C3A}</a:tableStyleId>
              </a:tblPr>
              <a:tblGrid>
                <a:gridCol w="1905000"/>
                <a:gridCol w="990600"/>
                <a:gridCol w="1066800"/>
                <a:gridCol w="533400"/>
                <a:gridCol w="533400"/>
                <a:gridCol w="1066800"/>
              </a:tblGrid>
              <a:tr h="370840">
                <a:tc>
                  <a:txBody>
                    <a:bodyPr/>
                    <a:lstStyle/>
                    <a:p>
                      <a:pPr algn="ctr"/>
                      <a:r>
                        <a:rPr lang="en-US" smtClean="0"/>
                        <a:t>6</a:t>
                      </a:r>
                      <a:endParaRPr lang="en-US"/>
                    </a:p>
                  </a:txBody>
                  <a:tcPr>
                    <a:solidFill>
                      <a:srgbClr val="0099CC"/>
                    </a:solidFill>
                  </a:tcPr>
                </a:tc>
                <a:tc>
                  <a:txBody>
                    <a:bodyPr/>
                    <a:lstStyle/>
                    <a:p>
                      <a:pPr algn="ctr"/>
                      <a:r>
                        <a:rPr lang="en-US" smtClean="0">
                          <a:solidFill>
                            <a:schemeClr val="bg1"/>
                          </a:solidFill>
                        </a:rPr>
                        <a:t>2</a:t>
                      </a:r>
                      <a:endParaRPr lang="en-US">
                        <a:solidFill>
                          <a:schemeClr val="bg1"/>
                        </a:solidFill>
                      </a:endParaRPr>
                    </a:p>
                  </a:txBody>
                  <a:tcPr>
                    <a:solidFill>
                      <a:srgbClr val="0099CC"/>
                    </a:solidFill>
                  </a:tcPr>
                </a:tc>
                <a:tc>
                  <a:txBody>
                    <a:bodyPr/>
                    <a:lstStyle/>
                    <a:p>
                      <a:pPr algn="ctr"/>
                      <a:r>
                        <a:rPr lang="en-US" smtClean="0">
                          <a:solidFill>
                            <a:schemeClr val="bg1"/>
                          </a:solidFill>
                        </a:rPr>
                        <a:t>1</a:t>
                      </a:r>
                      <a:endParaRPr lang="en-US">
                        <a:solidFill>
                          <a:schemeClr val="bg1"/>
                        </a:solidFill>
                      </a:endParaRPr>
                    </a:p>
                  </a:txBody>
                  <a:tcPr>
                    <a:solidFill>
                      <a:srgbClr val="0099CC"/>
                    </a:solidFill>
                  </a:tcPr>
                </a:tc>
                <a:tc>
                  <a:txBody>
                    <a:bodyPr/>
                    <a:lstStyle/>
                    <a:p>
                      <a:pPr algn="ctr"/>
                      <a:r>
                        <a:rPr lang="en-US" smtClean="0">
                          <a:solidFill>
                            <a:schemeClr val="bg1"/>
                          </a:solidFill>
                        </a:rPr>
                        <a:t>0</a:t>
                      </a:r>
                      <a:endParaRPr lang="en-US">
                        <a:solidFill>
                          <a:schemeClr val="bg1"/>
                        </a:solidFill>
                      </a:endParaRPr>
                    </a:p>
                  </a:txBody>
                  <a:tcPr>
                    <a:solidFill>
                      <a:srgbClr val="0099CC"/>
                    </a:solidFill>
                  </a:tcPr>
                </a:tc>
                <a:tc>
                  <a:txBody>
                    <a:bodyPr/>
                    <a:lstStyle/>
                    <a:p>
                      <a:pPr algn="ctr"/>
                      <a:r>
                        <a:rPr lang="en-US" smtClean="0">
                          <a:solidFill>
                            <a:schemeClr val="bg1"/>
                          </a:solidFill>
                        </a:rPr>
                        <a:t>2</a:t>
                      </a:r>
                      <a:endParaRPr lang="en-US">
                        <a:solidFill>
                          <a:schemeClr val="bg1"/>
                        </a:solidFill>
                      </a:endParaRPr>
                    </a:p>
                  </a:txBody>
                  <a:tcPr>
                    <a:solidFill>
                      <a:srgbClr val="0099CC"/>
                    </a:solidFill>
                  </a:tcPr>
                </a:tc>
                <a:tc>
                  <a:txBody>
                    <a:bodyPr/>
                    <a:lstStyle/>
                    <a:p>
                      <a:pPr algn="ctr"/>
                      <a:r>
                        <a:rPr lang="en-US" smtClean="0"/>
                        <a:t>“True”</a:t>
                      </a:r>
                      <a:endParaRPr lang="en-US"/>
                    </a:p>
                  </a:txBody>
                  <a:tcPr>
                    <a:solidFill>
                      <a:schemeClr val="tx1"/>
                    </a:solidFill>
                  </a:tcPr>
                </a:tc>
              </a:tr>
            </a:tbl>
          </a:graphicData>
        </a:graphic>
      </p:graphicFrame>
      <p:sp>
        <p:nvSpPr>
          <p:cNvPr id="3" name="TextBox 2"/>
          <p:cNvSpPr txBox="1"/>
          <p:nvPr/>
        </p:nvSpPr>
        <p:spPr>
          <a:xfrm>
            <a:off x="381000" y="76200"/>
            <a:ext cx="7620000" cy="707886"/>
          </a:xfrm>
          <a:prstGeom prst="rect">
            <a:avLst/>
          </a:prstGeom>
          <a:noFill/>
        </p:spPr>
        <p:txBody>
          <a:bodyPr wrap="square" rtlCol="0">
            <a:spAutoFit/>
          </a:bodyPr>
          <a:lstStyle/>
          <a:p>
            <a:r>
              <a:rPr lang="en-US" sz="4000" b="1" smtClean="0">
                <a:latin typeface="Arial" pitchFamily="34" charset="0"/>
                <a:cs typeface="Arial" pitchFamily="34" charset="0"/>
              </a:rPr>
              <a:t>How does the predictor work?</a:t>
            </a:r>
            <a:endParaRPr lang="en-US" sz="4000" b="1">
              <a:latin typeface="Arial" pitchFamily="34" charset="0"/>
              <a:cs typeface="Arial" pitchFamily="34" charset="0"/>
            </a:endParaRPr>
          </a:p>
        </p:txBody>
      </p:sp>
      <p:sp>
        <p:nvSpPr>
          <p:cNvPr id="5" name="TextBox 4"/>
          <p:cNvSpPr txBox="1"/>
          <p:nvPr/>
        </p:nvSpPr>
        <p:spPr>
          <a:xfrm>
            <a:off x="457200" y="990600"/>
            <a:ext cx="7391400" cy="369332"/>
          </a:xfrm>
          <a:prstGeom prst="rect">
            <a:avLst/>
          </a:prstGeom>
          <a:noFill/>
        </p:spPr>
        <p:txBody>
          <a:bodyPr wrap="square" rtlCol="0">
            <a:spAutoFit/>
          </a:bodyPr>
          <a:lstStyle/>
          <a:p>
            <a:pPr marL="228600" indent="-228600">
              <a:spcAft>
                <a:spcPts val="900"/>
              </a:spcAft>
            </a:pPr>
            <a:r>
              <a:rPr lang="en-US" b="1" smtClean="0">
                <a:latin typeface="Arial" pitchFamily="34" charset="0"/>
                <a:cs typeface="Arial" pitchFamily="34" charset="0"/>
              </a:rPr>
              <a:t>Data:</a:t>
            </a:r>
            <a:r>
              <a:rPr lang="en-US" smtClean="0">
                <a:latin typeface="Arial" pitchFamily="34" charset="0"/>
                <a:cs typeface="Arial" pitchFamily="34" charset="0"/>
              </a:rPr>
              <a:t> SF city health inspection (past 3 years)</a:t>
            </a:r>
          </a:p>
        </p:txBody>
      </p:sp>
      <p:cxnSp>
        <p:nvCxnSpPr>
          <p:cNvPr id="9" name="직선 화살표 연결선 8"/>
          <p:cNvCxnSpPr>
            <a:stCxn id="10" idx="0"/>
          </p:cNvCxnSpPr>
          <p:nvPr/>
        </p:nvCxnSpPr>
        <p:spPr>
          <a:xfrm flipV="1">
            <a:off x="6934200" y="3843126"/>
            <a:ext cx="0" cy="1535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00800" y="5378794"/>
            <a:ext cx="1066800" cy="369332"/>
          </a:xfrm>
          <a:prstGeom prst="rect">
            <a:avLst/>
          </a:prstGeom>
          <a:noFill/>
        </p:spPr>
        <p:txBody>
          <a:bodyPr wrap="square" rtlCol="0">
            <a:spAutoFit/>
          </a:bodyPr>
          <a:lstStyle/>
          <a:p>
            <a:pPr algn="ctr"/>
            <a:r>
              <a:rPr lang="en-US" smtClean="0">
                <a:latin typeface="Arial" pitchFamily="34" charset="0"/>
                <a:cs typeface="Arial" pitchFamily="34" charset="0"/>
              </a:rPr>
              <a:t>target</a:t>
            </a:r>
            <a:endParaRPr lang="en-US">
              <a:latin typeface="Arial" pitchFamily="34" charset="0"/>
              <a:cs typeface="Arial" pitchFamily="34" charset="0"/>
            </a:endParaRPr>
          </a:p>
        </p:txBody>
      </p:sp>
      <p:cxnSp>
        <p:nvCxnSpPr>
          <p:cNvPr id="14" name="직선 연결선 13"/>
          <p:cNvCxnSpPr/>
          <p:nvPr/>
        </p:nvCxnSpPr>
        <p:spPr>
          <a:xfrm>
            <a:off x="6410016" y="2996048"/>
            <a:ext cx="0" cy="457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5330974" y="3004926"/>
            <a:ext cx="0" cy="457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3272560" y="2980980"/>
            <a:ext cx="0" cy="4572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872914" y="2642976"/>
            <a:ext cx="1518486" cy="338554"/>
          </a:xfrm>
          <a:prstGeom prst="rect">
            <a:avLst/>
          </a:prstGeom>
          <a:noFill/>
          <a:ln w="3175">
            <a:solidFill>
              <a:schemeClr val="bg1">
                <a:lumMod val="65000"/>
              </a:schemeClr>
            </a:solidFill>
          </a:ln>
        </p:spPr>
        <p:txBody>
          <a:bodyPr wrap="square" rtlCol="0">
            <a:spAutoFit/>
          </a:bodyPr>
          <a:lstStyle/>
          <a:p>
            <a:pPr algn="ctr"/>
            <a:r>
              <a:rPr lang="en-US" sz="1600" smtClean="0">
                <a:latin typeface="Arial" pitchFamily="34" charset="0"/>
                <a:cs typeface="Arial" pitchFamily="34" charset="0"/>
              </a:rPr>
              <a:t>6 months ago</a:t>
            </a:r>
            <a:endParaRPr lang="en-US" sz="1600">
              <a:latin typeface="Arial" pitchFamily="34" charset="0"/>
              <a:cs typeface="Arial" pitchFamily="34" charset="0"/>
            </a:endParaRPr>
          </a:p>
        </p:txBody>
      </p:sp>
      <p:sp>
        <p:nvSpPr>
          <p:cNvPr id="22" name="TextBox 21"/>
          <p:cNvSpPr txBox="1"/>
          <p:nvPr/>
        </p:nvSpPr>
        <p:spPr>
          <a:xfrm>
            <a:off x="3962400" y="2642976"/>
            <a:ext cx="1600200" cy="338554"/>
          </a:xfrm>
          <a:prstGeom prst="rect">
            <a:avLst/>
          </a:prstGeom>
          <a:noFill/>
          <a:ln>
            <a:solidFill>
              <a:schemeClr val="bg1">
                <a:lumMod val="65000"/>
              </a:schemeClr>
            </a:solidFill>
          </a:ln>
        </p:spPr>
        <p:txBody>
          <a:bodyPr wrap="square" rtlCol="0">
            <a:spAutoFit/>
          </a:bodyPr>
          <a:lstStyle/>
          <a:p>
            <a:pPr algn="ctr"/>
            <a:r>
              <a:rPr lang="en-US" sz="1600" smtClean="0">
                <a:latin typeface="Arial" pitchFamily="34" charset="0"/>
                <a:cs typeface="Arial" pitchFamily="34" charset="0"/>
              </a:rPr>
              <a:t>12 months ago</a:t>
            </a:r>
            <a:endParaRPr lang="en-US" sz="1600">
              <a:latin typeface="Arial" pitchFamily="34" charset="0"/>
              <a:cs typeface="Arial" pitchFamily="34" charset="0"/>
            </a:endParaRPr>
          </a:p>
        </p:txBody>
      </p:sp>
      <p:sp>
        <p:nvSpPr>
          <p:cNvPr id="23" name="TextBox 22"/>
          <p:cNvSpPr txBox="1"/>
          <p:nvPr/>
        </p:nvSpPr>
        <p:spPr>
          <a:xfrm>
            <a:off x="1905000" y="2633996"/>
            <a:ext cx="1600200" cy="338554"/>
          </a:xfrm>
          <a:prstGeom prst="rect">
            <a:avLst/>
          </a:prstGeom>
          <a:noFill/>
          <a:ln>
            <a:solidFill>
              <a:schemeClr val="bg1">
                <a:lumMod val="65000"/>
              </a:schemeClr>
            </a:solidFill>
          </a:ln>
        </p:spPr>
        <p:txBody>
          <a:bodyPr wrap="square" rtlCol="0">
            <a:spAutoFit/>
          </a:bodyPr>
          <a:lstStyle/>
          <a:p>
            <a:pPr algn="ctr"/>
            <a:r>
              <a:rPr lang="en-US" sz="1600" smtClean="0">
                <a:latin typeface="Arial" pitchFamily="34" charset="0"/>
                <a:cs typeface="Arial" pitchFamily="34" charset="0"/>
              </a:rPr>
              <a:t>24 months ago</a:t>
            </a:r>
            <a:endParaRPr lang="en-US" sz="1600">
              <a:latin typeface="Arial" pitchFamily="34" charset="0"/>
              <a:cs typeface="Arial" pitchFamily="34" charset="0"/>
            </a:endParaRPr>
          </a:p>
        </p:txBody>
      </p:sp>
      <p:cxnSp>
        <p:nvCxnSpPr>
          <p:cNvPr id="18" name="직선 연결선 17"/>
          <p:cNvCxnSpPr/>
          <p:nvPr/>
        </p:nvCxnSpPr>
        <p:spPr>
          <a:xfrm>
            <a:off x="5868245" y="3797364"/>
            <a:ext cx="0" cy="457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직선 연결선 18"/>
          <p:cNvCxnSpPr/>
          <p:nvPr/>
        </p:nvCxnSpPr>
        <p:spPr>
          <a:xfrm>
            <a:off x="4264174" y="3793053"/>
            <a:ext cx="0" cy="457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직선 연결선 19"/>
          <p:cNvCxnSpPr/>
          <p:nvPr/>
        </p:nvCxnSpPr>
        <p:spPr>
          <a:xfrm>
            <a:off x="1389665" y="3799985"/>
            <a:ext cx="0" cy="4572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05400" y="4259740"/>
            <a:ext cx="1482636" cy="338554"/>
          </a:xfrm>
          <a:prstGeom prst="rect">
            <a:avLst/>
          </a:prstGeom>
          <a:noFill/>
          <a:ln>
            <a:solidFill>
              <a:schemeClr val="bg1">
                <a:lumMod val="65000"/>
              </a:schemeClr>
            </a:solidFill>
          </a:ln>
        </p:spPr>
        <p:txBody>
          <a:bodyPr wrap="square" rtlCol="0">
            <a:spAutoFit/>
          </a:bodyPr>
          <a:lstStyle/>
          <a:p>
            <a:pPr algn="ctr"/>
            <a:r>
              <a:rPr lang="en-US" sz="1600" smtClean="0">
                <a:latin typeface="Arial" pitchFamily="34" charset="0"/>
                <a:cs typeface="Arial" pitchFamily="34" charset="0"/>
              </a:rPr>
              <a:t>9 months ago</a:t>
            </a:r>
            <a:endParaRPr lang="en-US" sz="1600">
              <a:latin typeface="Arial" pitchFamily="34" charset="0"/>
              <a:cs typeface="Arial" pitchFamily="34" charset="0"/>
            </a:endParaRPr>
          </a:p>
        </p:txBody>
      </p:sp>
      <p:sp>
        <p:nvSpPr>
          <p:cNvPr id="25" name="TextBox 24"/>
          <p:cNvSpPr txBox="1"/>
          <p:nvPr/>
        </p:nvSpPr>
        <p:spPr>
          <a:xfrm>
            <a:off x="3124200" y="4246551"/>
            <a:ext cx="1565364" cy="338554"/>
          </a:xfrm>
          <a:prstGeom prst="rect">
            <a:avLst/>
          </a:prstGeom>
          <a:noFill/>
          <a:ln>
            <a:solidFill>
              <a:schemeClr val="bg1">
                <a:lumMod val="65000"/>
              </a:schemeClr>
            </a:solidFill>
          </a:ln>
        </p:spPr>
        <p:txBody>
          <a:bodyPr wrap="square" rtlCol="0">
            <a:spAutoFit/>
          </a:bodyPr>
          <a:lstStyle/>
          <a:p>
            <a:pPr algn="ctr"/>
            <a:r>
              <a:rPr lang="en-US" sz="1600" smtClean="0">
                <a:latin typeface="Arial" pitchFamily="34" charset="0"/>
                <a:cs typeface="Arial" pitchFamily="34" charset="0"/>
              </a:rPr>
              <a:t>18 months ago</a:t>
            </a:r>
            <a:endParaRPr lang="en-US" sz="1600">
              <a:latin typeface="Arial" pitchFamily="34" charset="0"/>
              <a:cs typeface="Arial" pitchFamily="34" charset="0"/>
            </a:endParaRPr>
          </a:p>
        </p:txBody>
      </p:sp>
      <p:sp>
        <p:nvSpPr>
          <p:cNvPr id="26" name="TextBox 25"/>
          <p:cNvSpPr txBox="1"/>
          <p:nvPr/>
        </p:nvSpPr>
        <p:spPr>
          <a:xfrm>
            <a:off x="838200" y="4268449"/>
            <a:ext cx="1600200" cy="338554"/>
          </a:xfrm>
          <a:prstGeom prst="rect">
            <a:avLst/>
          </a:prstGeom>
          <a:noFill/>
          <a:ln>
            <a:solidFill>
              <a:schemeClr val="bg1">
                <a:lumMod val="65000"/>
              </a:schemeClr>
            </a:solidFill>
          </a:ln>
        </p:spPr>
        <p:txBody>
          <a:bodyPr wrap="square" rtlCol="0">
            <a:spAutoFit/>
          </a:bodyPr>
          <a:lstStyle/>
          <a:p>
            <a:pPr algn="ctr"/>
            <a:r>
              <a:rPr lang="en-US" sz="1600" smtClean="0">
                <a:latin typeface="Arial" pitchFamily="34" charset="0"/>
                <a:cs typeface="Arial" pitchFamily="34" charset="0"/>
              </a:rPr>
              <a:t>36 months ago</a:t>
            </a:r>
            <a:endParaRPr lang="en-US" sz="1600">
              <a:latin typeface="Arial" pitchFamily="34" charset="0"/>
              <a:cs typeface="Arial" pitchFamily="34" charset="0"/>
            </a:endParaRPr>
          </a:p>
        </p:txBody>
      </p:sp>
      <p:sp>
        <p:nvSpPr>
          <p:cNvPr id="32" name="오른쪽 중괄호 31"/>
          <p:cNvSpPr/>
          <p:nvPr/>
        </p:nvSpPr>
        <p:spPr>
          <a:xfrm rot="5400000">
            <a:off x="3695700" y="2433426"/>
            <a:ext cx="457200" cy="5105400"/>
          </a:xfrm>
          <a:prstGeom prst="rightBrace">
            <a:avLst>
              <a:gd name="adj1" fmla="val 8333"/>
              <a:gd name="adj2" fmla="val 5034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3276600" y="5367126"/>
            <a:ext cx="1295400" cy="369332"/>
          </a:xfrm>
          <a:prstGeom prst="rect">
            <a:avLst/>
          </a:prstGeom>
          <a:noFill/>
        </p:spPr>
        <p:txBody>
          <a:bodyPr wrap="square" rtlCol="0">
            <a:spAutoFit/>
          </a:bodyPr>
          <a:lstStyle/>
          <a:p>
            <a:pPr algn="ctr"/>
            <a:r>
              <a:rPr lang="en-US" smtClean="0">
                <a:latin typeface="Arial" pitchFamily="34" charset="0"/>
                <a:cs typeface="Arial" pitchFamily="34" charset="0"/>
              </a:rPr>
              <a:t>5 features</a:t>
            </a:r>
            <a:endParaRPr lang="en-US">
              <a:latin typeface="Arial" pitchFamily="34" charset="0"/>
              <a:cs typeface="Arial" pitchFamily="34" charset="0"/>
            </a:endParaRPr>
          </a:p>
        </p:txBody>
      </p:sp>
      <p:cxnSp>
        <p:nvCxnSpPr>
          <p:cNvPr id="37" name="직선 화살표 연결선 36"/>
          <p:cNvCxnSpPr/>
          <p:nvPr/>
        </p:nvCxnSpPr>
        <p:spPr>
          <a:xfrm>
            <a:off x="1058091" y="2817690"/>
            <a:ext cx="1066800"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4800" y="2242926"/>
            <a:ext cx="1143000" cy="646331"/>
          </a:xfrm>
          <a:prstGeom prst="rect">
            <a:avLst/>
          </a:prstGeom>
          <a:noFill/>
        </p:spPr>
        <p:txBody>
          <a:bodyPr wrap="square" rtlCol="0">
            <a:spAutoFit/>
          </a:bodyPr>
          <a:lstStyle/>
          <a:p>
            <a:r>
              <a:rPr lang="en-US" smtClean="0">
                <a:latin typeface="Arial" pitchFamily="34" charset="0"/>
                <a:cs typeface="Arial" pitchFamily="34" charset="0"/>
              </a:rPr>
              <a:t>No. of violations</a:t>
            </a:r>
            <a:endParaRPr lang="en-US">
              <a:latin typeface="Arial" pitchFamily="34" charset="0"/>
              <a:cs typeface="Arial" pitchFamily="34" charset="0"/>
            </a:endParaRPr>
          </a:p>
        </p:txBody>
      </p:sp>
      <p:sp>
        <p:nvSpPr>
          <p:cNvPr id="40" name="TextBox 39"/>
          <p:cNvSpPr txBox="1"/>
          <p:nvPr/>
        </p:nvSpPr>
        <p:spPr>
          <a:xfrm>
            <a:off x="381000" y="1600200"/>
            <a:ext cx="7467600" cy="369332"/>
          </a:xfrm>
          <a:prstGeom prst="rect">
            <a:avLst/>
          </a:prstGeom>
          <a:solidFill>
            <a:srgbClr val="FFFF00"/>
          </a:solidFill>
          <a:ln>
            <a:solidFill>
              <a:schemeClr val="tx1"/>
            </a:solidFill>
          </a:ln>
        </p:spPr>
        <p:txBody>
          <a:bodyPr wrap="square" rtlCol="0">
            <a:spAutoFit/>
          </a:bodyPr>
          <a:lstStyle/>
          <a:p>
            <a:r>
              <a:rPr lang="en-US" smtClean="0">
                <a:latin typeface="Arial" pitchFamily="34" charset="0"/>
                <a:cs typeface="Arial" pitchFamily="34" charset="0"/>
              </a:rPr>
              <a:t>The objective of data cleaning was to get the data in the following form.</a:t>
            </a:r>
            <a:endParaRPr lang="en-US">
              <a:latin typeface="Arial" pitchFamily="34" charset="0"/>
              <a:cs typeface="Arial" pitchFamily="34" charset="0"/>
            </a:endParaRPr>
          </a:p>
        </p:txBody>
      </p:sp>
      <p:sp>
        <p:nvSpPr>
          <p:cNvPr id="41" name="TextBox 40"/>
          <p:cNvSpPr txBox="1"/>
          <p:nvPr/>
        </p:nvSpPr>
        <p:spPr>
          <a:xfrm>
            <a:off x="76200" y="3303773"/>
            <a:ext cx="1295400" cy="615553"/>
          </a:xfrm>
          <a:prstGeom prst="rect">
            <a:avLst/>
          </a:prstGeom>
          <a:noFill/>
        </p:spPr>
        <p:txBody>
          <a:bodyPr wrap="square" rtlCol="0">
            <a:spAutoFit/>
          </a:bodyPr>
          <a:lstStyle/>
          <a:p>
            <a:pPr algn="ctr"/>
            <a:r>
              <a:rPr lang="en-US" sz="1700" smtClean="0">
                <a:latin typeface="Arial" pitchFamily="34" charset="0"/>
                <a:cs typeface="Arial" pitchFamily="34" charset="0"/>
              </a:rPr>
              <a:t>Restaurant </a:t>
            </a:r>
          </a:p>
          <a:p>
            <a:pPr algn="ctr"/>
            <a:r>
              <a:rPr lang="en-US" sz="1700" smtClean="0">
                <a:latin typeface="Arial" pitchFamily="34" charset="0"/>
                <a:cs typeface="Arial" pitchFamily="34" charset="0"/>
              </a:rPr>
              <a:t>#1</a:t>
            </a:r>
            <a:endParaRPr lang="en-US" sz="1700">
              <a:latin typeface="Arial" pitchFamily="34" charset="0"/>
              <a:cs typeface="Arial" pitchFamily="34" charset="0"/>
            </a:endParaRPr>
          </a:p>
        </p:txBody>
      </p:sp>
      <p:sp>
        <p:nvSpPr>
          <p:cNvPr id="45" name="오른쪽 화살표 44"/>
          <p:cNvSpPr/>
          <p:nvPr/>
        </p:nvSpPr>
        <p:spPr>
          <a:xfrm>
            <a:off x="4572000" y="5443326"/>
            <a:ext cx="1905000" cy="228600"/>
          </a:xfrm>
          <a:prstGeom prst="rightArrow">
            <a:avLst/>
          </a:prstGeom>
          <a:solidFill>
            <a:srgbClr val="9999FF"/>
          </a:solidFill>
          <a:ln>
            <a:solidFill>
              <a:srgbClr val="99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29200" y="5650468"/>
            <a:ext cx="990600" cy="369332"/>
          </a:xfrm>
          <a:prstGeom prst="rect">
            <a:avLst/>
          </a:prstGeom>
          <a:noFill/>
        </p:spPr>
        <p:txBody>
          <a:bodyPr wrap="square" rtlCol="0">
            <a:spAutoFit/>
          </a:bodyPr>
          <a:lstStyle/>
          <a:p>
            <a:pPr algn="ctr"/>
            <a:r>
              <a:rPr lang="en-US" smtClean="0">
                <a:latin typeface="Arial" pitchFamily="34" charset="0"/>
                <a:cs typeface="Arial" pitchFamily="34" charset="0"/>
              </a:rPr>
              <a:t>Predict</a:t>
            </a:r>
            <a:endParaRPr lang="en-US">
              <a:latin typeface="Arial" pitchFamily="34" charset="0"/>
              <a:cs typeface="Arial" pitchFamily="34" charset="0"/>
            </a:endParaRPr>
          </a:p>
        </p:txBody>
      </p:sp>
      <p:sp>
        <p:nvSpPr>
          <p:cNvPr id="43" name="타원 42"/>
          <p:cNvSpPr/>
          <p:nvPr/>
        </p:nvSpPr>
        <p:spPr>
          <a:xfrm>
            <a:off x="2133600" y="3462126"/>
            <a:ext cx="381000" cy="3048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4876800" cy="707886"/>
          </a:xfrm>
          <a:prstGeom prst="rect">
            <a:avLst/>
          </a:prstGeom>
          <a:noFill/>
        </p:spPr>
        <p:txBody>
          <a:bodyPr wrap="square" rtlCol="0">
            <a:spAutoFit/>
          </a:bodyPr>
          <a:lstStyle/>
          <a:p>
            <a:r>
              <a:rPr lang="en-US" sz="4000" b="1" smtClean="0">
                <a:latin typeface="Arial" pitchFamily="34" charset="0"/>
                <a:cs typeface="Arial" pitchFamily="34" charset="0"/>
              </a:rPr>
              <a:t>Confusion matrix</a:t>
            </a:r>
            <a:endParaRPr lang="en-US" sz="4000" b="1">
              <a:latin typeface="Arial" pitchFamily="34" charset="0"/>
              <a:cs typeface="Arial" pitchFamily="34" charset="0"/>
            </a:endParaRPr>
          </a:p>
        </p:txBody>
      </p:sp>
      <p:graphicFrame>
        <p:nvGraphicFramePr>
          <p:cNvPr id="13" name="표 12"/>
          <p:cNvGraphicFramePr>
            <a:graphicFrameLocks noGrp="1"/>
          </p:cNvGraphicFramePr>
          <p:nvPr/>
        </p:nvGraphicFramePr>
        <p:xfrm>
          <a:off x="838200" y="3657600"/>
          <a:ext cx="6096000" cy="1295400"/>
        </p:xfrm>
        <a:graphic>
          <a:graphicData uri="http://schemas.openxmlformats.org/drawingml/2006/table">
            <a:tbl>
              <a:tblPr firstRow="1" bandRow="1">
                <a:tableStyleId>{5C22544A-7EE6-4342-B048-85BDC9FD1C3A}</a:tableStyleId>
              </a:tblPr>
              <a:tblGrid>
                <a:gridCol w="2032000"/>
                <a:gridCol w="2032000"/>
                <a:gridCol w="2032000"/>
              </a:tblGrid>
              <a:tr h="431800">
                <a:tc>
                  <a:txBody>
                    <a:bodyPr/>
                    <a:lstStyle/>
                    <a:p>
                      <a:pPr algn="ct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b="1" smtClean="0">
                          <a:solidFill>
                            <a:schemeClr val="tx1"/>
                          </a:solidFill>
                          <a:latin typeface="Arial" pitchFamily="34" charset="0"/>
                          <a:cs typeface="Arial" pitchFamily="34" charset="0"/>
                        </a:rPr>
                        <a:t>Predict 1</a:t>
                      </a: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smtClean="0">
                          <a:solidFill>
                            <a:schemeClr val="tx1"/>
                          </a:solidFill>
                          <a:latin typeface="Arial" pitchFamily="34" charset="0"/>
                          <a:cs typeface="Arial" pitchFamily="34" charset="0"/>
                        </a:rPr>
                        <a:t>Predict 0</a:t>
                      </a: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31800">
                <a:tc>
                  <a:txBody>
                    <a:bodyPr/>
                    <a:lstStyle/>
                    <a:p>
                      <a:pPr algn="ctr"/>
                      <a:r>
                        <a:rPr lang="en-US" b="1" smtClean="0">
                          <a:solidFill>
                            <a:schemeClr val="tx1"/>
                          </a:solidFill>
                          <a:latin typeface="Arial" pitchFamily="34" charset="0"/>
                          <a:cs typeface="Arial" pitchFamily="34" charset="0"/>
                        </a:rPr>
                        <a:t>Actual 1</a:t>
                      </a: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smtClean="0">
                          <a:solidFill>
                            <a:schemeClr val="tx1"/>
                          </a:solidFill>
                          <a:latin typeface="Arial" pitchFamily="34" charset="0"/>
                          <a:cs typeface="Arial" pitchFamily="34" charset="0"/>
                        </a:rPr>
                        <a:t>257</a:t>
                      </a: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smtClean="0">
                          <a:solidFill>
                            <a:schemeClr val="tx1"/>
                          </a:solidFill>
                          <a:latin typeface="Arial" pitchFamily="34" charset="0"/>
                          <a:cs typeface="Arial" pitchFamily="34" charset="0"/>
                        </a:rPr>
                        <a:t>178</a:t>
                      </a: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1800">
                <a:tc>
                  <a:txBody>
                    <a:bodyPr/>
                    <a:lstStyle/>
                    <a:p>
                      <a:pPr algn="ctr"/>
                      <a:r>
                        <a:rPr lang="en-US" b="1" smtClean="0">
                          <a:solidFill>
                            <a:schemeClr val="tx1"/>
                          </a:solidFill>
                          <a:latin typeface="Arial" pitchFamily="34" charset="0"/>
                          <a:cs typeface="Arial" pitchFamily="34" charset="0"/>
                        </a:rPr>
                        <a:t>Actual 0</a:t>
                      </a: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smtClean="0">
                          <a:solidFill>
                            <a:schemeClr val="tx1"/>
                          </a:solidFill>
                          <a:latin typeface="Arial" pitchFamily="34" charset="0"/>
                          <a:cs typeface="Arial" pitchFamily="34" charset="0"/>
                        </a:rPr>
                        <a:t>104</a:t>
                      </a: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smtClean="0">
                          <a:solidFill>
                            <a:schemeClr val="tx1"/>
                          </a:solidFill>
                          <a:latin typeface="Arial" pitchFamily="34" charset="0"/>
                          <a:cs typeface="Arial" pitchFamily="34" charset="0"/>
                        </a:rPr>
                        <a:t>441</a:t>
                      </a:r>
                      <a:endParaRPr lang="en-US" b="1">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1027" name="Picture 3"/>
          <p:cNvPicPr>
            <a:picLocks noChangeAspect="1" noChangeArrowheads="1"/>
          </p:cNvPicPr>
          <p:nvPr/>
        </p:nvPicPr>
        <p:blipFill>
          <a:blip r:embed="rId2" cstate="print"/>
          <a:srcRect/>
          <a:stretch>
            <a:fillRect/>
          </a:stretch>
        </p:blipFill>
        <p:spPr bwMode="auto">
          <a:xfrm>
            <a:off x="761999" y="1524000"/>
            <a:ext cx="6112195" cy="1600200"/>
          </a:xfrm>
          <a:prstGeom prst="rect">
            <a:avLst/>
          </a:prstGeom>
          <a:noFill/>
          <a:ln w="9525">
            <a:noFill/>
            <a:miter lim="800000"/>
            <a:headEnd/>
            <a:tailEnd/>
          </a:ln>
        </p:spPr>
      </p:pic>
      <p:sp>
        <p:nvSpPr>
          <p:cNvPr id="25" name="TextBox 24"/>
          <p:cNvSpPr txBox="1"/>
          <p:nvPr/>
        </p:nvSpPr>
        <p:spPr>
          <a:xfrm>
            <a:off x="838200" y="5257800"/>
            <a:ext cx="2514600" cy="1200329"/>
          </a:xfrm>
          <a:prstGeom prst="rect">
            <a:avLst/>
          </a:prstGeom>
          <a:noFill/>
        </p:spPr>
        <p:txBody>
          <a:bodyPr wrap="square" rtlCol="0">
            <a:spAutoFit/>
          </a:bodyPr>
          <a:lstStyle/>
          <a:p>
            <a:r>
              <a:rPr lang="en-US" smtClean="0">
                <a:latin typeface="Arial" pitchFamily="34" charset="0"/>
                <a:cs typeface="Arial" pitchFamily="34" charset="0"/>
              </a:rPr>
              <a:t>Precision: 71.2%</a:t>
            </a:r>
          </a:p>
          <a:p>
            <a:r>
              <a:rPr lang="en-US" smtClean="0">
                <a:latin typeface="Arial" pitchFamily="34" charset="0"/>
                <a:cs typeface="Arial" pitchFamily="34" charset="0"/>
              </a:rPr>
              <a:t>Recall: 59.1%</a:t>
            </a:r>
          </a:p>
          <a:p>
            <a:r>
              <a:rPr lang="en-US" smtClean="0">
                <a:latin typeface="Arial" pitchFamily="34" charset="0"/>
                <a:cs typeface="Arial" pitchFamily="34" charset="0"/>
              </a:rPr>
              <a:t>FP rate: 19.1%</a:t>
            </a:r>
          </a:p>
          <a:p>
            <a:r>
              <a:rPr lang="en-US" smtClean="0">
                <a:latin typeface="Arial" pitchFamily="34" charset="0"/>
                <a:cs typeface="Arial" pitchFamily="34" charset="0"/>
              </a:rPr>
              <a:t>F1: 64.6%</a:t>
            </a:r>
            <a:endParaRPr lang="en-US">
              <a:latin typeface="Arial" pitchFamily="34" charset="0"/>
              <a:cs typeface="Arial" pitchFamily="34" charset="0"/>
            </a:endParaRPr>
          </a:p>
        </p:txBody>
      </p:sp>
      <p:pic>
        <p:nvPicPr>
          <p:cNvPr id="2" name="Picture 3"/>
          <p:cNvPicPr>
            <a:picLocks noChangeAspect="1" noChangeArrowheads="1"/>
          </p:cNvPicPr>
          <p:nvPr/>
        </p:nvPicPr>
        <p:blipFill>
          <a:blip r:embed="rId3" cstate="print"/>
          <a:srcRect/>
          <a:stretch>
            <a:fillRect/>
          </a:stretch>
        </p:blipFill>
        <p:spPr bwMode="auto">
          <a:xfrm>
            <a:off x="5302516" y="304800"/>
            <a:ext cx="2690276"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24401" y="152400"/>
            <a:ext cx="3124200" cy="707886"/>
          </a:xfrm>
          <a:prstGeom prst="rect">
            <a:avLst/>
          </a:prstGeom>
          <a:noFill/>
        </p:spPr>
        <p:txBody>
          <a:bodyPr wrap="square" rtlCol="0">
            <a:spAutoFit/>
          </a:bodyPr>
          <a:lstStyle/>
          <a:p>
            <a:r>
              <a:rPr lang="en-US" sz="4000" b="1" smtClean="0">
                <a:latin typeface="Arial" pitchFamily="34" charset="0"/>
                <a:cs typeface="Arial" pitchFamily="34" charset="0"/>
              </a:rPr>
              <a:t>ROC curves</a:t>
            </a:r>
            <a:endParaRPr lang="en-US" sz="4000" b="1">
              <a:latin typeface="Arial" pitchFamily="34" charset="0"/>
              <a:cs typeface="Arial" pitchFamily="34" charset="0"/>
            </a:endParaRPr>
          </a:p>
        </p:txBody>
      </p:sp>
      <p:sp>
        <p:nvSpPr>
          <p:cNvPr id="17" name="TextBox 16"/>
          <p:cNvSpPr txBox="1"/>
          <p:nvPr/>
        </p:nvSpPr>
        <p:spPr>
          <a:xfrm>
            <a:off x="4495801" y="2438400"/>
            <a:ext cx="2362200" cy="369332"/>
          </a:xfrm>
          <a:prstGeom prst="rect">
            <a:avLst/>
          </a:prstGeom>
          <a:noFill/>
        </p:spPr>
        <p:txBody>
          <a:bodyPr wrap="square" rtlCol="0">
            <a:spAutoFit/>
          </a:bodyPr>
          <a:lstStyle/>
          <a:p>
            <a:r>
              <a:rPr lang="en-US" b="1" smtClean="0">
                <a:latin typeface="Arial" pitchFamily="34" charset="0"/>
                <a:cs typeface="Arial" pitchFamily="34" charset="0"/>
              </a:rPr>
              <a:t>Logistic regression</a:t>
            </a:r>
            <a:endParaRPr lang="en-US" b="1">
              <a:latin typeface="Arial" pitchFamily="34" charset="0"/>
              <a:cs typeface="Arial" pitchFamily="34" charset="0"/>
            </a:endParaRPr>
          </a:p>
        </p:txBody>
      </p:sp>
      <p:sp>
        <p:nvSpPr>
          <p:cNvPr id="18" name="TextBox 17"/>
          <p:cNvSpPr txBox="1"/>
          <p:nvPr/>
        </p:nvSpPr>
        <p:spPr>
          <a:xfrm>
            <a:off x="4572001" y="5791200"/>
            <a:ext cx="2362200" cy="369332"/>
          </a:xfrm>
          <a:prstGeom prst="rect">
            <a:avLst/>
          </a:prstGeom>
          <a:noFill/>
        </p:spPr>
        <p:txBody>
          <a:bodyPr wrap="square" rtlCol="0">
            <a:spAutoFit/>
          </a:bodyPr>
          <a:lstStyle/>
          <a:p>
            <a:r>
              <a:rPr lang="en-US" b="1" smtClean="0">
                <a:latin typeface="Arial" pitchFamily="34" charset="0"/>
                <a:cs typeface="Arial" pitchFamily="34" charset="0"/>
              </a:rPr>
              <a:t>Gradient boosting</a:t>
            </a:r>
            <a:endParaRPr lang="en-US" b="1">
              <a:latin typeface="Arial" pitchFamily="34" charset="0"/>
              <a:cs typeface="Arial" pitchFamily="34" charset="0"/>
            </a:endParaRPr>
          </a:p>
        </p:txBody>
      </p:sp>
      <p:sp>
        <p:nvSpPr>
          <p:cNvPr id="19" name="TextBox 18"/>
          <p:cNvSpPr txBox="1"/>
          <p:nvPr/>
        </p:nvSpPr>
        <p:spPr>
          <a:xfrm>
            <a:off x="4724401" y="833735"/>
            <a:ext cx="3276600" cy="954107"/>
          </a:xfrm>
          <a:prstGeom prst="rect">
            <a:avLst/>
          </a:prstGeom>
          <a:noFill/>
        </p:spPr>
        <p:txBody>
          <a:bodyPr wrap="square" rtlCol="0">
            <a:spAutoFit/>
          </a:bodyPr>
          <a:lstStyle/>
          <a:p>
            <a:r>
              <a:rPr lang="en-US" sz="2800" b="1" smtClean="0">
                <a:latin typeface="Arial" pitchFamily="34" charset="0"/>
                <a:cs typeface="Arial" pitchFamily="34" charset="0"/>
              </a:rPr>
              <a:t>5-fold validation tests</a:t>
            </a:r>
            <a:endParaRPr lang="en-US" sz="2800" b="1">
              <a:latin typeface="Arial" pitchFamily="34" charset="0"/>
              <a:cs typeface="Arial"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94003" y="228591"/>
            <a:ext cx="4377997" cy="3094224"/>
          </a:xfrm>
          <a:prstGeom prst="rect">
            <a:avLst/>
          </a:prstGeom>
          <a:noFill/>
          <a:ln w="9525">
            <a:no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152400" y="3657593"/>
            <a:ext cx="4465776" cy="31271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08858"/>
            <a:ext cx="7848600" cy="584775"/>
          </a:xfrm>
          <a:prstGeom prst="rect">
            <a:avLst/>
          </a:prstGeom>
          <a:noFill/>
        </p:spPr>
        <p:txBody>
          <a:bodyPr wrap="square" rtlCol="0">
            <a:spAutoFit/>
          </a:bodyPr>
          <a:lstStyle/>
          <a:p>
            <a:r>
              <a:rPr lang="en-US" sz="3200" b="1" smtClean="0">
                <a:latin typeface="Arial" pitchFamily="34" charset="0"/>
                <a:cs typeface="Arial" pitchFamily="34" charset="0"/>
              </a:rPr>
              <a:t>Yelp has the SF health inspection result</a:t>
            </a:r>
            <a:endParaRPr lang="en-US" sz="3200" b="1">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2400" y="2590800"/>
            <a:ext cx="7813675" cy="3979863"/>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62000" y="762000"/>
            <a:ext cx="2912914" cy="1805215"/>
          </a:xfrm>
          <a:prstGeom prst="rect">
            <a:avLst/>
          </a:prstGeom>
          <a:noFill/>
          <a:ln w="9525">
            <a:noFill/>
            <a:miter lim="800000"/>
            <a:headEnd/>
            <a:tailEnd/>
          </a:ln>
        </p:spPr>
      </p:pic>
      <p:sp>
        <p:nvSpPr>
          <p:cNvPr id="5" name="직사각형 4"/>
          <p:cNvSpPr/>
          <p:nvPr/>
        </p:nvSpPr>
        <p:spPr>
          <a:xfrm>
            <a:off x="762000" y="2100942"/>
            <a:ext cx="27432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Modeling optimizaton</a:t>
            </a:r>
            <a:endParaRPr lang="en-US" sz="4000" b="1">
              <a:latin typeface="Arial" pitchFamily="34" charset="0"/>
              <a:cs typeface="Arial" pitchFamily="34" charset="0"/>
            </a:endParaRPr>
          </a:p>
        </p:txBody>
      </p:sp>
      <p:graphicFrame>
        <p:nvGraphicFramePr>
          <p:cNvPr id="4" name="표 3"/>
          <p:cNvGraphicFramePr>
            <a:graphicFrameLocks noGrp="1"/>
          </p:cNvGraphicFramePr>
          <p:nvPr/>
        </p:nvGraphicFramePr>
        <p:xfrm>
          <a:off x="301095" y="990600"/>
          <a:ext cx="7696203" cy="4450929"/>
        </p:xfrm>
        <a:graphic>
          <a:graphicData uri="http://schemas.openxmlformats.org/drawingml/2006/table">
            <a:tbl>
              <a:tblPr firstRow="1" bandRow="1">
                <a:tableStyleId>{5C22544A-7EE6-4342-B048-85BDC9FD1C3A}</a:tableStyleId>
              </a:tblPr>
              <a:tblGrid>
                <a:gridCol w="2133603"/>
                <a:gridCol w="990600"/>
                <a:gridCol w="1143000"/>
                <a:gridCol w="1143000"/>
                <a:gridCol w="838200"/>
                <a:gridCol w="1447800"/>
              </a:tblGrid>
              <a:tr h="452967">
                <a:tc>
                  <a:txBody>
                    <a:bodyPr/>
                    <a:lstStyle/>
                    <a:p>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Grad Boost</a:t>
                      </a:r>
                      <a:endParaRPr lang="en-US">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Decision Tree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Random Forest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Ada Boost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Arial" pitchFamily="34" charset="0"/>
                          <a:cs typeface="Arial" pitchFamily="34" charset="0"/>
                        </a:rPr>
                        <a:t>Logistic Regression</a:t>
                      </a:r>
                    </a:p>
                  </a:txBody>
                  <a:tcPr/>
                </a:tc>
              </a:tr>
              <a:tr h="452967">
                <a:tc>
                  <a:txBody>
                    <a:bodyPr/>
                    <a:lstStyle/>
                    <a:p>
                      <a:r>
                        <a:rPr lang="en-US" smtClean="0">
                          <a:latin typeface="Arial" pitchFamily="34" charset="0"/>
                          <a:cs typeface="Arial" pitchFamily="34" charset="0"/>
                        </a:rPr>
                        <a:t>N_estimators</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40</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34</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56</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r>
              <a:tr h="452967">
                <a:tc>
                  <a:txBody>
                    <a:bodyPr/>
                    <a:lstStyle/>
                    <a:p>
                      <a:r>
                        <a:rPr lang="en-US" smtClean="0">
                          <a:latin typeface="Arial" pitchFamily="34" charset="0"/>
                          <a:cs typeface="Arial" pitchFamily="34" charset="0"/>
                        </a:rPr>
                        <a:t>Max_depth</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8</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12</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11</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r>
              <a:tr h="452967">
                <a:tc>
                  <a:txBody>
                    <a:bodyPr/>
                    <a:lstStyle/>
                    <a:p>
                      <a:r>
                        <a:rPr lang="en-US" smtClean="0">
                          <a:latin typeface="Arial" pitchFamily="34" charset="0"/>
                          <a:cs typeface="Arial" pitchFamily="34" charset="0"/>
                        </a:rPr>
                        <a:t>Max_features</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4</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16</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16</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r>
              <a:tr h="452967">
                <a:tc>
                  <a:txBody>
                    <a:bodyPr/>
                    <a:lstStyle/>
                    <a:p>
                      <a:r>
                        <a:rPr lang="en-US" smtClean="0">
                          <a:latin typeface="Arial" pitchFamily="34" charset="0"/>
                          <a:cs typeface="Arial" pitchFamily="34" charset="0"/>
                        </a:rPr>
                        <a:t>Min_samples_leaf</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7</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4</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r>
              <a:tr h="452967">
                <a:tc>
                  <a:txBody>
                    <a:bodyPr/>
                    <a:lstStyle/>
                    <a:p>
                      <a:r>
                        <a:rPr lang="en-US" smtClean="0">
                          <a:latin typeface="Arial" pitchFamily="34" charset="0"/>
                          <a:cs typeface="Arial" pitchFamily="34" charset="0"/>
                        </a:rPr>
                        <a:t>Min_samples_split</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53</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4</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r>
              <a:tr h="452967">
                <a:tc>
                  <a:txBody>
                    <a:bodyPr/>
                    <a:lstStyle/>
                    <a:p>
                      <a:r>
                        <a:rPr lang="en-US" smtClean="0">
                          <a:latin typeface="Arial" pitchFamily="34" charset="0"/>
                          <a:cs typeface="Arial" pitchFamily="34" charset="0"/>
                        </a:rPr>
                        <a:t>Learning_rate</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0.075</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0.17</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r>
              <a:tr h="452967">
                <a:tc>
                  <a:txBody>
                    <a:bodyPr/>
                    <a:lstStyle/>
                    <a:p>
                      <a:r>
                        <a:rPr lang="en-US" smtClean="0">
                          <a:latin typeface="Arial" pitchFamily="34" charset="0"/>
                          <a:cs typeface="Arial" pitchFamily="34" charset="0"/>
                        </a:rPr>
                        <a:t>Subsample</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0.4</a:t>
                      </a: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c>
                  <a:txBody>
                    <a:bodyPr/>
                    <a:lstStyle/>
                    <a:p>
                      <a:pPr algn="ctr"/>
                      <a:endParaRPr lang="en-US">
                        <a:latin typeface="Arial" pitchFamily="34" charset="0"/>
                        <a:cs typeface="Arial" pitchFamily="34" charset="0"/>
                      </a:endParaRPr>
                    </a:p>
                  </a:txBody>
                  <a:tcPr/>
                </a:tc>
              </a:tr>
              <a:tr h="452967">
                <a:tc>
                  <a:txBody>
                    <a:bodyPr/>
                    <a:lstStyle/>
                    <a:p>
                      <a:r>
                        <a:rPr lang="en-US" smtClean="0">
                          <a:latin typeface="Arial" pitchFamily="34" charset="0"/>
                          <a:cs typeface="Arial" pitchFamily="34" charset="0"/>
                        </a:rPr>
                        <a:t>Accuracy on test set</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0.704</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0.696</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0.703</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0.685</a:t>
                      </a:r>
                      <a:endParaRPr lang="en-US">
                        <a:latin typeface="Arial" pitchFamily="34" charset="0"/>
                        <a:cs typeface="Arial" pitchFamily="34" charset="0"/>
                      </a:endParaRPr>
                    </a:p>
                  </a:txBody>
                  <a:tcPr/>
                </a:tc>
                <a:tc>
                  <a:txBody>
                    <a:bodyPr/>
                    <a:lstStyle/>
                    <a:p>
                      <a:pPr algn="ctr"/>
                      <a:r>
                        <a:rPr lang="en-US" smtClean="0">
                          <a:latin typeface="Arial" pitchFamily="34" charset="0"/>
                          <a:cs typeface="Arial" pitchFamily="34" charset="0"/>
                        </a:rPr>
                        <a:t>0.689</a:t>
                      </a:r>
                      <a:endParaRPr lang="en-US">
                        <a:latin typeface="Arial" pitchFamily="34" charset="0"/>
                        <a:cs typeface="Arial" pitchFamily="34" charset="0"/>
                      </a:endParaRPr>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Scores: training vs CV  - (1)</a:t>
            </a:r>
            <a:endParaRPr lang="en-US" sz="4000" b="1">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228600" y="1219199"/>
            <a:ext cx="3858461" cy="2778461"/>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114800" y="1219197"/>
            <a:ext cx="3987692" cy="2787693"/>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52400" y="3962399"/>
            <a:ext cx="3987692" cy="2760000"/>
          </a:xfrm>
          <a:prstGeom prst="rect">
            <a:avLst/>
          </a:prstGeom>
          <a:noFill/>
          <a:ln w="9525">
            <a:noFill/>
            <a:miter lim="800000"/>
            <a:headEnd/>
            <a:tailEnd/>
          </a:ln>
        </p:spPr>
      </p:pic>
      <p:pic>
        <p:nvPicPr>
          <p:cNvPr id="4101" name="Picture 5"/>
          <p:cNvPicPr>
            <a:picLocks noChangeAspect="1" noChangeArrowheads="1"/>
          </p:cNvPicPr>
          <p:nvPr/>
        </p:nvPicPr>
        <p:blipFill>
          <a:blip r:embed="rId5" cstate="print"/>
          <a:srcRect/>
          <a:stretch>
            <a:fillRect/>
          </a:stretch>
        </p:blipFill>
        <p:spPr bwMode="auto">
          <a:xfrm>
            <a:off x="4191000" y="3932236"/>
            <a:ext cx="3849231" cy="2778461"/>
          </a:xfrm>
          <a:prstGeom prst="rect">
            <a:avLst/>
          </a:prstGeom>
          <a:noFill/>
          <a:ln w="9525">
            <a:noFill/>
            <a:miter lim="800000"/>
            <a:headEnd/>
            <a:tailEnd/>
          </a:ln>
        </p:spPr>
      </p:pic>
      <p:sp>
        <p:nvSpPr>
          <p:cNvPr id="7" name="TextBox 6"/>
          <p:cNvSpPr txBox="1"/>
          <p:nvPr/>
        </p:nvSpPr>
        <p:spPr>
          <a:xfrm>
            <a:off x="1371600" y="2971800"/>
            <a:ext cx="2057400" cy="369332"/>
          </a:xfrm>
          <a:prstGeom prst="rect">
            <a:avLst/>
          </a:prstGeom>
          <a:noFill/>
        </p:spPr>
        <p:txBody>
          <a:bodyPr wrap="square" rtlCol="0">
            <a:spAutoFit/>
          </a:bodyPr>
          <a:lstStyle/>
          <a:p>
            <a:r>
              <a:rPr lang="en-US" smtClean="0">
                <a:latin typeface="Arial" pitchFamily="34" charset="0"/>
                <a:cs typeface="Arial" pitchFamily="34" charset="0"/>
              </a:rPr>
              <a:t>Learning rate</a:t>
            </a:r>
            <a:endParaRPr lang="en-US">
              <a:latin typeface="Arial" pitchFamily="34" charset="0"/>
              <a:cs typeface="Arial" pitchFamily="34" charset="0"/>
            </a:endParaRPr>
          </a:p>
        </p:txBody>
      </p:sp>
      <p:sp>
        <p:nvSpPr>
          <p:cNvPr id="8" name="TextBox 7"/>
          <p:cNvSpPr txBox="1"/>
          <p:nvPr/>
        </p:nvSpPr>
        <p:spPr>
          <a:xfrm>
            <a:off x="5410200" y="5638800"/>
            <a:ext cx="1905000" cy="369332"/>
          </a:xfrm>
          <a:prstGeom prst="rect">
            <a:avLst/>
          </a:prstGeom>
          <a:noFill/>
        </p:spPr>
        <p:txBody>
          <a:bodyPr wrap="square" rtlCol="0">
            <a:spAutoFit/>
          </a:bodyPr>
          <a:lstStyle/>
          <a:p>
            <a:r>
              <a:rPr lang="en-US" smtClean="0">
                <a:latin typeface="Arial" pitchFamily="34" charset="0"/>
                <a:cs typeface="Arial" pitchFamily="34" charset="0"/>
              </a:rPr>
              <a:t>Max feature</a:t>
            </a:r>
            <a:endParaRPr lang="en-US">
              <a:latin typeface="Arial" pitchFamily="34" charset="0"/>
              <a:cs typeface="Arial" pitchFamily="34" charset="0"/>
            </a:endParaRPr>
          </a:p>
        </p:txBody>
      </p:sp>
      <p:sp>
        <p:nvSpPr>
          <p:cNvPr id="9" name="TextBox 8"/>
          <p:cNvSpPr txBox="1"/>
          <p:nvPr/>
        </p:nvSpPr>
        <p:spPr>
          <a:xfrm>
            <a:off x="2133600" y="5334000"/>
            <a:ext cx="1295400" cy="646331"/>
          </a:xfrm>
          <a:prstGeom prst="rect">
            <a:avLst/>
          </a:prstGeom>
          <a:noFill/>
        </p:spPr>
        <p:txBody>
          <a:bodyPr wrap="square" rtlCol="0">
            <a:spAutoFit/>
          </a:bodyPr>
          <a:lstStyle/>
          <a:p>
            <a:r>
              <a:rPr lang="en-US" smtClean="0">
                <a:latin typeface="Arial" pitchFamily="34" charset="0"/>
                <a:cs typeface="Arial" pitchFamily="34" charset="0"/>
              </a:rPr>
              <a:t>Number of estimator</a:t>
            </a:r>
            <a:endParaRPr lang="en-US">
              <a:latin typeface="Arial" pitchFamily="34" charset="0"/>
              <a:cs typeface="Arial" pitchFamily="34" charset="0"/>
            </a:endParaRPr>
          </a:p>
        </p:txBody>
      </p:sp>
      <p:sp>
        <p:nvSpPr>
          <p:cNvPr id="10" name="TextBox 9"/>
          <p:cNvSpPr txBox="1"/>
          <p:nvPr/>
        </p:nvSpPr>
        <p:spPr>
          <a:xfrm>
            <a:off x="5943600" y="2971800"/>
            <a:ext cx="1524000" cy="369332"/>
          </a:xfrm>
          <a:prstGeom prst="rect">
            <a:avLst/>
          </a:prstGeom>
          <a:noFill/>
        </p:spPr>
        <p:txBody>
          <a:bodyPr wrap="square" rtlCol="0">
            <a:spAutoFit/>
          </a:bodyPr>
          <a:lstStyle/>
          <a:p>
            <a:r>
              <a:rPr lang="en-US" smtClean="0">
                <a:latin typeface="Arial" pitchFamily="34" charset="0"/>
                <a:cs typeface="Arial" pitchFamily="34" charset="0"/>
              </a:rPr>
              <a:t>Max depth</a:t>
            </a:r>
            <a:endParaRPr lang="en-US">
              <a:latin typeface="Arial" pitchFamily="34" charset="0"/>
              <a:cs typeface="Arial" pitchFamily="34" charset="0"/>
            </a:endParaRPr>
          </a:p>
        </p:txBody>
      </p:sp>
      <p:cxnSp>
        <p:nvCxnSpPr>
          <p:cNvPr id="12" name="직선 연결선 11"/>
          <p:cNvCxnSpPr/>
          <p:nvPr/>
        </p:nvCxnSpPr>
        <p:spPr>
          <a:xfrm>
            <a:off x="1066800" y="1524000"/>
            <a:ext cx="0" cy="2133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5791200" y="1524000"/>
            <a:ext cx="0" cy="2133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4" name="직선 연결선 13"/>
          <p:cNvCxnSpPr/>
          <p:nvPr/>
        </p:nvCxnSpPr>
        <p:spPr>
          <a:xfrm>
            <a:off x="5105400" y="4220496"/>
            <a:ext cx="0" cy="2133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1600200" y="4267200"/>
            <a:ext cx="0" cy="2133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Scores: training vs CV  - (2)</a:t>
            </a:r>
            <a:endParaRPr lang="en-US" sz="4000" b="1">
              <a:latin typeface="Arial" pitchFamily="34" charset="0"/>
              <a:cs typeface="Arial"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838199" y="1219199"/>
            <a:ext cx="3921858" cy="2821481"/>
          </a:xfrm>
          <a:prstGeom prst="rect">
            <a:avLst/>
          </a:prstGeom>
          <a:noFill/>
          <a:ln w="9525">
            <a:noFill/>
            <a:miter lim="800000"/>
            <a:headEnd/>
            <a:tailEnd/>
          </a:ln>
        </p:spPr>
      </p:pic>
      <p:sp>
        <p:nvSpPr>
          <p:cNvPr id="4" name="TextBox 3"/>
          <p:cNvSpPr txBox="1"/>
          <p:nvPr/>
        </p:nvSpPr>
        <p:spPr>
          <a:xfrm>
            <a:off x="2438400" y="3048000"/>
            <a:ext cx="1600200" cy="369332"/>
          </a:xfrm>
          <a:prstGeom prst="rect">
            <a:avLst/>
          </a:prstGeom>
          <a:noFill/>
        </p:spPr>
        <p:txBody>
          <a:bodyPr wrap="square" rtlCol="0">
            <a:spAutoFit/>
          </a:bodyPr>
          <a:lstStyle/>
          <a:p>
            <a:r>
              <a:rPr lang="en-US" smtClean="0">
                <a:latin typeface="Arial" pitchFamily="34" charset="0"/>
                <a:cs typeface="Arial" pitchFamily="34" charset="0"/>
              </a:rPr>
              <a:t>Subsample</a:t>
            </a:r>
            <a:endParaRPr lang="en-US">
              <a:latin typeface="Arial" pitchFamily="34" charset="0"/>
              <a:cs typeface="Arial" pitchFamily="34" charset="0"/>
            </a:endParaRPr>
          </a:p>
        </p:txBody>
      </p:sp>
      <p:cxnSp>
        <p:nvCxnSpPr>
          <p:cNvPr id="5" name="직선 연결선 4"/>
          <p:cNvCxnSpPr/>
          <p:nvPr/>
        </p:nvCxnSpPr>
        <p:spPr>
          <a:xfrm>
            <a:off x="2271252" y="1585452"/>
            <a:ext cx="0" cy="2133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772400" cy="646331"/>
          </a:xfrm>
          <a:prstGeom prst="rect">
            <a:avLst/>
          </a:prstGeom>
          <a:noFill/>
        </p:spPr>
        <p:txBody>
          <a:bodyPr wrap="square" rtlCol="0">
            <a:spAutoFit/>
          </a:bodyPr>
          <a:lstStyle/>
          <a:p>
            <a:r>
              <a:rPr lang="en-US" sz="3600" b="1" smtClean="0">
                <a:latin typeface="Arial" pitchFamily="34" charset="0"/>
                <a:cs typeface="Arial" pitchFamily="34" charset="0"/>
              </a:rPr>
              <a:t>Pipeline and Modeling</a:t>
            </a:r>
            <a:endParaRPr lang="en-US" sz="3600" b="1">
              <a:latin typeface="Arial" pitchFamily="34" charset="0"/>
              <a:cs typeface="Arial" pitchFamily="34" charset="0"/>
            </a:endParaRPr>
          </a:p>
        </p:txBody>
      </p:sp>
      <p:sp>
        <p:nvSpPr>
          <p:cNvPr id="7" name="TextBox 6"/>
          <p:cNvSpPr txBox="1"/>
          <p:nvPr/>
        </p:nvSpPr>
        <p:spPr>
          <a:xfrm>
            <a:off x="381000" y="990600"/>
            <a:ext cx="3581400" cy="369332"/>
          </a:xfrm>
          <a:prstGeom prst="rect">
            <a:avLst/>
          </a:prstGeom>
          <a:noFill/>
        </p:spPr>
        <p:txBody>
          <a:bodyPr wrap="square" rtlCol="0">
            <a:spAutoFit/>
          </a:bodyPr>
          <a:lstStyle/>
          <a:p>
            <a:r>
              <a:rPr lang="en-US" b="1" smtClean="0">
                <a:latin typeface="Arial" pitchFamily="34" charset="0"/>
                <a:cs typeface="Arial" pitchFamily="34" charset="0"/>
              </a:rPr>
              <a:t>Data cleaning (pipeline)</a:t>
            </a:r>
            <a:endParaRPr lang="en-US" b="1">
              <a:latin typeface="Arial" pitchFamily="34" charset="0"/>
              <a:cs typeface="Arial" pitchFamily="34" charset="0"/>
            </a:endParaRPr>
          </a:p>
        </p:txBody>
      </p:sp>
      <p:sp>
        <p:nvSpPr>
          <p:cNvPr id="8" name="TextBox 7"/>
          <p:cNvSpPr txBox="1"/>
          <p:nvPr/>
        </p:nvSpPr>
        <p:spPr>
          <a:xfrm>
            <a:off x="381000" y="2145268"/>
            <a:ext cx="3581400" cy="369332"/>
          </a:xfrm>
          <a:prstGeom prst="rect">
            <a:avLst/>
          </a:prstGeom>
          <a:noFill/>
        </p:spPr>
        <p:txBody>
          <a:bodyPr wrap="square" rtlCol="0">
            <a:spAutoFit/>
          </a:bodyPr>
          <a:lstStyle/>
          <a:p>
            <a:r>
              <a:rPr lang="en-US" b="1" smtClean="0">
                <a:latin typeface="Arial" pitchFamily="34" charset="0"/>
                <a:cs typeface="Arial" pitchFamily="34" charset="0"/>
              </a:rPr>
              <a:t>Modeling</a:t>
            </a:r>
            <a:endParaRPr lang="en-US" b="1">
              <a:latin typeface="Arial" pitchFamily="34" charset="0"/>
              <a:cs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228600" y="2590800"/>
            <a:ext cx="7772400" cy="2233493"/>
          </a:xfrm>
          <a:prstGeom prst="rect">
            <a:avLst/>
          </a:prstGeom>
          <a:noFill/>
          <a:ln w="9525">
            <a:noFill/>
            <a:miter lim="800000"/>
            <a:headEnd/>
            <a:tailEnd/>
          </a:ln>
        </p:spPr>
      </p:pic>
      <p:pic>
        <p:nvPicPr>
          <p:cNvPr id="4" name="Picture 4"/>
          <p:cNvPicPr>
            <a:picLocks noChangeAspect="1" noChangeArrowheads="1"/>
          </p:cNvPicPr>
          <p:nvPr/>
        </p:nvPicPr>
        <p:blipFill>
          <a:blip r:embed="rId3" cstate="print"/>
          <a:srcRect/>
          <a:stretch>
            <a:fillRect/>
          </a:stretch>
        </p:blipFill>
        <p:spPr bwMode="auto">
          <a:xfrm>
            <a:off x="228600" y="1371600"/>
            <a:ext cx="791368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584775"/>
          </a:xfrm>
          <a:prstGeom prst="rect">
            <a:avLst/>
          </a:prstGeom>
          <a:noFill/>
        </p:spPr>
        <p:txBody>
          <a:bodyPr wrap="square" rtlCol="0">
            <a:spAutoFit/>
          </a:bodyPr>
          <a:lstStyle/>
          <a:p>
            <a:r>
              <a:rPr lang="en-US" sz="3200" b="1" smtClean="0">
                <a:latin typeface="Arial" pitchFamily="34" charset="0"/>
                <a:cs typeface="Arial" pitchFamily="34" charset="0"/>
              </a:rPr>
              <a:t>ROC curves  - (1)</a:t>
            </a:r>
            <a:endParaRPr lang="en-US" sz="3200" b="1">
              <a:latin typeface="Arial" pitchFamily="34" charset="0"/>
              <a:cs typeface="Arial" pitchFamily="34" charset="0"/>
            </a:endParaRPr>
          </a:p>
        </p:txBody>
      </p:sp>
      <p:sp>
        <p:nvSpPr>
          <p:cNvPr id="4" name="TextBox 3"/>
          <p:cNvSpPr txBox="1"/>
          <p:nvPr/>
        </p:nvSpPr>
        <p:spPr>
          <a:xfrm>
            <a:off x="914400" y="609600"/>
            <a:ext cx="2590800" cy="369332"/>
          </a:xfrm>
          <a:prstGeom prst="rect">
            <a:avLst/>
          </a:prstGeom>
          <a:noFill/>
        </p:spPr>
        <p:txBody>
          <a:bodyPr wrap="square" rtlCol="0">
            <a:spAutoFit/>
          </a:bodyPr>
          <a:lstStyle/>
          <a:p>
            <a:pPr algn="ctr"/>
            <a:r>
              <a:rPr lang="en-US" smtClean="0">
                <a:latin typeface="Arial" pitchFamily="34" charset="0"/>
                <a:cs typeface="Arial" pitchFamily="34" charset="0"/>
              </a:rPr>
              <a:t>Grad Boosting</a:t>
            </a:r>
            <a:endParaRPr lang="en-US">
              <a:latin typeface="Arial" pitchFamily="34" charset="0"/>
              <a:cs typeface="Arial" pitchFamily="34" charset="0"/>
            </a:endParaRPr>
          </a:p>
        </p:txBody>
      </p:sp>
      <p:sp>
        <p:nvSpPr>
          <p:cNvPr id="5" name="TextBox 4"/>
          <p:cNvSpPr txBox="1"/>
          <p:nvPr/>
        </p:nvSpPr>
        <p:spPr>
          <a:xfrm>
            <a:off x="5029200" y="609600"/>
            <a:ext cx="2590800" cy="369332"/>
          </a:xfrm>
          <a:prstGeom prst="rect">
            <a:avLst/>
          </a:prstGeom>
          <a:noFill/>
        </p:spPr>
        <p:txBody>
          <a:bodyPr wrap="square" rtlCol="0">
            <a:spAutoFit/>
          </a:bodyPr>
          <a:lstStyle/>
          <a:p>
            <a:pPr algn="ctr"/>
            <a:r>
              <a:rPr lang="en-US" smtClean="0">
                <a:latin typeface="Arial" pitchFamily="34" charset="0"/>
                <a:cs typeface="Arial" pitchFamily="34" charset="0"/>
              </a:rPr>
              <a:t>Decision Tree</a:t>
            </a:r>
            <a:endParaRPr lang="en-US">
              <a:latin typeface="Arial" pitchFamily="34" charset="0"/>
              <a:cs typeface="Arial" pitchFamily="34" charset="0"/>
            </a:endParaRPr>
          </a:p>
        </p:txBody>
      </p:sp>
      <p:sp>
        <p:nvSpPr>
          <p:cNvPr id="6" name="TextBox 5"/>
          <p:cNvSpPr txBox="1"/>
          <p:nvPr/>
        </p:nvSpPr>
        <p:spPr>
          <a:xfrm>
            <a:off x="990600" y="3733800"/>
            <a:ext cx="2590800" cy="369332"/>
          </a:xfrm>
          <a:prstGeom prst="rect">
            <a:avLst/>
          </a:prstGeom>
          <a:noFill/>
        </p:spPr>
        <p:txBody>
          <a:bodyPr wrap="square" rtlCol="0">
            <a:spAutoFit/>
          </a:bodyPr>
          <a:lstStyle/>
          <a:p>
            <a:pPr algn="ctr"/>
            <a:r>
              <a:rPr lang="en-US" smtClean="0">
                <a:latin typeface="Arial" pitchFamily="34" charset="0"/>
                <a:cs typeface="Arial" pitchFamily="34" charset="0"/>
              </a:rPr>
              <a:t>Random Forest</a:t>
            </a:r>
            <a:endParaRPr lang="en-US">
              <a:latin typeface="Arial" pitchFamily="34" charset="0"/>
              <a:cs typeface="Arial" pitchFamily="34" charset="0"/>
            </a:endParaRPr>
          </a:p>
        </p:txBody>
      </p:sp>
      <p:sp>
        <p:nvSpPr>
          <p:cNvPr id="7" name="TextBox 6"/>
          <p:cNvSpPr txBox="1"/>
          <p:nvPr/>
        </p:nvSpPr>
        <p:spPr>
          <a:xfrm>
            <a:off x="4953000" y="3733800"/>
            <a:ext cx="2590800" cy="369332"/>
          </a:xfrm>
          <a:prstGeom prst="rect">
            <a:avLst/>
          </a:prstGeom>
          <a:noFill/>
        </p:spPr>
        <p:txBody>
          <a:bodyPr wrap="square" rtlCol="0">
            <a:spAutoFit/>
          </a:bodyPr>
          <a:lstStyle/>
          <a:p>
            <a:pPr algn="ctr"/>
            <a:r>
              <a:rPr lang="en-US" smtClean="0">
                <a:latin typeface="Arial" pitchFamily="34" charset="0"/>
                <a:cs typeface="Arial" pitchFamily="34" charset="0"/>
              </a:rPr>
              <a:t>Ada Boost</a:t>
            </a:r>
            <a:endParaRPr lang="en-US">
              <a:latin typeface="Arial" pitchFamily="34" charset="0"/>
              <a:cs typeface="Arial"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247650" y="4114800"/>
            <a:ext cx="3867150" cy="267335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191000" y="914400"/>
            <a:ext cx="3797300" cy="2665413"/>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4191000" y="4116387"/>
            <a:ext cx="3849687" cy="2665413"/>
          </a:xfrm>
          <a:prstGeom prst="rect">
            <a:avLst/>
          </a:prstGeom>
          <a:noFill/>
          <a:ln w="9525">
            <a:noFill/>
            <a:miter lim="800000"/>
            <a:headEnd/>
            <a:tailEnd/>
          </a:ln>
        </p:spPr>
      </p:pic>
      <p:pic>
        <p:nvPicPr>
          <p:cNvPr id="2" name="Picture 2"/>
          <p:cNvPicPr>
            <a:picLocks noChangeAspect="1" noChangeArrowheads="1"/>
          </p:cNvPicPr>
          <p:nvPr/>
        </p:nvPicPr>
        <p:blipFill>
          <a:blip r:embed="rId5" cstate="print"/>
          <a:srcRect/>
          <a:stretch>
            <a:fillRect/>
          </a:stretch>
        </p:blipFill>
        <p:spPr bwMode="auto">
          <a:xfrm>
            <a:off x="376237" y="914400"/>
            <a:ext cx="3814763" cy="271621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584775"/>
          </a:xfrm>
          <a:prstGeom prst="rect">
            <a:avLst/>
          </a:prstGeom>
          <a:noFill/>
        </p:spPr>
        <p:txBody>
          <a:bodyPr wrap="square" rtlCol="0">
            <a:spAutoFit/>
          </a:bodyPr>
          <a:lstStyle/>
          <a:p>
            <a:r>
              <a:rPr lang="en-US" sz="3200" b="1" smtClean="0">
                <a:latin typeface="Arial" pitchFamily="34" charset="0"/>
                <a:cs typeface="Arial" pitchFamily="34" charset="0"/>
              </a:rPr>
              <a:t>ROC curves  - (2)</a:t>
            </a:r>
            <a:endParaRPr lang="en-US" sz="3200" b="1">
              <a:latin typeface="Arial" pitchFamily="34" charset="0"/>
              <a:cs typeface="Arial" pitchFamily="34" charset="0"/>
            </a:endParaRPr>
          </a:p>
        </p:txBody>
      </p:sp>
      <p:sp>
        <p:nvSpPr>
          <p:cNvPr id="4" name="TextBox 3"/>
          <p:cNvSpPr txBox="1"/>
          <p:nvPr/>
        </p:nvSpPr>
        <p:spPr>
          <a:xfrm>
            <a:off x="838200" y="1219200"/>
            <a:ext cx="2590800" cy="369332"/>
          </a:xfrm>
          <a:prstGeom prst="rect">
            <a:avLst/>
          </a:prstGeom>
          <a:noFill/>
        </p:spPr>
        <p:txBody>
          <a:bodyPr wrap="square" rtlCol="0">
            <a:spAutoFit/>
          </a:bodyPr>
          <a:lstStyle/>
          <a:p>
            <a:r>
              <a:rPr lang="en-US" smtClean="0">
                <a:latin typeface="Arial" pitchFamily="34" charset="0"/>
                <a:cs typeface="Arial" pitchFamily="34" charset="0"/>
              </a:rPr>
              <a:t>Logistic Regression</a:t>
            </a:r>
            <a:endParaRPr lang="en-US">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228600" y="1676400"/>
            <a:ext cx="3787775" cy="2665413"/>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a:stretch>
            <a:fillRect/>
          </a:stretch>
        </p:blipFill>
        <p:spPr bwMode="auto">
          <a:xfrm>
            <a:off x="4114800" y="4065587"/>
            <a:ext cx="4005263" cy="2716213"/>
          </a:xfrm>
          <a:prstGeom prst="rect">
            <a:avLst/>
          </a:prstGeom>
          <a:noFill/>
          <a:ln w="9525">
            <a:noFill/>
            <a:miter lim="800000"/>
            <a:headEnd/>
            <a:tailEnd/>
          </a:ln>
        </p:spPr>
      </p:pic>
      <p:sp>
        <p:nvSpPr>
          <p:cNvPr id="3" name="TextBox 2"/>
          <p:cNvSpPr txBox="1"/>
          <p:nvPr/>
        </p:nvSpPr>
        <p:spPr>
          <a:xfrm>
            <a:off x="381000" y="115669"/>
            <a:ext cx="7315200" cy="584775"/>
          </a:xfrm>
          <a:prstGeom prst="rect">
            <a:avLst/>
          </a:prstGeom>
          <a:noFill/>
        </p:spPr>
        <p:txBody>
          <a:bodyPr wrap="square" rtlCol="0">
            <a:spAutoFit/>
          </a:bodyPr>
          <a:lstStyle/>
          <a:p>
            <a:r>
              <a:rPr lang="en-US" sz="3200" b="1" smtClean="0">
                <a:latin typeface="Arial" pitchFamily="34" charset="0"/>
                <a:cs typeface="Arial" pitchFamily="34" charset="0"/>
              </a:rPr>
              <a:t>Profit curves  - (1)</a:t>
            </a:r>
            <a:endParaRPr lang="en-US" sz="3200" b="1">
              <a:latin typeface="Arial" pitchFamily="34" charset="0"/>
              <a:cs typeface="Arial" pitchFamily="34" charset="0"/>
            </a:endParaRPr>
          </a:p>
        </p:txBody>
      </p:sp>
      <p:sp>
        <p:nvSpPr>
          <p:cNvPr id="5" name="TextBox 4"/>
          <p:cNvSpPr txBox="1"/>
          <p:nvPr/>
        </p:nvSpPr>
        <p:spPr>
          <a:xfrm>
            <a:off x="838200" y="609600"/>
            <a:ext cx="2590800" cy="369332"/>
          </a:xfrm>
          <a:prstGeom prst="rect">
            <a:avLst/>
          </a:prstGeom>
          <a:noFill/>
        </p:spPr>
        <p:txBody>
          <a:bodyPr wrap="square" rtlCol="0">
            <a:spAutoFit/>
          </a:bodyPr>
          <a:lstStyle/>
          <a:p>
            <a:pPr algn="ctr"/>
            <a:r>
              <a:rPr lang="en-US" smtClean="0"/>
              <a:t>Grad Boosting</a:t>
            </a:r>
            <a:endParaRPr lang="en-US"/>
          </a:p>
        </p:txBody>
      </p:sp>
      <p:sp>
        <p:nvSpPr>
          <p:cNvPr id="6" name="TextBox 5"/>
          <p:cNvSpPr txBox="1"/>
          <p:nvPr/>
        </p:nvSpPr>
        <p:spPr>
          <a:xfrm>
            <a:off x="4953000" y="609600"/>
            <a:ext cx="2590800" cy="369332"/>
          </a:xfrm>
          <a:prstGeom prst="rect">
            <a:avLst/>
          </a:prstGeom>
          <a:noFill/>
        </p:spPr>
        <p:txBody>
          <a:bodyPr wrap="square" rtlCol="0">
            <a:spAutoFit/>
          </a:bodyPr>
          <a:lstStyle/>
          <a:p>
            <a:pPr algn="ctr"/>
            <a:r>
              <a:rPr lang="en-US" smtClean="0"/>
              <a:t>Decision Tree</a:t>
            </a:r>
            <a:endParaRPr lang="en-US"/>
          </a:p>
        </p:txBody>
      </p:sp>
      <p:sp>
        <p:nvSpPr>
          <p:cNvPr id="7" name="TextBox 6"/>
          <p:cNvSpPr txBox="1"/>
          <p:nvPr/>
        </p:nvSpPr>
        <p:spPr>
          <a:xfrm>
            <a:off x="914400" y="3733800"/>
            <a:ext cx="2590800" cy="369332"/>
          </a:xfrm>
          <a:prstGeom prst="rect">
            <a:avLst/>
          </a:prstGeom>
          <a:noFill/>
        </p:spPr>
        <p:txBody>
          <a:bodyPr wrap="square" rtlCol="0">
            <a:spAutoFit/>
          </a:bodyPr>
          <a:lstStyle/>
          <a:p>
            <a:pPr algn="ctr"/>
            <a:r>
              <a:rPr lang="en-US" smtClean="0"/>
              <a:t>Random Forest</a:t>
            </a:r>
            <a:endParaRPr lang="en-US"/>
          </a:p>
        </p:txBody>
      </p:sp>
      <p:sp>
        <p:nvSpPr>
          <p:cNvPr id="8" name="TextBox 7"/>
          <p:cNvSpPr txBox="1"/>
          <p:nvPr/>
        </p:nvSpPr>
        <p:spPr>
          <a:xfrm>
            <a:off x="4876800" y="3733800"/>
            <a:ext cx="2590800" cy="369332"/>
          </a:xfrm>
          <a:prstGeom prst="rect">
            <a:avLst/>
          </a:prstGeom>
          <a:noFill/>
        </p:spPr>
        <p:txBody>
          <a:bodyPr wrap="square" rtlCol="0">
            <a:spAutoFit/>
          </a:bodyPr>
          <a:lstStyle/>
          <a:p>
            <a:pPr algn="ctr"/>
            <a:r>
              <a:rPr lang="en-US" smtClean="0"/>
              <a:t>Ada Boost</a:t>
            </a:r>
            <a:endParaRPr lang="en-US"/>
          </a:p>
        </p:txBody>
      </p:sp>
      <p:pic>
        <p:nvPicPr>
          <p:cNvPr id="4099" name="Picture 3"/>
          <p:cNvPicPr>
            <a:picLocks noChangeAspect="1" noChangeArrowheads="1"/>
          </p:cNvPicPr>
          <p:nvPr/>
        </p:nvPicPr>
        <p:blipFill>
          <a:blip r:embed="rId3" cstate="print"/>
          <a:srcRect/>
          <a:stretch>
            <a:fillRect/>
          </a:stretch>
        </p:blipFill>
        <p:spPr bwMode="auto">
          <a:xfrm>
            <a:off x="4114800" y="914400"/>
            <a:ext cx="4005263" cy="2690813"/>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228600" y="4038600"/>
            <a:ext cx="3997325" cy="2708275"/>
          </a:xfrm>
          <a:prstGeom prst="rect">
            <a:avLst/>
          </a:prstGeom>
          <a:noFill/>
          <a:ln w="9525">
            <a:noFill/>
            <a:miter lim="800000"/>
            <a:headEnd/>
            <a:tailEnd/>
          </a:ln>
        </p:spPr>
      </p:pic>
      <p:pic>
        <p:nvPicPr>
          <p:cNvPr id="3074" name="Picture 2"/>
          <p:cNvPicPr>
            <a:picLocks noChangeAspect="1" noChangeArrowheads="1"/>
          </p:cNvPicPr>
          <p:nvPr/>
        </p:nvPicPr>
        <p:blipFill>
          <a:blip r:embed="rId5" cstate="print"/>
          <a:srcRect/>
          <a:stretch>
            <a:fillRect/>
          </a:stretch>
        </p:blipFill>
        <p:spPr bwMode="auto">
          <a:xfrm>
            <a:off x="228600" y="914400"/>
            <a:ext cx="3997325" cy="2743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7620000" cy="707886"/>
          </a:xfrm>
          <a:prstGeom prst="rect">
            <a:avLst/>
          </a:prstGeom>
          <a:noFill/>
        </p:spPr>
        <p:txBody>
          <a:bodyPr wrap="square" rtlCol="0">
            <a:spAutoFit/>
          </a:bodyPr>
          <a:lstStyle/>
          <a:p>
            <a:r>
              <a:rPr lang="en-US" sz="4000" b="1" smtClean="0">
                <a:latin typeface="Arial" pitchFamily="34" charset="0"/>
                <a:cs typeface="Arial" pitchFamily="34" charset="0"/>
              </a:rPr>
              <a:t>Features considered</a:t>
            </a:r>
            <a:endParaRPr lang="en-US" sz="4000" b="1">
              <a:latin typeface="Arial" pitchFamily="34" charset="0"/>
              <a:cs typeface="Arial" pitchFamily="34" charset="0"/>
            </a:endParaRPr>
          </a:p>
        </p:txBody>
      </p:sp>
      <p:sp>
        <p:nvSpPr>
          <p:cNvPr id="6" name="TextBox 5"/>
          <p:cNvSpPr txBox="1"/>
          <p:nvPr/>
        </p:nvSpPr>
        <p:spPr>
          <a:xfrm>
            <a:off x="381000" y="1219200"/>
            <a:ext cx="7315200" cy="2954655"/>
          </a:xfrm>
          <a:prstGeom prst="rect">
            <a:avLst/>
          </a:prstGeom>
          <a:noFill/>
        </p:spPr>
        <p:txBody>
          <a:bodyPr wrap="square" rtlCol="0">
            <a:spAutoFit/>
          </a:bodyPr>
          <a:lstStyle/>
          <a:p>
            <a:pPr marL="342900" indent="-342900">
              <a:spcAft>
                <a:spcPts val="1200"/>
              </a:spcAft>
              <a:buSzPct val="110000"/>
              <a:buFont typeface="Symbol" pitchFamily="18" charset="2"/>
              <a:buChar char="·"/>
            </a:pPr>
            <a:r>
              <a:rPr lang="en-US" smtClean="0">
                <a:latin typeface="Arial" pitchFamily="34" charset="0"/>
                <a:cs typeface="Arial" pitchFamily="34" charset="0"/>
              </a:rPr>
              <a:t>5 periods assigned: 7-9,10-12, 13-15, 16-24, 25-36 month ago</a:t>
            </a:r>
          </a:p>
          <a:p>
            <a:pPr marL="342900" indent="-342900">
              <a:spcAft>
                <a:spcPts val="1200"/>
              </a:spcAft>
              <a:buSzPct val="110000"/>
              <a:buFont typeface="Symbol" pitchFamily="18" charset="2"/>
              <a:buChar char="·"/>
            </a:pPr>
            <a:r>
              <a:rPr lang="en-US" smtClean="0">
                <a:latin typeface="Arial" pitchFamily="34" charset="0"/>
                <a:cs typeface="Arial" pitchFamily="34" charset="0"/>
              </a:rPr>
              <a:t> Zip codes</a:t>
            </a:r>
          </a:p>
          <a:p>
            <a:pPr marL="342900" indent="-342900">
              <a:spcAft>
                <a:spcPts val="1200"/>
              </a:spcAft>
              <a:buSzPct val="110000"/>
              <a:buFont typeface="Symbol" pitchFamily="18" charset="2"/>
              <a:buChar char="·"/>
            </a:pPr>
            <a:r>
              <a:rPr lang="en-US" smtClean="0">
                <a:latin typeface="Arial" pitchFamily="34" charset="0"/>
                <a:cs typeface="Arial" pitchFamily="34" charset="0"/>
              </a:rPr>
              <a:t>Yelp customer ratings</a:t>
            </a:r>
          </a:p>
          <a:p>
            <a:pPr marL="342900" indent="-342900">
              <a:spcAft>
                <a:spcPts val="1200"/>
              </a:spcAft>
              <a:buSzPct val="110000"/>
              <a:buFont typeface="Symbol" pitchFamily="18" charset="2"/>
              <a:buChar char="·"/>
            </a:pPr>
            <a:r>
              <a:rPr lang="en-US" smtClean="0">
                <a:latin typeface="Arial" pitchFamily="34" charset="0"/>
                <a:cs typeface="Arial" pitchFamily="34" charset="0"/>
              </a:rPr>
              <a:t>Yelp food price</a:t>
            </a:r>
          </a:p>
          <a:p>
            <a:pPr marL="342900" indent="-342900">
              <a:spcAft>
                <a:spcPts val="1200"/>
              </a:spcAft>
              <a:buSzPct val="110000"/>
              <a:buFont typeface="Symbol" pitchFamily="18" charset="2"/>
              <a:buChar char="·"/>
            </a:pPr>
            <a:r>
              <a:rPr lang="en-US" smtClean="0">
                <a:latin typeface="Arial" pitchFamily="34" charset="0"/>
                <a:cs typeface="Arial" pitchFamily="34" charset="0"/>
              </a:rPr>
              <a:t>Business geo coords</a:t>
            </a:r>
          </a:p>
          <a:p>
            <a:pPr marL="342900" indent="-342900">
              <a:spcAft>
                <a:spcPts val="1200"/>
              </a:spcAft>
              <a:buSzPct val="110000"/>
              <a:buFont typeface="Symbol" pitchFamily="18" charset="2"/>
              <a:buChar char="·"/>
            </a:pPr>
            <a:r>
              <a:rPr lang="en-US" smtClean="0">
                <a:latin typeface="Arial" pitchFamily="34" charset="0"/>
                <a:cs typeface="Arial" pitchFamily="34" charset="0"/>
              </a:rPr>
              <a:t>Business turnover rates</a:t>
            </a:r>
          </a:p>
          <a:p>
            <a:pPr marL="342900" indent="-342900">
              <a:spcAft>
                <a:spcPts val="1200"/>
              </a:spcAft>
              <a:buSzPct val="110000"/>
              <a:buFont typeface="Symbol" pitchFamily="18" charset="2"/>
              <a:buChar char="·"/>
            </a:pPr>
            <a:r>
              <a:rPr lang="en-US" smtClean="0">
                <a:latin typeface="Arial" pitchFamily="34" charset="0"/>
                <a:cs typeface="Arial" pitchFamily="34" charset="0"/>
              </a:rPr>
              <a:t>Years of restaurant in business</a:t>
            </a:r>
            <a:endParaRPr lang="en-US">
              <a:latin typeface="Arial" pitchFamily="34" charset="0"/>
              <a:cs typeface="Arial" pitchFamily="34" charset="0"/>
            </a:endParaRPr>
          </a:p>
        </p:txBody>
      </p:sp>
      <p:sp>
        <p:nvSpPr>
          <p:cNvPr id="8" name="TextBox 7"/>
          <p:cNvSpPr txBox="1"/>
          <p:nvPr/>
        </p:nvSpPr>
        <p:spPr>
          <a:xfrm>
            <a:off x="457200" y="4724400"/>
            <a:ext cx="7162800" cy="1477328"/>
          </a:xfrm>
          <a:prstGeom prst="rect">
            <a:avLst/>
          </a:prstGeom>
          <a:noFill/>
        </p:spPr>
        <p:txBody>
          <a:bodyPr wrap="square" rtlCol="0">
            <a:spAutoFit/>
          </a:bodyPr>
          <a:lstStyle/>
          <a:p>
            <a:r>
              <a:rPr lang="en-US" b="1" smtClean="0">
                <a:latin typeface="Arial" pitchFamily="34" charset="0"/>
                <a:cs typeface="Arial" pitchFamily="34" charset="0"/>
              </a:rPr>
              <a:t>Sources:</a:t>
            </a:r>
          </a:p>
          <a:p>
            <a:pPr marL="236538" indent="-236538">
              <a:buFont typeface="Calibri" pitchFamily="34" charset="0"/>
              <a:buChar char="‐"/>
            </a:pPr>
            <a:r>
              <a:rPr lang="en-US" smtClean="0">
                <a:latin typeface="Arial" pitchFamily="34" charset="0"/>
                <a:cs typeface="Arial" pitchFamily="34" charset="0"/>
              </a:rPr>
              <a:t>Yelp ratings and prices: Web-scraping</a:t>
            </a:r>
          </a:p>
          <a:p>
            <a:pPr marL="236538" indent="-236538">
              <a:buFont typeface="Calibri" pitchFamily="34" charset="0"/>
              <a:buChar char="‐"/>
            </a:pPr>
            <a:r>
              <a:rPr lang="en-US" smtClean="0">
                <a:latin typeface="Arial" pitchFamily="34" charset="0"/>
                <a:cs typeface="Arial" pitchFamily="34" charset="0"/>
              </a:rPr>
              <a:t>Business geo coords: geopy</a:t>
            </a:r>
          </a:p>
          <a:p>
            <a:pPr marL="236538" indent="-236538">
              <a:buFont typeface="Calibri" pitchFamily="34" charset="0"/>
              <a:buChar char="‐"/>
            </a:pPr>
            <a:r>
              <a:rPr lang="en-US" smtClean="0">
                <a:latin typeface="Arial" pitchFamily="34" charset="0"/>
                <a:cs typeface="Arial" pitchFamily="34" charset="0"/>
              </a:rPr>
              <a:t>Business turnover rates and years in business: another dataset from SF city</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584775"/>
          </a:xfrm>
          <a:prstGeom prst="rect">
            <a:avLst/>
          </a:prstGeom>
          <a:noFill/>
        </p:spPr>
        <p:txBody>
          <a:bodyPr wrap="square" rtlCol="0">
            <a:spAutoFit/>
          </a:bodyPr>
          <a:lstStyle/>
          <a:p>
            <a:r>
              <a:rPr lang="en-US" sz="3200" b="1" smtClean="0">
                <a:latin typeface="Arial" pitchFamily="34" charset="0"/>
                <a:cs typeface="Arial" pitchFamily="34" charset="0"/>
              </a:rPr>
              <a:t>Profit curves  - (2)</a:t>
            </a:r>
            <a:endParaRPr lang="en-US" sz="3200" b="1">
              <a:latin typeface="Arial" pitchFamily="34" charset="0"/>
              <a:cs typeface="Arial"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457200" y="838200"/>
            <a:ext cx="3987800" cy="2743200"/>
          </a:xfrm>
          <a:prstGeom prst="rect">
            <a:avLst/>
          </a:prstGeom>
          <a:noFill/>
          <a:ln w="9525">
            <a:noFill/>
            <a:miter lim="800000"/>
            <a:headEnd/>
            <a:tailEnd/>
          </a:ln>
        </p:spPr>
      </p:pic>
      <p:sp>
        <p:nvSpPr>
          <p:cNvPr id="4" name="TextBox 3"/>
          <p:cNvSpPr txBox="1"/>
          <p:nvPr/>
        </p:nvSpPr>
        <p:spPr>
          <a:xfrm>
            <a:off x="609600" y="4267200"/>
            <a:ext cx="6705600" cy="646331"/>
          </a:xfrm>
          <a:prstGeom prst="rect">
            <a:avLst/>
          </a:prstGeom>
          <a:noFill/>
        </p:spPr>
        <p:txBody>
          <a:bodyPr wrap="square" rtlCol="0">
            <a:spAutoFit/>
          </a:bodyPr>
          <a:lstStyle/>
          <a:p>
            <a:r>
              <a:rPr lang="en-US" smtClean="0"/>
              <a:t>If you are an owner of a restaurant, you would choose Random Forest algorithm with a threshold of  0.434.</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Enemble model</a:t>
            </a:r>
            <a:endParaRPr lang="en-US" sz="4000" b="1">
              <a:latin typeface="Arial" pitchFamily="34" charset="0"/>
              <a:cs typeface="Arial" pitchFamily="34" charset="0"/>
            </a:endParaRPr>
          </a:p>
        </p:txBody>
      </p:sp>
      <p:sp>
        <p:nvSpPr>
          <p:cNvPr id="4" name="TextBox 3"/>
          <p:cNvSpPr txBox="1"/>
          <p:nvPr/>
        </p:nvSpPr>
        <p:spPr>
          <a:xfrm>
            <a:off x="457200" y="1295400"/>
            <a:ext cx="7467600" cy="1431161"/>
          </a:xfrm>
          <a:prstGeom prst="rect">
            <a:avLst/>
          </a:prstGeom>
          <a:noFill/>
        </p:spPr>
        <p:txBody>
          <a:bodyPr wrap="square" rtlCol="0">
            <a:spAutoFit/>
          </a:bodyPr>
          <a:lstStyle/>
          <a:p>
            <a:pPr>
              <a:spcAft>
                <a:spcPts val="600"/>
              </a:spcAft>
            </a:pPr>
            <a:r>
              <a:rPr lang="en-US" smtClean="0">
                <a:latin typeface="Arial" pitchFamily="34" charset="0"/>
                <a:cs typeface="Arial" pitchFamily="34" charset="0"/>
              </a:rPr>
              <a:t>5 models were combined to make a prediction.</a:t>
            </a:r>
          </a:p>
          <a:p>
            <a:pPr>
              <a:spcAft>
                <a:spcPts val="600"/>
              </a:spcAft>
            </a:pPr>
            <a:endParaRPr lang="en-US" smtClean="0">
              <a:latin typeface="Arial" pitchFamily="34" charset="0"/>
              <a:cs typeface="Arial" pitchFamily="34" charset="0"/>
            </a:endParaRPr>
          </a:p>
          <a:p>
            <a:pPr>
              <a:spcAft>
                <a:spcPts val="600"/>
              </a:spcAft>
            </a:pPr>
            <a:r>
              <a:rPr lang="en-US" smtClean="0">
                <a:latin typeface="Arial" pitchFamily="34" charset="0"/>
                <a:cs typeface="Arial" pitchFamily="34" charset="0"/>
              </a:rPr>
              <a:t>Best of 5 wins  </a:t>
            </a:r>
            <a:r>
              <a:rPr lang="en-US" smtClean="0">
                <a:latin typeface="Arial" pitchFamily="34" charset="0"/>
                <a:cs typeface="Arial" pitchFamily="34" charset="0"/>
                <a:sym typeface="Wingdings" pitchFamily="2" charset="2"/>
              </a:rPr>
              <a:t>  70.3% No effect on accuracy </a:t>
            </a:r>
          </a:p>
          <a:p>
            <a:pPr>
              <a:spcAft>
                <a:spcPts val="600"/>
              </a:spcAft>
            </a:pPr>
            <a:r>
              <a:rPr lang="en-US" smtClean="0">
                <a:latin typeface="Arial" pitchFamily="34" charset="0"/>
                <a:cs typeface="Arial" pitchFamily="34" charset="0"/>
                <a:sym typeface="Wingdings" pitchFamily="2" charset="2"/>
              </a:rPr>
              <a:t>	( performs worse than Grad Boosting, 71.2% )</a:t>
            </a:r>
            <a:endParaRPr lang="en-US">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8382000" cy="584775"/>
          </a:xfrm>
          <a:prstGeom prst="rect">
            <a:avLst/>
          </a:prstGeom>
          <a:noFill/>
        </p:spPr>
        <p:txBody>
          <a:bodyPr wrap="square" rtlCol="0">
            <a:spAutoFit/>
          </a:bodyPr>
          <a:lstStyle/>
          <a:p>
            <a:r>
              <a:rPr lang="en-US" sz="3100" b="1" smtClean="0">
                <a:latin typeface="Arial" pitchFamily="34" charset="0"/>
                <a:cs typeface="Arial" pitchFamily="34" charset="0"/>
              </a:rPr>
              <a:t>Selection of segmentation of time periods</a:t>
            </a:r>
            <a:endParaRPr lang="en-US" sz="3100" b="1">
              <a:latin typeface="Arial" pitchFamily="34" charset="0"/>
              <a:cs typeface="Arial" pitchFamily="34" charset="0"/>
            </a:endParaRPr>
          </a:p>
        </p:txBody>
      </p:sp>
      <p:sp>
        <p:nvSpPr>
          <p:cNvPr id="3" name="TextBox 2"/>
          <p:cNvSpPr txBox="1"/>
          <p:nvPr/>
        </p:nvSpPr>
        <p:spPr>
          <a:xfrm>
            <a:off x="381000" y="762000"/>
            <a:ext cx="7239000" cy="923330"/>
          </a:xfrm>
          <a:prstGeom prst="rect">
            <a:avLst/>
          </a:prstGeom>
          <a:noFill/>
        </p:spPr>
        <p:txBody>
          <a:bodyPr wrap="square" rtlCol="0">
            <a:spAutoFit/>
          </a:bodyPr>
          <a:lstStyle/>
          <a:p>
            <a:r>
              <a:rPr lang="en-US" smtClean="0">
                <a:latin typeface="Arial" pitchFamily="34" charset="0"/>
                <a:cs typeface="Arial" pitchFamily="34" charset="0"/>
              </a:rPr>
              <a:t>The latest 1 – 9 months was used as a target. </a:t>
            </a:r>
          </a:p>
          <a:p>
            <a:r>
              <a:rPr lang="en-US" smtClean="0">
                <a:latin typeface="Arial" pitchFamily="34" charset="0"/>
                <a:cs typeface="Arial" pitchFamily="34" charset="0"/>
              </a:rPr>
              <a:t>True rate: 59.4%</a:t>
            </a:r>
          </a:p>
          <a:p>
            <a:r>
              <a:rPr lang="en-US" smtClean="0">
                <a:latin typeface="Arial" pitchFamily="34" charset="0"/>
                <a:cs typeface="Arial" pitchFamily="34" charset="0"/>
              </a:rPr>
              <a:t>Gradient boosting:  69.6%</a:t>
            </a:r>
          </a:p>
        </p:txBody>
      </p:sp>
      <p:graphicFrame>
        <p:nvGraphicFramePr>
          <p:cNvPr id="4" name="표 3"/>
          <p:cNvGraphicFramePr>
            <a:graphicFrameLocks noGrp="1"/>
          </p:cNvGraphicFramePr>
          <p:nvPr/>
        </p:nvGraphicFramePr>
        <p:xfrm>
          <a:off x="609600" y="2133600"/>
          <a:ext cx="6781800" cy="1330960"/>
        </p:xfrm>
        <a:graphic>
          <a:graphicData uri="http://schemas.openxmlformats.org/drawingml/2006/table">
            <a:tbl>
              <a:tblPr firstRow="1" bandRow="1">
                <a:tableStyleId>{5C22544A-7EE6-4342-B048-85BDC9FD1C3A}</a:tableStyleId>
              </a:tblPr>
              <a:tblGrid>
                <a:gridCol w="1130300"/>
                <a:gridCol w="1130300"/>
                <a:gridCol w="1130300"/>
                <a:gridCol w="1130300"/>
                <a:gridCol w="1130300"/>
                <a:gridCol w="1130300"/>
              </a:tblGrid>
              <a:tr h="332740">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Restaurant</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 – 9 m</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10 – 12m</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13</a:t>
                      </a:r>
                      <a:r>
                        <a:rPr lang="en-US" sz="1400" b="1" baseline="0" smtClean="0">
                          <a:ln>
                            <a:solidFill>
                              <a:schemeClr val="tx1">
                                <a:lumMod val="50000"/>
                                <a:lumOff val="50000"/>
                              </a:schemeClr>
                            </a:solidFill>
                          </a:ln>
                          <a:solidFill>
                            <a:schemeClr val="tx1"/>
                          </a:solidFill>
                          <a:latin typeface="Arial" pitchFamily="34" charset="0"/>
                          <a:cs typeface="Arial" pitchFamily="34" charset="0"/>
                        </a:rPr>
                        <a:t> -18m</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19-24m</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25 – 36m</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740">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A</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1</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1</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2</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740">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B</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1</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2740">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C</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1</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0</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1" smtClean="0">
                          <a:ln>
                            <a:solidFill>
                              <a:schemeClr val="tx1">
                                <a:lumMod val="50000"/>
                                <a:lumOff val="50000"/>
                              </a:schemeClr>
                            </a:solidFill>
                          </a:ln>
                          <a:solidFill>
                            <a:schemeClr val="tx1"/>
                          </a:solidFill>
                          <a:latin typeface="Arial" pitchFamily="34" charset="0"/>
                          <a:cs typeface="Arial" pitchFamily="34" charset="0"/>
                        </a:rPr>
                        <a:t>1</a:t>
                      </a:r>
                      <a:endParaRPr lang="en-US" sz="1400" b="1">
                        <a:ln>
                          <a:solidFill>
                            <a:schemeClr val="tx1">
                              <a:lumMod val="50000"/>
                              <a:lumOff val="50000"/>
                            </a:schemeClr>
                          </a:solidFill>
                        </a:ln>
                        <a:solidFill>
                          <a:schemeClr val="tx1"/>
                        </a:solidFill>
                        <a:latin typeface="Arial" pitchFamily="34" charset="0"/>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직사각형 4"/>
          <p:cNvSpPr/>
          <p:nvPr/>
        </p:nvSpPr>
        <p:spPr>
          <a:xfrm>
            <a:off x="1828800" y="1981200"/>
            <a:ext cx="9906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직선 화살표 연결선 5"/>
          <p:cNvCxnSpPr>
            <a:stCxn id="7" idx="1"/>
          </p:cNvCxnSpPr>
          <p:nvPr/>
        </p:nvCxnSpPr>
        <p:spPr>
          <a:xfrm flipH="1">
            <a:off x="2895600" y="1796534"/>
            <a:ext cx="457200"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52800" y="1611868"/>
            <a:ext cx="1066800" cy="369332"/>
          </a:xfrm>
          <a:prstGeom prst="rect">
            <a:avLst/>
          </a:prstGeom>
          <a:noFill/>
        </p:spPr>
        <p:txBody>
          <a:bodyPr wrap="square" rtlCol="0">
            <a:spAutoFit/>
          </a:bodyPr>
          <a:lstStyle/>
          <a:p>
            <a:r>
              <a:rPr lang="en-US" smtClean="0">
                <a:latin typeface="Arial" pitchFamily="34" charset="0"/>
                <a:cs typeface="Arial" pitchFamily="34" charset="0"/>
              </a:rPr>
              <a:t>target</a:t>
            </a:r>
            <a:endParaRPr lang="en-US">
              <a:latin typeface="Arial" pitchFamily="34" charset="0"/>
              <a:cs typeface="Arial" pitchFamily="34" charset="0"/>
            </a:endParaRPr>
          </a:p>
        </p:txBody>
      </p:sp>
      <p:sp>
        <p:nvSpPr>
          <p:cNvPr id="8" name="TextBox 7"/>
          <p:cNvSpPr txBox="1"/>
          <p:nvPr/>
        </p:nvSpPr>
        <p:spPr>
          <a:xfrm>
            <a:off x="304800" y="3810000"/>
            <a:ext cx="7696200" cy="2739211"/>
          </a:xfrm>
          <a:prstGeom prst="rect">
            <a:avLst/>
          </a:prstGeom>
          <a:noFill/>
        </p:spPr>
        <p:txBody>
          <a:bodyPr wrap="square" rtlCol="0">
            <a:spAutoFit/>
          </a:bodyPr>
          <a:lstStyle/>
          <a:p>
            <a:pPr marL="236538" indent="-236538">
              <a:spcAft>
                <a:spcPts val="600"/>
              </a:spcAft>
              <a:buFont typeface="Symbol" pitchFamily="18" charset="2"/>
              <a:buChar char="·"/>
            </a:pPr>
            <a:r>
              <a:rPr lang="en-US" smtClean="0">
                <a:latin typeface="Arial" pitchFamily="34" charset="0"/>
                <a:cs typeface="Arial" pitchFamily="34" charset="0"/>
              </a:rPr>
              <a:t>The selection of the first 6 months as a taget was to have more balanced data set and to give more immediate prediction to customers.</a:t>
            </a:r>
          </a:p>
          <a:p>
            <a:pPr marL="236538" indent="-236538">
              <a:spcAft>
                <a:spcPts val="600"/>
              </a:spcAft>
              <a:buFont typeface="Symbol" pitchFamily="18" charset="2"/>
              <a:buChar char="·"/>
            </a:pPr>
            <a:r>
              <a:rPr lang="en-US" smtClean="0">
                <a:latin typeface="Arial" pitchFamily="34" charset="0"/>
                <a:cs typeface="Arial" pitchFamily="34" charset="0"/>
              </a:rPr>
              <a:t>The accuracy did not change much from selection of segmentation; 69.6 vs. 71.2%.</a:t>
            </a:r>
          </a:p>
          <a:p>
            <a:pPr marL="236538" indent="-236538">
              <a:spcAft>
                <a:spcPts val="600"/>
              </a:spcAft>
              <a:buFont typeface="Symbol" pitchFamily="18" charset="2"/>
              <a:buChar char="·"/>
            </a:pPr>
            <a:r>
              <a:rPr lang="en-US" smtClean="0">
                <a:latin typeface="Arial" pitchFamily="34" charset="0"/>
                <a:cs typeface="Arial" pitchFamily="34" charset="0"/>
              </a:rPr>
              <a:t>The frequency of inspection does not matter in deciding the segmentation, because the modeling takes care of it. This is because modeling sees the features given and prdicts the target. If you change the segmentation, the modeling re-predicts based on the new given features and predict the new target.</a:t>
            </a:r>
            <a:endParaRPr lang="en-US">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5669"/>
            <a:ext cx="7315200" cy="707886"/>
          </a:xfrm>
          <a:prstGeom prst="rect">
            <a:avLst/>
          </a:prstGeom>
          <a:noFill/>
        </p:spPr>
        <p:txBody>
          <a:bodyPr wrap="square" rtlCol="0">
            <a:spAutoFit/>
          </a:bodyPr>
          <a:lstStyle/>
          <a:p>
            <a:r>
              <a:rPr lang="en-US" sz="4000" b="1" smtClean="0">
                <a:latin typeface="Arial" pitchFamily="34" charset="0"/>
                <a:cs typeface="Arial" pitchFamily="34" charset="0"/>
              </a:rPr>
              <a:t>H</a:t>
            </a:r>
            <a:endParaRPr lang="en-US" sz="4000" b="1">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7239000" cy="707886"/>
          </a:xfrm>
          <a:prstGeom prst="rect">
            <a:avLst/>
          </a:prstGeom>
          <a:noFill/>
        </p:spPr>
        <p:txBody>
          <a:bodyPr wrap="square" rtlCol="0">
            <a:spAutoFit/>
          </a:bodyPr>
          <a:lstStyle/>
          <a:p>
            <a:pPr>
              <a:spcAft>
                <a:spcPts val="600"/>
              </a:spcAft>
            </a:pPr>
            <a:r>
              <a:rPr lang="en-US" sz="4000" b="1" smtClean="0">
                <a:latin typeface="Arial" pitchFamily="34" charset="0"/>
                <a:cs typeface="Arial" pitchFamily="34" charset="0"/>
              </a:rPr>
              <a:t>Modeling </a:t>
            </a:r>
          </a:p>
        </p:txBody>
      </p:sp>
      <p:sp>
        <p:nvSpPr>
          <p:cNvPr id="4" name="직사각형 3"/>
          <p:cNvSpPr/>
          <p:nvPr/>
        </p:nvSpPr>
        <p:spPr>
          <a:xfrm>
            <a:off x="457200" y="1143000"/>
            <a:ext cx="3429000" cy="2139047"/>
          </a:xfrm>
          <a:prstGeom prst="rect">
            <a:avLst/>
          </a:prstGeom>
        </p:spPr>
        <p:txBody>
          <a:bodyPr wrap="square">
            <a:spAutoFit/>
          </a:bodyPr>
          <a:lstStyle/>
          <a:p>
            <a:pPr>
              <a:spcAft>
                <a:spcPts val="600"/>
              </a:spcAft>
            </a:pPr>
            <a:r>
              <a:rPr lang="en-US" b="1" smtClean="0">
                <a:latin typeface="Arial" pitchFamily="34" charset="0"/>
                <a:cs typeface="Arial" pitchFamily="34" charset="0"/>
              </a:rPr>
              <a:t>Algorithms considered:</a:t>
            </a:r>
          </a:p>
          <a:p>
            <a:pPr>
              <a:spcAft>
                <a:spcPts val="600"/>
              </a:spcAft>
            </a:pPr>
            <a:r>
              <a:rPr lang="en-US" smtClean="0">
                <a:latin typeface="Arial" pitchFamily="34" charset="0"/>
                <a:cs typeface="Arial" pitchFamily="34" charset="0"/>
              </a:rPr>
              <a:t>1. Logistic regression</a:t>
            </a:r>
          </a:p>
          <a:p>
            <a:pPr>
              <a:spcAft>
                <a:spcPts val="600"/>
              </a:spcAft>
            </a:pPr>
            <a:r>
              <a:rPr lang="en-US" smtClean="0">
                <a:latin typeface="Arial" pitchFamily="34" charset="0"/>
                <a:cs typeface="Arial" pitchFamily="34" charset="0"/>
              </a:rPr>
              <a:t>2. Gradient boosting</a:t>
            </a:r>
          </a:p>
          <a:p>
            <a:pPr>
              <a:spcAft>
                <a:spcPts val="600"/>
              </a:spcAft>
            </a:pPr>
            <a:r>
              <a:rPr lang="en-US" smtClean="0">
                <a:latin typeface="Arial" pitchFamily="34" charset="0"/>
                <a:cs typeface="Arial" pitchFamily="34" charset="0"/>
              </a:rPr>
              <a:t>3. Decision tree</a:t>
            </a:r>
          </a:p>
          <a:p>
            <a:pPr>
              <a:spcAft>
                <a:spcPts val="600"/>
              </a:spcAft>
            </a:pPr>
            <a:r>
              <a:rPr lang="en-US" smtClean="0">
                <a:latin typeface="Arial" pitchFamily="34" charset="0"/>
                <a:cs typeface="Arial" pitchFamily="34" charset="0"/>
              </a:rPr>
              <a:t>4. Random forest</a:t>
            </a:r>
          </a:p>
          <a:p>
            <a:pPr>
              <a:spcAft>
                <a:spcPts val="600"/>
              </a:spcAft>
            </a:pPr>
            <a:r>
              <a:rPr lang="en-US" smtClean="0">
                <a:latin typeface="Arial" pitchFamily="34" charset="0"/>
                <a:cs typeface="Arial" pitchFamily="34" charset="0"/>
              </a:rPr>
              <a:t>5. Ada boost</a:t>
            </a:r>
          </a:p>
        </p:txBody>
      </p:sp>
      <p:sp>
        <p:nvSpPr>
          <p:cNvPr id="11" name="TextBox 10"/>
          <p:cNvSpPr txBox="1"/>
          <p:nvPr/>
        </p:nvSpPr>
        <p:spPr>
          <a:xfrm>
            <a:off x="457200" y="3551872"/>
            <a:ext cx="5638800" cy="456535"/>
          </a:xfrm>
          <a:prstGeom prst="rect">
            <a:avLst/>
          </a:prstGeom>
          <a:noFill/>
        </p:spPr>
        <p:txBody>
          <a:bodyPr wrap="square" rtlCol="0">
            <a:spAutoFit/>
          </a:bodyPr>
          <a:lstStyle/>
          <a:p>
            <a:pPr>
              <a:lnSpc>
                <a:spcPct val="150000"/>
              </a:lnSpc>
            </a:pPr>
            <a:r>
              <a:rPr lang="en-US" smtClean="0">
                <a:latin typeface="Arial" pitchFamily="34" charset="0"/>
                <a:cs typeface="Arial" pitchFamily="34" charset="0"/>
              </a:rPr>
              <a:t>Gradient boost was slightly better than the rest. </a:t>
            </a:r>
          </a:p>
        </p:txBody>
      </p:sp>
      <p:sp>
        <p:nvSpPr>
          <p:cNvPr id="7" name="TextBox 6"/>
          <p:cNvSpPr txBox="1"/>
          <p:nvPr/>
        </p:nvSpPr>
        <p:spPr>
          <a:xfrm>
            <a:off x="533400" y="4191000"/>
            <a:ext cx="3505200" cy="1477328"/>
          </a:xfrm>
          <a:prstGeom prst="rect">
            <a:avLst/>
          </a:prstGeom>
          <a:noFill/>
        </p:spPr>
        <p:txBody>
          <a:bodyPr wrap="square" rtlCol="0">
            <a:spAutoFit/>
          </a:bodyPr>
          <a:lstStyle/>
          <a:p>
            <a:r>
              <a:rPr lang="en-US" smtClean="0">
                <a:latin typeface="Arial" pitchFamily="34" charset="0"/>
                <a:cs typeface="Arial" pitchFamily="34" charset="0"/>
              </a:rPr>
              <a:t>Accuracy: 71.2%</a:t>
            </a:r>
          </a:p>
          <a:p>
            <a:r>
              <a:rPr lang="en-US" smtClean="0">
                <a:latin typeface="Arial" pitchFamily="34" charset="0"/>
                <a:cs typeface="Arial" pitchFamily="34" charset="0"/>
              </a:rPr>
              <a:t>Precision: 71.2%</a:t>
            </a:r>
          </a:p>
          <a:p>
            <a:r>
              <a:rPr lang="en-US" smtClean="0">
                <a:latin typeface="Arial" pitchFamily="34" charset="0"/>
                <a:cs typeface="Arial" pitchFamily="34" charset="0"/>
              </a:rPr>
              <a:t>Recall: 59.1%</a:t>
            </a:r>
          </a:p>
          <a:p>
            <a:r>
              <a:rPr lang="en-US" smtClean="0">
                <a:latin typeface="Arial" pitchFamily="34" charset="0"/>
                <a:cs typeface="Arial" pitchFamily="34" charset="0"/>
              </a:rPr>
              <a:t>FP rate: 19.1%</a:t>
            </a:r>
          </a:p>
          <a:p>
            <a:r>
              <a:rPr lang="en-US" smtClean="0">
                <a:latin typeface="Arial" pitchFamily="34" charset="0"/>
                <a:cs typeface="Arial" pitchFamily="34" charset="0"/>
              </a:rPr>
              <a:t>F1: 64.6%</a:t>
            </a:r>
            <a:endParaRPr lang="en-US">
              <a:latin typeface="Arial" pitchFamily="34" charset="0"/>
              <a:cs typeface="Arial" pitchFamily="34" charset="0"/>
            </a:endParaRPr>
          </a:p>
        </p:txBody>
      </p:sp>
      <p:sp>
        <p:nvSpPr>
          <p:cNvPr id="6" name="TextBox 5"/>
          <p:cNvSpPr txBox="1"/>
          <p:nvPr/>
        </p:nvSpPr>
        <p:spPr>
          <a:xfrm>
            <a:off x="533400" y="5943600"/>
            <a:ext cx="4495800" cy="369332"/>
          </a:xfrm>
          <a:prstGeom prst="rect">
            <a:avLst/>
          </a:prstGeom>
          <a:noFill/>
        </p:spPr>
        <p:txBody>
          <a:bodyPr wrap="square" rtlCol="0">
            <a:spAutoFit/>
          </a:bodyPr>
          <a:lstStyle/>
          <a:p>
            <a:r>
              <a:rPr lang="en-US" smtClean="0">
                <a:latin typeface="Arial" pitchFamily="34" charset="0"/>
                <a:cs typeface="Arial" pitchFamily="34" charset="0"/>
              </a:rPr>
              <a:t>Class balance (overall true rate) = 44%</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7"/>
          <p:cNvGrpSpPr/>
          <p:nvPr/>
        </p:nvGrpSpPr>
        <p:grpSpPr>
          <a:xfrm>
            <a:off x="685800" y="1085910"/>
            <a:ext cx="3124200" cy="2209800"/>
            <a:chOff x="3200400" y="1371600"/>
            <a:chExt cx="3124200" cy="2209800"/>
          </a:xfrm>
        </p:grpSpPr>
        <p:pic>
          <p:nvPicPr>
            <p:cNvPr id="2050" name="Picture 2"/>
            <p:cNvPicPr>
              <a:picLocks noChangeAspect="1" noChangeArrowheads="1"/>
            </p:cNvPicPr>
            <p:nvPr/>
          </p:nvPicPr>
          <p:blipFill>
            <a:blip r:embed="rId2" cstate="print"/>
            <a:srcRect l="40698" t="3390" r="11628" b="47458"/>
            <a:stretch>
              <a:fillRect/>
            </a:stretch>
          </p:blipFill>
          <p:spPr bwMode="auto">
            <a:xfrm>
              <a:off x="3200400" y="1371600"/>
              <a:ext cx="3124200" cy="2209800"/>
            </a:xfrm>
            <a:prstGeom prst="rect">
              <a:avLst/>
            </a:prstGeom>
            <a:noFill/>
            <a:ln w="9525">
              <a:noFill/>
              <a:miter lim="800000"/>
              <a:headEnd/>
              <a:tailEnd/>
            </a:ln>
          </p:spPr>
        </p:pic>
        <p:sp>
          <p:nvSpPr>
            <p:cNvPr id="5" name="타원 4"/>
            <p:cNvSpPr/>
            <p:nvPr/>
          </p:nvSpPr>
          <p:spPr>
            <a:xfrm>
              <a:off x="3505200" y="2819400"/>
              <a:ext cx="533400" cy="3048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타원 6"/>
            <p:cNvSpPr/>
            <p:nvPr/>
          </p:nvSpPr>
          <p:spPr>
            <a:xfrm rot="4157643">
              <a:off x="3992246" y="2705182"/>
              <a:ext cx="533400" cy="3048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직사각형 16"/>
            <p:cNvSpPr/>
            <p:nvPr/>
          </p:nvSpPr>
          <p:spPr>
            <a:xfrm>
              <a:off x="3200400" y="1371600"/>
              <a:ext cx="3124200" cy="22098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1608909" y="3505200"/>
            <a:ext cx="1371600" cy="400110"/>
          </a:xfrm>
          <a:prstGeom prst="rect">
            <a:avLst/>
          </a:prstGeom>
          <a:noFill/>
        </p:spPr>
        <p:txBody>
          <a:bodyPr wrap="square" rtlCol="0">
            <a:spAutoFit/>
          </a:bodyPr>
          <a:lstStyle/>
          <a:p>
            <a:pPr algn="ctr"/>
            <a:r>
              <a:rPr lang="en-US" sz="2000" b="1" smtClean="0">
                <a:latin typeface="Arial" pitchFamily="34" charset="0"/>
                <a:cs typeface="Arial" pitchFamily="34" charset="0"/>
              </a:rPr>
              <a:t>Actual</a:t>
            </a:r>
            <a:endParaRPr lang="en-US" sz="2000" b="1">
              <a:latin typeface="Arial" pitchFamily="34" charset="0"/>
              <a:cs typeface="Arial" pitchFamily="34" charset="0"/>
            </a:endParaRPr>
          </a:p>
        </p:txBody>
      </p:sp>
      <p:sp>
        <p:nvSpPr>
          <p:cNvPr id="20" name="TextBox 19"/>
          <p:cNvSpPr txBox="1"/>
          <p:nvPr/>
        </p:nvSpPr>
        <p:spPr>
          <a:xfrm>
            <a:off x="5266509" y="3505200"/>
            <a:ext cx="1371600" cy="400110"/>
          </a:xfrm>
          <a:prstGeom prst="rect">
            <a:avLst/>
          </a:prstGeom>
          <a:noFill/>
        </p:spPr>
        <p:txBody>
          <a:bodyPr wrap="square" rtlCol="0">
            <a:spAutoFit/>
          </a:bodyPr>
          <a:lstStyle/>
          <a:p>
            <a:pPr algn="ctr"/>
            <a:r>
              <a:rPr lang="en-US" sz="2000" b="1" smtClean="0">
                <a:latin typeface="Arial" pitchFamily="34" charset="0"/>
                <a:cs typeface="Arial" pitchFamily="34" charset="0"/>
              </a:rPr>
              <a:t>Predicted</a:t>
            </a:r>
            <a:endParaRPr lang="en-US" b="1">
              <a:latin typeface="Arial" pitchFamily="34" charset="0"/>
              <a:cs typeface="Arial" pitchFamily="34" charset="0"/>
            </a:endParaRPr>
          </a:p>
        </p:txBody>
      </p:sp>
      <p:pic>
        <p:nvPicPr>
          <p:cNvPr id="21" name="Picture 2"/>
          <p:cNvPicPr>
            <a:picLocks noChangeAspect="1" noChangeArrowheads="1"/>
          </p:cNvPicPr>
          <p:nvPr/>
        </p:nvPicPr>
        <p:blipFill>
          <a:blip r:embed="rId3" cstate="print"/>
          <a:srcRect l="72088" t="8368" r="3905" b="47698"/>
          <a:stretch>
            <a:fillRect/>
          </a:stretch>
        </p:blipFill>
        <p:spPr bwMode="auto">
          <a:xfrm>
            <a:off x="4386943" y="3833457"/>
            <a:ext cx="3156857" cy="2209800"/>
          </a:xfrm>
          <a:prstGeom prst="rect">
            <a:avLst/>
          </a:prstGeom>
          <a:noFill/>
          <a:ln w="9525">
            <a:noFill/>
            <a:miter lim="800000"/>
            <a:headEnd/>
            <a:tailEnd/>
          </a:ln>
        </p:spPr>
      </p:pic>
      <p:pic>
        <p:nvPicPr>
          <p:cNvPr id="22" name="Picture 2"/>
          <p:cNvPicPr>
            <a:picLocks noChangeAspect="1" noChangeArrowheads="1"/>
          </p:cNvPicPr>
          <p:nvPr/>
        </p:nvPicPr>
        <p:blipFill>
          <a:blip r:embed="rId3" cstate="print"/>
          <a:srcRect l="22407" t="10040" r="53586" b="46026"/>
          <a:stretch>
            <a:fillRect/>
          </a:stretch>
        </p:blipFill>
        <p:spPr bwMode="auto">
          <a:xfrm>
            <a:off x="762000" y="3877002"/>
            <a:ext cx="3156857" cy="2209800"/>
          </a:xfrm>
          <a:prstGeom prst="rect">
            <a:avLst/>
          </a:prstGeom>
          <a:noFill/>
          <a:ln w="9525">
            <a:noFill/>
            <a:miter lim="800000"/>
            <a:headEnd/>
            <a:tailEnd/>
          </a:ln>
        </p:spPr>
      </p:pic>
      <p:sp>
        <p:nvSpPr>
          <p:cNvPr id="23" name="직사각형 22"/>
          <p:cNvSpPr/>
          <p:nvPr/>
        </p:nvSpPr>
        <p:spPr>
          <a:xfrm>
            <a:off x="685800" y="3877002"/>
            <a:ext cx="3124200" cy="22098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직사각형 23"/>
          <p:cNvSpPr/>
          <p:nvPr/>
        </p:nvSpPr>
        <p:spPr>
          <a:xfrm>
            <a:off x="4343400" y="3877002"/>
            <a:ext cx="3124200" cy="22098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88127" y="711927"/>
            <a:ext cx="2895600" cy="400110"/>
          </a:xfrm>
          <a:prstGeom prst="rect">
            <a:avLst/>
          </a:prstGeom>
          <a:noFill/>
        </p:spPr>
        <p:txBody>
          <a:bodyPr wrap="square" rtlCol="0">
            <a:spAutoFit/>
          </a:bodyPr>
          <a:lstStyle/>
          <a:p>
            <a:pPr algn="ctr"/>
            <a:r>
              <a:rPr lang="en-US" sz="2000" b="1" smtClean="0">
                <a:latin typeface="Arial" pitchFamily="34" charset="0"/>
                <a:cs typeface="Arial" pitchFamily="34" charset="0"/>
              </a:rPr>
              <a:t>Entire SF restaurants</a:t>
            </a:r>
          </a:p>
        </p:txBody>
      </p:sp>
      <p:sp>
        <p:nvSpPr>
          <p:cNvPr id="26" name="TextBox 25"/>
          <p:cNvSpPr txBox="1"/>
          <p:nvPr/>
        </p:nvSpPr>
        <p:spPr>
          <a:xfrm>
            <a:off x="152400" y="76200"/>
            <a:ext cx="7543800" cy="584775"/>
          </a:xfrm>
          <a:prstGeom prst="rect">
            <a:avLst/>
          </a:prstGeom>
          <a:noFill/>
        </p:spPr>
        <p:txBody>
          <a:bodyPr wrap="square" rtlCol="0">
            <a:spAutoFit/>
          </a:bodyPr>
          <a:lstStyle/>
          <a:p>
            <a:pPr>
              <a:spcAft>
                <a:spcPts val="600"/>
              </a:spcAft>
            </a:pPr>
            <a:r>
              <a:rPr lang="en-US" sz="3200" b="1" smtClean="0">
                <a:latin typeface="Arial" pitchFamily="34" charset="0"/>
                <a:cs typeface="Arial" pitchFamily="34" charset="0"/>
              </a:rPr>
              <a:t>Missing signatures in violation map</a:t>
            </a:r>
          </a:p>
        </p:txBody>
      </p:sp>
      <p:sp>
        <p:nvSpPr>
          <p:cNvPr id="4" name="TextBox 3"/>
          <p:cNvSpPr txBox="1"/>
          <p:nvPr/>
        </p:nvSpPr>
        <p:spPr>
          <a:xfrm>
            <a:off x="2971800" y="1074242"/>
            <a:ext cx="914400" cy="369332"/>
          </a:xfrm>
          <a:prstGeom prst="rect">
            <a:avLst/>
          </a:prstGeom>
          <a:noFill/>
        </p:spPr>
        <p:txBody>
          <a:bodyPr wrap="square" rtlCol="0">
            <a:spAutoFit/>
          </a:bodyPr>
          <a:lstStyle/>
          <a:p>
            <a:pPr algn="ctr"/>
            <a:r>
              <a:rPr lang="en-US" smtClean="0">
                <a:latin typeface="Arial" pitchFamily="34" charset="0"/>
                <a:cs typeface="Arial" pitchFamily="34" charset="0"/>
              </a:rPr>
              <a:t>(4897)</a:t>
            </a:r>
            <a:endParaRPr lang="en-US">
              <a:latin typeface="Arial" pitchFamily="34" charset="0"/>
              <a:cs typeface="Arial" pitchFamily="34" charset="0"/>
            </a:endParaRPr>
          </a:p>
        </p:txBody>
      </p:sp>
      <p:sp>
        <p:nvSpPr>
          <p:cNvPr id="27" name="TextBox 26"/>
          <p:cNvSpPr txBox="1"/>
          <p:nvPr/>
        </p:nvSpPr>
        <p:spPr>
          <a:xfrm>
            <a:off x="3048000" y="3844347"/>
            <a:ext cx="838200" cy="369332"/>
          </a:xfrm>
          <a:prstGeom prst="rect">
            <a:avLst/>
          </a:prstGeom>
          <a:noFill/>
        </p:spPr>
        <p:txBody>
          <a:bodyPr wrap="square" rtlCol="0">
            <a:spAutoFit/>
          </a:bodyPr>
          <a:lstStyle/>
          <a:p>
            <a:pPr algn="ctr"/>
            <a:r>
              <a:rPr lang="en-US" smtClean="0">
                <a:latin typeface="Arial" pitchFamily="34" charset="0"/>
                <a:cs typeface="Arial" pitchFamily="34" charset="0"/>
              </a:rPr>
              <a:t>(2116)</a:t>
            </a:r>
            <a:endParaRPr lang="en-US">
              <a:latin typeface="Arial" pitchFamily="34" charset="0"/>
              <a:cs typeface="Arial" pitchFamily="34" charset="0"/>
            </a:endParaRPr>
          </a:p>
        </p:txBody>
      </p:sp>
      <p:sp>
        <p:nvSpPr>
          <p:cNvPr id="28" name="TextBox 27"/>
          <p:cNvSpPr txBox="1"/>
          <p:nvPr/>
        </p:nvSpPr>
        <p:spPr>
          <a:xfrm>
            <a:off x="6629400" y="3853834"/>
            <a:ext cx="914400" cy="369332"/>
          </a:xfrm>
          <a:prstGeom prst="rect">
            <a:avLst/>
          </a:prstGeom>
          <a:noFill/>
        </p:spPr>
        <p:txBody>
          <a:bodyPr wrap="square" rtlCol="0">
            <a:spAutoFit/>
          </a:bodyPr>
          <a:lstStyle/>
          <a:p>
            <a:pPr algn="ctr"/>
            <a:r>
              <a:rPr lang="en-US" smtClean="0">
                <a:latin typeface="Arial" pitchFamily="34" charset="0"/>
                <a:cs typeface="Arial" pitchFamily="34" charset="0"/>
              </a:rPr>
              <a:t>(1921)</a:t>
            </a:r>
            <a:endParaRPr lang="en-US">
              <a:latin typeface="Arial" pitchFamily="34" charset="0"/>
              <a:cs typeface="Arial" pitchFamily="34" charset="0"/>
            </a:endParaRPr>
          </a:p>
        </p:txBody>
      </p:sp>
      <p:sp>
        <p:nvSpPr>
          <p:cNvPr id="29" name="TextBox 28"/>
          <p:cNvSpPr txBox="1"/>
          <p:nvPr/>
        </p:nvSpPr>
        <p:spPr>
          <a:xfrm>
            <a:off x="4191000" y="1219200"/>
            <a:ext cx="3581400" cy="646331"/>
          </a:xfrm>
          <a:prstGeom prst="rect">
            <a:avLst/>
          </a:prstGeom>
          <a:noFill/>
        </p:spPr>
        <p:txBody>
          <a:bodyPr wrap="square" rtlCol="0">
            <a:spAutoFit/>
          </a:bodyPr>
          <a:lstStyle/>
          <a:p>
            <a:r>
              <a:rPr lang="en-US" smtClean="0">
                <a:latin typeface="Arial" pitchFamily="34" charset="0"/>
                <a:cs typeface="Arial" pitchFamily="34" charset="0"/>
              </a:rPr>
              <a:t>There are two missing signatures in restaurants with violations.</a:t>
            </a:r>
            <a:endParaRPr lang="en-US">
              <a:latin typeface="Arial" pitchFamily="34" charset="0"/>
              <a:cs typeface="Arial" pitchFamily="34" charset="0"/>
            </a:endParaRPr>
          </a:p>
        </p:txBody>
      </p:sp>
      <p:sp>
        <p:nvSpPr>
          <p:cNvPr id="30" name="TextBox 29"/>
          <p:cNvSpPr txBox="1"/>
          <p:nvPr/>
        </p:nvSpPr>
        <p:spPr>
          <a:xfrm>
            <a:off x="685800" y="6102528"/>
            <a:ext cx="3200400" cy="584775"/>
          </a:xfrm>
          <a:prstGeom prst="rect">
            <a:avLst/>
          </a:prstGeom>
          <a:noFill/>
        </p:spPr>
        <p:txBody>
          <a:bodyPr wrap="square" rtlCol="0">
            <a:spAutoFit/>
          </a:bodyPr>
          <a:lstStyle/>
          <a:p>
            <a:r>
              <a:rPr lang="en-US" sz="1600" smtClean="0">
                <a:latin typeface="Arial" pitchFamily="34" charset="0"/>
                <a:cs typeface="Arial" pitchFamily="34" charset="0"/>
              </a:rPr>
              <a:t>Actual restaurants with violations for the past 6 months</a:t>
            </a:r>
            <a:endParaRPr lang="en-US" sz="1600">
              <a:latin typeface="Arial" pitchFamily="34" charset="0"/>
              <a:cs typeface="Arial" pitchFamily="34" charset="0"/>
            </a:endParaRPr>
          </a:p>
        </p:txBody>
      </p:sp>
      <p:sp>
        <p:nvSpPr>
          <p:cNvPr id="31" name="TextBox 30"/>
          <p:cNvSpPr txBox="1"/>
          <p:nvPr/>
        </p:nvSpPr>
        <p:spPr>
          <a:xfrm>
            <a:off x="4343400" y="6096000"/>
            <a:ext cx="3200400" cy="584775"/>
          </a:xfrm>
          <a:prstGeom prst="rect">
            <a:avLst/>
          </a:prstGeom>
          <a:noFill/>
        </p:spPr>
        <p:txBody>
          <a:bodyPr wrap="square" rtlCol="0">
            <a:spAutoFit/>
          </a:bodyPr>
          <a:lstStyle/>
          <a:p>
            <a:r>
              <a:rPr lang="en-US" sz="1600" smtClean="0">
                <a:latin typeface="Arial" pitchFamily="34" charset="0"/>
                <a:cs typeface="Arial" pitchFamily="34" charset="0"/>
              </a:rPr>
              <a:t>Predicted restaurants with violations for the past 6 months</a:t>
            </a:r>
            <a:endParaRPr lang="en-US" sz="160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1371600" y="2545081"/>
            <a:ext cx="5123688" cy="3398519"/>
            <a:chOff x="1371600" y="1173481"/>
            <a:chExt cx="5123688" cy="3398519"/>
          </a:xfrm>
        </p:grpSpPr>
        <p:pic>
          <p:nvPicPr>
            <p:cNvPr id="3074" name="Picture 2"/>
            <p:cNvPicPr>
              <a:picLocks noChangeAspect="1" noChangeArrowheads="1"/>
            </p:cNvPicPr>
            <p:nvPr/>
          </p:nvPicPr>
          <p:blipFill>
            <a:blip r:embed="rId2" cstate="print"/>
            <a:srcRect l="23481" t="4442" r="-103" b="24480"/>
            <a:stretch>
              <a:fillRect/>
            </a:stretch>
          </p:blipFill>
          <p:spPr bwMode="auto">
            <a:xfrm>
              <a:off x="1371600" y="2133600"/>
              <a:ext cx="4800600" cy="2438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l="54170" t="12459" b="14196"/>
            <a:stretch>
              <a:fillRect/>
            </a:stretch>
          </p:blipFill>
          <p:spPr bwMode="auto">
            <a:xfrm>
              <a:off x="4361688" y="1173481"/>
              <a:ext cx="2133600" cy="2252471"/>
            </a:xfrm>
            <a:prstGeom prst="rect">
              <a:avLst/>
            </a:prstGeom>
            <a:noFill/>
            <a:ln w="9525">
              <a:noFill/>
              <a:miter lim="800000"/>
              <a:headEnd/>
              <a:tailEnd/>
            </a:ln>
          </p:spPr>
        </p:pic>
      </p:grpSp>
      <p:sp>
        <p:nvSpPr>
          <p:cNvPr id="5" name="TextBox 4"/>
          <p:cNvSpPr txBox="1"/>
          <p:nvPr/>
        </p:nvSpPr>
        <p:spPr>
          <a:xfrm>
            <a:off x="228600" y="76200"/>
            <a:ext cx="7924800" cy="600164"/>
          </a:xfrm>
          <a:prstGeom prst="rect">
            <a:avLst/>
          </a:prstGeom>
          <a:noFill/>
        </p:spPr>
        <p:txBody>
          <a:bodyPr wrap="square" rtlCol="0">
            <a:spAutoFit/>
          </a:bodyPr>
          <a:lstStyle/>
          <a:p>
            <a:r>
              <a:rPr lang="en-US" sz="3300" b="1" smtClean="0">
                <a:latin typeface="Arial" pitchFamily="34" charset="0"/>
                <a:cs typeface="Arial" pitchFamily="34" charset="0"/>
              </a:rPr>
              <a:t>Two areas without violation signatures </a:t>
            </a:r>
            <a:endParaRPr lang="en-US" sz="3300" b="1">
              <a:latin typeface="Arial" pitchFamily="34" charset="0"/>
              <a:cs typeface="Arial" pitchFamily="34" charset="0"/>
            </a:endParaRPr>
          </a:p>
        </p:txBody>
      </p:sp>
      <p:sp>
        <p:nvSpPr>
          <p:cNvPr id="6" name="TextBox 5"/>
          <p:cNvSpPr txBox="1"/>
          <p:nvPr/>
        </p:nvSpPr>
        <p:spPr>
          <a:xfrm>
            <a:off x="381000" y="838200"/>
            <a:ext cx="7543800" cy="1415772"/>
          </a:xfrm>
          <a:prstGeom prst="rect">
            <a:avLst/>
          </a:prstGeom>
          <a:noFill/>
        </p:spPr>
        <p:txBody>
          <a:bodyPr wrap="square" rtlCol="0">
            <a:spAutoFit/>
          </a:bodyPr>
          <a:lstStyle/>
          <a:p>
            <a:pPr>
              <a:spcAft>
                <a:spcPts val="600"/>
              </a:spcAft>
            </a:pPr>
            <a:r>
              <a:rPr lang="en-US" smtClean="0">
                <a:latin typeface="Arial" pitchFamily="34" charset="0"/>
                <a:cs typeface="Arial" pitchFamily="34" charset="0"/>
              </a:rPr>
              <a:t>Below are two areas with signatures shown at entire SF restaurant map, but missing in the violation map.</a:t>
            </a:r>
          </a:p>
          <a:p>
            <a:pPr>
              <a:spcAft>
                <a:spcPts val="600"/>
              </a:spcAft>
            </a:pPr>
            <a:r>
              <a:rPr lang="en-US" sz="2000" b="1" smtClean="0">
                <a:latin typeface="Arial" pitchFamily="34" charset="0"/>
                <a:cs typeface="Arial" pitchFamily="34" charset="0"/>
              </a:rPr>
              <a:t>The Haight and NoPa areas (Next to Golden Gate Park)</a:t>
            </a:r>
          </a:p>
          <a:p>
            <a:pPr>
              <a:spcAft>
                <a:spcPts val="600"/>
              </a:spcAft>
            </a:pPr>
            <a:r>
              <a:rPr lang="en-US" sz="2000" smtClean="0">
                <a:latin typeface="Arial" pitchFamily="34" charset="0"/>
                <a:cs typeface="Arial" pitchFamily="34" charset="0"/>
              </a:rPr>
              <a:t>Why?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52400"/>
            <a:ext cx="7620000" cy="646331"/>
          </a:xfrm>
          <a:prstGeom prst="rect">
            <a:avLst/>
          </a:prstGeom>
          <a:noFill/>
        </p:spPr>
        <p:txBody>
          <a:bodyPr wrap="square" rtlCol="0">
            <a:spAutoFit/>
          </a:bodyPr>
          <a:lstStyle/>
          <a:p>
            <a:r>
              <a:rPr lang="en-US" sz="3600" b="1" smtClean="0">
                <a:latin typeface="Arial" pitchFamily="34" charset="0"/>
                <a:cs typeface="Arial" pitchFamily="34" charset="0"/>
              </a:rPr>
              <a:t>Histograms for ratings and prices</a:t>
            </a:r>
            <a:endParaRPr lang="en-US" sz="3600" b="1">
              <a:latin typeface="Arial" pitchFamily="34" charset="0"/>
              <a:cs typeface="Aria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 y="2049463"/>
            <a:ext cx="3902075" cy="2751137"/>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141840" y="2076503"/>
            <a:ext cx="3822700" cy="2682875"/>
          </a:xfrm>
          <a:prstGeom prst="rect">
            <a:avLst/>
          </a:prstGeom>
          <a:noFill/>
          <a:ln w="9525">
            <a:noFill/>
            <a:miter lim="800000"/>
            <a:headEnd/>
            <a:tailEnd/>
          </a:ln>
        </p:spPr>
      </p:pic>
      <p:sp>
        <p:nvSpPr>
          <p:cNvPr id="7" name="TextBox 6"/>
          <p:cNvSpPr txBox="1"/>
          <p:nvPr/>
        </p:nvSpPr>
        <p:spPr>
          <a:xfrm>
            <a:off x="457200" y="1211263"/>
            <a:ext cx="7162800" cy="381000"/>
          </a:xfrm>
          <a:prstGeom prst="rect">
            <a:avLst/>
          </a:prstGeom>
          <a:noFill/>
        </p:spPr>
        <p:txBody>
          <a:bodyPr wrap="square" rtlCol="0">
            <a:spAutoFit/>
          </a:bodyPr>
          <a:lstStyle/>
          <a:p>
            <a:r>
              <a:rPr lang="en-US" smtClean="0">
                <a:latin typeface="Arial" pitchFamily="34" charset="0"/>
                <a:cs typeface="Arial" pitchFamily="34" charset="0"/>
              </a:rPr>
              <a:t>True rate: (number of restaurants with violations) / (total restaurants)</a:t>
            </a:r>
            <a:endParaRPr lang="en-US">
              <a:latin typeface="Arial" pitchFamily="34" charset="0"/>
              <a:cs typeface="Arial" pitchFamily="34" charset="0"/>
            </a:endParaRPr>
          </a:p>
        </p:txBody>
      </p:sp>
      <p:sp>
        <p:nvSpPr>
          <p:cNvPr id="8" name="TextBox 7"/>
          <p:cNvSpPr txBox="1"/>
          <p:nvPr/>
        </p:nvSpPr>
        <p:spPr>
          <a:xfrm>
            <a:off x="457200" y="5334000"/>
            <a:ext cx="7391400" cy="369332"/>
          </a:xfrm>
          <a:prstGeom prst="rect">
            <a:avLst/>
          </a:prstGeom>
          <a:solidFill>
            <a:srgbClr val="FFFF00"/>
          </a:solidFill>
          <a:ln>
            <a:solidFill>
              <a:schemeClr val="tx1"/>
            </a:solidFill>
          </a:ln>
        </p:spPr>
        <p:txBody>
          <a:bodyPr wrap="square" rtlCol="0">
            <a:spAutoFit/>
          </a:bodyPr>
          <a:lstStyle/>
          <a:p>
            <a:r>
              <a:rPr lang="en-US" smtClean="0">
                <a:latin typeface="Arial" pitchFamily="34" charset="0"/>
                <a:cs typeface="Arial" pitchFamily="34" charset="0"/>
              </a:rPr>
              <a:t>Customer ratings and food prices have no correlation with food safety.</a:t>
            </a:r>
            <a:endParaRPr lang="en-US">
              <a:latin typeface="Arial" pitchFamily="34" charset="0"/>
              <a:cs typeface="Arial" pitchFamily="34" charset="0"/>
            </a:endParaRPr>
          </a:p>
        </p:txBody>
      </p:sp>
      <p:sp>
        <p:nvSpPr>
          <p:cNvPr id="9" name="TextBox 8"/>
          <p:cNvSpPr txBox="1"/>
          <p:nvPr/>
        </p:nvSpPr>
        <p:spPr>
          <a:xfrm>
            <a:off x="1524000" y="1668463"/>
            <a:ext cx="1676400" cy="369332"/>
          </a:xfrm>
          <a:prstGeom prst="rect">
            <a:avLst/>
          </a:prstGeom>
          <a:noFill/>
        </p:spPr>
        <p:txBody>
          <a:bodyPr wrap="square" rtlCol="0">
            <a:spAutoFit/>
          </a:bodyPr>
          <a:lstStyle/>
          <a:p>
            <a:pPr algn="ctr"/>
            <a:r>
              <a:rPr lang="en-US" smtClean="0">
                <a:latin typeface="Arial" pitchFamily="34" charset="0"/>
                <a:cs typeface="Arial" pitchFamily="34" charset="0"/>
              </a:rPr>
              <a:t>rating</a:t>
            </a:r>
            <a:endParaRPr lang="en-US">
              <a:latin typeface="Arial" pitchFamily="34" charset="0"/>
              <a:cs typeface="Arial" pitchFamily="34" charset="0"/>
            </a:endParaRPr>
          </a:p>
        </p:txBody>
      </p:sp>
      <p:sp>
        <p:nvSpPr>
          <p:cNvPr id="10" name="TextBox 9"/>
          <p:cNvSpPr txBox="1"/>
          <p:nvPr/>
        </p:nvSpPr>
        <p:spPr>
          <a:xfrm>
            <a:off x="5410200" y="1668463"/>
            <a:ext cx="1676400" cy="369332"/>
          </a:xfrm>
          <a:prstGeom prst="rect">
            <a:avLst/>
          </a:prstGeom>
          <a:noFill/>
        </p:spPr>
        <p:txBody>
          <a:bodyPr wrap="square" rtlCol="0">
            <a:spAutoFit/>
          </a:bodyPr>
          <a:lstStyle/>
          <a:p>
            <a:pPr algn="ctr"/>
            <a:r>
              <a:rPr lang="en-US" smtClean="0">
                <a:latin typeface="Arial" pitchFamily="34" charset="0"/>
                <a:cs typeface="Arial" pitchFamily="34" charset="0"/>
              </a:rPr>
              <a:t>price</a:t>
            </a:r>
            <a:endParaRPr lang="en-US">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15669"/>
            <a:ext cx="7772400" cy="707886"/>
          </a:xfrm>
          <a:prstGeom prst="rect">
            <a:avLst/>
          </a:prstGeom>
          <a:noFill/>
        </p:spPr>
        <p:txBody>
          <a:bodyPr wrap="square" rtlCol="0">
            <a:spAutoFit/>
          </a:bodyPr>
          <a:lstStyle/>
          <a:p>
            <a:r>
              <a:rPr lang="en-US" sz="4000" b="1" smtClean="0">
                <a:latin typeface="Arial" pitchFamily="34" charset="0"/>
                <a:cs typeface="Arial" pitchFamily="34" charset="0"/>
              </a:rPr>
              <a:t>Prediction</a:t>
            </a:r>
            <a:endParaRPr lang="en-US" sz="4000" b="1">
              <a:latin typeface="Arial" pitchFamily="34" charset="0"/>
              <a:cs typeface="Arial" pitchFamily="34" charset="0"/>
            </a:endParaRPr>
          </a:p>
        </p:txBody>
      </p:sp>
      <p:sp>
        <p:nvSpPr>
          <p:cNvPr id="6" name="TextBox 5"/>
          <p:cNvSpPr txBox="1"/>
          <p:nvPr/>
        </p:nvSpPr>
        <p:spPr>
          <a:xfrm>
            <a:off x="533400" y="1676400"/>
            <a:ext cx="7010400" cy="523220"/>
          </a:xfrm>
          <a:prstGeom prst="rect">
            <a:avLst/>
          </a:prstGeom>
          <a:noFill/>
        </p:spPr>
        <p:txBody>
          <a:bodyPr wrap="square" rtlCol="0">
            <a:spAutoFit/>
          </a:bodyPr>
          <a:lstStyle/>
          <a:p>
            <a:r>
              <a:rPr lang="en-US" sz="2800" b="1" smtClean="0">
                <a:latin typeface="Arial" pitchFamily="34" charset="0"/>
                <a:cs typeface="Arial" pitchFamily="34" charset="0"/>
              </a:rPr>
              <a:t>What is your  favorite restaurant in SF?</a:t>
            </a:r>
            <a:endParaRPr lang="en-US" sz="2800" b="1">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7620000" cy="707886"/>
          </a:xfrm>
          <a:prstGeom prst="rect">
            <a:avLst/>
          </a:prstGeom>
          <a:noFill/>
        </p:spPr>
        <p:txBody>
          <a:bodyPr wrap="square" rtlCol="0">
            <a:spAutoFit/>
          </a:bodyPr>
          <a:lstStyle/>
          <a:p>
            <a:r>
              <a:rPr lang="en-US" sz="4000" b="1" smtClean="0">
                <a:latin typeface="Arial" pitchFamily="34" charset="0"/>
                <a:cs typeface="Arial" pitchFamily="34" charset="0"/>
              </a:rPr>
              <a:t>Next Steps</a:t>
            </a:r>
            <a:endParaRPr lang="en-US" sz="4000" b="1">
              <a:latin typeface="Arial" pitchFamily="34" charset="0"/>
              <a:cs typeface="Arial" pitchFamily="34" charset="0"/>
            </a:endParaRPr>
          </a:p>
        </p:txBody>
      </p:sp>
      <p:sp>
        <p:nvSpPr>
          <p:cNvPr id="4" name="직사각형 3"/>
          <p:cNvSpPr/>
          <p:nvPr/>
        </p:nvSpPr>
        <p:spPr>
          <a:xfrm>
            <a:off x="381000" y="1143000"/>
            <a:ext cx="7467600" cy="1354217"/>
          </a:xfrm>
          <a:prstGeom prst="rect">
            <a:avLst/>
          </a:prstGeom>
        </p:spPr>
        <p:txBody>
          <a:bodyPr wrap="square">
            <a:spAutoFit/>
          </a:bodyPr>
          <a:lstStyle/>
          <a:p>
            <a:pPr marL="342900" indent="-342900">
              <a:spcAft>
                <a:spcPts val="600"/>
              </a:spcAft>
              <a:buFont typeface="+mj-lt"/>
              <a:buAutoNum type="arabicPeriod"/>
            </a:pPr>
            <a:r>
              <a:rPr lang="en-US" smtClean="0">
                <a:latin typeface="Arial" pitchFamily="34" charset="0"/>
                <a:cs typeface="Arial" pitchFamily="34" charset="0"/>
              </a:rPr>
              <a:t>Restaurant category information from Yelp:</a:t>
            </a:r>
          </a:p>
          <a:p>
            <a:pPr marL="342900" indent="-342900">
              <a:spcAft>
                <a:spcPts val="600"/>
              </a:spcAft>
            </a:pPr>
            <a:r>
              <a:rPr lang="en-US" smtClean="0">
                <a:latin typeface="Arial" pitchFamily="34" charset="0"/>
                <a:cs typeface="Arial" pitchFamily="34" charset="0"/>
              </a:rPr>
              <a:t>	Type of food: Chinese, French, Mediterranean, seafood, ramen, Southern,  </a:t>
            </a:r>
            <a:r>
              <a:rPr lang="en-US" smtClean="0">
                <a:latin typeface="Arial" pitchFamily="34" charset="0"/>
                <a:cs typeface="Arial" pitchFamily="34" charset="0"/>
              </a:rPr>
              <a:t>...</a:t>
            </a:r>
          </a:p>
          <a:p>
            <a:pPr marL="342900" indent="-342900">
              <a:spcAft>
                <a:spcPts val="600"/>
              </a:spcAft>
            </a:pPr>
            <a:r>
              <a:rPr lang="en-US" smtClean="0">
                <a:latin typeface="Arial" pitchFamily="34" charset="0"/>
                <a:cs typeface="Arial" pitchFamily="34" charset="0"/>
              </a:rPr>
              <a:t>2.  Time series analysis on this data.</a:t>
            </a:r>
            <a:endParaRPr lang="en-US"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풍요">
  <a:themeElements>
    <a:clrScheme name="풍요">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풍요">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풍요">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3337</TotalTime>
  <Words>1002</Words>
  <Application>Microsoft Office PowerPoint</Application>
  <PresentationFormat>화면 슬라이드 쇼(4:3)</PresentationFormat>
  <Paragraphs>272</Paragraphs>
  <Slides>33</Slides>
  <Notes>0</Notes>
  <HiddenSlides>0</HiddenSlides>
  <MMClips>0</MMClips>
  <ScaleCrop>false</ScaleCrop>
  <HeadingPairs>
    <vt:vector size="4" baseType="variant">
      <vt:variant>
        <vt:lpstr>테마</vt:lpstr>
      </vt:variant>
      <vt:variant>
        <vt:i4>1</vt:i4>
      </vt:variant>
      <vt:variant>
        <vt:lpstr>슬라이드 제목</vt:lpstr>
      </vt:variant>
      <vt:variant>
        <vt:i4>33</vt:i4>
      </vt:variant>
    </vt:vector>
  </HeadingPairs>
  <TitlesOfParts>
    <vt:vector size="34" baseType="lpstr">
      <vt:lpstr>풍요</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Soong</dc:creator>
  <cp:lastModifiedBy>Soong</cp:lastModifiedBy>
  <cp:revision>345</cp:revision>
  <dcterms:created xsi:type="dcterms:W3CDTF">2018-04-30T23:25:12Z</dcterms:created>
  <dcterms:modified xsi:type="dcterms:W3CDTF">2018-05-13T05:06:54Z</dcterms:modified>
</cp:coreProperties>
</file>