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306" r:id="rId2"/>
    <p:sldId id="307" r:id="rId3"/>
    <p:sldId id="30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66CCFF"/>
    <a:srgbClr val="0000FF"/>
    <a:srgbClr val="0000CC"/>
    <a:srgbClr val="0033CC"/>
    <a:srgbClr val="9999FF"/>
    <a:srgbClr val="3366FF"/>
    <a:srgbClr val="0066FF"/>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5" d="100"/>
          <a:sy n="95" d="100"/>
        </p:scale>
        <p:origin x="-71" y="-1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2">
        <a:schemeClr val="bg1"/>
      </p:bgRef>
    </p:bg>
    <p:spTree>
      <p:nvGrpSpPr>
        <p:cNvPr id="1" name=""/>
        <p:cNvGrpSpPr/>
        <p:nvPr/>
      </p:nvGrpSpPr>
      <p:grpSpPr>
        <a:xfrm>
          <a:off x="0" y="0"/>
          <a:ext cx="0" cy="0"/>
          <a:chOff x="0" y="0"/>
          <a:chExt cx="0" cy="0"/>
        </a:xfrm>
      </p:grpSpPr>
      <p:sp>
        <p:nvSpPr>
          <p:cNvPr id="8" name="직사각형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직선 연결선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제목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ko-KR" altLang="en-US" smtClean="0"/>
              <a:t>마스터 제목 스타일 편집</a:t>
            </a:r>
            <a:endParaRPr kumimoji="0" lang="en-US"/>
          </a:p>
        </p:txBody>
      </p:sp>
      <p:sp>
        <p:nvSpPr>
          <p:cNvPr id="25" name="부제목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sp>
        <p:nvSpPr>
          <p:cNvPr id="31" name="날짜 개체 틀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940F6E-BE2A-4534-AB66-39EFFB711D8A}" type="datetimeFigureOut">
              <a:rPr lang="en-US" smtClean="0"/>
              <a:pPr/>
              <a:t>5/12/2018</a:t>
            </a:fld>
            <a:endParaRPr lang="en-US"/>
          </a:p>
        </p:txBody>
      </p:sp>
      <p:sp>
        <p:nvSpPr>
          <p:cNvPr id="18" name="바닥글 개체 틀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슬라이드 번호 개체 틀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274955"/>
            <a:ext cx="1524000" cy="5851525"/>
          </a:xfrm>
        </p:spPr>
        <p:txBody>
          <a:bodyPr vert="eaVert" ancho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2"/>
            <a:ext cx="6019800" cy="5851525"/>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4242816" y="6557946"/>
            <a:ext cx="2002464" cy="226902"/>
          </a:xfrm>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a:xfrm>
            <a:off x="457200" y="6556248"/>
            <a:ext cx="3657600" cy="228600"/>
          </a:xfrm>
        </p:spPr>
        <p:txBody>
          <a:bodyPr/>
          <a:lstStyle>
            <a:extLst/>
          </a:lstStyle>
          <a:p>
            <a:endParaRPr lang="en-US"/>
          </a:p>
        </p:txBody>
      </p:sp>
      <p:sp>
        <p:nvSpPr>
          <p:cNvPr id="6" name="슬라이드 번호 개체 틀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63FB-524D-49F9-8ECD-596EC5985F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슬라이드 번호 개체 틀 5"/>
          <p:cNvSpPr>
            <a:spLocks noGrp="1"/>
          </p:cNvSpPr>
          <p:nvPr>
            <p:ph type="sldNum" sz="quarter" idx="12"/>
          </p:nvPr>
        </p:nvSpPr>
        <p:spPr>
          <a:xfrm>
            <a:off x="6733952" y="6555112"/>
            <a:ext cx="588336" cy="228600"/>
          </a:xfrm>
        </p:spPr>
        <p:txBody>
          <a:bodyPr/>
          <a:lstStyle>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nchor="b"/>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8" name="바닥글 개체 틀 7"/>
          <p:cNvSpPr>
            <a:spLocks noGrp="1"/>
          </p:cNvSpPr>
          <p:nvPr>
            <p:ph type="ftr" sz="quarter" idx="11"/>
          </p:nvPr>
        </p:nvSpPr>
        <p:spPr/>
        <p:txBody>
          <a:bodyPr/>
          <a:lstStyle>
            <a:extLst/>
          </a:lstStyle>
          <a:p>
            <a:endParaRPr lang="en-US"/>
          </a:p>
        </p:txBody>
      </p:sp>
      <p:sp>
        <p:nvSpPr>
          <p:cNvPr id="9" name="슬라이드 번호 개체 틀 8"/>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4" name="바닥글 개체 틀 3"/>
          <p:cNvSpPr>
            <a:spLocks noGrp="1"/>
          </p:cNvSpPr>
          <p:nvPr>
            <p:ph type="ftr" sz="quarter" idx="11"/>
          </p:nvPr>
        </p:nvSpPr>
        <p:spPr/>
        <p:txBody>
          <a:bodyPr/>
          <a:lstStyle>
            <a:extLst/>
          </a:lstStyle>
          <a:p>
            <a:endParaRPr lang="en-US"/>
          </a:p>
        </p:txBody>
      </p:sp>
      <p:sp>
        <p:nvSpPr>
          <p:cNvPr id="5" name="슬라이드 번호 개체 틀 4"/>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solidFill>
                  <a:schemeClr val="tx2"/>
                </a:solidFill>
              </a:defRPr>
            </a:lvl1pPr>
            <a:extLst/>
          </a:lstStyle>
          <a:p>
            <a:fld id="{68940F6E-BE2A-4534-AB66-39EFFB711D8A}" type="datetimeFigureOut">
              <a:rPr lang="en-US" smtClean="0"/>
              <a:pPr/>
              <a:t>5/12/2018</a:t>
            </a:fld>
            <a:endParaRPr lang="en-US"/>
          </a:p>
        </p:txBody>
      </p:sp>
      <p:sp>
        <p:nvSpPr>
          <p:cNvPr id="3" name="바닥글 개체 틀 2"/>
          <p:cNvSpPr>
            <a:spLocks noGrp="1"/>
          </p:cNvSpPr>
          <p:nvPr>
            <p:ph type="ftr" sz="quarter" idx="11"/>
          </p:nvPr>
        </p:nvSpPr>
        <p:spPr/>
        <p:txBody>
          <a:bodyPr/>
          <a:lstStyle>
            <a:lvl1pPr>
              <a:defRPr>
                <a:solidFill>
                  <a:schemeClr val="tx2"/>
                </a:solidFill>
              </a:defRPr>
            </a:lvl1pPr>
            <a:extLst/>
          </a:lstStyle>
          <a:p>
            <a:endParaRPr lang="en-US"/>
          </a:p>
        </p:txBody>
      </p:sp>
      <p:sp>
        <p:nvSpPr>
          <p:cNvPr id="4" name="슬라이드 번호 개체 틀 3"/>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2"/>
      </p:bgRef>
    </p:bg>
    <p:spTree>
      <p:nvGrpSpPr>
        <p:cNvPr id="1" name=""/>
        <p:cNvGrpSpPr/>
        <p:nvPr/>
      </p:nvGrpSpPr>
      <p:grpSpPr>
        <a:xfrm>
          <a:off x="0" y="0"/>
          <a:ext cx="0" cy="0"/>
          <a:chOff x="0" y="0"/>
          <a:chExt cx="0" cy="0"/>
        </a:xfrm>
      </p:grpSpPr>
      <p:sp>
        <p:nvSpPr>
          <p:cNvPr id="8" name="직사각형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직사각형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제목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ko-KR" altLang="en-US" smtClean="0"/>
              <a:t>마스터 제목 스타일 편집</a:t>
            </a:r>
            <a:endParaRPr kumimoji="0" lang="en-US" dirty="0"/>
          </a:p>
        </p:txBody>
      </p:sp>
      <p:sp>
        <p:nvSpPr>
          <p:cNvPr id="4" name="텍스트 개체 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ko-KR" altLang="en-US" smtClean="0"/>
              <a:t>마스터 텍스트 스타일을 편집합니다</a:t>
            </a:r>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
        <p:nvSpPr>
          <p:cNvPr id="10" name="그림 개체 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ko-KR" altLang="en-US" smtClean="0"/>
              <a:t>그림을 추가하려면 아이콘을 클릭하십시오</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직사각형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제목 개체 틀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ko-KR" altLang="en-US" smtClean="0"/>
              <a:t>마스터 제목 스타일 편집</a:t>
            </a:r>
            <a:endParaRPr kumimoji="0" lang="en-US"/>
          </a:p>
        </p:txBody>
      </p:sp>
      <p:sp>
        <p:nvSpPr>
          <p:cNvPr id="31" name="텍스트 개체 틀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27" name="날짜 개체 틀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8940F6E-BE2A-4534-AB66-39EFFB711D8A}" type="datetimeFigureOut">
              <a:rPr lang="en-US" smtClean="0"/>
              <a:pPr/>
              <a:t>5/12/2018</a:t>
            </a:fld>
            <a:endParaRPr lang="en-US"/>
          </a:p>
        </p:txBody>
      </p:sp>
      <p:sp>
        <p:nvSpPr>
          <p:cNvPr id="4" name="바닥글 개체 틀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슬라이드 번호 개체 틀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63FB-524D-49F9-8ECD-596EC5985F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646331"/>
          </a:xfrm>
          <a:prstGeom prst="rect">
            <a:avLst/>
          </a:prstGeom>
          <a:noFill/>
        </p:spPr>
        <p:txBody>
          <a:bodyPr wrap="square" rtlCol="0">
            <a:spAutoFit/>
          </a:bodyPr>
          <a:lstStyle/>
          <a:p>
            <a:r>
              <a:rPr lang="en-US" sz="3600" b="1" smtClean="0">
                <a:latin typeface="Arial" pitchFamily="34" charset="0"/>
                <a:cs typeface="Arial" pitchFamily="34" charset="0"/>
              </a:rPr>
              <a:t>Creation of geo_coords_sf.csv</a:t>
            </a:r>
            <a:endParaRPr lang="en-US" sz="3600" b="1">
              <a:latin typeface="Arial" pitchFamily="34" charset="0"/>
              <a:cs typeface="Arial" pitchFamily="34" charset="0"/>
            </a:endParaRPr>
          </a:p>
        </p:txBody>
      </p:sp>
      <p:sp>
        <p:nvSpPr>
          <p:cNvPr id="3" name="TextBox 2"/>
          <p:cNvSpPr txBox="1"/>
          <p:nvPr/>
        </p:nvSpPr>
        <p:spPr>
          <a:xfrm>
            <a:off x="381000" y="1066800"/>
            <a:ext cx="7315200" cy="3877985"/>
          </a:xfrm>
          <a:prstGeom prst="rect">
            <a:avLst/>
          </a:prstGeom>
          <a:noFill/>
        </p:spPr>
        <p:txBody>
          <a:bodyPr wrap="square" rtlCol="0">
            <a:spAutoFit/>
          </a:bodyPr>
          <a:lstStyle/>
          <a:p>
            <a:pPr>
              <a:spcAft>
                <a:spcPts val="600"/>
              </a:spcAft>
            </a:pPr>
            <a:r>
              <a:rPr lang="en-US" b="1" smtClean="0">
                <a:latin typeface="Arial" pitchFamily="34" charset="0"/>
                <a:cs typeface="Arial" pitchFamily="34" charset="0"/>
              </a:rPr>
              <a:t>geo_coords_sf.csv file:</a:t>
            </a:r>
          </a:p>
          <a:p>
            <a:pPr marL="228600" indent="-228600">
              <a:spcAft>
                <a:spcPts val="600"/>
              </a:spcAft>
              <a:buFont typeface="Symbol" pitchFamily="18" charset="2"/>
              <a:buChar char="·"/>
            </a:pPr>
            <a:r>
              <a:rPr lang="en-US" smtClean="0">
                <a:latin typeface="Arial" pitchFamily="34" charset="0"/>
                <a:cs typeface="Arial" pitchFamily="34" charset="0"/>
              </a:rPr>
              <a:t>Created by geo_coords_grabber.py</a:t>
            </a:r>
          </a:p>
          <a:p>
            <a:pPr marL="228600" indent="-228600">
              <a:spcAft>
                <a:spcPts val="600"/>
              </a:spcAft>
              <a:buFont typeface="Symbol" pitchFamily="18" charset="2"/>
              <a:buChar char="·"/>
            </a:pPr>
            <a:r>
              <a:rPr lang="en-US" smtClean="0">
                <a:latin typeface="Arial" pitchFamily="34" charset="0"/>
                <a:cs typeface="Arial" pitchFamily="34" charset="0"/>
              </a:rPr>
              <a:t>This file includes the geo coordinates of the missing ones at the city health inspection data file.</a:t>
            </a:r>
          </a:p>
          <a:p>
            <a:pPr marL="228600" indent="-228600">
              <a:spcAft>
                <a:spcPts val="600"/>
              </a:spcAft>
              <a:buFont typeface="Symbol" pitchFamily="18" charset="2"/>
              <a:buChar char="·"/>
            </a:pPr>
            <a:r>
              <a:rPr lang="en-US" smtClean="0">
                <a:latin typeface="Arial" pitchFamily="34" charset="0"/>
                <a:cs typeface="Arial" pitchFamily="34" charset="0"/>
              </a:rPr>
              <a:t>Since it keeps adding a line to a csv file, it takes about 40 minutes to finish. To keep the existing csv file, a temporary name is used; geo_coords_sf_dropme.csv.</a:t>
            </a:r>
          </a:p>
          <a:p>
            <a:pPr marL="228600" indent="-228600">
              <a:spcAft>
                <a:spcPts val="600"/>
              </a:spcAft>
              <a:buFont typeface="Symbol" pitchFamily="18" charset="2"/>
              <a:buChar char="·"/>
            </a:pPr>
            <a:r>
              <a:rPr lang="en-US" smtClean="0">
                <a:latin typeface="Arial" pitchFamily="34" charset="0"/>
                <a:cs typeface="Arial" pitchFamily="34" charset="0"/>
              </a:rPr>
              <a:t>If the process goes smoothly and the new csv file is reviewed for its completeness, then “dropme” will be dropped to replace the old csv file. </a:t>
            </a:r>
          </a:p>
          <a:p>
            <a:pPr marL="228600" indent="-228600">
              <a:spcAft>
                <a:spcPts val="600"/>
              </a:spcAft>
              <a:buFont typeface="Symbol" pitchFamily="18" charset="2"/>
              <a:buChar char="·"/>
            </a:pPr>
            <a:r>
              <a:rPr lang="en-US" smtClean="0">
                <a:latin typeface="Arial" pitchFamily="34" charset="0"/>
                <a:cs typeface="Arial" pitchFamily="34" charset="0"/>
              </a:rPr>
              <a:t>If run in AWS, there are errors like “too many requests”.</a:t>
            </a:r>
          </a:p>
          <a:p>
            <a:pPr marL="228600" indent="-228600">
              <a:spcAft>
                <a:spcPts val="600"/>
              </a:spcAft>
              <a:buFont typeface="Symbol" pitchFamily="18" charset="2"/>
              <a:buChar char="·"/>
            </a:pPr>
            <a:r>
              <a:rPr lang="en-US" smtClean="0">
                <a:latin typeface="Arial" pitchFamily="34" charset="0"/>
                <a:cs typeface="Arial" pitchFamily="34" charset="0"/>
              </a:rPr>
              <a:t>Run geo_coords_grabber.py at local.</a:t>
            </a:r>
            <a:endParaRPr lang="en-US">
              <a:latin typeface="Arial" pitchFamily="34" charset="0"/>
              <a:cs typeface="Arial" pitchFamily="34" charset="0"/>
            </a:endParaRPr>
          </a:p>
        </p:txBody>
      </p:sp>
      <p:sp>
        <p:nvSpPr>
          <p:cNvPr id="8" name="TextBox 7"/>
          <p:cNvSpPr txBox="1"/>
          <p:nvPr/>
        </p:nvSpPr>
        <p:spPr>
          <a:xfrm>
            <a:off x="381000" y="5297269"/>
            <a:ext cx="7315200" cy="646331"/>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geo_coords_sf.csv needs to be created only once when a new SF city health inpsection data is downloaded.</a:t>
            </a:r>
            <a:endParaRPr lang="en-US">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1066959"/>
          </a:xfrm>
          <a:prstGeom prst="rect">
            <a:avLst/>
          </a:prstGeom>
          <a:noFill/>
        </p:spPr>
        <p:txBody>
          <a:bodyPr wrap="square" rtlCol="0">
            <a:spAutoFit/>
          </a:bodyPr>
          <a:lstStyle/>
          <a:p>
            <a:pPr>
              <a:lnSpc>
                <a:spcPts val="3800"/>
              </a:lnSpc>
            </a:pPr>
            <a:r>
              <a:rPr lang="en-US" sz="3600" b="1" smtClean="0">
                <a:latin typeface="Arial" pitchFamily="34" charset="0"/>
                <a:cs typeface="Arial" pitchFamily="34" charset="0"/>
              </a:rPr>
              <a:t>Creation of yelp_ratings.pkl and yelp_prices.pkl</a:t>
            </a:r>
            <a:endParaRPr lang="en-US" sz="3600" b="1">
              <a:latin typeface="Arial" pitchFamily="34" charset="0"/>
              <a:cs typeface="Arial" pitchFamily="34" charset="0"/>
            </a:endParaRPr>
          </a:p>
        </p:txBody>
      </p:sp>
      <p:sp>
        <p:nvSpPr>
          <p:cNvPr id="3" name="TextBox 2"/>
          <p:cNvSpPr txBox="1"/>
          <p:nvPr/>
        </p:nvSpPr>
        <p:spPr>
          <a:xfrm>
            <a:off x="381000" y="1304359"/>
            <a:ext cx="7543800" cy="3801041"/>
          </a:xfrm>
          <a:prstGeom prst="rect">
            <a:avLst/>
          </a:prstGeom>
          <a:noFill/>
        </p:spPr>
        <p:txBody>
          <a:bodyPr wrap="square" rtlCol="0">
            <a:spAutoFit/>
          </a:bodyPr>
          <a:lstStyle/>
          <a:p>
            <a:pPr>
              <a:spcAft>
                <a:spcPts val="600"/>
              </a:spcAft>
            </a:pPr>
            <a:r>
              <a:rPr lang="en-US" b="1" smtClean="0">
                <a:latin typeface="Arial" pitchFamily="34" charset="0"/>
                <a:cs typeface="Arial" pitchFamily="34" charset="0"/>
              </a:rPr>
              <a:t>yelp_ratings.pkl and yelp_prices.pkl files:</a:t>
            </a:r>
          </a:p>
          <a:p>
            <a:pPr marL="228600" indent="-228600">
              <a:spcAft>
                <a:spcPts val="600"/>
              </a:spcAft>
              <a:buFont typeface="Symbol" pitchFamily="18" charset="2"/>
              <a:buChar char="·"/>
            </a:pPr>
            <a:r>
              <a:rPr lang="en-US" smtClean="0">
                <a:latin typeface="Arial" pitchFamily="34" charset="0"/>
                <a:cs typeface="Arial" pitchFamily="34" charset="0"/>
              </a:rPr>
              <a:t>Created by yelp_scraping_ratings.ipynb and yelp_scraping_prices.ipynb files.</a:t>
            </a:r>
          </a:p>
          <a:p>
            <a:pPr marL="228600" indent="-228600">
              <a:spcAft>
                <a:spcPts val="600"/>
              </a:spcAft>
              <a:buFont typeface="Symbol" pitchFamily="18" charset="2"/>
              <a:buChar char="·"/>
            </a:pPr>
            <a:r>
              <a:rPr lang="en-US" smtClean="0">
                <a:latin typeface="Arial" pitchFamily="34" charset="0"/>
                <a:cs typeface="Arial" pitchFamily="34" charset="0"/>
              </a:rPr>
              <a:t>These files include the customer review ratings and food prices (rated as 1 – 4) for the entire SF restaurants, web-scraped from Yelp. Due to the limit on search result up to 1000 set by Yelp, the search was divided based on neighborhoods to obtain 4900 restaurants’ information. Each result was added to the list manually by changing the code at the end of the jupyter notebook file.</a:t>
            </a:r>
          </a:p>
          <a:p>
            <a:pPr marL="228600" indent="-228600">
              <a:spcAft>
                <a:spcPts val="600"/>
              </a:spcAft>
              <a:buFont typeface="Symbol" pitchFamily="18" charset="2"/>
              <a:buChar char="·"/>
            </a:pPr>
            <a:endParaRPr lang="en-US" smtClean="0">
              <a:latin typeface="Arial" pitchFamily="34" charset="0"/>
              <a:cs typeface="Arial" pitchFamily="34" charset="0"/>
            </a:endParaRPr>
          </a:p>
          <a:p>
            <a:pPr marL="228600" indent="-228600">
              <a:spcAft>
                <a:spcPts val="600"/>
              </a:spcAft>
              <a:buFont typeface="Symbol" pitchFamily="18" charset="2"/>
              <a:buChar char="·"/>
            </a:pPr>
            <a:r>
              <a:rPr lang="en-US" smtClean="0">
                <a:latin typeface="Arial" pitchFamily="34" charset="0"/>
                <a:cs typeface="Arial" pitchFamily="34" charset="0"/>
              </a:rPr>
              <a:t>If run at local, the run time is about 20 min.</a:t>
            </a:r>
          </a:p>
          <a:p>
            <a:pPr marL="228600" indent="-228600">
              <a:spcAft>
                <a:spcPts val="600"/>
              </a:spcAft>
              <a:buFont typeface="Symbol" pitchFamily="18" charset="2"/>
              <a:buChar char="·"/>
            </a:pPr>
            <a:r>
              <a:rPr lang="en-US" smtClean="0">
                <a:latin typeface="Arial" pitchFamily="34" charset="0"/>
                <a:cs typeface="Arial" pitchFamily="34" charset="0"/>
              </a:rPr>
              <a:t>If urn at AWS, it is under 3 mins.</a:t>
            </a:r>
          </a:p>
        </p:txBody>
      </p:sp>
      <p:sp>
        <p:nvSpPr>
          <p:cNvPr id="4" name="TextBox 3"/>
          <p:cNvSpPr txBox="1"/>
          <p:nvPr/>
        </p:nvSpPr>
        <p:spPr>
          <a:xfrm>
            <a:off x="381000" y="5562600"/>
            <a:ext cx="7315200" cy="646331"/>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These files do not need to be re-created, unless newly updated Yelp data are available.</a:t>
            </a:r>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Scrubbing.py</a:t>
            </a:r>
            <a:endParaRPr lang="en-US" sz="4000" b="1">
              <a:latin typeface="Arial" pitchFamily="34" charset="0"/>
              <a:cs typeface="Arial" pitchFamily="34" charset="0"/>
            </a:endParaRPr>
          </a:p>
        </p:txBody>
      </p:sp>
      <p:sp>
        <p:nvSpPr>
          <p:cNvPr id="4" name="직사각형 3"/>
          <p:cNvSpPr/>
          <p:nvPr/>
        </p:nvSpPr>
        <p:spPr>
          <a:xfrm>
            <a:off x="5638800" y="2678668"/>
            <a:ext cx="2108269" cy="369332"/>
          </a:xfrm>
          <a:prstGeom prst="rect">
            <a:avLst/>
          </a:prstGeom>
        </p:spPr>
        <p:txBody>
          <a:bodyPr wrap="none">
            <a:spAutoFit/>
          </a:bodyPr>
          <a:lstStyle/>
          <a:p>
            <a:r>
              <a:rPr lang="en-US" smtClean="0">
                <a:latin typeface="Arial" pitchFamily="34" charset="0"/>
                <a:cs typeface="Arial" pitchFamily="34" charset="0"/>
              </a:rPr>
              <a:t>geo_coords_sf.csv</a:t>
            </a:r>
            <a:endParaRPr lang="en-US">
              <a:latin typeface="Arial" pitchFamily="34" charset="0"/>
              <a:cs typeface="Arial" pitchFamily="34" charset="0"/>
            </a:endParaRPr>
          </a:p>
        </p:txBody>
      </p:sp>
      <p:sp>
        <p:nvSpPr>
          <p:cNvPr id="5" name="직사각형 4"/>
          <p:cNvSpPr/>
          <p:nvPr/>
        </p:nvSpPr>
        <p:spPr>
          <a:xfrm>
            <a:off x="5715000" y="4611469"/>
            <a:ext cx="1843774" cy="646331"/>
          </a:xfrm>
          <a:prstGeom prst="rect">
            <a:avLst/>
          </a:prstGeom>
        </p:spPr>
        <p:txBody>
          <a:bodyPr wrap="none">
            <a:spAutoFit/>
          </a:bodyPr>
          <a:lstStyle/>
          <a:p>
            <a:r>
              <a:rPr lang="en-US" smtClean="0">
                <a:latin typeface="Arial" pitchFamily="34" charset="0"/>
                <a:cs typeface="Arial" pitchFamily="34" charset="0"/>
              </a:rPr>
              <a:t>yelp_ratings.pkl</a:t>
            </a:r>
          </a:p>
          <a:p>
            <a:r>
              <a:rPr lang="en-US" smtClean="0">
                <a:latin typeface="Arial" pitchFamily="34" charset="0"/>
                <a:cs typeface="Arial" pitchFamily="34" charset="0"/>
              </a:rPr>
              <a:t>yelp_prices.pkl</a:t>
            </a:r>
          </a:p>
        </p:txBody>
      </p:sp>
      <p:sp>
        <p:nvSpPr>
          <p:cNvPr id="9" name="TextBox 8"/>
          <p:cNvSpPr txBox="1"/>
          <p:nvPr/>
        </p:nvSpPr>
        <p:spPr>
          <a:xfrm>
            <a:off x="389441" y="838200"/>
            <a:ext cx="6400800" cy="5447645"/>
          </a:xfrm>
          <a:prstGeom prst="rect">
            <a:avLst/>
          </a:prstGeom>
          <a:noFill/>
        </p:spPr>
        <p:txBody>
          <a:bodyPr wrap="square" rtlCol="0">
            <a:spAutoFit/>
          </a:bodyPr>
          <a:lstStyle/>
          <a:p>
            <a:r>
              <a:rPr lang="en-US" smtClean="0">
                <a:latin typeface="Arial" pitchFamily="34" charset="0"/>
                <a:cs typeface="Arial" pitchFamily="34" charset="0"/>
              </a:rPr>
              <a:t>At command line,</a:t>
            </a:r>
          </a:p>
          <a:p>
            <a:r>
              <a:rPr lang="en-US" smtClean="0">
                <a:latin typeface="Arial" pitchFamily="34" charset="0"/>
                <a:cs typeface="Arial" pitchFamily="34" charset="0"/>
              </a:rPr>
              <a:t>$ python scrubbing.py “../data/sf_inspection_2018.csv”</a:t>
            </a:r>
          </a:p>
          <a:p>
            <a:endParaRPr lang="en-US" smtClean="0">
              <a:latin typeface="Arial" pitchFamily="34" charset="0"/>
              <a:cs typeface="Arial" pitchFamily="34" charset="0"/>
            </a:endParaRPr>
          </a:p>
          <a:p>
            <a:r>
              <a:rPr lang="en-US" smtClean="0">
                <a:latin typeface="Arial" pitchFamily="34" charset="0"/>
                <a:cs typeface="Arial" pitchFamily="34" charset="0"/>
              </a:rPr>
              <a:t>remove restaurants with missing violation codes</a:t>
            </a:r>
          </a:p>
          <a:p>
            <a:endParaRPr lang="en-US" sz="2800" smtClean="0">
              <a:latin typeface="Arial" pitchFamily="34" charset="0"/>
              <a:cs typeface="Arial" pitchFamily="34" charset="0"/>
            </a:endParaRPr>
          </a:p>
          <a:p>
            <a:r>
              <a:rPr lang="en-US" smtClean="0">
                <a:latin typeface="Arial" pitchFamily="34" charset="0"/>
                <a:cs typeface="Arial" pitchFamily="34" charset="0"/>
              </a:rPr>
              <a:t>group by business id’s and inspection dates</a:t>
            </a:r>
          </a:p>
          <a:p>
            <a:endParaRPr lang="en-US" sz="2800" smtClean="0">
              <a:latin typeface="Arial" pitchFamily="34" charset="0"/>
              <a:cs typeface="Arial" pitchFamily="34" charset="0"/>
            </a:endParaRPr>
          </a:p>
          <a:p>
            <a:r>
              <a:rPr lang="en-US" smtClean="0">
                <a:latin typeface="Arial" pitchFamily="34" charset="0"/>
                <a:cs typeface="Arial" pitchFamily="34" charset="0"/>
              </a:rPr>
              <a:t>import the missing geo coords </a:t>
            </a:r>
          </a:p>
          <a:p>
            <a:endParaRPr lang="en-US" sz="2800" smtClean="0">
              <a:latin typeface="Arial" pitchFamily="34" charset="0"/>
              <a:cs typeface="Arial" pitchFamily="34" charset="0"/>
            </a:endParaRPr>
          </a:p>
          <a:p>
            <a:r>
              <a:rPr lang="en-US" smtClean="0">
                <a:latin typeface="Arial" pitchFamily="34" charset="0"/>
                <a:cs typeface="Arial" pitchFamily="34" charset="0"/>
              </a:rPr>
              <a:t>read in “SF registered business locations” csv file</a:t>
            </a:r>
          </a:p>
          <a:p>
            <a:endParaRPr lang="en-US" sz="2800" smtClean="0">
              <a:latin typeface="Arial" pitchFamily="34" charset="0"/>
              <a:cs typeface="Arial" pitchFamily="34" charset="0"/>
            </a:endParaRPr>
          </a:p>
          <a:p>
            <a:r>
              <a:rPr lang="en-US" smtClean="0">
                <a:latin typeface="Arial" pitchFamily="34" charset="0"/>
                <a:cs typeface="Arial" pitchFamily="34" charset="0"/>
              </a:rPr>
              <a:t>import missing zip codes</a:t>
            </a:r>
          </a:p>
          <a:p>
            <a:endParaRPr lang="en-US" sz="2800" smtClean="0">
              <a:latin typeface="Arial" pitchFamily="34" charset="0"/>
              <a:cs typeface="Arial" pitchFamily="34" charset="0"/>
            </a:endParaRPr>
          </a:p>
          <a:p>
            <a:r>
              <a:rPr lang="en-US" smtClean="0">
                <a:latin typeface="Arial" pitchFamily="34" charset="0"/>
                <a:cs typeface="Arial" pitchFamily="34" charset="0"/>
              </a:rPr>
              <a:t>import Yelp ratings and prices information</a:t>
            </a:r>
          </a:p>
          <a:p>
            <a:endParaRPr lang="en-US" sz="2800" smtClean="0">
              <a:latin typeface="Arial" pitchFamily="34" charset="0"/>
              <a:cs typeface="Arial" pitchFamily="34" charset="0"/>
            </a:endParaRPr>
          </a:p>
          <a:p>
            <a:r>
              <a:rPr lang="en-US" smtClean="0">
                <a:latin typeface="Arial" pitchFamily="34" charset="0"/>
                <a:cs typeface="Arial" pitchFamily="34" charset="0"/>
              </a:rPr>
              <a:t>output: sf_inspection_master.pkl</a:t>
            </a:r>
            <a:endParaRPr lang="en-US">
              <a:latin typeface="Arial" pitchFamily="34" charset="0"/>
              <a:cs typeface="Arial" pitchFamily="34" charset="0"/>
            </a:endParaRPr>
          </a:p>
        </p:txBody>
      </p:sp>
      <p:cxnSp>
        <p:nvCxnSpPr>
          <p:cNvPr id="11" name="직선 화살표 연결선 10"/>
          <p:cNvCxnSpPr/>
          <p:nvPr/>
        </p:nvCxnSpPr>
        <p:spPr>
          <a:xfrm flipH="1">
            <a:off x="2362200" y="2895600"/>
            <a:ext cx="3124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H="1">
            <a:off x="2362200" y="4953000"/>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아래쪽 화살표 7"/>
          <p:cNvSpPr/>
          <p:nvPr/>
        </p:nvSpPr>
        <p:spPr>
          <a:xfrm>
            <a:off x="1905000" y="2057400"/>
            <a:ext cx="304800" cy="304800"/>
          </a:xfrm>
          <a:prstGeom prst="downArrow">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아래쪽 화살표 9"/>
          <p:cNvSpPr/>
          <p:nvPr/>
        </p:nvSpPr>
        <p:spPr>
          <a:xfrm>
            <a:off x="1905000" y="2743200"/>
            <a:ext cx="304800" cy="304800"/>
          </a:xfrm>
          <a:prstGeom prst="downArrow">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아래쪽 화살표 12"/>
          <p:cNvSpPr/>
          <p:nvPr/>
        </p:nvSpPr>
        <p:spPr>
          <a:xfrm>
            <a:off x="1905000" y="3429000"/>
            <a:ext cx="304800" cy="304800"/>
          </a:xfrm>
          <a:prstGeom prst="downArrow">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아래쪽 화살표 13"/>
          <p:cNvSpPr/>
          <p:nvPr/>
        </p:nvSpPr>
        <p:spPr>
          <a:xfrm>
            <a:off x="1905000" y="4191000"/>
            <a:ext cx="304800" cy="304800"/>
          </a:xfrm>
          <a:prstGeom prst="downArrow">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아래쪽 화살표 14"/>
          <p:cNvSpPr/>
          <p:nvPr/>
        </p:nvSpPr>
        <p:spPr>
          <a:xfrm>
            <a:off x="1905000" y="4876800"/>
            <a:ext cx="304800" cy="304800"/>
          </a:xfrm>
          <a:prstGeom prst="downArrow">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아래쪽 화살표 15"/>
          <p:cNvSpPr/>
          <p:nvPr/>
        </p:nvSpPr>
        <p:spPr>
          <a:xfrm>
            <a:off x="1905000" y="5562600"/>
            <a:ext cx="304800" cy="304800"/>
          </a:xfrm>
          <a:prstGeom prst="downArrow">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풍요">
  <a:themeElements>
    <a:clrScheme name="풍요">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풍요">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풍요">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3571</TotalTime>
  <Words>317</Words>
  <Application>Microsoft Office PowerPoint</Application>
  <PresentationFormat>화면 슬라이드 쇼(4:3)</PresentationFormat>
  <Paragraphs>37</Paragraphs>
  <Slides>3</Slides>
  <Notes>0</Notes>
  <HiddenSlides>0</HiddenSlides>
  <MMClips>0</MMClips>
  <ScaleCrop>false</ScaleCrop>
  <HeadingPairs>
    <vt:vector size="4" baseType="variant">
      <vt:variant>
        <vt:lpstr>테마</vt:lpstr>
      </vt:variant>
      <vt:variant>
        <vt:i4>1</vt:i4>
      </vt:variant>
      <vt:variant>
        <vt:lpstr>슬라이드 제목</vt:lpstr>
      </vt:variant>
      <vt:variant>
        <vt:i4>3</vt:i4>
      </vt:variant>
    </vt:vector>
  </HeadingPairs>
  <TitlesOfParts>
    <vt:vector size="4" baseType="lpstr">
      <vt:lpstr>풍요</vt:lpstr>
      <vt:lpstr>슬라이드 1</vt:lpstr>
      <vt:lpstr>슬라이드 2</vt:lpstr>
      <vt:lpstr>슬라이드 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Soong</dc:creator>
  <cp:lastModifiedBy>Soong</cp:lastModifiedBy>
  <cp:revision>369</cp:revision>
  <dcterms:created xsi:type="dcterms:W3CDTF">2018-04-30T23:25:12Z</dcterms:created>
  <dcterms:modified xsi:type="dcterms:W3CDTF">2018-05-13T04:38:11Z</dcterms:modified>
</cp:coreProperties>
</file>