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309" r:id="rId2"/>
    <p:sldId id="310" r:id="rId3"/>
    <p:sldId id="311" r:id="rId4"/>
    <p:sldId id="312" r:id="rId5"/>
    <p:sldId id="313" r:id="rId6"/>
    <p:sldId id="31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66CCFF"/>
    <a:srgbClr val="0000FF"/>
    <a:srgbClr val="0000CC"/>
    <a:srgbClr val="0033CC"/>
    <a:srgbClr val="9999FF"/>
    <a:srgbClr val="3366FF"/>
    <a:srgbClr val="0066FF"/>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5" d="100"/>
          <a:sy n="95" d="100"/>
        </p:scale>
        <p:origin x="-71" y="-1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1"/>
      </p:bgRef>
    </p:bg>
    <p:spTree>
      <p:nvGrpSpPr>
        <p:cNvPr id="1" name=""/>
        <p:cNvGrpSpPr/>
        <p:nvPr/>
      </p:nvGrpSpPr>
      <p:grpSpPr>
        <a:xfrm>
          <a:off x="0" y="0"/>
          <a:ext cx="0" cy="0"/>
          <a:chOff x="0" y="0"/>
          <a:chExt cx="0" cy="0"/>
        </a:xfrm>
      </p:grpSpPr>
      <p:sp>
        <p:nvSpPr>
          <p:cNvPr id="8" name="직사각형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직선 연결선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제목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ko-KR" altLang="en-US" smtClean="0"/>
              <a:t>마스터 제목 스타일 편집</a:t>
            </a:r>
            <a:endParaRPr kumimoji="0" lang="en-US"/>
          </a:p>
        </p:txBody>
      </p:sp>
      <p:sp>
        <p:nvSpPr>
          <p:cNvPr id="25" name="부제목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sp>
        <p:nvSpPr>
          <p:cNvPr id="31" name="날짜 개체 틀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940F6E-BE2A-4534-AB66-39EFFB711D8A}" type="datetimeFigureOut">
              <a:rPr lang="en-US" smtClean="0"/>
              <a:pPr/>
              <a:t>5/12/2018</a:t>
            </a:fld>
            <a:endParaRPr lang="en-US"/>
          </a:p>
        </p:txBody>
      </p:sp>
      <p:sp>
        <p:nvSpPr>
          <p:cNvPr id="18" name="바닥글 개체 틀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슬라이드 번호 개체 틀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274955"/>
            <a:ext cx="1524000" cy="5851525"/>
          </a:xfrm>
        </p:spPr>
        <p:txBody>
          <a:bodyPr vert="eaVert" ancho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2"/>
            <a:ext cx="6019800" cy="5851525"/>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4242816" y="6557946"/>
            <a:ext cx="2002464" cy="226902"/>
          </a:xfrm>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457200" y="6556248"/>
            <a:ext cx="3657600" cy="228600"/>
          </a:xfrm>
        </p:spPr>
        <p:txBody>
          <a:bodyPr/>
          <a:lstStyle>
            <a:extLst/>
          </a:lstStyle>
          <a:p>
            <a:endParaRPr lang="en-US"/>
          </a:p>
        </p:txBody>
      </p:sp>
      <p:sp>
        <p:nvSpPr>
          <p:cNvPr id="6" name="슬라이드 번호 개체 틀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63FB-524D-49F9-8ECD-596EC5985F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슬라이드 번호 개체 틀 5"/>
          <p:cNvSpPr>
            <a:spLocks noGrp="1"/>
          </p:cNvSpPr>
          <p:nvPr>
            <p:ph type="sldNum" sz="quarter" idx="12"/>
          </p:nvPr>
        </p:nvSpPr>
        <p:spPr>
          <a:xfrm>
            <a:off x="6733952" y="6555112"/>
            <a:ext cx="588336" cy="228600"/>
          </a:xfrm>
        </p:spPr>
        <p:txBody>
          <a:bodyPr/>
          <a:lstStyle>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nchor="b"/>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8" name="바닥글 개체 틀 7"/>
          <p:cNvSpPr>
            <a:spLocks noGrp="1"/>
          </p:cNvSpPr>
          <p:nvPr>
            <p:ph type="ftr" sz="quarter" idx="11"/>
          </p:nvPr>
        </p:nvSpPr>
        <p:spPr/>
        <p:txBody>
          <a:bodyPr/>
          <a:lstStyle>
            <a:extLst/>
          </a:lstStyle>
          <a:p>
            <a:endParaRPr lang="en-US"/>
          </a:p>
        </p:txBody>
      </p:sp>
      <p:sp>
        <p:nvSpPr>
          <p:cNvPr id="9" name="슬라이드 번호 개체 틀 8"/>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11"/>
          </p:nvPr>
        </p:nvSpPr>
        <p:spPr/>
        <p:txBody>
          <a:bodyPr/>
          <a:lstStyle>
            <a:extLst/>
          </a:lstStyle>
          <a:p>
            <a:endParaRPr lang="en-US"/>
          </a:p>
        </p:txBody>
      </p:sp>
      <p:sp>
        <p:nvSpPr>
          <p:cNvPr id="5" name="슬라이드 번호 개체 틀 4"/>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solidFill>
                  <a:schemeClr val="tx2"/>
                </a:solidFill>
              </a:defRPr>
            </a:lvl1pPr>
            <a:extLst/>
          </a:lstStyle>
          <a:p>
            <a:fld id="{68940F6E-BE2A-4534-AB66-39EFFB711D8A}" type="datetimeFigureOut">
              <a:rPr lang="en-US" smtClean="0"/>
              <a:pPr/>
              <a:t>5/12/2018</a:t>
            </a:fld>
            <a:endParaRPr lang="en-US"/>
          </a:p>
        </p:txBody>
      </p:sp>
      <p:sp>
        <p:nvSpPr>
          <p:cNvPr id="3" name="바닥글 개체 틀 2"/>
          <p:cNvSpPr>
            <a:spLocks noGrp="1"/>
          </p:cNvSpPr>
          <p:nvPr>
            <p:ph type="ftr" sz="quarter" idx="11"/>
          </p:nvPr>
        </p:nvSpPr>
        <p:spPr/>
        <p:txBody>
          <a:bodyPr/>
          <a:lstStyle>
            <a:lvl1pPr>
              <a:defRPr>
                <a:solidFill>
                  <a:schemeClr val="tx2"/>
                </a:solidFill>
              </a:defRPr>
            </a:lvl1pPr>
            <a:extLst/>
          </a:lstStyle>
          <a:p>
            <a:endParaRPr lang="en-US"/>
          </a:p>
        </p:txBody>
      </p:sp>
      <p:sp>
        <p:nvSpPr>
          <p:cNvPr id="4" name="슬라이드 번호 개체 틀 3"/>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2"/>
      </p:bgRef>
    </p:bg>
    <p:spTree>
      <p:nvGrpSpPr>
        <p:cNvPr id="1" name=""/>
        <p:cNvGrpSpPr/>
        <p:nvPr/>
      </p:nvGrpSpPr>
      <p:grpSpPr>
        <a:xfrm>
          <a:off x="0" y="0"/>
          <a:ext cx="0" cy="0"/>
          <a:chOff x="0" y="0"/>
          <a:chExt cx="0" cy="0"/>
        </a:xfrm>
      </p:grpSpPr>
      <p:sp>
        <p:nvSpPr>
          <p:cNvPr id="8" name="직사각형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직사각형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제목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ko-KR" altLang="en-US" smtClean="0"/>
              <a:t>마스터 제목 스타일 편집</a:t>
            </a:r>
            <a:endParaRPr kumimoji="0" lang="en-US" dirty="0"/>
          </a:p>
        </p:txBody>
      </p:sp>
      <p:sp>
        <p:nvSpPr>
          <p:cNvPr id="4" name="텍스트 개체 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ko-KR" altLang="en-US" smtClean="0"/>
              <a:t>마스터 텍스트 스타일을 편집합니다</a:t>
            </a:r>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
        <p:nvSpPr>
          <p:cNvPr id="10" name="그림 개체 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ko-KR" altLang="en-US" smtClean="0"/>
              <a:t>그림을 추가하려면 아이콘을 클릭하십시오</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직사각형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제목 개체 틀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ko-KR" altLang="en-US" smtClean="0"/>
              <a:t>마스터 제목 스타일 편집</a:t>
            </a:r>
            <a:endParaRPr kumimoji="0" lang="en-US"/>
          </a:p>
        </p:txBody>
      </p:sp>
      <p:sp>
        <p:nvSpPr>
          <p:cNvPr id="31" name="텍스트 개체 틀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27" name="날짜 개체 틀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슬라이드 번호 개체 틀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63FB-524D-49F9-8ECD-596EC5985F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
            <a:ext cx="7315200" cy="707886"/>
          </a:xfrm>
          <a:prstGeom prst="rect">
            <a:avLst/>
          </a:prstGeom>
          <a:noFill/>
        </p:spPr>
        <p:txBody>
          <a:bodyPr wrap="square" rtlCol="0">
            <a:spAutoFit/>
          </a:bodyPr>
          <a:lstStyle/>
          <a:p>
            <a:r>
              <a:rPr lang="en-US" sz="4000" b="1" smtClean="0">
                <a:latin typeface="Arial" pitchFamily="34" charset="0"/>
                <a:cs typeface="Arial" pitchFamily="34" charset="0"/>
              </a:rPr>
              <a:t>Files under SFeaters  - (1)</a:t>
            </a:r>
            <a:endParaRPr lang="en-US" sz="4000" b="1">
              <a:latin typeface="Arial" pitchFamily="34" charset="0"/>
              <a:cs typeface="Arial" pitchFamily="34" charset="0"/>
            </a:endParaRPr>
          </a:p>
        </p:txBody>
      </p:sp>
      <p:sp>
        <p:nvSpPr>
          <p:cNvPr id="4" name="TextBox 3"/>
          <p:cNvSpPr txBox="1"/>
          <p:nvPr/>
        </p:nvSpPr>
        <p:spPr>
          <a:xfrm>
            <a:off x="457200" y="838200"/>
            <a:ext cx="7239000" cy="5647700"/>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1. analysis_on_ratings_prices.ipynb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Analysis </a:t>
            </a:r>
            <a:r>
              <a:rPr lang="en-US" smtClean="0">
                <a:latin typeface="Arial" pitchFamily="34" charset="0"/>
                <a:cs typeface="Arial" pitchFamily="34" charset="0"/>
              </a:rPr>
              <a:t>on yelp ratings and food prices. Histograms are plotted to see if there are any correlation between food safety and ratings/prices.</a:t>
            </a:r>
          </a:p>
          <a:p>
            <a:pPr>
              <a:spcAft>
                <a:spcPts val="600"/>
              </a:spcAft>
            </a:pPr>
            <a:r>
              <a:rPr lang="en-US" smtClean="0">
                <a:latin typeface="Arial" pitchFamily="34" charset="0"/>
                <a:cs typeface="Arial" pitchFamily="34" charset="0"/>
              </a:rPr>
              <a:t>2. aws_s3.ipynb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Uploading/downloading to/from  AWS is shown.</a:t>
            </a:r>
          </a:p>
          <a:p>
            <a:pPr>
              <a:spcAft>
                <a:spcPts val="600"/>
              </a:spcAft>
            </a:pPr>
            <a:r>
              <a:rPr lang="en-US" smtClean="0">
                <a:latin typeface="Arial" pitchFamily="34" charset="0"/>
                <a:cs typeface="Arial" pitchFamily="34" charset="0"/>
              </a:rPr>
              <a:t>3. ensemble_5models.ipynb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Ensemble modeling is done with 5 models considered.</a:t>
            </a:r>
          </a:p>
          <a:p>
            <a:pPr>
              <a:spcAft>
                <a:spcPts val="600"/>
              </a:spcAft>
            </a:pPr>
            <a:r>
              <a:rPr lang="en-US" smtClean="0">
                <a:latin typeface="Arial" pitchFamily="34" charset="0"/>
                <a:cs typeface="Arial" pitchFamily="34" charset="0"/>
              </a:rPr>
              <a:t>4. model_ada_boost.ipynb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Ada boost model was optimized and scores, confusion matrix, roc and profit curves are shown.</a:t>
            </a:r>
          </a:p>
          <a:p>
            <a:pPr>
              <a:spcAft>
                <a:spcPts val="600"/>
              </a:spcAft>
            </a:pPr>
            <a:r>
              <a:rPr lang="en-US" smtClean="0">
                <a:latin typeface="Arial" pitchFamily="34" charset="0"/>
                <a:cs typeface="Arial" pitchFamily="34" charset="0"/>
              </a:rPr>
              <a:t>5. model_decision_tree.ipynb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Decision tree model was optimized and scores, confusion matrix, roc and profit curves are shown.</a:t>
            </a:r>
          </a:p>
          <a:p>
            <a:pPr>
              <a:spcAft>
                <a:spcPts val="600"/>
              </a:spcAft>
            </a:pPr>
            <a:r>
              <a:rPr lang="en-US" smtClean="0">
                <a:latin typeface="Arial" pitchFamily="34" charset="0"/>
                <a:cs typeface="Arial" pitchFamily="34" charset="0"/>
              </a:rPr>
              <a:t>6. model_grad_boost.ipynb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Gradient boosting model was optimized and scores, confusion matrix, roc and profit curves are shown.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
            <a:ext cx="7315200" cy="707886"/>
          </a:xfrm>
          <a:prstGeom prst="rect">
            <a:avLst/>
          </a:prstGeom>
          <a:noFill/>
        </p:spPr>
        <p:txBody>
          <a:bodyPr wrap="square" rtlCol="0">
            <a:spAutoFit/>
          </a:bodyPr>
          <a:lstStyle/>
          <a:p>
            <a:r>
              <a:rPr lang="en-US" sz="4000" b="1" smtClean="0">
                <a:latin typeface="Arial" pitchFamily="34" charset="0"/>
                <a:cs typeface="Arial" pitchFamily="34" charset="0"/>
              </a:rPr>
              <a:t>Files under SFeaters  - (2)</a:t>
            </a:r>
            <a:endParaRPr lang="en-US" sz="4000" b="1">
              <a:latin typeface="Arial" pitchFamily="34" charset="0"/>
              <a:cs typeface="Arial" pitchFamily="34" charset="0"/>
            </a:endParaRPr>
          </a:p>
        </p:txBody>
      </p:sp>
      <p:sp>
        <p:nvSpPr>
          <p:cNvPr id="3" name="직사각형 2"/>
          <p:cNvSpPr/>
          <p:nvPr/>
        </p:nvSpPr>
        <p:spPr>
          <a:xfrm>
            <a:off x="457200" y="914400"/>
            <a:ext cx="7315200" cy="5493812"/>
          </a:xfrm>
          <a:prstGeom prst="rect">
            <a:avLst/>
          </a:prstGeom>
        </p:spPr>
        <p:txBody>
          <a:bodyPr wrap="square">
            <a:spAutoFit/>
          </a:bodyPr>
          <a:lstStyle/>
          <a:p>
            <a:pPr>
              <a:spcAft>
                <a:spcPts val="600"/>
              </a:spcAft>
            </a:pPr>
            <a:r>
              <a:rPr lang="en-US" smtClean="0">
                <a:latin typeface="Arial" pitchFamily="34" charset="0"/>
                <a:cs typeface="Arial" pitchFamily="34" charset="0"/>
              </a:rPr>
              <a:t>7. model_log_regression.ipynb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Logistic regression model was optimized and scores, confusion matrix, roc and profit curves are shown.</a:t>
            </a:r>
          </a:p>
          <a:p>
            <a:pPr>
              <a:spcAft>
                <a:spcPts val="600"/>
              </a:spcAft>
            </a:pPr>
            <a:r>
              <a:rPr lang="en-US" smtClean="0">
                <a:latin typeface="Arial" pitchFamily="34" charset="0"/>
                <a:cs typeface="Arial" pitchFamily="34" charset="0"/>
              </a:rPr>
              <a:t>8. model_random_forest.ipynb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Random forest model was optimized and scores, confusion matrix, roc and profit curves are shown.</a:t>
            </a:r>
          </a:p>
          <a:p>
            <a:pPr>
              <a:spcAft>
                <a:spcPts val="600"/>
              </a:spcAft>
            </a:pPr>
            <a:r>
              <a:rPr lang="en-US" smtClean="0">
                <a:latin typeface="Arial" pitchFamily="34" charset="0"/>
                <a:cs typeface="Arial" pitchFamily="34" charset="0"/>
              </a:rPr>
              <a:t>9. radonmized_searches.ipynb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Radomized search method was used to optimize the 5 models.</a:t>
            </a:r>
          </a:p>
          <a:p>
            <a:pPr>
              <a:spcAft>
                <a:spcPts val="600"/>
              </a:spcAft>
            </a:pPr>
            <a:r>
              <a:rPr lang="en-US" smtClean="0">
                <a:latin typeface="Arial" pitchFamily="34" charset="0"/>
                <a:cs typeface="Arial" pitchFamily="34" charset="0"/>
              </a:rPr>
              <a:t>10. scatter_plot.ipynb</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Scatter plot was plotted for 6 time periods for gradient boosting model.</a:t>
            </a:r>
          </a:p>
          <a:p>
            <a:pPr>
              <a:spcAft>
                <a:spcPts val="600"/>
              </a:spcAft>
            </a:pPr>
            <a:r>
              <a:rPr lang="en-US" smtClean="0">
                <a:latin typeface="Arial" pitchFamily="34" charset="0"/>
                <a:cs typeface="Arial" pitchFamily="34" charset="0"/>
              </a:rPr>
              <a:t>11. yelp_scraping_prices.ipynb</a:t>
            </a:r>
            <a:r>
              <a:rPr lang="en-US" smtClean="0">
                <a:latin typeface="Arial" pitchFamily="34" charset="0"/>
                <a:cs typeface="Arial" pitchFamily="34" charset="0"/>
              </a:rPr>
              <a:t>, yelp_scraping_ratings.ipynb</a:t>
            </a:r>
          </a:p>
          <a:p>
            <a:pPr marL="228600" lvl="1">
              <a:spcAft>
                <a:spcPts val="600"/>
              </a:spcAft>
            </a:pPr>
            <a:r>
              <a:rPr lang="en-US" smtClean="0">
                <a:latin typeface="Arial" pitchFamily="34" charset="0"/>
                <a:cs typeface="Arial" pitchFamily="34" charset="0"/>
              </a:rPr>
              <a:t>Thess files are for web-scraping Yelp food price and customer ratings. Due to the limit on search result up to 1000 set by Yelp, the search was divided based on neighborhoods to obtain 4900 restaurants’ information. Each result was added to the list manually by changing the code at the end of the notebook.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src </a:t>
            </a:r>
            <a:r>
              <a:rPr lang="en-US" sz="4000" b="1" smtClean="0">
                <a:latin typeface="Arial" pitchFamily="34" charset="0"/>
                <a:cs typeface="Arial" pitchFamily="34" charset="0"/>
              </a:rPr>
              <a:t>folder  - (1)</a:t>
            </a:r>
            <a:endParaRPr lang="en-US" sz="4000" b="1">
              <a:latin typeface="Arial" pitchFamily="34" charset="0"/>
              <a:cs typeface="Arial" pitchFamily="34" charset="0"/>
            </a:endParaRPr>
          </a:p>
        </p:txBody>
      </p:sp>
      <p:sp>
        <p:nvSpPr>
          <p:cNvPr id="4" name="TextBox 3"/>
          <p:cNvSpPr txBox="1"/>
          <p:nvPr/>
        </p:nvSpPr>
        <p:spPr>
          <a:xfrm>
            <a:off x="457200" y="990600"/>
            <a:ext cx="7086600" cy="4832092"/>
          </a:xfrm>
          <a:prstGeom prst="rect">
            <a:avLst/>
          </a:prstGeom>
          <a:noFill/>
        </p:spPr>
        <p:txBody>
          <a:bodyPr wrap="square" rtlCol="0">
            <a:spAutoFit/>
          </a:bodyPr>
          <a:lstStyle/>
          <a:p>
            <a:r>
              <a:rPr lang="en-US" smtClean="0">
                <a:latin typeface="Arial" pitchFamily="34" charset="0"/>
                <a:cs typeface="Arial" pitchFamily="34" charset="0"/>
              </a:rPr>
              <a:t>1. evaluation_develop.py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Returns modeling scores (accuracy, precision, recall, and F1). Also returns confusion matrix and profit curve inforation. This file is used by jupyter notebook programs.</a:t>
            </a:r>
          </a:p>
          <a:p>
            <a:r>
              <a:rPr lang="en-US" smtClean="0">
                <a:latin typeface="Arial" pitchFamily="34" charset="0"/>
                <a:cs typeface="Arial" pitchFamily="34" charset="0"/>
              </a:rPr>
              <a:t>2. evaluation.py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Same as evaluation_develop.py but used at the command line with sf_inspection_master.pkly file provided as an argument.</a:t>
            </a:r>
          </a:p>
          <a:p>
            <a:r>
              <a:rPr lang="en-US" smtClean="0">
                <a:latin typeface="Arial" pitchFamily="34" charset="0"/>
                <a:cs typeface="Arial" pitchFamily="34" charset="0"/>
              </a:rPr>
              <a:t>3. geo_coords_grabber.py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Returns the geo coords for the restaurants with missing geo coords. This program takes about 40 minutes to complete due to appending a csv file line by line.</a:t>
            </a:r>
          </a:p>
          <a:p>
            <a:r>
              <a:rPr lang="en-US" smtClean="0">
                <a:latin typeface="Arial" pitchFamily="34" charset="0"/>
                <a:cs typeface="Arial" pitchFamily="34" charset="0"/>
              </a:rPr>
              <a:t>4. prediction.py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A program to run at command line. This asks for a restaurant name and returns with a prediction.</a:t>
            </a:r>
          </a:p>
          <a:p>
            <a:r>
              <a:rPr lang="en-US" smtClean="0">
                <a:latin typeface="Arial" pitchFamily="34" charset="0"/>
                <a:cs typeface="Arial" pitchFamily="34" charset="0"/>
              </a:rPr>
              <a:t>5. scrubbing_develop.py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Data pipeline program to be run at jupyter notebook.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src folder  </a:t>
            </a:r>
            <a:r>
              <a:rPr lang="en-US" sz="4000" b="1" smtClean="0">
                <a:latin typeface="Arial" pitchFamily="34" charset="0"/>
                <a:cs typeface="Arial" pitchFamily="34" charset="0"/>
              </a:rPr>
              <a:t>- </a:t>
            </a:r>
            <a:r>
              <a:rPr lang="en-US" sz="4000" b="1" smtClean="0">
                <a:latin typeface="Arial" pitchFamily="34" charset="0"/>
                <a:cs typeface="Arial" pitchFamily="34" charset="0"/>
              </a:rPr>
              <a:t>(2)</a:t>
            </a:r>
            <a:endParaRPr lang="en-US" sz="4000" b="1">
              <a:latin typeface="Arial" pitchFamily="34" charset="0"/>
              <a:cs typeface="Arial" pitchFamily="34" charset="0"/>
            </a:endParaRPr>
          </a:p>
        </p:txBody>
      </p:sp>
      <p:sp>
        <p:nvSpPr>
          <p:cNvPr id="3" name="직사각형 2"/>
          <p:cNvSpPr/>
          <p:nvPr/>
        </p:nvSpPr>
        <p:spPr>
          <a:xfrm>
            <a:off x="533400" y="1066800"/>
            <a:ext cx="7239000" cy="4355038"/>
          </a:xfrm>
          <a:prstGeom prst="rect">
            <a:avLst/>
          </a:prstGeom>
        </p:spPr>
        <p:txBody>
          <a:bodyPr wrap="square">
            <a:spAutoFit/>
          </a:bodyPr>
          <a:lstStyle/>
          <a:p>
            <a:r>
              <a:rPr lang="en-US" smtClean="0">
                <a:latin typeface="Arial" pitchFamily="34" charset="0"/>
                <a:cs typeface="Arial" pitchFamily="34" charset="0"/>
              </a:rPr>
              <a:t>6. scrubbing.py</a:t>
            </a:r>
            <a:endParaRPr lang="en-US" smtClean="0">
              <a:latin typeface="Arial" pitchFamily="34" charset="0"/>
              <a:cs typeface="Arial" pitchFamily="34" charset="0"/>
            </a:endParaRPr>
          </a:p>
          <a:p>
            <a:pPr marL="228600" lvl="1">
              <a:spcAft>
                <a:spcPts val="600"/>
              </a:spcAft>
            </a:pPr>
            <a:r>
              <a:rPr lang="en-US" smtClean="0">
                <a:latin typeface="Arial" pitchFamily="34" charset="0"/>
                <a:cs typeface="Arial" pitchFamily="34" charset="0"/>
              </a:rPr>
              <a:t>Data pipeline program to be run at command line. Input argument is sf_inspection_2018.csv, which is a copy of Restaurant_Scores_-_LIVES_Standard,csv file.</a:t>
            </a:r>
          </a:p>
          <a:p>
            <a:r>
              <a:rPr lang="en-US" smtClean="0">
                <a:latin typeface="Arial" pitchFamily="34" charset="0"/>
                <a:cs typeface="Arial" pitchFamily="34" charset="0"/>
              </a:rPr>
              <a:t>7. utility.py</a:t>
            </a:r>
          </a:p>
          <a:p>
            <a:pPr marL="512763" lvl="1" indent="-284163">
              <a:spcAft>
                <a:spcPts val="600"/>
              </a:spcAft>
              <a:buFont typeface="+mj-lt"/>
              <a:buAutoNum type="arabicParenR"/>
            </a:pPr>
            <a:r>
              <a:rPr lang="en-US" smtClean="0">
                <a:latin typeface="Arial" pitchFamily="34" charset="0"/>
                <a:cs typeface="Arial" pitchFamily="34" charset="0"/>
              </a:rPr>
              <a:t>import_turnover_duration</a:t>
            </a:r>
            <a:r>
              <a:rPr lang="en-US" smtClean="0">
                <a:latin typeface="Arial" pitchFamily="34" charset="0"/>
                <a:cs typeface="Arial" pitchFamily="34" charset="0"/>
              </a:rPr>
              <a:t>: Business turnover rates at the current location and years in business are calculated.</a:t>
            </a:r>
          </a:p>
          <a:p>
            <a:pPr marL="512763" lvl="1" indent="-284163">
              <a:spcAft>
                <a:spcPts val="600"/>
              </a:spcAft>
              <a:buFont typeface="+mj-lt"/>
              <a:buAutoNum type="arabicParenR"/>
            </a:pPr>
            <a:r>
              <a:rPr lang="en-US" smtClean="0">
                <a:latin typeface="Arial" pitchFamily="34" charset="0"/>
                <a:cs typeface="Arial" pitchFamily="34" charset="0"/>
              </a:rPr>
              <a:t>yelp_ratings </a:t>
            </a:r>
            <a:endParaRPr lang="en-US" smtClean="0">
              <a:latin typeface="Arial" pitchFamily="34" charset="0"/>
              <a:cs typeface="Arial" pitchFamily="34" charset="0"/>
            </a:endParaRPr>
          </a:p>
          <a:p>
            <a:pPr marL="512763" lvl="1" indent="-284163">
              <a:spcAft>
                <a:spcPts val="600"/>
              </a:spcAft>
              <a:buFont typeface="+mj-lt"/>
              <a:buAutoNum type="arabicParenR"/>
            </a:pPr>
            <a:r>
              <a:rPr lang="en-US" smtClean="0">
                <a:latin typeface="Arial" pitchFamily="34" charset="0"/>
                <a:cs typeface="Arial" pitchFamily="34" charset="0"/>
              </a:rPr>
              <a:t>yelp_prices</a:t>
            </a:r>
            <a:endParaRPr lang="en-US" smtClean="0">
              <a:latin typeface="Arial" pitchFamily="34" charset="0"/>
              <a:cs typeface="Arial" pitchFamily="34" charset="0"/>
            </a:endParaRPr>
          </a:p>
          <a:p>
            <a:pPr marL="512763" lvl="1" indent="-284163">
              <a:spcAft>
                <a:spcPts val="600"/>
              </a:spcAft>
              <a:buFont typeface="+mj-lt"/>
              <a:buAutoNum type="arabicParenR"/>
            </a:pPr>
            <a:r>
              <a:rPr lang="en-US" smtClean="0">
                <a:latin typeface="Arial" pitchFamily="34" charset="0"/>
                <a:cs typeface="Arial" pitchFamily="34" charset="0"/>
              </a:rPr>
              <a:t>geo_round</a:t>
            </a:r>
            <a:r>
              <a:rPr lang="en-US" smtClean="0">
                <a:latin typeface="Arial" pitchFamily="34" charset="0"/>
                <a:cs typeface="Arial" pitchFamily="34" charset="0"/>
              </a:rPr>
              <a:t>: geo coordinates were rounded to second decimal point to test if these rounded  numbers will give better result than zip codes. A rounded geo coordinate (longitude and latitude) will cover smaller area than a zip code does.</a:t>
            </a:r>
          </a:p>
          <a:p>
            <a:pPr marL="228600" lvl="1">
              <a:spcAft>
                <a:spcPts val="600"/>
              </a:spcAft>
            </a:pPr>
            <a:r>
              <a:rPr lang="en-US" smtClean="0">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
            <a:ext cx="7315200" cy="707886"/>
          </a:xfrm>
          <a:prstGeom prst="rect">
            <a:avLst/>
          </a:prstGeom>
          <a:noFill/>
        </p:spPr>
        <p:txBody>
          <a:bodyPr wrap="square" rtlCol="0">
            <a:spAutoFit/>
          </a:bodyPr>
          <a:lstStyle/>
          <a:p>
            <a:r>
              <a:rPr lang="en-US" sz="4000" b="1" smtClean="0">
                <a:latin typeface="Arial" pitchFamily="34" charset="0"/>
                <a:cs typeface="Arial" pitchFamily="34" charset="0"/>
              </a:rPr>
              <a:t>Data folder  - (1)</a:t>
            </a:r>
            <a:endParaRPr lang="en-US" sz="4000" b="1">
              <a:latin typeface="Arial" pitchFamily="34" charset="0"/>
              <a:cs typeface="Arial" pitchFamily="34" charset="0"/>
            </a:endParaRPr>
          </a:p>
        </p:txBody>
      </p:sp>
      <p:sp>
        <p:nvSpPr>
          <p:cNvPr id="4" name="TextBox 3"/>
          <p:cNvSpPr txBox="1"/>
          <p:nvPr/>
        </p:nvSpPr>
        <p:spPr>
          <a:xfrm>
            <a:off x="304800" y="762000"/>
            <a:ext cx="7772400" cy="5539978"/>
          </a:xfrm>
          <a:prstGeom prst="rect">
            <a:avLst/>
          </a:prstGeom>
          <a:noFill/>
        </p:spPr>
        <p:txBody>
          <a:bodyPr wrap="square" rtlCol="0">
            <a:spAutoFit/>
          </a:bodyPr>
          <a:lstStyle/>
          <a:p>
            <a:r>
              <a:rPr lang="en-US" smtClean="0">
                <a:latin typeface="Arial" pitchFamily="34" charset="0"/>
                <a:cs typeface="Arial" pitchFamily="34" charset="0"/>
              </a:rPr>
              <a:t>1. finalized_model.sav</a:t>
            </a:r>
          </a:p>
          <a:p>
            <a:pPr marL="228600" lvl="1">
              <a:spcAft>
                <a:spcPts val="600"/>
              </a:spcAft>
            </a:pPr>
            <a:r>
              <a:rPr lang="en-US" smtClean="0">
                <a:latin typeface="Arial" pitchFamily="34" charset="0"/>
                <a:cs typeface="Arial" pitchFamily="34" charset="0"/>
              </a:rPr>
              <a:t>Created by model_grad_boost.ipynb file. This is a model file in pickle form.</a:t>
            </a:r>
          </a:p>
          <a:p>
            <a:r>
              <a:rPr lang="en-US" smtClean="0">
                <a:latin typeface="Arial" pitchFamily="34" charset="0"/>
                <a:cs typeface="Arial" pitchFamily="34" charset="0"/>
              </a:rPr>
              <a:t>2. geo_coords_sf.csv</a:t>
            </a:r>
          </a:p>
          <a:p>
            <a:pPr marL="228600" lvl="1">
              <a:spcAft>
                <a:spcPts val="600"/>
              </a:spcAft>
            </a:pPr>
            <a:r>
              <a:rPr lang="en-US" smtClean="0">
                <a:latin typeface="Arial" pitchFamily="34" charset="0"/>
                <a:cs typeface="Arial" pitchFamily="34" charset="0"/>
              </a:rPr>
              <a:t>Created by geo_coords_grabber.py file. This file needs to be created only once when a new SF city health inpsection data is downloaded.</a:t>
            </a:r>
          </a:p>
          <a:p>
            <a:r>
              <a:rPr lang="en-US" smtClean="0">
                <a:latin typeface="Arial" pitchFamily="34" charset="0"/>
                <a:cs typeface="Arial" pitchFamily="34" charset="0"/>
              </a:rPr>
              <a:t>3. Restaurant_Scores</a:t>
            </a:r>
            <a:r>
              <a:rPr lang="en-US" smtClean="0">
                <a:latin typeface="Arial" pitchFamily="34" charset="0"/>
                <a:cs typeface="Arial" pitchFamily="34" charset="0"/>
              </a:rPr>
              <a:t>_-_</a:t>
            </a:r>
            <a:r>
              <a:rPr lang="en-US" smtClean="0">
                <a:latin typeface="Arial" pitchFamily="34" charset="0"/>
                <a:cs typeface="Arial" pitchFamily="34" charset="0"/>
              </a:rPr>
              <a:t>LIVES_Standard.csv</a:t>
            </a:r>
          </a:p>
          <a:p>
            <a:pPr marL="228600" lvl="1">
              <a:spcAft>
                <a:spcPts val="600"/>
              </a:spcAft>
            </a:pPr>
            <a:r>
              <a:rPr lang="en-US" smtClean="0">
                <a:latin typeface="Arial" pitchFamily="34" charset="0"/>
                <a:cs typeface="Arial" pitchFamily="34" charset="0"/>
              </a:rPr>
              <a:t>This is the city health inspection data worth 3 years published by SF.</a:t>
            </a:r>
          </a:p>
          <a:p>
            <a:r>
              <a:rPr lang="en-US" smtClean="0">
                <a:latin typeface="Arial" pitchFamily="34" charset="0"/>
                <a:cs typeface="Arial" pitchFamily="34" charset="0"/>
              </a:rPr>
              <a:t>4. Registered_Business_Locations</a:t>
            </a:r>
            <a:r>
              <a:rPr lang="en-US" smtClean="0">
                <a:latin typeface="Arial" pitchFamily="34" charset="0"/>
                <a:cs typeface="Arial" pitchFamily="34" charset="0"/>
              </a:rPr>
              <a:t>_-_</a:t>
            </a:r>
            <a:r>
              <a:rPr lang="en-US" smtClean="0">
                <a:latin typeface="Arial" pitchFamily="34" charset="0"/>
                <a:cs typeface="Arial" pitchFamily="34" charset="0"/>
              </a:rPr>
              <a:t>San_Francisco.csv</a:t>
            </a:r>
          </a:p>
          <a:p>
            <a:pPr marL="228600" lvl="1">
              <a:spcAft>
                <a:spcPts val="600"/>
              </a:spcAft>
            </a:pPr>
            <a:r>
              <a:rPr lang="en-US" smtClean="0">
                <a:latin typeface="Arial" pitchFamily="34" charset="0"/>
                <a:cs typeface="Arial" pitchFamily="34" charset="0"/>
              </a:rPr>
              <a:t>This is the data on business locations published by SF. This includes business start dates at each location, street address, and zip codes.</a:t>
            </a:r>
          </a:p>
          <a:p>
            <a:r>
              <a:rPr lang="en-US" smtClean="0">
                <a:latin typeface="Arial" pitchFamily="34" charset="0"/>
                <a:cs typeface="Arial" pitchFamily="34" charset="0"/>
              </a:rPr>
              <a:t>5. sf_inspection_2018.csv</a:t>
            </a:r>
          </a:p>
          <a:p>
            <a:pPr marL="228600" lvl="1">
              <a:spcAft>
                <a:spcPts val="600"/>
              </a:spcAft>
            </a:pPr>
            <a:r>
              <a:rPr lang="en-US" smtClean="0">
                <a:latin typeface="Arial" pitchFamily="34" charset="0"/>
                <a:cs typeface="Arial" pitchFamily="34" charset="0"/>
              </a:rPr>
              <a:t>Copy of Restaurant_Scores_-_LIVES_Standard.csv file</a:t>
            </a:r>
          </a:p>
          <a:p>
            <a:r>
              <a:rPr lang="en-US" smtClean="0">
                <a:latin typeface="Arial" pitchFamily="34" charset="0"/>
                <a:cs typeface="Arial" pitchFamily="34" charset="0"/>
              </a:rPr>
              <a:t>6. sf_inspection_master.pkl</a:t>
            </a:r>
          </a:p>
          <a:p>
            <a:pPr marL="228600" lvl="1">
              <a:spcAft>
                <a:spcPts val="600"/>
              </a:spcAft>
            </a:pPr>
            <a:r>
              <a:rPr lang="en-US" smtClean="0">
                <a:latin typeface="Arial" pitchFamily="34" charset="0"/>
                <a:cs typeface="Arial" pitchFamily="34" charset="0"/>
              </a:rPr>
              <a:t>A data frame file at the end of the pipeline.</a:t>
            </a:r>
          </a:p>
          <a:p>
            <a:r>
              <a:rPr lang="en-US" smtClean="0">
                <a:latin typeface="Arial" pitchFamily="34" charset="0"/>
                <a:cs typeface="Arial" pitchFamily="34" charset="0"/>
              </a:rPr>
              <a:t>7. yelp_prices.pkl</a:t>
            </a:r>
          </a:p>
          <a:p>
            <a:pPr marL="228600" lvl="1">
              <a:spcAft>
                <a:spcPts val="600"/>
              </a:spcAft>
            </a:pPr>
            <a:r>
              <a:rPr lang="en-US" smtClean="0">
                <a:latin typeface="Arial" pitchFamily="34" charset="0"/>
                <a:cs typeface="Arial" pitchFamily="34" charset="0"/>
              </a:rPr>
              <a:t>A data frame of food prices on the entire SF restaurants, scraped from </a:t>
            </a:r>
            <a:r>
              <a:rPr lang="en-US" smtClean="0">
                <a:latin typeface="Arial" pitchFamily="34" charset="0"/>
                <a:cs typeface="Arial" pitchFamily="34" charset="0"/>
              </a:rPr>
              <a:t>Yelp</a:t>
            </a:r>
            <a:r>
              <a:rPr lang="en-US" smtClean="0">
                <a:latin typeface="Arial" pitchFamily="34" charset="0"/>
                <a:cs typeface="Arial" pitchFamily="34" charset="0"/>
              </a:rPr>
              <a:t>.</a:t>
            </a:r>
            <a:endParaRPr lang="en-US"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Data folder  </a:t>
            </a:r>
            <a:r>
              <a:rPr lang="en-US" sz="4000" b="1" smtClean="0">
                <a:latin typeface="Arial" pitchFamily="34" charset="0"/>
                <a:cs typeface="Arial" pitchFamily="34" charset="0"/>
              </a:rPr>
              <a:t>- </a:t>
            </a:r>
            <a:r>
              <a:rPr lang="en-US" sz="4000" b="1" smtClean="0">
                <a:latin typeface="Arial" pitchFamily="34" charset="0"/>
                <a:cs typeface="Arial" pitchFamily="34" charset="0"/>
              </a:rPr>
              <a:t>(2)</a:t>
            </a:r>
            <a:endParaRPr lang="en-US" sz="4000" b="1">
              <a:latin typeface="Arial" pitchFamily="34" charset="0"/>
              <a:cs typeface="Arial" pitchFamily="34" charset="0"/>
            </a:endParaRPr>
          </a:p>
        </p:txBody>
      </p:sp>
      <p:sp>
        <p:nvSpPr>
          <p:cNvPr id="3" name="직사각형 2"/>
          <p:cNvSpPr/>
          <p:nvPr/>
        </p:nvSpPr>
        <p:spPr>
          <a:xfrm>
            <a:off x="381000" y="990600"/>
            <a:ext cx="7543800" cy="923330"/>
          </a:xfrm>
          <a:prstGeom prst="rect">
            <a:avLst/>
          </a:prstGeom>
        </p:spPr>
        <p:txBody>
          <a:bodyPr wrap="square">
            <a:spAutoFit/>
          </a:bodyPr>
          <a:lstStyle/>
          <a:p>
            <a:r>
              <a:rPr lang="en-US" smtClean="0">
                <a:latin typeface="Arial" pitchFamily="34" charset="0"/>
                <a:cs typeface="Arial" pitchFamily="34" charset="0"/>
              </a:rPr>
              <a:t>8. yelp_ratings.pkl</a:t>
            </a:r>
          </a:p>
          <a:p>
            <a:pPr marL="228600" lvl="1">
              <a:spcAft>
                <a:spcPts val="600"/>
              </a:spcAft>
            </a:pPr>
            <a:r>
              <a:rPr lang="en-US" smtClean="0">
                <a:latin typeface="Arial" pitchFamily="34" charset="0"/>
                <a:cs typeface="Arial" pitchFamily="34" charset="0"/>
              </a:rPr>
              <a:t>A data frame of customer ratings on the entire SF restaurants, scraped from Yelp.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풍요">
  <a:themeElements>
    <a:clrScheme name="풍요">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풍요">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풍요">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3635</TotalTime>
  <Words>657</Words>
  <Application>Microsoft Office PowerPoint</Application>
  <PresentationFormat>화면 슬라이드 쇼(4:3)</PresentationFormat>
  <Paragraphs>62</Paragraphs>
  <Slides>6</Slides>
  <Notes>0</Notes>
  <HiddenSlides>0</HiddenSlides>
  <MMClips>0</MMClips>
  <ScaleCrop>false</ScaleCrop>
  <HeadingPairs>
    <vt:vector size="4" baseType="variant">
      <vt:variant>
        <vt:lpstr>테마</vt:lpstr>
      </vt:variant>
      <vt:variant>
        <vt:i4>1</vt:i4>
      </vt:variant>
      <vt:variant>
        <vt:lpstr>슬라이드 제목</vt:lpstr>
      </vt:variant>
      <vt:variant>
        <vt:i4>6</vt:i4>
      </vt:variant>
    </vt:vector>
  </HeadingPairs>
  <TitlesOfParts>
    <vt:vector size="7" baseType="lpstr">
      <vt:lpstr>풍요</vt:lpstr>
      <vt:lpstr>슬라이드 1</vt:lpstr>
      <vt:lpstr>슬라이드 2</vt:lpstr>
      <vt:lpstr>슬라이드 3</vt:lpstr>
      <vt:lpstr>슬라이드 4</vt:lpstr>
      <vt:lpstr>슬라이드 5</vt:lpstr>
      <vt:lpstr>슬라이드 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Soong</dc:creator>
  <cp:lastModifiedBy>Soong</cp:lastModifiedBy>
  <cp:revision>382</cp:revision>
  <dcterms:created xsi:type="dcterms:W3CDTF">2018-04-30T23:25:12Z</dcterms:created>
  <dcterms:modified xsi:type="dcterms:W3CDTF">2018-05-13T04:30:12Z</dcterms:modified>
</cp:coreProperties>
</file>