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ath.stackexchange.com/questions/4138816/compartmental-models" TargetMode="External"/><Relationship Id="rId3" Type="http://schemas.openxmlformats.org/officeDocument/2006/relationships/hyperlink" Target="https://personal.math.ubc.ca/~CLP/CLP1/clp_1_dc/ssec_carbon.html#:~:text=Q(t).-,d%20Q%20d%20t%20(%20t%20)%20%3D%20K%20Q%20(%20t,by%20K%3D%E2%88%92k%20)" TargetMode="External"/><Relationship Id="rId4" Type="http://schemas.openxmlformats.org/officeDocument/2006/relationships/hyperlink" Target="https://www.math.tamu.edu/~efendiev/math647_spring05/model_ode.pdf" TargetMode="Externa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javatpoint.com/gradient-descent-in-machine-learning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f482128e9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f482128e9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482128e9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f482128e9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f5a9e748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f5a9e748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https://www.geeksforgeeks.org/difference-between-batch-gradient-descent-and-stochastic-gradient-descent/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5a9e748a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f5a9e748a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https://tutorial.math.lamar.edu/classes/de/eulersmethod.aspx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5a9e748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f5a9e748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f5a9e748a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f5a9e748a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482128e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482128e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482128e9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482128e9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https://math.stackexchange.com/questions/4138816/compartmental-models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https://personal.math.ubc.ca/~CLP/CLP1/clp_1_dc/ssec_carbon.html#:~:text=Q(t).-,d%20Q%20d%20t%20(%20t%20)%20%3D%20K%20Q%20(%20t,by%20K%3D%E2%88%92k%20)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https://www.math.tamu.edu/~efendiev/math647_spring05/model_ode.pdf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482128e99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482128e99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to ML: don’t always have simple ways to determine parameters; in these cases, we rely on data-driven approaches instead! Working with ODEs in this way is still very much possible, but another method of model creation based upon data is machine learning…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482128e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482128e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https://www.analyticsvidhya.com/blog/2021/05/all-you-need-to-know-about-your-first-machine-learning-model-linear-regression/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482128e9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482128e9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https://victorzhou.com/blog/intro-to-neural-networks/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f482128e9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f482128e9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Everything’s about </a:t>
            </a:r>
            <a:r>
              <a:rPr lang="en"/>
              <a:t>determining</a:t>
            </a:r>
            <a:r>
              <a:rPr lang="en"/>
              <a:t> parameters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f482128e9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f482128e9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f482128e9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f482128e9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https://www.javatpoint.com/gradient-descent-in-machine-learning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https://patrickyoussef.com/blog/integrator-intro/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156450" y="781525"/>
            <a:ext cx="94569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Neural </a:t>
            </a:r>
            <a:endParaRPr sz="4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Ordinary Differential Equations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Motivation and Background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Descent &amp; Optimal Control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Applied mathematics fields dating back decades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Optimal Control:</a:t>
            </a:r>
            <a:r>
              <a:rPr lang="en"/>
              <a:t> Processes of optimizing an objective function that represents a dynamical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Gradient Descent: </a:t>
            </a:r>
            <a:r>
              <a:rPr lang="en"/>
              <a:t>Process for finding parameters which minimize a differentiable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They Apply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goal: find parameters Θ to the solution function y(t) that best fits 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Stated differently: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parameters Θ to the solution function y(t) that minimizes the error between y(t) and our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Big Idea: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gradient descent to minimize </a:t>
            </a:r>
            <a:br>
              <a:rPr lang="en"/>
            </a:br>
            <a:r>
              <a:rPr lang="en"/>
              <a:t>the error function of y(t) and data!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Requires derivative of the error function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4310075" y="445025"/>
            <a:ext cx="47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y</a:t>
            </a:r>
            <a:r>
              <a:rPr b="1" lang="en"/>
              <a:t>’(t) = f(y(t),t;Θ)  –  arbitrary ODE</a:t>
            </a:r>
            <a:endParaRPr b="1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225" y="2640075"/>
            <a:ext cx="3960650" cy="238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to Gradient Descent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311700" y="1152475"/>
            <a:ext cx="5591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Need: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Solution to ODE (analytical or numerical): h(t)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b/t solution and data: E(Θ) = ∑(h(t)-y(t))^2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y(t) is real-world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Derivative of error: </a:t>
            </a:r>
            <a:r>
              <a:rPr lang="en"/>
              <a:t>E’(Θ)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8E7CC3"/>
              </a:buClr>
              <a:buSzPts val="1800"/>
              <a:buAutoNum type="arabicPeriod"/>
            </a:pPr>
            <a:r>
              <a:rPr lang="en">
                <a:solidFill>
                  <a:srgbClr val="8E7CC3"/>
                </a:solidFill>
              </a:rPr>
              <a:t>Make initial parameter (Θ) guess</a:t>
            </a:r>
            <a:endParaRPr>
              <a:solidFill>
                <a:srgbClr val="8E7CC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6B26B"/>
              </a:buClr>
              <a:buSzPts val="1800"/>
              <a:buAutoNum type="arabicPeriod"/>
            </a:pPr>
            <a:r>
              <a:rPr lang="en">
                <a:solidFill>
                  <a:srgbClr val="F6B26B"/>
                </a:solidFill>
              </a:rPr>
              <a:t>Evaluate negative gradient of the </a:t>
            </a:r>
            <a:br>
              <a:rPr lang="en">
                <a:solidFill>
                  <a:srgbClr val="F6B26B"/>
                </a:solidFill>
              </a:rPr>
            </a:br>
            <a:r>
              <a:rPr lang="en">
                <a:solidFill>
                  <a:srgbClr val="F6B26B"/>
                </a:solidFill>
              </a:rPr>
              <a:t>derivative of the error function</a:t>
            </a:r>
            <a:endParaRPr>
              <a:solidFill>
                <a:srgbClr val="F6B26B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Move Θ slightly (</a:t>
            </a:r>
            <a:r>
              <a:rPr lang="en" sz="2000">
                <a:solidFill>
                  <a:schemeClr val="dk1"/>
                </a:solidFill>
              </a:rPr>
              <a:t>𝛼</a:t>
            </a:r>
            <a:r>
              <a:rPr lang="en">
                <a:solidFill>
                  <a:schemeClr val="dk1"/>
                </a:solidFill>
              </a:rPr>
              <a:t>) in direction of the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evaluated gradient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Repeat!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9650" y="2230950"/>
            <a:ext cx="4291424" cy="25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5138" y="219938"/>
            <a:ext cx="3600450" cy="126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5786450" y="1047875"/>
            <a:ext cx="385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8E7CC3"/>
                </a:solidFill>
              </a:rPr>
              <a:t>1.</a:t>
            </a:r>
            <a:endParaRPr b="1">
              <a:solidFill>
                <a:srgbClr val="8E7CC3"/>
              </a:solidFill>
            </a:endParaRPr>
          </a:p>
        </p:txBody>
      </p:sp>
      <p:sp>
        <p:nvSpPr>
          <p:cNvPr id="149" name="Google Shape;149;p24"/>
          <p:cNvSpPr/>
          <p:nvPr/>
        </p:nvSpPr>
        <p:spPr>
          <a:xfrm>
            <a:off x="5798125" y="537725"/>
            <a:ext cx="444300" cy="572700"/>
          </a:xfrm>
          <a:prstGeom prst="rect">
            <a:avLst/>
          </a:prstGeom>
          <a:noFill/>
          <a:ln cap="flat" cmpd="sng" w="19050">
            <a:solidFill>
              <a:srgbClr val="8E7CC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7501825" y="1404888"/>
            <a:ext cx="385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F6B26B"/>
                </a:solidFill>
              </a:rPr>
              <a:t>2</a:t>
            </a:r>
            <a:r>
              <a:rPr b="1" lang="en">
                <a:solidFill>
                  <a:srgbClr val="F6B26B"/>
                </a:solidFill>
              </a:rPr>
              <a:t>.</a:t>
            </a:r>
            <a:endParaRPr b="1">
              <a:solidFill>
                <a:srgbClr val="F6B26B"/>
              </a:solidFill>
            </a:endParaRPr>
          </a:p>
        </p:txBody>
      </p:sp>
      <p:sp>
        <p:nvSpPr>
          <p:cNvPr id="151" name="Google Shape;151;p24"/>
          <p:cNvSpPr/>
          <p:nvPr/>
        </p:nvSpPr>
        <p:spPr>
          <a:xfrm>
            <a:off x="6940700" y="268875"/>
            <a:ext cx="1569600" cy="11361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6300800" y="678125"/>
            <a:ext cx="315600" cy="1869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4"/>
          <p:cNvSpPr/>
          <p:nvPr/>
        </p:nvSpPr>
        <p:spPr>
          <a:xfrm>
            <a:off x="6674775" y="631250"/>
            <a:ext cx="265800" cy="32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6572463" y="1047875"/>
            <a:ext cx="385800" cy="4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3.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621825" y="514025"/>
            <a:ext cx="265800" cy="4389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400">
                <a:solidFill>
                  <a:schemeClr val="dk1"/>
                </a:solidFill>
              </a:rPr>
              <a:t>E</a:t>
            </a:r>
            <a:endParaRPr i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 Numerical Solution Methods: Time Integration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311700" y="1152475"/>
            <a:ext cx="8759700" cy="32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Time Integrators: </a:t>
            </a:r>
            <a:r>
              <a:rPr lang="en"/>
              <a:t> methods of solving complex ODEs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Given </a:t>
            </a:r>
            <a:r>
              <a:rPr b="1" lang="en">
                <a:solidFill>
                  <a:srgbClr val="000000"/>
                </a:solidFill>
              </a:rPr>
              <a:t>y</a:t>
            </a:r>
            <a:r>
              <a:rPr b="1" lang="en">
                <a:solidFill>
                  <a:srgbClr val="000000"/>
                </a:solidFill>
              </a:rPr>
              <a:t>’ = f(y);</a:t>
            </a:r>
            <a:endParaRPr b="1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Euler’s Method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Runge-Kutta (RK4)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Results: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in form of (t_i, y_i)</a:t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665275" y="2069100"/>
            <a:ext cx="1332600" cy="455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6653" y="2271192"/>
            <a:ext cx="4451325" cy="282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9525" y="1636670"/>
            <a:ext cx="427927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5"/>
          <p:cNvSpPr/>
          <p:nvPr/>
        </p:nvSpPr>
        <p:spPr>
          <a:xfrm rot="-5400000">
            <a:off x="5575975" y="4114800"/>
            <a:ext cx="140400" cy="95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5517775" y="4523850"/>
            <a:ext cx="256800" cy="438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200">
                <a:solidFill>
                  <a:schemeClr val="dk1"/>
                </a:solidFill>
              </a:rPr>
              <a:t>h</a:t>
            </a:r>
            <a:endParaRPr i="1"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Bringing it all Together</a:t>
            </a:r>
            <a:endParaRPr/>
          </a:p>
        </p:txBody>
      </p:sp>
      <p:sp>
        <p:nvSpPr>
          <p:cNvPr id="172" name="Google Shape;172;p26"/>
          <p:cNvSpPr txBox="1"/>
          <p:nvPr/>
        </p:nvSpPr>
        <p:spPr>
          <a:xfrm>
            <a:off x="1246650" y="1811900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N(y(t);Θ)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5677750" y="1406049"/>
            <a:ext cx="945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(ODE)</a:t>
            </a:r>
            <a:endParaRPr/>
          </a:p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1246650" y="1406050"/>
            <a:ext cx="22125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(Neural Network)</a:t>
            </a:r>
            <a:endParaRPr/>
          </a:p>
        </p:txBody>
      </p:sp>
      <p:sp>
        <p:nvSpPr>
          <p:cNvPr id="175" name="Google Shape;175;p26"/>
          <p:cNvSpPr txBox="1"/>
          <p:nvPr/>
        </p:nvSpPr>
        <p:spPr>
          <a:xfrm>
            <a:off x="5440425" y="1811900"/>
            <a:ext cx="1975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y’(t) = f(y(t);Θ)</a:t>
            </a:r>
            <a:endParaRPr/>
          </a:p>
        </p:txBody>
      </p:sp>
      <p:sp>
        <p:nvSpPr>
          <p:cNvPr id="176" name="Google Shape;176;p26"/>
          <p:cNvSpPr/>
          <p:nvPr/>
        </p:nvSpPr>
        <p:spPr>
          <a:xfrm>
            <a:off x="3495250" y="1648250"/>
            <a:ext cx="1730100" cy="374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976988" y="1306699"/>
            <a:ext cx="945600" cy="5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limit</a:t>
            </a:r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487" y="2513625"/>
            <a:ext cx="3433634" cy="245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6"/>
          <p:cNvSpPr/>
          <p:nvPr/>
        </p:nvSpPr>
        <p:spPr>
          <a:xfrm rot="2977780">
            <a:off x="6090356" y="2643300"/>
            <a:ext cx="339033" cy="32731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6025425" y="2987775"/>
            <a:ext cx="2999100" cy="19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apply optimal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Time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Gradient Descent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bottlenecks or other issues with standard NNs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(High-Level) of Neural ODEs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Memory 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Avoids backpropagation through operations of solver (constant memory cost)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Adaptive computation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have agency over which ODE solver to use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Using well-known ODE solvers (Euler, RK4, etc.) allows for control over error properties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Helpful for researchers; scale cost with problem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 time neural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Layers/intervals are not required to be discretized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ODEs’ continuously defined dynamics naturally allow for continuous NN layers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Offers greater data/prediction flexibility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Applied Math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444100" cy="9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physical world mathematically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conclusions about physical world from models we create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ODEs as Models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3">
            <a:alphaModFix/>
          </a:blip>
          <a:srcRect b="0" l="0" r="2238" t="0"/>
          <a:stretch/>
        </p:blipFill>
        <p:spPr>
          <a:xfrm>
            <a:off x="5217300" y="3746925"/>
            <a:ext cx="2868100" cy="83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600" y="1961238"/>
            <a:ext cx="27622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1118775" y="1528813"/>
            <a:ext cx="24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Radioactive Decay</a:t>
            </a:r>
            <a:endParaRPr u="sng"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19600" y="1926171"/>
            <a:ext cx="24765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5534050" y="1528825"/>
            <a:ext cx="24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Population (General)</a:t>
            </a:r>
            <a:endParaRPr u="sng"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5604500" y="3290725"/>
            <a:ext cx="24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Newtonian Mechanics</a:t>
            </a:r>
            <a:endParaRPr u="sng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8600" y="3769725"/>
            <a:ext cx="2781300" cy="6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748600" y="3290725"/>
            <a:ext cx="307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Economic Growth (Solow’s)</a:t>
            </a:r>
            <a:endParaRPr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Principled </a:t>
            </a:r>
            <a:r>
              <a:rPr lang="en"/>
              <a:t>Physical Model/ODE Creation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parameters based on our understanding of what the model represents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water has density of ~1g/mL, US GDP growth is ~2%/year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Machine Learning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925"/>
            <a:ext cx="84441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physical world from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data-driven predictions and decisions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Recommendation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Weather forecasting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Election results predictions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more applications…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Follows process similar to (but much more complex than) linear regression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 “line” which has minimum error across all data points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1954" y="909329"/>
            <a:ext cx="3110350" cy="24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process designed similarly to human brains’ function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predictions based on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Image recognition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Sales forecasting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diagnosis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others applications…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Correct weights and biases must </a:t>
            </a:r>
            <a:br>
              <a:rPr lang="en"/>
            </a:br>
            <a:r>
              <a:rPr lang="en"/>
              <a:t>be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are parameters which must</a:t>
            </a:r>
            <a:br>
              <a:rPr lang="en"/>
            </a:br>
            <a:r>
              <a:rPr lang="en"/>
              <a:t>b</a:t>
            </a:r>
            <a:r>
              <a:rPr lang="en"/>
              <a:t>e determined!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3500" y="2571750"/>
            <a:ext cx="4720400" cy="214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7923350" y="4086225"/>
            <a:ext cx="10521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dk1"/>
                </a:solidFill>
              </a:rPr>
              <a:t>f</a:t>
            </a:r>
            <a:r>
              <a:rPr lang="en" sz="800">
                <a:solidFill>
                  <a:schemeClr val="dk1"/>
                </a:solidFill>
              </a:rPr>
              <a:t>ootball </a:t>
            </a:r>
            <a:r>
              <a:rPr lang="en" sz="800">
                <a:solidFill>
                  <a:schemeClr val="dk1"/>
                </a:solidFill>
              </a:rPr>
              <a:t>position </a:t>
            </a:r>
            <a:endParaRPr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Data-Driven Physical Model/ODE Creation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parameters based on data collected from the physical world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population growth data, financial trading data, voting record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 is to minimize error between data and the solution curve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Parameters are tuned to achieve this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 with a Data-Driven Approach: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115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difficult to determine the parameters of the model!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122521"/>
            <a:ext cx="2476500" cy="80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26150" y="1725175"/>
            <a:ext cx="2493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/>
              <a:t>Population (General)</a:t>
            </a:r>
            <a:endParaRPr u="sng"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05350" y="1967375"/>
            <a:ext cx="380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solution </a:t>
            </a:r>
            <a:r>
              <a:rPr i="1" lang="en"/>
              <a:t>p(t)</a:t>
            </a:r>
            <a:r>
              <a:rPr lang="en"/>
              <a:t> will contain these parameters, too – must determine what they are to </a:t>
            </a:r>
            <a:r>
              <a:rPr lang="en"/>
              <a:t>best fit the data!</a:t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3296525" y="2417400"/>
            <a:ext cx="946800" cy="31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 txBox="1"/>
          <p:nvPr>
            <p:ph idx="1" type="body"/>
          </p:nvPr>
        </p:nvSpPr>
        <p:spPr>
          <a:xfrm>
            <a:off x="311700" y="3233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Solution may not always exist!</a:t>
            </a:r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8200" y="4002758"/>
            <a:ext cx="1455125" cy="428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9200" y="3806371"/>
            <a:ext cx="1858350" cy="69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/>
          <p:nvPr/>
        </p:nvSpPr>
        <p:spPr>
          <a:xfrm>
            <a:off x="2115850" y="4139225"/>
            <a:ext cx="537600" cy="18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4075200" y="4002750"/>
            <a:ext cx="468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, but most useful models are not this pretty – and have WAY more parameters!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Mathematics Solutions to these Issues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479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Parameter tuning solution: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Gradient Descent for Optimal Control</a:t>
            </a:r>
            <a:endParaRPr b="1"/>
          </a:p>
        </p:txBody>
      </p:sp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311700" y="3397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Analytical Solution DNE solution: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Time Integrators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600" y="1100173"/>
            <a:ext cx="3217539" cy="193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2037" y="3119575"/>
            <a:ext cx="2906163" cy="193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