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2"/>
  </p:notesMasterIdLst>
  <p:handoutMasterIdLst>
    <p:handoutMasterId r:id="rId63"/>
  </p:handoutMasterIdLst>
  <p:sldIdLst>
    <p:sldId id="554" r:id="rId2"/>
    <p:sldId id="555" r:id="rId3"/>
    <p:sldId id="529" r:id="rId4"/>
    <p:sldId id="575" r:id="rId5"/>
    <p:sldId id="454" r:id="rId6"/>
    <p:sldId id="455" r:id="rId7"/>
    <p:sldId id="515" r:id="rId8"/>
    <p:sldId id="516" r:id="rId9"/>
    <p:sldId id="517" r:id="rId10"/>
    <p:sldId id="557" r:id="rId11"/>
    <p:sldId id="421" r:id="rId12"/>
    <p:sldId id="459" r:id="rId13"/>
    <p:sldId id="462" r:id="rId14"/>
    <p:sldId id="566" r:id="rId15"/>
    <p:sldId id="558" r:id="rId16"/>
    <p:sldId id="439" r:id="rId17"/>
    <p:sldId id="422" r:id="rId18"/>
    <p:sldId id="420" r:id="rId19"/>
    <p:sldId id="576" r:id="rId20"/>
    <p:sldId id="429" r:id="rId21"/>
    <p:sldId id="553" r:id="rId22"/>
    <p:sldId id="531" r:id="rId23"/>
    <p:sldId id="411" r:id="rId24"/>
    <p:sldId id="456" r:id="rId25"/>
    <p:sldId id="567" r:id="rId26"/>
    <p:sldId id="559" r:id="rId27"/>
    <p:sldId id="396" r:id="rId28"/>
    <p:sldId id="511" r:id="rId29"/>
    <p:sldId id="551" r:id="rId30"/>
    <p:sldId id="577" r:id="rId31"/>
    <p:sldId id="550" r:id="rId32"/>
    <p:sldId id="552" r:id="rId33"/>
    <p:sldId id="569" r:id="rId34"/>
    <p:sldId id="580" r:id="rId35"/>
    <p:sldId id="581" r:id="rId36"/>
    <p:sldId id="582" r:id="rId37"/>
    <p:sldId id="583" r:id="rId38"/>
    <p:sldId id="584" r:id="rId39"/>
    <p:sldId id="560" r:id="rId40"/>
    <p:sldId id="424" r:id="rId41"/>
    <p:sldId id="578" r:id="rId42"/>
    <p:sldId id="568" r:id="rId43"/>
    <p:sldId id="561" r:id="rId44"/>
    <p:sldId id="533" r:id="rId45"/>
    <p:sldId id="536" r:id="rId46"/>
    <p:sldId id="573" r:id="rId47"/>
    <p:sldId id="427" r:id="rId48"/>
    <p:sldId id="572" r:id="rId49"/>
    <p:sldId id="562" r:id="rId50"/>
    <p:sldId id="440" r:id="rId51"/>
    <p:sldId id="413" r:id="rId52"/>
    <p:sldId id="416" r:id="rId53"/>
    <p:sldId id="448" r:id="rId54"/>
    <p:sldId id="571" r:id="rId55"/>
    <p:sldId id="563" r:id="rId56"/>
    <p:sldId id="446" r:id="rId57"/>
    <p:sldId id="409" r:id="rId58"/>
    <p:sldId id="570" r:id="rId59"/>
    <p:sldId id="574" r:id="rId60"/>
    <p:sldId id="579" r:id="rId61"/>
  </p:sldIdLst>
  <p:sldSz cx="9144000" cy="6858000" type="screen4x3"/>
  <p:notesSz cx="6858000" cy="9144000"/>
  <p:defaultTextStyle>
    <a:defPPr>
      <a:defRPr lang="en-US"/>
    </a:defPPr>
    <a:lvl1pPr algn="l" rtl="0" fontAlgn="base">
      <a:spcBef>
        <a:spcPct val="0"/>
      </a:spcBef>
      <a:spcAft>
        <a:spcPct val="0"/>
      </a:spcAft>
      <a:defRPr sz="2800" b="1" kern="1200">
        <a:solidFill>
          <a:schemeClr val="tx1"/>
        </a:solidFill>
        <a:latin typeface="Tahoma" pitchFamily="34" charset="0"/>
        <a:ea typeface="+mn-ea"/>
        <a:cs typeface="+mn-cs"/>
      </a:defRPr>
    </a:lvl1pPr>
    <a:lvl2pPr marL="457200" algn="l" rtl="0" fontAlgn="base">
      <a:spcBef>
        <a:spcPct val="0"/>
      </a:spcBef>
      <a:spcAft>
        <a:spcPct val="0"/>
      </a:spcAft>
      <a:defRPr sz="2800" b="1" kern="1200">
        <a:solidFill>
          <a:schemeClr val="tx1"/>
        </a:solidFill>
        <a:latin typeface="Tahoma" pitchFamily="34" charset="0"/>
        <a:ea typeface="+mn-ea"/>
        <a:cs typeface="+mn-cs"/>
      </a:defRPr>
    </a:lvl2pPr>
    <a:lvl3pPr marL="914400" algn="l" rtl="0" fontAlgn="base">
      <a:spcBef>
        <a:spcPct val="0"/>
      </a:spcBef>
      <a:spcAft>
        <a:spcPct val="0"/>
      </a:spcAft>
      <a:defRPr sz="2800" b="1" kern="1200">
        <a:solidFill>
          <a:schemeClr val="tx1"/>
        </a:solidFill>
        <a:latin typeface="Tahoma" pitchFamily="34" charset="0"/>
        <a:ea typeface="+mn-ea"/>
        <a:cs typeface="+mn-cs"/>
      </a:defRPr>
    </a:lvl3pPr>
    <a:lvl4pPr marL="1371600" algn="l" rtl="0" fontAlgn="base">
      <a:spcBef>
        <a:spcPct val="0"/>
      </a:spcBef>
      <a:spcAft>
        <a:spcPct val="0"/>
      </a:spcAft>
      <a:defRPr sz="2800" b="1" kern="1200">
        <a:solidFill>
          <a:schemeClr val="tx1"/>
        </a:solidFill>
        <a:latin typeface="Tahoma" pitchFamily="34" charset="0"/>
        <a:ea typeface="+mn-ea"/>
        <a:cs typeface="+mn-cs"/>
      </a:defRPr>
    </a:lvl4pPr>
    <a:lvl5pPr marL="1828800" algn="l" rtl="0" fontAlgn="base">
      <a:spcBef>
        <a:spcPct val="0"/>
      </a:spcBef>
      <a:spcAft>
        <a:spcPct val="0"/>
      </a:spcAft>
      <a:defRPr sz="2800" b="1" kern="1200">
        <a:solidFill>
          <a:schemeClr val="tx1"/>
        </a:solidFill>
        <a:latin typeface="Tahoma" pitchFamily="34" charset="0"/>
        <a:ea typeface="+mn-ea"/>
        <a:cs typeface="+mn-cs"/>
      </a:defRPr>
    </a:lvl5pPr>
    <a:lvl6pPr marL="2286000" algn="l" defTabSz="914400" rtl="0" eaLnBrk="1" latinLnBrk="0" hangingPunct="1">
      <a:defRPr sz="2800" b="1" kern="1200">
        <a:solidFill>
          <a:schemeClr val="tx1"/>
        </a:solidFill>
        <a:latin typeface="Tahoma" pitchFamily="34" charset="0"/>
        <a:ea typeface="+mn-ea"/>
        <a:cs typeface="+mn-cs"/>
      </a:defRPr>
    </a:lvl6pPr>
    <a:lvl7pPr marL="2743200" algn="l" defTabSz="914400" rtl="0" eaLnBrk="1" latinLnBrk="0" hangingPunct="1">
      <a:defRPr sz="2800" b="1" kern="1200">
        <a:solidFill>
          <a:schemeClr val="tx1"/>
        </a:solidFill>
        <a:latin typeface="Tahoma" pitchFamily="34" charset="0"/>
        <a:ea typeface="+mn-ea"/>
        <a:cs typeface="+mn-cs"/>
      </a:defRPr>
    </a:lvl7pPr>
    <a:lvl8pPr marL="3200400" algn="l" defTabSz="914400" rtl="0" eaLnBrk="1" latinLnBrk="0" hangingPunct="1">
      <a:defRPr sz="2800" b="1" kern="1200">
        <a:solidFill>
          <a:schemeClr val="tx1"/>
        </a:solidFill>
        <a:latin typeface="Tahoma" pitchFamily="34" charset="0"/>
        <a:ea typeface="+mn-ea"/>
        <a:cs typeface="+mn-cs"/>
      </a:defRPr>
    </a:lvl8pPr>
    <a:lvl9pPr marL="3657600" algn="l" defTabSz="914400" rtl="0" eaLnBrk="1" latinLnBrk="0" hangingPunct="1">
      <a:defRPr sz="2800" b="1"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3333CC"/>
    <a:srgbClr val="660033"/>
    <a:srgbClr val="006666"/>
    <a:srgbClr val="0000CC"/>
    <a:srgbClr val="FFFF00"/>
    <a:srgbClr val="66CC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27" autoAdjust="0"/>
    <p:restoredTop sz="83333" autoAdjust="0"/>
  </p:normalViewPr>
  <p:slideViewPr>
    <p:cSldViewPr>
      <p:cViewPr varScale="1">
        <p:scale>
          <a:sx n="72" d="100"/>
          <a:sy n="72" d="100"/>
        </p:scale>
        <p:origin x="-90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30"/>
    </p:cViewPr>
  </p:sorterViewPr>
  <p:notesViewPr>
    <p:cSldViewPr>
      <p:cViewPr>
        <p:scale>
          <a:sx n="66" d="100"/>
          <a:sy n="66" d="100"/>
        </p:scale>
        <p:origin x="-237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handoutMaster" Target="handoutMasters/handout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0" hangingPunct="0">
              <a:defRPr sz="1200"/>
            </a:lvl1pPr>
          </a:lstStyle>
          <a:p>
            <a:pPr>
              <a:defRPr/>
            </a:pPr>
            <a:endParaRPr 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a:lvl1pPr>
          </a:lstStyle>
          <a:p>
            <a:pPr>
              <a:defRPr/>
            </a:pPr>
            <a:endParaRPr 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eaLnBrk="0" hangingPunct="0">
              <a:defRPr sz="1200"/>
            </a:lvl1pPr>
          </a:lstStyle>
          <a:p>
            <a:pPr>
              <a:defRPr/>
            </a:pPr>
            <a:endParaRPr 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defRPr sz="1200"/>
            </a:lvl1pPr>
          </a:lstStyle>
          <a:p>
            <a:pPr>
              <a:defRPr/>
            </a:pPr>
            <a:fld id="{D6A471D9-AE67-416B-BC6F-BB8785DDDD23}" type="slidenum">
              <a:rPr lang="en-US"/>
              <a:pPr>
                <a:defRPr/>
              </a:pPr>
              <a:t>‹#›</a:t>
            </a:fld>
            <a:endParaRPr lang="en-US"/>
          </a:p>
        </p:txBody>
      </p:sp>
    </p:spTree>
    <p:extLst>
      <p:ext uri="{BB962C8B-B14F-4D97-AF65-F5344CB8AC3E}">
        <p14:creationId xmlns:p14="http://schemas.microsoft.com/office/powerpoint/2010/main" val="179501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0" hangingPunct="0">
              <a:defRPr sz="1200"/>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a:lvl1pPr>
          </a:lstStyle>
          <a:p>
            <a:pPr>
              <a:defRPr/>
            </a:pPr>
            <a:endParaRPr lang="en-US"/>
          </a:p>
        </p:txBody>
      </p:sp>
      <p:sp>
        <p:nvSpPr>
          <p:cNvPr id="72708"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6" name="Rectangle 8"/>
          <p:cNvSpPr>
            <a:spLocks noChangeArrowheads="1"/>
          </p:cNvSpPr>
          <p:nvPr/>
        </p:nvSpPr>
        <p:spPr bwMode="auto">
          <a:xfrm>
            <a:off x="1371600" y="8686800"/>
            <a:ext cx="5486400" cy="457200"/>
          </a:xfrm>
          <a:prstGeom prst="rect">
            <a:avLst/>
          </a:prstGeom>
          <a:noFill/>
          <a:ln w="9525">
            <a:noFill/>
            <a:miter lim="800000"/>
            <a:headEnd/>
            <a:tailEnd/>
          </a:ln>
          <a:effectLst/>
        </p:spPr>
        <p:txBody>
          <a:bodyPr lIns="92075" tIns="46038" rIns="92075" bIns="46038" anchor="b"/>
          <a:lstStyle/>
          <a:p>
            <a:pPr algn="r">
              <a:defRPr/>
            </a:pPr>
            <a:r>
              <a:rPr lang="en-US" sz="1200"/>
              <a:t>©A+ Computer Science     www.apluscompsci.com                 </a:t>
            </a:r>
            <a:fld id="{15E3CE7F-7664-405F-872A-4870CC9B8298}" type="slidenum">
              <a:rPr lang="en-US" sz="1200"/>
              <a:pPr algn="r">
                <a:defRPr/>
              </a:pPr>
              <a:t>‹#›</a:t>
            </a:fld>
            <a:endParaRPr lang="en-US" sz="2400"/>
          </a:p>
        </p:txBody>
      </p:sp>
    </p:spTree>
    <p:extLst>
      <p:ext uri="{BB962C8B-B14F-4D97-AF65-F5344CB8AC3E}">
        <p14:creationId xmlns:p14="http://schemas.microsoft.com/office/powerpoint/2010/main" val="11446562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smtClean="0"/>
              <a:t>©A+ Computer Science     www.apluscompsci.com                 </a:t>
            </a:r>
            <a:fld id="{DC5D744A-5FC4-41A5-895E-95E35C9166FC}" type="slidenum">
              <a:rPr lang="en-US" smtClean="0"/>
              <a:pPr/>
              <a:t>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pPr eaLnBrk="1" hangingPunct="1"/>
            <a:r>
              <a:rPr lang="en-US" sz="1600" dirty="0" smtClean="0"/>
              <a:t>In the example above, words can only store String references.   </a:t>
            </a:r>
            <a:r>
              <a:rPr lang="en-US" sz="1600" dirty="0" err="1" smtClean="0"/>
              <a:t>decNums</a:t>
            </a:r>
            <a:r>
              <a:rPr lang="en-US" sz="1600" dirty="0" smtClean="0"/>
              <a:t> can only store Double references.</a:t>
            </a:r>
          </a:p>
          <a:p>
            <a:pPr eaLnBrk="1" hangingPunct="1"/>
            <a:r>
              <a:rPr lang="en-US" sz="1600" dirty="0" smtClean="0"/>
              <a:t>Java knows the exact type of reference in both </a:t>
            </a:r>
            <a:r>
              <a:rPr lang="en-US" sz="1600" dirty="0" err="1" smtClean="0"/>
              <a:t>ArrayLists</a:t>
            </a:r>
            <a:r>
              <a:rPr lang="en-US" sz="1600" dirty="0" smtClean="0"/>
              <a:t>; thus, there is no need for casting when accessing class specific methods.</a:t>
            </a:r>
          </a:p>
          <a:p>
            <a:pPr eaLnBrk="1" hangingPunct="1"/>
            <a:endParaRPr lang="en-US" sz="1600" dirty="0" smtClean="0"/>
          </a:p>
          <a:p>
            <a:pPr eaLnBrk="1" hangingPunct="1"/>
            <a:r>
              <a:rPr lang="en-US" sz="1600" dirty="0" err="1" smtClean="0">
                <a:latin typeface="Courier New" pitchFamily="49" charset="0"/>
              </a:rPr>
              <a:t>words.add</a:t>
            </a:r>
            <a:r>
              <a:rPr lang="en-US" sz="1600" dirty="0" smtClean="0">
                <a:latin typeface="Courier New" pitchFamily="49" charset="0"/>
              </a:rPr>
              <a:t>("Hello");</a:t>
            </a:r>
          </a:p>
          <a:p>
            <a:pPr eaLnBrk="1" hangingPunct="1"/>
            <a:r>
              <a:rPr lang="en-US" sz="1600" dirty="0" err="1" smtClean="0">
                <a:latin typeface="Courier New" pitchFamily="49" charset="0"/>
              </a:rPr>
              <a:t>out.println</a:t>
            </a:r>
            <a:r>
              <a:rPr lang="en-US" sz="1600" dirty="0" smtClean="0">
                <a:latin typeface="Courier New" pitchFamily="49" charset="0"/>
              </a:rPr>
              <a:t>(</a:t>
            </a:r>
            <a:r>
              <a:rPr lang="en-US" sz="1600" dirty="0" err="1" smtClean="0">
                <a:latin typeface="Courier New" pitchFamily="49" charset="0"/>
              </a:rPr>
              <a:t>words.get</a:t>
            </a:r>
            <a:r>
              <a:rPr lang="en-US" sz="1600" dirty="0" smtClean="0">
                <a:latin typeface="Courier New" pitchFamily="49" charset="0"/>
              </a:rPr>
              <a:t>(0).</a:t>
            </a:r>
            <a:r>
              <a:rPr lang="en-US" sz="1600" dirty="0" err="1" smtClean="0">
                <a:latin typeface="Courier New" pitchFamily="49" charset="0"/>
              </a:rPr>
              <a:t>charAt</a:t>
            </a:r>
            <a:r>
              <a:rPr lang="en-US" sz="1600" dirty="0" smtClean="0">
                <a:latin typeface="Courier New" pitchFamily="49" charset="0"/>
              </a:rPr>
              <a:t>(0));</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pPr eaLnBrk="1" hangingPunct="1"/>
            <a:r>
              <a:rPr lang="en-US" sz="1600" dirty="0" smtClean="0"/>
              <a:t>In the example above, words can only store String references.   </a:t>
            </a:r>
            <a:r>
              <a:rPr lang="en-US" sz="1600" dirty="0" err="1" smtClean="0"/>
              <a:t>decNums</a:t>
            </a:r>
            <a:r>
              <a:rPr lang="en-US" sz="1600" dirty="0" smtClean="0"/>
              <a:t> can only store Double references.</a:t>
            </a:r>
          </a:p>
          <a:p>
            <a:pPr eaLnBrk="1" hangingPunct="1"/>
            <a:r>
              <a:rPr lang="en-US" sz="1600" dirty="0" smtClean="0"/>
              <a:t>Java knows the exact type of reference in both </a:t>
            </a:r>
            <a:r>
              <a:rPr lang="en-US" sz="1600" dirty="0" err="1" smtClean="0"/>
              <a:t>ArrayLists</a:t>
            </a:r>
            <a:r>
              <a:rPr lang="en-US" sz="1600" dirty="0" smtClean="0"/>
              <a:t>; thus, there is no need for casting when accessing class specific methods.</a:t>
            </a:r>
          </a:p>
          <a:p>
            <a:pPr eaLnBrk="1" hangingPunct="1"/>
            <a:endParaRPr lang="en-US" sz="1600" dirty="0" smtClean="0"/>
          </a:p>
          <a:p>
            <a:pPr eaLnBrk="1" hangingPunct="1"/>
            <a:r>
              <a:rPr lang="en-US" sz="1600" dirty="0" err="1" smtClean="0">
                <a:latin typeface="Courier New" pitchFamily="49" charset="0"/>
              </a:rPr>
              <a:t>itList.add</a:t>
            </a:r>
            <a:r>
              <a:rPr lang="en-US" sz="1600" dirty="0" smtClean="0">
                <a:latin typeface="Courier New" pitchFamily="49" charset="0"/>
              </a:rPr>
              <a:t>(new It(34.21));</a:t>
            </a:r>
          </a:p>
          <a:p>
            <a:pPr eaLnBrk="1" hangingPunct="1"/>
            <a:r>
              <a:rPr lang="en-US" sz="1600" dirty="0" err="1" smtClean="0">
                <a:latin typeface="Courier New" pitchFamily="49" charset="0"/>
              </a:rPr>
              <a:t>out.println</a:t>
            </a:r>
            <a:r>
              <a:rPr lang="en-US" sz="1600" dirty="0" smtClean="0">
                <a:latin typeface="Courier New" pitchFamily="49" charset="0"/>
              </a:rPr>
              <a:t>(</a:t>
            </a:r>
            <a:r>
              <a:rPr lang="en-US" sz="1600" dirty="0" err="1" smtClean="0">
                <a:latin typeface="Courier New" pitchFamily="49" charset="0"/>
              </a:rPr>
              <a:t>itList.get</a:t>
            </a:r>
            <a:r>
              <a:rPr lang="en-US" sz="1600" dirty="0" smtClean="0">
                <a:latin typeface="Courier New" pitchFamily="49" charset="0"/>
              </a:rPr>
              <a:t>(0).</a:t>
            </a:r>
            <a:r>
              <a:rPr lang="en-US" sz="1600" dirty="0" err="1" smtClean="0">
                <a:latin typeface="Courier New" pitchFamily="49" charset="0"/>
              </a:rPr>
              <a:t>getIt</a:t>
            </a:r>
            <a:r>
              <a:rPr lang="en-US" sz="1600" dirty="0" smtClean="0">
                <a:latin typeface="Courier New" pitchFamily="49" charset="0"/>
              </a:rPr>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xfrm>
            <a:off x="685800" y="4343400"/>
            <a:ext cx="5562600" cy="4114800"/>
          </a:xfrm>
          <a:noFill/>
          <a:ln/>
        </p:spPr>
        <p:txBody>
          <a:bodyPr/>
          <a:lstStyle/>
          <a:p>
            <a:pPr eaLnBrk="1" hangingPunct="1"/>
            <a:r>
              <a:rPr lang="en-US" sz="1600" dirty="0" smtClean="0"/>
              <a:t>In the example above, ray is an </a:t>
            </a:r>
            <a:r>
              <a:rPr lang="en-US" sz="1600" dirty="0" err="1" smtClean="0"/>
              <a:t>ArrayList</a:t>
            </a:r>
            <a:r>
              <a:rPr lang="en-US" sz="1600" dirty="0" smtClean="0"/>
              <a:t> that stores String references.   Casting would not be required to call non-Object methods on ray.</a:t>
            </a:r>
          </a:p>
          <a:p>
            <a:pPr eaLnBrk="1" hangingPunct="1"/>
            <a:endParaRPr lang="en-US" sz="1600" dirty="0" smtClean="0"/>
          </a:p>
          <a:p>
            <a:pPr eaLnBrk="1" hangingPunct="1"/>
            <a:r>
              <a:rPr lang="en-US" sz="1600" dirty="0" err="1" smtClean="0">
                <a:latin typeface="Courier New" pitchFamily="49" charset="0"/>
              </a:rPr>
              <a:t>ray.add</a:t>
            </a:r>
            <a:r>
              <a:rPr lang="en-US" sz="1600" dirty="0" smtClean="0">
                <a:latin typeface="Courier New" pitchFamily="49" charset="0"/>
              </a:rPr>
              <a:t>(0,"hello");</a:t>
            </a:r>
          </a:p>
          <a:p>
            <a:pPr eaLnBrk="1" hangingPunct="1"/>
            <a:r>
              <a:rPr lang="en-US" sz="1600" dirty="0" err="1" smtClean="0">
                <a:latin typeface="Courier New" pitchFamily="49" charset="0"/>
              </a:rPr>
              <a:t>ray.add</a:t>
            </a:r>
            <a:r>
              <a:rPr lang="en-US" sz="1600" dirty="0" smtClean="0">
                <a:latin typeface="Courier New" pitchFamily="49" charset="0"/>
              </a:rPr>
              <a:t>(1,"chicken");</a:t>
            </a:r>
          </a:p>
          <a:p>
            <a:pPr eaLnBrk="1" hangingPunct="1"/>
            <a:endParaRPr lang="en-US" sz="1600" dirty="0" smtClean="0">
              <a:latin typeface="Courier New" pitchFamily="49" charset="0"/>
            </a:endParaRPr>
          </a:p>
          <a:p>
            <a:pPr eaLnBrk="1" hangingPunct="1"/>
            <a:r>
              <a:rPr lang="en-US" sz="1600" dirty="0" err="1" smtClean="0">
                <a:latin typeface="Courier New" pitchFamily="49" charset="0"/>
              </a:rPr>
              <a:t>out.println</a:t>
            </a:r>
            <a:r>
              <a:rPr lang="en-US" sz="1600" dirty="0" smtClean="0">
                <a:latin typeface="Courier New" pitchFamily="49" charset="0"/>
              </a:rPr>
              <a:t>(</a:t>
            </a:r>
            <a:r>
              <a:rPr lang="en-US" sz="1600" dirty="0" err="1" smtClean="0">
                <a:latin typeface="Courier New" pitchFamily="49" charset="0"/>
              </a:rPr>
              <a:t>ray.get</a:t>
            </a:r>
            <a:r>
              <a:rPr lang="en-US" sz="1600" dirty="0" smtClean="0">
                <a:latin typeface="Courier New" pitchFamily="49" charset="0"/>
              </a:rPr>
              <a:t>(0).</a:t>
            </a:r>
            <a:r>
              <a:rPr lang="en-US" sz="1600" dirty="0" err="1" smtClean="0">
                <a:latin typeface="Courier New" pitchFamily="49" charset="0"/>
              </a:rPr>
              <a:t>charAt</a:t>
            </a:r>
            <a:r>
              <a:rPr lang="en-US" sz="1600" dirty="0" smtClean="0">
                <a:latin typeface="Courier New" pitchFamily="49" charset="0"/>
              </a:rPr>
              <a:t>(0));</a:t>
            </a:r>
          </a:p>
          <a:p>
            <a:pPr eaLnBrk="1" hangingPunct="1"/>
            <a:r>
              <a:rPr lang="en-US" sz="1600" dirty="0" err="1" smtClean="0">
                <a:latin typeface="Courier New" pitchFamily="49" charset="0"/>
              </a:rPr>
              <a:t>out.println</a:t>
            </a:r>
            <a:r>
              <a:rPr lang="en-US" sz="1600" dirty="0" smtClean="0">
                <a:latin typeface="Courier New" pitchFamily="49" charset="0"/>
              </a:rPr>
              <a:t>(</a:t>
            </a:r>
            <a:r>
              <a:rPr lang="en-US" sz="1600" dirty="0" err="1" smtClean="0">
                <a:latin typeface="Courier New" pitchFamily="49" charset="0"/>
              </a:rPr>
              <a:t>ray.get</a:t>
            </a:r>
            <a:r>
              <a:rPr lang="en-US" sz="1600" dirty="0" smtClean="0">
                <a:latin typeface="Courier New" pitchFamily="49" charset="0"/>
              </a:rPr>
              <a:t>(1).</a:t>
            </a:r>
            <a:r>
              <a:rPr lang="en-US" sz="1600" dirty="0" err="1" smtClean="0">
                <a:latin typeface="Courier New" pitchFamily="49" charset="0"/>
              </a:rPr>
              <a:t>charAt</a:t>
            </a:r>
            <a:r>
              <a:rPr lang="en-US" sz="1600" dirty="0" smtClean="0">
                <a:latin typeface="Courier New" pitchFamily="49" charset="0"/>
              </a:rPr>
              <a:t>(5));</a:t>
            </a:r>
          </a:p>
          <a:p>
            <a:pPr eaLnBrk="1" hangingPunct="1"/>
            <a:endParaRPr lang="en-US" sz="1600" dirty="0" smtClean="0">
              <a:latin typeface="Courier New" pitchFamily="49"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pPr eaLnBrk="1" hangingPunct="1"/>
            <a:r>
              <a:rPr lang="en-US" sz="1600" smtClean="0"/>
              <a:t>The </a:t>
            </a:r>
            <a:r>
              <a:rPr lang="en-US" sz="1600" smtClean="0">
                <a:latin typeface="Courier New" pitchFamily="49" charset="0"/>
              </a:rPr>
              <a:t>add(item)</a:t>
            </a:r>
            <a:r>
              <a:rPr lang="en-US" sz="1600" smtClean="0"/>
              <a:t> method adds the new item to the end of the ArrayList.</a:t>
            </a:r>
            <a:br>
              <a:rPr lang="en-US" sz="1600" smtClean="0"/>
            </a:br>
            <a:endParaRPr lang="en-US" sz="1600" smtClean="0"/>
          </a:p>
          <a:p>
            <a:pPr eaLnBrk="1" hangingPunct="1"/>
            <a:r>
              <a:rPr lang="en-US" sz="1600" smtClean="0"/>
              <a:t>The </a:t>
            </a:r>
            <a:r>
              <a:rPr lang="en-US" sz="1600" smtClean="0">
                <a:latin typeface="Courier New" pitchFamily="49" charset="0"/>
              </a:rPr>
              <a:t>add(spot, item)</a:t>
            </a:r>
            <a:r>
              <a:rPr lang="en-US" sz="1600" smtClean="0"/>
              <a:t> method adds the new item at the spot specified.  </a:t>
            </a:r>
            <a:br>
              <a:rPr lang="en-US" sz="1600" smtClean="0"/>
            </a:br>
            <a:r>
              <a:rPr lang="en-US" sz="1600" smtClean="0"/>
              <a:t>All other existing items are shifted toward the end of the ArrayList.</a:t>
            </a:r>
            <a:br>
              <a:rPr lang="en-US" sz="1600" smtClean="0"/>
            </a:br>
            <a:r>
              <a:rPr lang="en-US" sz="1600" smtClean="0"/>
              <a:t>The add method does not override existing values.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pPr eaLnBrk="1" hangingPunct="1"/>
            <a:r>
              <a:rPr lang="en-US" sz="1600" smtClean="0"/>
              <a:t>The </a:t>
            </a:r>
            <a:r>
              <a:rPr lang="en-US" sz="1600" smtClean="0">
                <a:latin typeface="Courier New" pitchFamily="49" charset="0"/>
              </a:rPr>
              <a:t>add(item)</a:t>
            </a:r>
            <a:r>
              <a:rPr lang="en-US" sz="1600" smtClean="0"/>
              <a:t> method adds the new item to the end of the ArrayList.</a:t>
            </a:r>
            <a:br>
              <a:rPr lang="en-US" sz="1600" smtClean="0"/>
            </a:br>
            <a:endParaRPr lang="en-US" sz="1600" smtClean="0"/>
          </a:p>
          <a:p>
            <a:pPr eaLnBrk="1" hangingPunct="1"/>
            <a:r>
              <a:rPr lang="en-US" sz="1600" smtClean="0"/>
              <a:t>The </a:t>
            </a:r>
            <a:r>
              <a:rPr lang="en-US" sz="1600" smtClean="0">
                <a:latin typeface="Courier New" pitchFamily="49" charset="0"/>
              </a:rPr>
              <a:t>add(spot, item)</a:t>
            </a:r>
            <a:r>
              <a:rPr lang="en-US" sz="1600" smtClean="0"/>
              <a:t> method adds the new item at the spot specified.  </a:t>
            </a:r>
            <a:br>
              <a:rPr lang="en-US" sz="1600" smtClean="0"/>
            </a:br>
            <a:r>
              <a:rPr lang="en-US" sz="1600" smtClean="0"/>
              <a:t>All other existing items are shifted toward the end of the ArrayList.</a:t>
            </a:r>
            <a:br>
              <a:rPr lang="en-US" sz="1600" smtClean="0"/>
            </a:br>
            <a:r>
              <a:rPr lang="en-US" sz="1600" smtClean="0"/>
              <a:t>The add method does not override existing values.</a:t>
            </a:r>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r>
              <a:rPr lang="en-US" sz="1600" smtClean="0"/>
              <a:t>The </a:t>
            </a:r>
            <a:r>
              <a:rPr lang="en-US" sz="1600" smtClean="0">
                <a:latin typeface="Courier New" pitchFamily="49" charset="0"/>
              </a:rPr>
              <a:t>add(item)</a:t>
            </a:r>
            <a:r>
              <a:rPr lang="en-US" sz="1600" smtClean="0"/>
              <a:t> method adds the new item to the end of the ArrayList.</a:t>
            </a:r>
          </a:p>
          <a:p>
            <a:pPr eaLnBrk="1" hangingPunct="1"/>
            <a:endParaRPr lang="en-US" sz="1600" smtClean="0"/>
          </a:p>
          <a:p>
            <a:pPr eaLnBrk="1" hangingPunct="1"/>
            <a:r>
              <a:rPr lang="en-US" sz="1600" smtClean="0"/>
              <a:t>The </a:t>
            </a:r>
            <a:r>
              <a:rPr lang="en-US" sz="1600" smtClean="0">
                <a:latin typeface="Courier New" pitchFamily="49" charset="0"/>
              </a:rPr>
              <a:t>set(spot, item)</a:t>
            </a:r>
            <a:r>
              <a:rPr lang="en-US" sz="1600" smtClean="0"/>
              <a:t> method replaces the reference at spot with the new item.   </a:t>
            </a:r>
          </a:p>
          <a:p>
            <a:pPr eaLnBrk="1" hangingPunct="1"/>
            <a:r>
              <a:rPr lang="en-US" sz="1600" smtClean="0"/>
              <a:t>The location / address of item is placed in spot.</a:t>
            </a:r>
          </a:p>
          <a:p>
            <a:pPr eaLnBrk="1" hangingPunct="1"/>
            <a:r>
              <a:rPr lang="en-US" sz="1600" smtClean="0"/>
              <a:t>You cannot set a location to a value if the location does not already exist.</a:t>
            </a:r>
          </a:p>
          <a:p>
            <a:pPr eaLnBrk="1" hangingPunct="1"/>
            <a:r>
              <a:rPr lang="en-US" sz="1600" smtClean="0"/>
              <a:t>This will result in an index out of bounds exception.</a:t>
            </a:r>
          </a:p>
          <a:p>
            <a:pPr eaLnBrk="1" hangingPunct="1"/>
            <a:endParaRPr lang="en-US" sz="16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r>
              <a:rPr lang="en-US" sz="1600" dirty="0" smtClean="0"/>
              <a:t>The </a:t>
            </a:r>
            <a:r>
              <a:rPr lang="en-US" sz="1600" dirty="0" smtClean="0">
                <a:latin typeface="Courier New" pitchFamily="49" charset="0"/>
              </a:rPr>
              <a:t>add(item)</a:t>
            </a:r>
            <a:r>
              <a:rPr lang="en-US" sz="1600" dirty="0" smtClean="0"/>
              <a:t> method adds the new item to the end of the </a:t>
            </a:r>
            <a:r>
              <a:rPr lang="en-US" sz="1600" dirty="0" err="1" smtClean="0"/>
              <a:t>ArrayList</a:t>
            </a:r>
            <a:r>
              <a:rPr lang="en-US" sz="1600" dirty="0" smtClean="0"/>
              <a:t>.</a:t>
            </a:r>
          </a:p>
          <a:p>
            <a:pPr eaLnBrk="1" hangingPunct="1"/>
            <a:endParaRPr lang="en-US" sz="1600" dirty="0" smtClean="0"/>
          </a:p>
          <a:p>
            <a:pPr eaLnBrk="1" hangingPunct="1"/>
            <a:r>
              <a:rPr lang="en-US" sz="1600" dirty="0" smtClean="0"/>
              <a:t>The </a:t>
            </a:r>
            <a:r>
              <a:rPr lang="en-US" sz="1600" dirty="0" smtClean="0">
                <a:latin typeface="Courier New" pitchFamily="49" charset="0"/>
              </a:rPr>
              <a:t>set(spot, item)</a:t>
            </a:r>
            <a:r>
              <a:rPr lang="en-US" sz="1600" dirty="0" smtClean="0"/>
              <a:t> method replaces the reference at spot with the new item.   </a:t>
            </a:r>
          </a:p>
          <a:p>
            <a:pPr eaLnBrk="1" hangingPunct="1"/>
            <a:r>
              <a:rPr lang="en-US" sz="1600" dirty="0" smtClean="0"/>
              <a:t>The location / address of item is placed in spot.</a:t>
            </a:r>
          </a:p>
          <a:p>
            <a:pPr eaLnBrk="1" hangingPunct="1"/>
            <a:r>
              <a:rPr lang="en-US" sz="1600" dirty="0" smtClean="0"/>
              <a:t>The set method also returns a reference</a:t>
            </a:r>
            <a:r>
              <a:rPr lang="en-US" sz="1600" baseline="0" dirty="0" smtClean="0"/>
              <a:t> to the item that was previously in </a:t>
            </a:r>
            <a:r>
              <a:rPr lang="en-US" sz="1600" baseline="0" smtClean="0"/>
              <a:t>the position.</a:t>
            </a:r>
            <a:endParaRPr lang="en-US" sz="1600" dirty="0" smtClean="0"/>
          </a:p>
          <a:p>
            <a:pPr eaLnBrk="1" hangingPunct="1"/>
            <a:endParaRPr lang="en-US" sz="1600"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pPr eaLnBrk="1" hangingPunct="1"/>
            <a:r>
              <a:rPr lang="en-US" sz="1600" smtClean="0"/>
              <a:t>The </a:t>
            </a:r>
            <a:r>
              <a:rPr lang="en-US" sz="1600" smtClean="0">
                <a:latin typeface="Courier New" pitchFamily="49" charset="0"/>
              </a:rPr>
              <a:t>add(item)</a:t>
            </a:r>
            <a:r>
              <a:rPr lang="en-US" sz="1600" smtClean="0"/>
              <a:t> method adds the new item to the end of the ArrayList.</a:t>
            </a:r>
          </a:p>
          <a:p>
            <a:pPr eaLnBrk="1" hangingPunct="1"/>
            <a:endParaRPr lang="en-US" sz="1600" smtClean="0"/>
          </a:p>
          <a:p>
            <a:pPr eaLnBrk="1" hangingPunct="1"/>
            <a:r>
              <a:rPr lang="en-US" sz="1600" smtClean="0"/>
              <a:t>The </a:t>
            </a:r>
            <a:r>
              <a:rPr lang="en-US" sz="1600" smtClean="0">
                <a:latin typeface="Courier New" pitchFamily="49" charset="0"/>
              </a:rPr>
              <a:t>set(spot, item)</a:t>
            </a:r>
            <a:r>
              <a:rPr lang="en-US" sz="1600" smtClean="0"/>
              <a:t> method replaces the reference at spot with the new item.   </a:t>
            </a:r>
          </a:p>
          <a:p>
            <a:pPr eaLnBrk="1" hangingPunct="1"/>
            <a:r>
              <a:rPr lang="en-US" sz="1600" smtClean="0"/>
              <a:t>The location / address of item is placed in spot.</a:t>
            </a:r>
          </a:p>
          <a:p>
            <a:pPr eaLnBrk="1" hangingPunct="1"/>
            <a:r>
              <a:rPr lang="en-US" sz="1600" smtClean="0"/>
              <a:t>You cannot set a location to a value if the location does not already exist.</a:t>
            </a:r>
          </a:p>
          <a:p>
            <a:pPr eaLnBrk="1" hangingPunct="1"/>
            <a:r>
              <a:rPr lang="en-US" sz="1600" smtClean="0"/>
              <a:t>This will result in an index out of bounds exception.</a:t>
            </a:r>
          </a:p>
          <a:p>
            <a:pPr eaLnBrk="1" hangingPunct="1"/>
            <a:endParaRPr lang="en-US" sz="16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pPr eaLnBrk="1" hangingPunct="1"/>
            <a:r>
              <a:rPr lang="en-US" sz="1600" smtClean="0"/>
              <a:t>The get(spot) method returns the reference stored at spot.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pPr eaLnBrk="1" hangingPunct="1"/>
            <a:r>
              <a:rPr lang="en-US" sz="1600" smtClean="0"/>
              <a:t>The get(spot) method returns the reference stored at spot.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pPr eaLnBrk="1" hangingPunct="1"/>
            <a:r>
              <a:rPr lang="en-US" sz="1600" smtClean="0"/>
              <a:t>The </a:t>
            </a:r>
            <a:r>
              <a:rPr lang="en-US" sz="1600" smtClean="0">
                <a:latin typeface="Courier New" pitchFamily="49" charset="0"/>
                <a:cs typeface="Courier New" pitchFamily="49" charset="0"/>
              </a:rPr>
              <a:t>size()</a:t>
            </a:r>
            <a:r>
              <a:rPr lang="en-US" sz="1600" smtClean="0"/>
              <a:t> method returns the number of items in the ArrayList.  If the ArrayList is storing seven references, </a:t>
            </a:r>
            <a:r>
              <a:rPr lang="en-US" sz="1600" smtClean="0">
                <a:latin typeface="Courier New" pitchFamily="49" charset="0"/>
                <a:cs typeface="Courier New" pitchFamily="49" charset="0"/>
              </a:rPr>
              <a:t>size()</a:t>
            </a:r>
            <a:r>
              <a:rPr lang="en-US" sz="1600" smtClean="0"/>
              <a:t> would return a 7.</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pPr eaLnBrk="1" hangingPunct="1"/>
            <a:r>
              <a:rPr lang="en-US" sz="1600" smtClean="0"/>
              <a:t>The traditional for loop will iterate from 1 to size, failing when i equals size.  Get is used in the traditional loop to access each item /reference in the list.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pPr eaLnBrk="1" hangingPunct="1"/>
            <a:r>
              <a:rPr lang="en-US" sz="1600" smtClean="0"/>
              <a:t>The </a:t>
            </a:r>
            <a:r>
              <a:rPr lang="en-US" sz="1600" smtClean="0">
                <a:latin typeface="Courier New" pitchFamily="49" charset="0"/>
                <a:cs typeface="Courier New" pitchFamily="49" charset="0"/>
              </a:rPr>
              <a:t>size()</a:t>
            </a:r>
            <a:r>
              <a:rPr lang="en-US" sz="1600" smtClean="0"/>
              <a:t> method returns the number of items in the ArrayList.  If the ArrayList is storing seven references, </a:t>
            </a:r>
            <a:r>
              <a:rPr lang="en-US" sz="1600" smtClean="0">
                <a:latin typeface="Courier New" pitchFamily="49" charset="0"/>
                <a:cs typeface="Courier New" pitchFamily="49" charset="0"/>
              </a:rPr>
              <a:t>size()</a:t>
            </a:r>
            <a:r>
              <a:rPr lang="en-US" sz="1600" smtClean="0"/>
              <a:t> would return a 7.</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46175" y="687388"/>
            <a:ext cx="4567238" cy="3425825"/>
          </a:xfrm>
          <a:ln/>
        </p:spPr>
      </p:sp>
      <p:sp>
        <p:nvSpPr>
          <p:cNvPr id="7577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pPr eaLnBrk="1" hangingPunct="1"/>
            <a:r>
              <a:rPr lang="en-US" sz="1600" smtClean="0"/>
              <a:t>The </a:t>
            </a:r>
            <a:r>
              <a:rPr lang="en-US" sz="1600" smtClean="0">
                <a:latin typeface="Courier New" pitchFamily="49" charset="0"/>
                <a:cs typeface="Courier New" pitchFamily="49" charset="0"/>
              </a:rPr>
              <a:t>size()</a:t>
            </a:r>
            <a:r>
              <a:rPr lang="en-US" sz="1600" smtClean="0"/>
              <a:t> method returns the number of items in the ArrayList.  If the ArrayList is storing seven references, </a:t>
            </a:r>
            <a:r>
              <a:rPr lang="en-US" sz="1600" smtClean="0">
                <a:latin typeface="Courier New" pitchFamily="49" charset="0"/>
                <a:cs typeface="Courier New" pitchFamily="49" charset="0"/>
              </a:rPr>
              <a:t>size()</a:t>
            </a:r>
            <a:r>
              <a:rPr lang="en-US" sz="1600" smtClean="0"/>
              <a:t> would return a 7.</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pPr eaLnBrk="1" hangingPunct="1"/>
            <a:r>
              <a:rPr lang="en-US" sz="1600" dirty="0" smtClean="0"/>
              <a:t>The for each loop is great to print out Arrays and Collections.  The for each loop extracts an item from ray each time it iterates.  The for each loop is an iterator based loop.  Once the loop reaches the end of ray, it stops iterating.</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pPr eaLnBrk="1" hangingPunct="1"/>
            <a:r>
              <a:rPr lang="en-US" sz="1600" dirty="0" smtClean="0"/>
              <a:t>The for each loop is great to print out Arrays and Collections.  The for each loop extracts an item from ray each time it iterates.  The for each loop is an iterator based loop.  Once the loop reaches the end of ray, it stops iterating.</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3000" y="687388"/>
            <a:ext cx="4572000"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29" tIns="45715" rIns="91429" bIns="45715"/>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pPr eaLnBrk="1" hangingPunct="1"/>
            <a:r>
              <a:rPr lang="en-US" sz="1600"/>
              <a:t>Counting the number of occurrences of a particular item requires using a loop and a variable.</a:t>
            </a:r>
            <a:br>
              <a:rPr lang="en-US" sz="1600"/>
            </a:br>
            <a:r>
              <a:rPr lang="en-US" sz="1600"/>
              <a:t>The loop must iterate over all items in the list and the if statement must check each item.</a:t>
            </a:r>
            <a:br>
              <a:rPr lang="en-US" sz="1600"/>
            </a:br>
            <a:r>
              <a:rPr lang="en-US" sz="1600"/>
              <a:t>The variable will be used to count how many of a particular type exist.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pPr eaLnBrk="1" hangingPunct="1"/>
            <a:r>
              <a:rPr lang="en-US" sz="1600"/>
              <a:t>Counting the number of occurrences of a particular item requires using a loop and a variable.</a:t>
            </a:r>
            <a:br>
              <a:rPr lang="en-US" sz="1600"/>
            </a:br>
            <a:r>
              <a:rPr lang="en-US" sz="1600"/>
              <a:t>The loop must iterate over all items in the list and the if statement must check each item.</a:t>
            </a:r>
            <a:br>
              <a:rPr lang="en-US" sz="1600"/>
            </a:br>
            <a:r>
              <a:rPr lang="en-US" sz="1600"/>
              <a:t>The variable will be used to count how many of a particular type exist.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pPr eaLnBrk="1" hangingPunct="1"/>
            <a:r>
              <a:rPr lang="en-US" sz="1600" dirty="0"/>
              <a:t>The for each loop is a great tool to use when accessing array values if a spot/index variable is not needed.</a:t>
            </a:r>
          </a:p>
          <a:p>
            <a:pPr eaLnBrk="1" hangingPunct="1"/>
            <a:r>
              <a:rPr lang="en-US" sz="1600" dirty="0"/>
              <a:t>The for each loop above accesses all values in </a:t>
            </a:r>
            <a:r>
              <a:rPr lang="en-US" sz="1600" dirty="0" err="1"/>
              <a:t>nums</a:t>
            </a:r>
            <a:r>
              <a:rPr lang="en-US" sz="1600" dirty="0"/>
              <a:t>.</a:t>
            </a:r>
          </a:p>
          <a:p>
            <a:pPr eaLnBrk="1" hangingPunct="1"/>
            <a:r>
              <a:rPr lang="en-US" sz="1600" dirty="0"/>
              <a:t>Each time the loop iterates, the next value from </a:t>
            </a:r>
            <a:r>
              <a:rPr lang="en-US" sz="1600" dirty="0" err="1"/>
              <a:t>nums</a:t>
            </a:r>
            <a:r>
              <a:rPr lang="en-US" sz="1600" dirty="0"/>
              <a:t> is pasted into item.</a:t>
            </a:r>
          </a:p>
          <a:p>
            <a:pPr eaLnBrk="1" hangingPunct="1"/>
            <a:r>
              <a:rPr lang="en-US" sz="1600" dirty="0"/>
              <a:t>The for each loop will iterate as long as the structure it is connected to has values.</a:t>
            </a:r>
          </a:p>
          <a:p>
            <a:pPr eaLnBrk="1" hangingPunct="1"/>
            <a:endParaRPr lang="en-US" sz="1600" dirty="0"/>
          </a:p>
          <a:p>
            <a:pPr eaLnBrk="1" hangingPunct="1"/>
            <a:r>
              <a:rPr lang="en-US" dirty="0" err="1" smtClean="0">
                <a:solidFill>
                  <a:srgbClr val="000066"/>
                </a:solidFill>
                <a:latin typeface="Courier New" pitchFamily="49" charset="0"/>
              </a:rPr>
              <a:t>int</a:t>
            </a:r>
            <a:r>
              <a:rPr lang="en-US" dirty="0" smtClean="0">
                <a:solidFill>
                  <a:srgbClr val="000066"/>
                </a:solidFill>
                <a:latin typeface="Courier New" pitchFamily="49" charset="0"/>
              </a:rPr>
              <a:t>[] </a:t>
            </a:r>
            <a:r>
              <a:rPr lang="en-US" dirty="0" err="1" smtClean="0">
                <a:solidFill>
                  <a:srgbClr val="000066"/>
                </a:solidFill>
                <a:latin typeface="Courier New" pitchFamily="49" charset="0"/>
              </a:rPr>
              <a:t>nums</a:t>
            </a:r>
            <a:r>
              <a:rPr lang="en-US" dirty="0" smtClean="0">
                <a:solidFill>
                  <a:srgbClr val="000066"/>
                </a:solidFill>
                <a:latin typeface="Courier New" pitchFamily="49" charset="0"/>
              </a:rPr>
              <a:t> = {1,2,3,4,5,6,7};</a:t>
            </a:r>
            <a:r>
              <a:rPr lang="en-US" dirty="0" smtClean="0">
                <a:latin typeface="Courier New" pitchFamily="49" charset="0"/>
              </a:rPr>
              <a:t> </a:t>
            </a:r>
            <a:endParaRPr lang="en-US" dirty="0" smtClean="0">
              <a:solidFill>
                <a:srgbClr val="000066"/>
              </a:solidFill>
              <a:latin typeface="Courier New" pitchFamily="49" charset="0"/>
            </a:endParaRPr>
          </a:p>
          <a:p>
            <a:pPr eaLnBrk="1" hangingPunct="1"/>
            <a:r>
              <a:rPr lang="en-US" dirty="0" smtClean="0">
                <a:solidFill>
                  <a:srgbClr val="000066"/>
                </a:solidFill>
                <a:latin typeface="Courier New" pitchFamily="49" charset="0"/>
              </a:rPr>
              <a:t>for(</a:t>
            </a:r>
            <a:r>
              <a:rPr lang="en-US" dirty="0" err="1" smtClean="0">
                <a:solidFill>
                  <a:srgbClr val="000066"/>
                </a:solidFill>
                <a:latin typeface="Courier New" pitchFamily="49" charset="0"/>
              </a:rPr>
              <a:t>int</a:t>
            </a:r>
            <a:r>
              <a:rPr lang="en-US" dirty="0" smtClean="0">
                <a:solidFill>
                  <a:srgbClr val="000066"/>
                </a:solidFill>
                <a:latin typeface="Courier New" pitchFamily="49" charset="0"/>
              </a:rPr>
              <a:t>  item  :  </a:t>
            </a:r>
            <a:r>
              <a:rPr lang="en-US" dirty="0" err="1" smtClean="0">
                <a:solidFill>
                  <a:srgbClr val="000066"/>
                </a:solidFill>
                <a:latin typeface="Courier New" pitchFamily="49" charset="0"/>
              </a:rPr>
              <a:t>nums</a:t>
            </a:r>
            <a:r>
              <a:rPr lang="en-US" dirty="0" smtClean="0">
                <a:solidFill>
                  <a:srgbClr val="000066"/>
                </a:solidFill>
                <a:latin typeface="Courier New" pitchFamily="49" charset="0"/>
              </a:rPr>
              <a:t>)</a:t>
            </a:r>
          </a:p>
          <a:p>
            <a:pPr eaLnBrk="1" hangingPunct="1"/>
            <a:r>
              <a:rPr lang="en-US" dirty="0" smtClean="0">
                <a:solidFill>
                  <a:srgbClr val="000066"/>
                </a:solidFill>
                <a:latin typeface="Courier New" pitchFamily="49" charset="0"/>
              </a:rPr>
              <a:t>{</a:t>
            </a:r>
          </a:p>
          <a:p>
            <a:pPr eaLnBrk="1" hangingPunct="1"/>
            <a:r>
              <a:rPr lang="en-US" dirty="0" smtClean="0">
                <a:solidFill>
                  <a:srgbClr val="000066"/>
                </a:solidFill>
                <a:latin typeface="Courier New" pitchFamily="49" charset="0"/>
              </a:rPr>
              <a:t>     </a:t>
            </a:r>
            <a:r>
              <a:rPr lang="en-US" dirty="0" err="1" smtClean="0">
                <a:solidFill>
                  <a:srgbClr val="000066"/>
                </a:solidFill>
                <a:latin typeface="Courier New" pitchFamily="49" charset="0"/>
              </a:rPr>
              <a:t>out.print</a:t>
            </a:r>
            <a:r>
              <a:rPr lang="en-US" dirty="0" smtClean="0">
                <a:solidFill>
                  <a:srgbClr val="000066"/>
                </a:solidFill>
                <a:latin typeface="Courier New" pitchFamily="49" charset="0"/>
              </a:rPr>
              <a:t>(item + " "); 	</a:t>
            </a:r>
          </a:p>
          <a:p>
            <a:pPr eaLnBrk="1" hangingPunct="1"/>
            <a:r>
              <a:rPr lang="en-US" dirty="0" smtClean="0">
                <a:solidFill>
                  <a:srgbClr val="000066"/>
                </a:solidFill>
                <a:latin typeface="Courier New" pitchFamily="49" charset="0"/>
              </a:rPr>
              <a:t>}</a:t>
            </a:r>
          </a:p>
          <a:p>
            <a:pPr eaLnBrk="1" hangingPunct="1"/>
            <a:r>
              <a:rPr lang="en-US" dirty="0" smtClean="0">
                <a:solidFill>
                  <a:srgbClr val="000066"/>
                </a:solidFill>
                <a:latin typeface="Courier New" pitchFamily="49" charset="0"/>
              </a:rPr>
              <a:t>//outs 1 2 3 4 5 6 7</a:t>
            </a:r>
          </a:p>
          <a:p>
            <a:pPr eaLnBrk="1" hangingPunct="1"/>
            <a:endParaRPr lang="en-US" dirty="0" smtClean="0">
              <a:solidFill>
                <a:srgbClr val="000066"/>
              </a:solidFill>
              <a:latin typeface="Courier New" pitchFamily="49" charset="0"/>
            </a:endParaRPr>
          </a:p>
          <a:p>
            <a:pPr eaLnBrk="1" hangingPunct="1"/>
            <a:endParaRPr lang="en-US" dirty="0" smtClean="0">
              <a:solidFill>
                <a:srgbClr val="000066"/>
              </a:solidFill>
              <a:latin typeface="Courier New" pitchFamily="49" charset="0"/>
            </a:endParaRPr>
          </a:p>
          <a:p>
            <a:pPr eaLnBrk="1" hangingPunct="1"/>
            <a:endParaRPr lang="en-US" dirty="0" smtClean="0">
              <a:latin typeface="Courier New" pitchFamily="49" charset="0"/>
            </a:endParaRPr>
          </a:p>
          <a:p>
            <a:pPr eaLnBrk="1" hangingPunct="1"/>
            <a:endParaRPr lang="en-US" sz="1600" dirty="0"/>
          </a:p>
          <a:p>
            <a:pPr eaLnBrk="1" hangingPunct="1"/>
            <a:endParaRPr lang="en-US" sz="16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pPr eaLnBrk="1" hangingPunct="1"/>
            <a:r>
              <a:rPr lang="en-US" sz="1600" smtClean="0"/>
              <a:t>The remove method will remove the item at the specified spot / location or the specified value.   When an item is removed, all items above the removed item are shifted down toward the front of the ArrayList.  All items are shifted to the left towards zero.</a:t>
            </a:r>
            <a:br>
              <a:rPr lang="en-US" sz="1600" smtClean="0"/>
            </a:br>
            <a:r>
              <a:rPr lang="en-US" sz="1600" smtClean="0"/>
              <a:t>  </a:t>
            </a:r>
          </a:p>
          <a:p>
            <a:pPr eaLnBrk="1" hangingPunct="1"/>
            <a:r>
              <a:rPr lang="en-US" sz="1600" smtClean="0">
                <a:latin typeface="Courier New" pitchFamily="49" charset="0"/>
                <a:cs typeface="Courier New" pitchFamily="49" charset="0"/>
              </a:rPr>
              <a:t>[a, b]</a:t>
            </a:r>
            <a:r>
              <a:rPr lang="en-US" sz="1600" smtClean="0"/>
              <a:t>  becomes </a:t>
            </a:r>
            <a:r>
              <a:rPr lang="en-US" sz="1600" smtClean="0">
                <a:latin typeface="Courier New" pitchFamily="49" charset="0"/>
                <a:cs typeface="Courier New" pitchFamily="49" charset="0"/>
              </a:rPr>
              <a:t>[b]</a:t>
            </a:r>
          </a:p>
          <a:p>
            <a:pPr eaLnBrk="1" hangingPunct="1"/>
            <a:endParaRPr lang="en-US" sz="1600" smtClean="0">
              <a:latin typeface="Courier New" pitchFamily="49" charset="0"/>
              <a:cs typeface="Courier New" pitchFamily="49" charset="0"/>
            </a:endParaRPr>
          </a:p>
          <a:p>
            <a:pPr eaLnBrk="1" hangingPunct="1"/>
            <a:r>
              <a:rPr lang="en-US" sz="1600" smtClean="0">
                <a:latin typeface="Courier New" pitchFamily="49" charset="0"/>
                <a:cs typeface="Courier New" pitchFamily="49" charset="0"/>
              </a:rPr>
              <a:t>[b, c, d]</a:t>
            </a:r>
            <a:r>
              <a:rPr lang="en-US" sz="1600" smtClean="0"/>
              <a:t> becomes </a:t>
            </a:r>
            <a:r>
              <a:rPr lang="en-US" sz="1600" smtClean="0">
                <a:latin typeface="Courier New" pitchFamily="49" charset="0"/>
                <a:cs typeface="Courier New" pitchFamily="49" charset="0"/>
              </a:rPr>
              <a:t>[c, d]</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pPr eaLnBrk="1" hangingPunct="1"/>
            <a:r>
              <a:rPr lang="en-US" sz="1600" dirty="0" smtClean="0"/>
              <a:t>The remove method will remove the item at the specified spot / location or the specified value.   When an item is removed, all items above the removed item are shifted down toward the front of the </a:t>
            </a:r>
            <a:r>
              <a:rPr lang="en-US" sz="1600" dirty="0" err="1" smtClean="0"/>
              <a:t>ArrayList</a:t>
            </a:r>
            <a:r>
              <a:rPr lang="en-US" sz="1600" dirty="0" smtClean="0"/>
              <a:t>.  All items are shifted to the left towards zero.</a:t>
            </a:r>
            <a:br>
              <a:rPr lang="en-US" sz="1600" dirty="0" smtClean="0"/>
            </a:br>
            <a:r>
              <a:rPr lang="en-US" sz="1600" dirty="0" smtClean="0"/>
              <a:t>  </a:t>
            </a:r>
          </a:p>
          <a:p>
            <a:pPr eaLnBrk="1" hangingPunct="1"/>
            <a:r>
              <a:rPr lang="en-US" sz="1600" dirty="0" smtClean="0">
                <a:latin typeface="Courier New" pitchFamily="49" charset="0"/>
                <a:cs typeface="Courier New" pitchFamily="49" charset="0"/>
              </a:rPr>
              <a:t>[a, b]</a:t>
            </a:r>
            <a:r>
              <a:rPr lang="en-US" sz="1600" dirty="0" smtClean="0"/>
              <a:t>  becomes </a:t>
            </a:r>
            <a:r>
              <a:rPr lang="en-US" sz="1600" dirty="0" smtClean="0">
                <a:latin typeface="Courier New" pitchFamily="49" charset="0"/>
                <a:cs typeface="Courier New" pitchFamily="49" charset="0"/>
              </a:rPr>
              <a:t>[b]</a:t>
            </a:r>
          </a:p>
          <a:p>
            <a:pPr eaLnBrk="1" hangingPunct="1"/>
            <a:endParaRPr lang="en-US" sz="1600" dirty="0" smtClean="0">
              <a:latin typeface="Courier New" pitchFamily="49" charset="0"/>
              <a:cs typeface="Courier New" pitchFamily="49" charset="0"/>
            </a:endParaRPr>
          </a:p>
          <a:p>
            <a:pPr eaLnBrk="1" hangingPunct="1"/>
            <a:r>
              <a:rPr lang="en-US" sz="1600" dirty="0" smtClean="0">
                <a:latin typeface="Courier New" pitchFamily="49" charset="0"/>
                <a:cs typeface="Courier New" pitchFamily="49" charset="0"/>
              </a:rPr>
              <a:t>[b, c, d]</a:t>
            </a:r>
            <a:r>
              <a:rPr lang="en-US" sz="1600" dirty="0" smtClean="0"/>
              <a:t> becomes </a:t>
            </a:r>
            <a:r>
              <a:rPr lang="en-US" sz="1600" dirty="0" smtClean="0">
                <a:latin typeface="Courier New" pitchFamily="49" charset="0"/>
                <a:cs typeface="Courier New" pitchFamily="49" charset="0"/>
              </a:rPr>
              <a:t>[c, d]</a:t>
            </a:r>
          </a:p>
          <a:p>
            <a:pPr eaLnBrk="1" hangingPunct="1"/>
            <a:endParaRPr lang="en-US" sz="1600" dirty="0" smtClean="0">
              <a:latin typeface="Courier New" pitchFamily="49" charset="0"/>
              <a:cs typeface="Courier New" pitchFamily="49" charset="0"/>
            </a:endParaRPr>
          </a:p>
          <a:p>
            <a:pPr eaLnBrk="1" hangingPunct="1"/>
            <a:r>
              <a:rPr lang="en-US" sz="1600" dirty="0" smtClean="0">
                <a:latin typeface="Courier New" pitchFamily="49" charset="0"/>
                <a:cs typeface="Courier New" pitchFamily="49" charset="0"/>
              </a:rPr>
              <a:t>The</a:t>
            </a:r>
            <a:r>
              <a:rPr lang="en-US" sz="1600" baseline="0" dirty="0" smtClean="0">
                <a:latin typeface="Courier New" pitchFamily="49" charset="0"/>
                <a:cs typeface="Courier New" pitchFamily="49" charset="0"/>
              </a:rPr>
              <a:t> remove method returns the value being removed.</a:t>
            </a:r>
            <a:endParaRPr lang="en-US" sz="1600" dirty="0" smtClean="0">
              <a:latin typeface="Courier New" pitchFamily="49" charset="0"/>
              <a:cs typeface="Courier New" pitchFamily="49"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pPr eaLnBrk="1" hangingPunct="1"/>
            <a:r>
              <a:rPr lang="en-US" sz="1600" dirty="0" smtClean="0"/>
              <a:t>In order to remove multiple values from an </a:t>
            </a:r>
            <a:r>
              <a:rPr lang="en-US" sz="1600" dirty="0" err="1" smtClean="0"/>
              <a:t>ArrayList</a:t>
            </a:r>
            <a:r>
              <a:rPr lang="en-US" sz="1600" dirty="0" smtClean="0"/>
              <a:t>, a loop must be used.</a:t>
            </a:r>
            <a:br>
              <a:rPr lang="en-US" sz="1600" dirty="0" smtClean="0"/>
            </a:br>
            <a:r>
              <a:rPr lang="en-US" sz="1600" dirty="0" smtClean="0"/>
              <a:t>The loop will need an if statement to identify the items to remove.</a:t>
            </a:r>
            <a:br>
              <a:rPr lang="en-US" sz="1600" dirty="0" smtClean="0"/>
            </a:br>
            <a:r>
              <a:rPr lang="en-US" sz="1600" dirty="0" smtClean="0"/>
              <a:t>Keep in mind that the </a:t>
            </a:r>
            <a:r>
              <a:rPr lang="en-US" sz="1600" dirty="0" err="1" smtClean="0"/>
              <a:t>ArrayList</a:t>
            </a:r>
            <a:r>
              <a:rPr lang="en-US" sz="1600" dirty="0" smtClean="0"/>
              <a:t> shrinks when items are removed.</a:t>
            </a:r>
            <a:br>
              <a:rPr lang="en-US" sz="1600" dirty="0" smtClean="0"/>
            </a:br>
            <a:r>
              <a:rPr lang="en-US" sz="1600" dirty="0" smtClean="0"/>
              <a:t>The items in the </a:t>
            </a:r>
            <a:r>
              <a:rPr lang="en-US" sz="1600" dirty="0" err="1" smtClean="0"/>
              <a:t>ArrayList</a:t>
            </a:r>
            <a:r>
              <a:rPr lang="en-US" sz="1600" dirty="0" smtClean="0"/>
              <a:t> shift down towards spot 0.</a:t>
            </a:r>
            <a:br>
              <a:rPr lang="en-US" sz="1600" dirty="0" smtClean="0"/>
            </a:br>
            <a:r>
              <a:rPr lang="en-US" sz="1600" dirty="0" smtClean="0"/>
              <a:t>The loop must start at size()-1 and go down in order to account for the shift.</a:t>
            </a:r>
            <a:endParaRPr lang="en-US" sz="1600" dirty="0" smtClean="0">
              <a:latin typeface="Courier New" pitchFamily="49" charset="0"/>
              <a:cs typeface="Courier New" pitchFamily="49"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pPr eaLnBrk="1" hangingPunct="1"/>
            <a:r>
              <a:rPr lang="en-US" sz="1600" dirty="0" smtClean="0"/>
              <a:t>In order to remove multiple values from an </a:t>
            </a:r>
            <a:r>
              <a:rPr lang="en-US" sz="1600" dirty="0" err="1" smtClean="0"/>
              <a:t>ArrayList</a:t>
            </a:r>
            <a:r>
              <a:rPr lang="en-US" sz="1600" dirty="0" smtClean="0"/>
              <a:t>, a loop must be used.</a:t>
            </a:r>
            <a:br>
              <a:rPr lang="en-US" sz="1600" dirty="0" smtClean="0"/>
            </a:br>
            <a:r>
              <a:rPr lang="en-US" sz="1600" dirty="0" smtClean="0"/>
              <a:t>The loop will need an if statement to identify the items to remove.</a:t>
            </a:r>
            <a:br>
              <a:rPr lang="en-US" sz="1600" dirty="0" smtClean="0"/>
            </a:br>
            <a:r>
              <a:rPr lang="en-US" sz="1600" dirty="0" smtClean="0"/>
              <a:t>Keep in mind that the </a:t>
            </a:r>
            <a:r>
              <a:rPr lang="en-US" sz="1600" dirty="0" err="1" smtClean="0"/>
              <a:t>ArrayList</a:t>
            </a:r>
            <a:r>
              <a:rPr lang="en-US" sz="1600" dirty="0" smtClean="0"/>
              <a:t> shrinks when items are removed.</a:t>
            </a:r>
            <a:br>
              <a:rPr lang="en-US" sz="1600" dirty="0" smtClean="0"/>
            </a:br>
            <a:r>
              <a:rPr lang="en-US" sz="1600" dirty="0" smtClean="0"/>
              <a:t>The items in the </a:t>
            </a:r>
            <a:r>
              <a:rPr lang="en-US" sz="1600" dirty="0" err="1" smtClean="0"/>
              <a:t>ArrayList</a:t>
            </a:r>
            <a:r>
              <a:rPr lang="en-US" sz="1600" dirty="0" smtClean="0"/>
              <a:t> shift down towards spot 0.</a:t>
            </a:r>
            <a:br>
              <a:rPr lang="en-US" sz="1600" dirty="0" smtClean="0"/>
            </a:br>
            <a:r>
              <a:rPr lang="en-US" sz="1600" dirty="0" smtClean="0"/>
              <a:t>The loop must start at size()-1 and go down in order to account for the shift.</a:t>
            </a:r>
            <a:endParaRPr lang="en-US" sz="1600" dirty="0" smtClean="0">
              <a:latin typeface="Courier New" pitchFamily="49" charset="0"/>
              <a:cs typeface="Courier New" pitchFamily="49"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p:spPr>
        <p:txBody>
          <a:bodyPr/>
          <a:lstStyle/>
          <a:p>
            <a:pPr eaLnBrk="1" hangingPunct="1"/>
            <a:r>
              <a:rPr lang="en-US" sz="1600" dirty="0" smtClean="0"/>
              <a:t>The </a:t>
            </a:r>
            <a:r>
              <a:rPr lang="en-US" sz="1600" dirty="0" smtClean="0">
                <a:latin typeface="Courier New" pitchFamily="49" charset="0"/>
                <a:cs typeface="Courier New" pitchFamily="49" charset="0"/>
              </a:rPr>
              <a:t>clear()</a:t>
            </a:r>
            <a:r>
              <a:rPr lang="en-US" sz="1600" dirty="0" smtClean="0"/>
              <a:t> method removes all items from the </a:t>
            </a:r>
            <a:r>
              <a:rPr lang="en-US" sz="1600" dirty="0" err="1" smtClean="0"/>
              <a:t>ArrayList</a:t>
            </a:r>
            <a:r>
              <a:rPr lang="en-US" sz="1600" dirty="0" smtClean="0"/>
              <a:t>.  </a:t>
            </a:r>
          </a:p>
          <a:p>
            <a:pPr eaLnBrk="1" hangingPunct="1"/>
            <a:r>
              <a:rPr lang="en-US" sz="1600" dirty="0" smtClean="0"/>
              <a:t>The </a:t>
            </a:r>
            <a:r>
              <a:rPr lang="en-US" sz="1600" dirty="0" err="1" smtClean="0"/>
              <a:t>ArrayList</a:t>
            </a:r>
            <a:r>
              <a:rPr lang="en-US" sz="1600" dirty="0" smtClean="0"/>
              <a:t> becomes an </a:t>
            </a:r>
            <a:r>
              <a:rPr lang="en-US" sz="1600" dirty="0" smtClean="0">
                <a:latin typeface="Courier New" pitchFamily="49" charset="0"/>
                <a:cs typeface="Courier New" pitchFamily="49" charset="0"/>
              </a:rPr>
              <a:t>[]</a:t>
            </a:r>
            <a:r>
              <a:rPr lang="en-US" sz="1600" dirty="0" smtClean="0"/>
              <a:t> empty </a:t>
            </a:r>
            <a:r>
              <a:rPr lang="en-US" sz="1600" dirty="0" err="1" smtClean="0"/>
              <a:t>ArrayList</a:t>
            </a:r>
            <a:r>
              <a:rPr lang="en-US" sz="1600" dirty="0" smtClean="0"/>
              <a:t> with a size() of 0.</a:t>
            </a:r>
          </a:p>
          <a:p>
            <a:pPr eaLnBrk="1" hangingPunct="1"/>
            <a:r>
              <a:rPr lang="en-US" sz="1600" dirty="0" smtClean="0"/>
              <a:t>The clear() method essentially performs the same operation as instantiating a new </a:t>
            </a:r>
            <a:r>
              <a:rPr lang="en-US" sz="1600" dirty="0" err="1" smtClean="0"/>
              <a:t>ArrayList</a:t>
            </a:r>
            <a:r>
              <a:rPr lang="en-US" sz="1600" dirty="0" smtClean="0"/>
              <a:t>.</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r>
              <a:rPr lang="en-US" sz="1600" dirty="0" err="1" smtClean="0"/>
              <a:t>ArrayList</a:t>
            </a:r>
            <a:r>
              <a:rPr lang="en-US" sz="1600" dirty="0" smtClean="0"/>
              <a:t> can store a reference to any type of Object.   </a:t>
            </a:r>
            <a:r>
              <a:rPr lang="en-US" sz="1600" dirty="0" err="1" smtClean="0"/>
              <a:t>ArrayList</a:t>
            </a:r>
            <a:r>
              <a:rPr lang="en-US" sz="1600" dirty="0" smtClean="0"/>
              <a:t> was built using an array[] of object references.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p:spPr>
        <p:txBody>
          <a:bodyPr/>
          <a:lstStyle/>
          <a:p>
            <a:pPr eaLnBrk="1" hangingPunct="1"/>
            <a:r>
              <a:rPr lang="en-US" dirty="0" err="1" smtClean="0"/>
              <a:t>binarySearch</a:t>
            </a:r>
            <a:r>
              <a:rPr lang="en-US" dirty="0" smtClean="0"/>
              <a:t>(</a:t>
            </a:r>
            <a:r>
              <a:rPr lang="en-US" dirty="0" err="1" smtClean="0"/>
              <a:t>x,y</a:t>
            </a:r>
            <a:r>
              <a:rPr lang="en-US" dirty="0" smtClean="0"/>
              <a:t>)</a:t>
            </a:r>
            <a:r>
              <a:rPr lang="en-US" baseline="0" dirty="0" smtClean="0"/>
              <a:t> : returns the number of the position of y in list x</a:t>
            </a:r>
          </a:p>
          <a:p>
            <a:pPr eaLnBrk="1" hangingPunct="1"/>
            <a:r>
              <a:rPr lang="en-US" baseline="0" dirty="0" smtClean="0"/>
              <a:t>	- If y is not in x, then it returns -1 – (position of where y should be alphabetically inside of x)</a:t>
            </a:r>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pPr eaLnBrk="1" hangingPunct="1"/>
            <a:r>
              <a:rPr lang="en-US" sz="1600" dirty="0" err="1" smtClean="0"/>
              <a:t>Collections.sort</a:t>
            </a:r>
            <a:r>
              <a:rPr lang="en-US" sz="1600" dirty="0" smtClean="0"/>
              <a:t>() will put all items in natural ascending order.</a:t>
            </a:r>
          </a:p>
          <a:p>
            <a:pPr eaLnBrk="1" hangingPunct="1"/>
            <a:r>
              <a:rPr lang="en-US" sz="1600" dirty="0" err="1" smtClean="0"/>
              <a:t>Collectoins.binarySearch</a:t>
            </a:r>
            <a:r>
              <a:rPr lang="en-US" sz="1600" dirty="0" smtClean="0"/>
              <a:t>() will locate an item.  If the item does not exist, </a:t>
            </a:r>
            <a:r>
              <a:rPr lang="en-US" sz="1600" dirty="0" err="1" smtClean="0"/>
              <a:t>binarySearch</a:t>
            </a:r>
            <a:r>
              <a:rPr lang="en-US" sz="1600" dirty="0" smtClean="0"/>
              <a:t>() will return -1+ -(where the value would be if it was there).  </a:t>
            </a:r>
          </a:p>
          <a:p>
            <a:pPr eaLnBrk="1" hangingPunct="1"/>
            <a:endParaRPr lang="en-US" sz="1600" dirty="0" smtClean="0"/>
          </a:p>
          <a:p>
            <a:pPr eaLnBrk="1" hangingPunct="1"/>
            <a:r>
              <a:rPr lang="en-US" sz="1600" dirty="0" smtClean="0"/>
              <a:t>-3 is -1 + -2(2 is the spot where the item would be)</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p:spPr>
        <p:txBody>
          <a:bodyPr/>
          <a:lstStyle/>
          <a:p>
            <a:pPr eaLnBrk="1" hangingPunct="1"/>
            <a:r>
              <a:rPr lang="en-US" sz="1600" dirty="0" err="1" smtClean="0"/>
              <a:t>Collections.rotate</a:t>
            </a:r>
            <a:r>
              <a:rPr lang="en-US" sz="1600" dirty="0" smtClean="0"/>
              <a:t>() rotates items to the right or to the left a specified number of spots / positions.  A negative number rotates to the left and a positive number rotates to the right.</a:t>
            </a:r>
          </a:p>
          <a:p>
            <a:pPr eaLnBrk="1" hangingPunct="1"/>
            <a:endParaRPr lang="en-US" sz="1600" dirty="0" smtClean="0"/>
          </a:p>
          <a:p>
            <a:pPr eaLnBrk="1" hangingPunct="1"/>
            <a:r>
              <a:rPr lang="en-US" sz="1600" dirty="0" smtClean="0"/>
              <a:t>Collections. reverse() reverses the order of all items.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p:spPr>
        <p:txBody>
          <a:bodyPr/>
          <a:lstStyle/>
          <a:p>
            <a:pPr eaLnBrk="1" hangingPunct="1"/>
            <a:r>
              <a:rPr lang="en-US" sz="1600" dirty="0" err="1" smtClean="0"/>
              <a:t>Collections.fill</a:t>
            </a:r>
            <a:r>
              <a:rPr lang="en-US" sz="1600" dirty="0" smtClean="0"/>
              <a:t>() will fill in all spots with a specified value.</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smtClean="0"/>
              <a:t>©A+ Computer Science     www.apluscompsci.com                 </a:t>
            </a:r>
            <a:fld id="{DC5D744A-5FC4-41A5-895E-95E35C9166FC}" type="slidenum">
              <a:rPr lang="en-US" smtClean="0"/>
              <a:pPr/>
              <a:t>60</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43000" y="685800"/>
            <a:ext cx="4572000" cy="3429000"/>
          </a:xfrm>
          <a:ln/>
        </p:spPr>
      </p:sp>
      <p:sp>
        <p:nvSpPr>
          <p:cNvPr id="79875" name="Rectangle 3"/>
          <p:cNvSpPr>
            <a:spLocks noGrp="1" noChangeArrowheads="1"/>
          </p:cNvSpPr>
          <p:nvPr>
            <p:ph type="body" idx="1"/>
          </p:nvPr>
        </p:nvSpPr>
        <p:spPr>
          <a:xfrm>
            <a:off x="685800" y="4343400"/>
            <a:ext cx="5486400" cy="4114800"/>
          </a:xfrm>
          <a:noFill/>
          <a:ln/>
        </p:spPr>
        <p:txBody>
          <a:bodyPr/>
          <a:lstStyle/>
          <a:p>
            <a:pPr eaLnBrk="1" hangingPunct="1"/>
            <a:r>
              <a:rPr lang="en-US" sz="1600" dirty="0" smtClean="0"/>
              <a:t>A reference variable is used to store the location of an Object.  </a:t>
            </a:r>
          </a:p>
          <a:p>
            <a:pPr eaLnBrk="1" hangingPunct="1"/>
            <a:r>
              <a:rPr lang="en-US" sz="1600" dirty="0" smtClean="0"/>
              <a:t>In most situations, a reference stores the actual memory address of an Object.</a:t>
            </a:r>
          </a:p>
          <a:p>
            <a:pPr eaLnBrk="1" hangingPunct="1"/>
            <a:r>
              <a:rPr lang="en-US" sz="1600" dirty="0" err="1" smtClean="0">
                <a:latin typeface="Courier New" pitchFamily="49" charset="0"/>
                <a:cs typeface="Courier New" pitchFamily="49" charset="0"/>
              </a:rPr>
              <a:t>aplus</a:t>
            </a:r>
            <a:r>
              <a:rPr lang="en-US" sz="1600" dirty="0" smtClean="0"/>
              <a:t> stores the location / memory address of an </a:t>
            </a:r>
            <a:r>
              <a:rPr lang="en-US" sz="1600" dirty="0" err="1" smtClean="0"/>
              <a:t>ArrayList</a:t>
            </a:r>
            <a:r>
              <a:rPr lang="en-US" sz="1600" dirty="0" smtClean="0"/>
              <a:t>.</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43000" y="685800"/>
            <a:ext cx="4572000" cy="3429000"/>
          </a:xfrm>
          <a:ln/>
        </p:spPr>
      </p:sp>
      <p:sp>
        <p:nvSpPr>
          <p:cNvPr id="80899" name="Rectangle 3"/>
          <p:cNvSpPr>
            <a:spLocks noGrp="1" noChangeArrowheads="1"/>
          </p:cNvSpPr>
          <p:nvPr>
            <p:ph type="body" idx="1"/>
          </p:nvPr>
        </p:nvSpPr>
        <p:spPr>
          <a:xfrm>
            <a:off x="685800" y="4343400"/>
            <a:ext cx="5486400" cy="4114800"/>
          </a:xfrm>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43000" y="685800"/>
            <a:ext cx="4572000" cy="3429000"/>
          </a:xfrm>
          <a:ln/>
        </p:spPr>
      </p:sp>
      <p:sp>
        <p:nvSpPr>
          <p:cNvPr id="81923" name="Rectangle 3"/>
          <p:cNvSpPr>
            <a:spLocks noGrp="1" noChangeArrowheads="1"/>
          </p:cNvSpPr>
          <p:nvPr>
            <p:ph type="body" idx="1"/>
          </p:nvPr>
        </p:nvSpPr>
        <p:spPr>
          <a:xfrm>
            <a:off x="685800" y="4343400"/>
            <a:ext cx="5486400" cy="4114800"/>
          </a:xfrm>
          <a:noFill/>
          <a:ln/>
        </p:spPr>
        <p:txBody>
          <a:bodyPr/>
          <a:lstStyle/>
          <a:p>
            <a:pPr eaLnBrk="1" hangingPunct="1"/>
            <a:r>
              <a:rPr lang="en-US" sz="1600" dirty="0" smtClean="0"/>
              <a:t>A reference variable is used to store the location of an Object.  </a:t>
            </a:r>
          </a:p>
          <a:p>
            <a:pPr eaLnBrk="1" hangingPunct="1"/>
            <a:r>
              <a:rPr lang="en-US" sz="1600" dirty="0" smtClean="0"/>
              <a:t>In most situations, a reference stores the actual memory address of an Object.</a:t>
            </a:r>
          </a:p>
          <a:p>
            <a:pPr eaLnBrk="1" hangingPunct="1"/>
            <a:r>
              <a:rPr lang="en-US" sz="1600" dirty="0" err="1" smtClean="0">
                <a:latin typeface="Courier New" pitchFamily="49" charset="0"/>
                <a:cs typeface="Courier New" pitchFamily="49" charset="0"/>
              </a:rPr>
              <a:t>aplus</a:t>
            </a:r>
            <a:r>
              <a:rPr lang="en-US" sz="1600" baseline="0" dirty="0" smtClean="0">
                <a:latin typeface="Courier New" pitchFamily="49" charset="0"/>
                <a:cs typeface="Courier New" pitchFamily="49" charset="0"/>
              </a:rPr>
              <a:t> </a:t>
            </a:r>
            <a:r>
              <a:rPr lang="en-US" sz="1600" dirty="0" smtClean="0"/>
              <a:t>stores the location / memory address of an </a:t>
            </a:r>
            <a:r>
              <a:rPr lang="en-US" sz="1600" dirty="0" err="1" smtClean="0"/>
              <a:t>ArrayList</a:t>
            </a:r>
            <a:r>
              <a:rPr lang="en-US" sz="1600" dirty="0" smtClean="0"/>
              <a:t>.</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3A471382-E25D-4916-83F0-1E28EF4F75DB}"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AE50ABE1-0BCC-4A66-BCD6-D01ABC7FC096}"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D0FAE8C0-6F95-4899-81D8-26F9A184F0F6}"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8AED7425-DE10-47EA-82B7-85D4511C7627}"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FAF174D1-47D2-451C-BD5C-B860E4BA0AFC}"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1F18B82A-7A2F-46A5-AF26-24E344C4E7EF}"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2832CF5D-03EE-4FA3-A41F-F1F201511883}" type="slidenum">
              <a:rPr lang="en-US"/>
              <a:pPr>
                <a:defRPr/>
              </a:pPr>
              <a:t>‹#›</a:t>
            </a:fld>
            <a:endParaRPr lang="en-US"/>
          </a:p>
        </p:txBody>
      </p:sp>
      <p:sp>
        <p:nvSpPr>
          <p:cNvPr id="9" name="Footer Placeholder 8"/>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BB9C2D66-43CD-4622-8D43-6517699D54A3}" type="slidenum">
              <a:rPr lang="en-US"/>
              <a:pPr>
                <a:defRPr/>
              </a:pPr>
              <a:t>‹#›</a:t>
            </a:fld>
            <a:endParaRPr lang="en-US"/>
          </a:p>
        </p:txBody>
      </p:sp>
      <p:sp>
        <p:nvSpPr>
          <p:cNvPr id="5" name="Footer Placeholder 4"/>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49438FB6-7F35-47D6-AB22-DE9ACA68B883}" type="slidenum">
              <a:rPr lang="en-US"/>
              <a:pPr>
                <a:defRPr/>
              </a:pPr>
              <a:t>‹#›</a:t>
            </a:fld>
            <a:endParaRPr lang="en-US"/>
          </a:p>
        </p:txBody>
      </p:sp>
      <p:sp>
        <p:nvSpPr>
          <p:cNvPr id="4" name="Footer Placeholder 3"/>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pic>
        <p:nvPicPr>
          <p:cNvPr id="5" name="Picture 4"/>
          <p:cNvPicPr>
            <a:picLocks noChangeAspect="1" noChangeArrowheads="1"/>
          </p:cNvPicPr>
          <p:nvPr userDrawn="1"/>
        </p:nvPicPr>
        <p:blipFill>
          <a:blip r:embed="rId2" cstate="print"/>
          <a:srcRect/>
          <a:stretch>
            <a:fillRect/>
          </a:stretch>
        </p:blipFill>
        <p:spPr bwMode="auto">
          <a:xfrm>
            <a:off x="6934200" y="6400800"/>
            <a:ext cx="1905000" cy="258731"/>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A00A19BB-8BAD-4FDC-AEDA-ED2AED47D666}"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2A043D42-4675-4BA8-996F-3D66E5A8317D}"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0" hangingPunct="0">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400" b="0">
                <a:latin typeface="+mn-lt"/>
              </a:defRPr>
            </a:lvl1pPr>
          </a:lstStyle>
          <a:p>
            <a:pPr>
              <a:defRPr/>
            </a:pPr>
            <a:fld id="{2D15769D-DB1F-444E-B3CE-E0CAA91A7C96}"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2"/>
          <p:cNvSpPr>
            <a:spLocks noGrp="1"/>
          </p:cNvSpPr>
          <p:nvPr>
            <p:ph type="ftr" sz="quarter" idx="11"/>
          </p:nvPr>
        </p:nvSpPr>
        <p:spPr>
          <a:noFill/>
        </p:spPr>
        <p:txBody>
          <a:bodyPr/>
          <a:lstStyle/>
          <a:p>
            <a:endParaRPr lang="en-US" b="0" smtClean="0">
              <a:latin typeface="Times New Roman" pitchFamily="18" charset="0"/>
            </a:endParaRPr>
          </a:p>
          <a:p>
            <a:endParaRPr lang="en-US" smtClean="0"/>
          </a:p>
          <a:p>
            <a:endParaRPr lang="en-US" smtClean="0"/>
          </a:p>
          <a:p>
            <a:r>
              <a:rPr lang="en-US" smtClean="0"/>
              <a:t>© A+ Computer Science  -  www.apluscompsci.com</a:t>
            </a:r>
          </a:p>
        </p:txBody>
      </p:sp>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LISTS</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676400" y="2133600"/>
            <a:ext cx="5638800" cy="1200329"/>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Generics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4579" name="Text Box 5"/>
          <p:cNvSpPr txBox="1">
            <a:spLocks noChangeArrowheads="1"/>
          </p:cNvSpPr>
          <p:nvPr/>
        </p:nvSpPr>
        <p:spPr bwMode="auto">
          <a:xfrm>
            <a:off x="381000" y="1524000"/>
            <a:ext cx="8458200" cy="3046413"/>
          </a:xfrm>
          <a:prstGeom prst="rect">
            <a:avLst/>
          </a:prstGeom>
          <a:noFill/>
          <a:ln w="12700">
            <a:noFill/>
            <a:miter lim="800000"/>
            <a:headEnd type="none" w="sm" len="sm"/>
            <a:tailEnd type="none" w="sm" len="sm"/>
          </a:ln>
        </p:spPr>
        <p:txBody>
          <a:bodyPr>
            <a:spAutoFit/>
          </a:bodyPr>
          <a:lstStyle/>
          <a:p>
            <a:endParaRPr lang="en-US" sz="3200" dirty="0">
              <a:solidFill>
                <a:schemeClr val="tx2"/>
              </a:solidFill>
            </a:endParaRPr>
          </a:p>
          <a:p>
            <a:r>
              <a:rPr lang="en-US" sz="3200" dirty="0" err="1"/>
              <a:t>ArrayList</a:t>
            </a:r>
            <a:r>
              <a:rPr lang="en-US" sz="3200" dirty="0"/>
              <a:t>&lt;</a:t>
            </a:r>
            <a:r>
              <a:rPr lang="en-US" sz="3200" dirty="0">
                <a:solidFill>
                  <a:srgbClr val="009900"/>
                </a:solidFill>
              </a:rPr>
              <a:t>String</a:t>
            </a:r>
            <a:r>
              <a:rPr lang="en-US" sz="3200" dirty="0"/>
              <a:t>&gt; words;</a:t>
            </a:r>
          </a:p>
          <a:p>
            <a:r>
              <a:rPr lang="en-US" sz="3200" dirty="0"/>
              <a:t>words = new </a:t>
            </a:r>
            <a:r>
              <a:rPr lang="en-US" sz="3200" dirty="0" err="1"/>
              <a:t>ArrayList</a:t>
            </a:r>
            <a:r>
              <a:rPr lang="en-US" sz="3200" dirty="0"/>
              <a:t>&lt;</a:t>
            </a:r>
            <a:r>
              <a:rPr lang="en-US" sz="3200" dirty="0">
                <a:solidFill>
                  <a:srgbClr val="009900"/>
                </a:solidFill>
              </a:rPr>
              <a:t>String</a:t>
            </a:r>
            <a:r>
              <a:rPr lang="en-US" sz="3200" dirty="0"/>
              <a:t>&gt;();</a:t>
            </a:r>
          </a:p>
          <a:p>
            <a:endParaRPr lang="en-US" sz="3200" dirty="0"/>
          </a:p>
          <a:p>
            <a:r>
              <a:rPr lang="en-US" sz="3200" dirty="0"/>
              <a:t>List&lt;</a:t>
            </a:r>
            <a:r>
              <a:rPr lang="en-US" sz="3200" dirty="0" err="1" smtClean="0">
                <a:solidFill>
                  <a:srgbClr val="009900"/>
                </a:solidFill>
              </a:rPr>
              <a:t>Dle</a:t>
            </a:r>
            <a:r>
              <a:rPr lang="en-US" sz="3200" dirty="0"/>
              <a:t>&gt; </a:t>
            </a:r>
            <a:r>
              <a:rPr lang="en-US" sz="3200" dirty="0" err="1"/>
              <a:t>decNums</a:t>
            </a:r>
            <a:r>
              <a:rPr lang="en-US" sz="3200" dirty="0"/>
              <a:t>;</a:t>
            </a:r>
          </a:p>
          <a:p>
            <a:r>
              <a:rPr lang="en-US" sz="3200" dirty="0" err="1"/>
              <a:t>decNums</a:t>
            </a:r>
            <a:r>
              <a:rPr lang="en-US" sz="3200" dirty="0"/>
              <a:t> = new </a:t>
            </a:r>
            <a:r>
              <a:rPr lang="en-US" sz="3200" dirty="0" err="1"/>
              <a:t>ArrayList</a:t>
            </a:r>
            <a:r>
              <a:rPr lang="en-US" sz="3200" dirty="0"/>
              <a:t>&lt;</a:t>
            </a:r>
            <a:r>
              <a:rPr lang="en-US" sz="3200" dirty="0">
                <a:solidFill>
                  <a:srgbClr val="009900"/>
                </a:solidFill>
              </a:rPr>
              <a:t>Double</a:t>
            </a:r>
            <a:r>
              <a:rPr lang="en-US" sz="3200" dirty="0"/>
              <a:t>&gt;();</a:t>
            </a:r>
            <a:endParaRPr lang="en-US" sz="3200" dirty="0">
              <a:solidFill>
                <a:srgbClr val="3333CC"/>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ArrayList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5603" name="Text Box 2"/>
          <p:cNvSpPr txBox="1">
            <a:spLocks noChangeArrowheads="1"/>
          </p:cNvSpPr>
          <p:nvPr/>
        </p:nvSpPr>
        <p:spPr bwMode="auto">
          <a:xfrm>
            <a:off x="381000" y="1524000"/>
            <a:ext cx="8458200" cy="3046413"/>
          </a:xfrm>
          <a:prstGeom prst="rect">
            <a:avLst/>
          </a:prstGeom>
          <a:noFill/>
          <a:ln w="12700">
            <a:noFill/>
            <a:miter lim="800000"/>
            <a:headEnd type="none" w="sm" len="sm"/>
            <a:tailEnd type="none" w="sm" len="sm"/>
          </a:ln>
        </p:spPr>
        <p:txBody>
          <a:bodyPr>
            <a:spAutoFit/>
          </a:bodyPr>
          <a:lstStyle/>
          <a:p>
            <a:endParaRPr lang="en-US" sz="3200">
              <a:solidFill>
                <a:schemeClr val="tx2"/>
              </a:solidFill>
            </a:endParaRPr>
          </a:p>
          <a:p>
            <a:r>
              <a:rPr lang="en-US" sz="3200"/>
              <a:t>ArrayList&lt;</a:t>
            </a:r>
            <a:r>
              <a:rPr lang="en-US" sz="3200">
                <a:solidFill>
                  <a:srgbClr val="009900"/>
                </a:solidFill>
              </a:rPr>
              <a:t>Long</a:t>
            </a:r>
            <a:r>
              <a:rPr lang="en-US" sz="3200"/>
              <a:t>&gt; bigStuff;</a:t>
            </a:r>
          </a:p>
          <a:p>
            <a:r>
              <a:rPr lang="en-US" sz="3200"/>
              <a:t>bigStuff = new ArrayList&lt;</a:t>
            </a:r>
            <a:r>
              <a:rPr lang="en-US" sz="3200">
                <a:solidFill>
                  <a:srgbClr val="009900"/>
                </a:solidFill>
              </a:rPr>
              <a:t>Long</a:t>
            </a:r>
            <a:r>
              <a:rPr lang="en-US" sz="3200"/>
              <a:t>&gt;();</a:t>
            </a:r>
          </a:p>
          <a:p>
            <a:endParaRPr lang="en-US" sz="3200"/>
          </a:p>
          <a:p>
            <a:r>
              <a:rPr lang="en-US" sz="3200"/>
              <a:t>List&lt;</a:t>
            </a:r>
            <a:r>
              <a:rPr lang="en-US" sz="3200">
                <a:solidFill>
                  <a:srgbClr val="009900"/>
                </a:solidFill>
              </a:rPr>
              <a:t>It</a:t>
            </a:r>
            <a:r>
              <a:rPr lang="en-US" sz="3200"/>
              <a:t>&gt; itList;</a:t>
            </a:r>
          </a:p>
          <a:p>
            <a:r>
              <a:rPr lang="en-US" sz="3200"/>
              <a:t>itList = new ArrayList&lt;</a:t>
            </a:r>
            <a:r>
              <a:rPr lang="en-US" sz="3200">
                <a:solidFill>
                  <a:srgbClr val="009900"/>
                </a:solidFill>
              </a:rPr>
              <a:t>It</a:t>
            </a:r>
            <a:r>
              <a:rPr lang="en-US" sz="3200"/>
              <a:t>&gt;();</a:t>
            </a:r>
            <a:endParaRPr lang="en-US" sz="3200">
              <a:solidFill>
                <a:srgbClr val="3333CC"/>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ArrayList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6627" name="Text Box 2"/>
          <p:cNvSpPr txBox="1">
            <a:spLocks noChangeArrowheads="1"/>
          </p:cNvSpPr>
          <p:nvPr/>
        </p:nvSpPr>
        <p:spPr bwMode="auto">
          <a:xfrm>
            <a:off x="381000" y="1600200"/>
            <a:ext cx="8763000" cy="3108543"/>
          </a:xfrm>
          <a:prstGeom prst="rect">
            <a:avLst/>
          </a:prstGeom>
          <a:noFill/>
          <a:ln w="12700">
            <a:noFill/>
            <a:miter lim="800000"/>
            <a:headEnd type="none" w="sm" len="sm"/>
            <a:tailEnd type="none" w="sm" len="sm"/>
          </a:ln>
        </p:spPr>
        <p:txBody>
          <a:bodyPr>
            <a:spAutoFit/>
          </a:bodyPr>
          <a:lstStyle/>
          <a:p>
            <a:r>
              <a:rPr lang="en-US" dirty="0" smtClean="0">
                <a:solidFill>
                  <a:schemeClr val="tx2"/>
                </a:solidFill>
              </a:rPr>
              <a:t>List&lt;String&gt; </a:t>
            </a:r>
            <a:r>
              <a:rPr lang="en-US" dirty="0" err="1" smtClean="0">
                <a:solidFill>
                  <a:schemeClr val="tx2"/>
                </a:solidFill>
              </a:rPr>
              <a:t>vals</a:t>
            </a:r>
            <a:r>
              <a:rPr lang="en-US" dirty="0" smtClean="0">
                <a:solidFill>
                  <a:schemeClr val="tx2"/>
                </a:solidFill>
              </a:rPr>
              <a:t>;</a:t>
            </a:r>
          </a:p>
          <a:p>
            <a:r>
              <a:rPr lang="en-US" dirty="0" err="1" smtClean="0">
                <a:solidFill>
                  <a:schemeClr val="tx2"/>
                </a:solidFill>
              </a:rPr>
              <a:t>vals</a:t>
            </a:r>
            <a:r>
              <a:rPr lang="en-US" dirty="0" smtClean="0">
                <a:solidFill>
                  <a:schemeClr val="tx2"/>
                </a:solidFill>
              </a:rPr>
              <a:t> = new </a:t>
            </a:r>
            <a:r>
              <a:rPr lang="en-US" dirty="0" err="1" smtClean="0">
                <a:solidFill>
                  <a:schemeClr val="tx2"/>
                </a:solidFill>
              </a:rPr>
              <a:t>ArrayList</a:t>
            </a:r>
            <a:r>
              <a:rPr lang="en-US" dirty="0" smtClean="0">
                <a:solidFill>
                  <a:schemeClr val="tx2"/>
                </a:solidFill>
              </a:rPr>
              <a:t>&lt;String&gt;();</a:t>
            </a:r>
          </a:p>
          <a:p>
            <a:r>
              <a:rPr lang="en-US" dirty="0" err="1" smtClean="0">
                <a:solidFill>
                  <a:schemeClr val="tx2"/>
                </a:solidFill>
              </a:rPr>
              <a:t>vals.add</a:t>
            </a:r>
            <a:r>
              <a:rPr lang="en-US" dirty="0" smtClean="0">
                <a:solidFill>
                  <a:schemeClr val="tx2"/>
                </a:solidFill>
              </a:rPr>
              <a:t>("</a:t>
            </a:r>
            <a:r>
              <a:rPr lang="en-US" dirty="0" err="1" smtClean="0">
                <a:solidFill>
                  <a:schemeClr val="tx2"/>
                </a:solidFill>
              </a:rPr>
              <a:t>aplus</a:t>
            </a:r>
            <a:r>
              <a:rPr lang="en-US" dirty="0" smtClean="0">
                <a:solidFill>
                  <a:schemeClr val="tx2"/>
                </a:solidFill>
              </a:rPr>
              <a:t>");</a:t>
            </a:r>
          </a:p>
          <a:p>
            <a:r>
              <a:rPr lang="en-US" dirty="0" err="1" smtClean="0">
                <a:solidFill>
                  <a:schemeClr val="tx2"/>
                </a:solidFill>
              </a:rPr>
              <a:t>vals.add</a:t>
            </a:r>
            <a:r>
              <a:rPr lang="en-US" dirty="0" smtClean="0">
                <a:solidFill>
                  <a:schemeClr val="tx2"/>
                </a:solidFill>
              </a:rPr>
              <a:t>("</a:t>
            </a:r>
            <a:r>
              <a:rPr lang="en-US" dirty="0" err="1" smtClean="0">
                <a:solidFill>
                  <a:schemeClr val="tx2"/>
                </a:solidFill>
              </a:rPr>
              <a:t>compsci</a:t>
            </a:r>
            <a:r>
              <a:rPr lang="en-US" dirty="0" smtClean="0">
                <a:solidFill>
                  <a:schemeClr val="tx2"/>
                </a:solidFill>
              </a:rPr>
              <a:t>");</a:t>
            </a:r>
          </a:p>
          <a:p>
            <a:r>
              <a:rPr lang="en-US" dirty="0" err="1" smtClean="0">
                <a:solidFill>
                  <a:schemeClr val="tx2"/>
                </a:solidFill>
              </a:rPr>
              <a:t>vals.add</a:t>
            </a:r>
            <a:r>
              <a:rPr lang="en-US" dirty="0" smtClean="0">
                <a:solidFill>
                  <a:schemeClr val="tx2"/>
                </a:solidFill>
              </a:rPr>
              <a:t>("contests");</a:t>
            </a:r>
          </a:p>
          <a:p>
            <a:r>
              <a:rPr lang="en-US" dirty="0" err="1" smtClean="0">
                <a:solidFill>
                  <a:schemeClr val="tx2"/>
                </a:solidFill>
              </a:rPr>
              <a:t>out.println</a:t>
            </a:r>
            <a:r>
              <a:rPr lang="en-US" dirty="0" smtClean="0">
                <a:solidFill>
                  <a:schemeClr val="tx2"/>
                </a:solidFill>
              </a:rPr>
              <a:t>(</a:t>
            </a:r>
            <a:r>
              <a:rPr lang="en-US" dirty="0" err="1" smtClean="0">
                <a:solidFill>
                  <a:schemeClr val="tx2"/>
                </a:solidFill>
              </a:rPr>
              <a:t>vals.get</a:t>
            </a:r>
            <a:r>
              <a:rPr lang="en-US" dirty="0" smtClean="0">
                <a:solidFill>
                  <a:schemeClr val="tx2"/>
                </a:solidFill>
              </a:rPr>
              <a:t>(0).</a:t>
            </a:r>
            <a:r>
              <a:rPr lang="en-US" dirty="0" err="1" smtClean="0">
                <a:solidFill>
                  <a:schemeClr val="tx2"/>
                </a:solidFill>
              </a:rPr>
              <a:t>charAt</a:t>
            </a:r>
            <a:r>
              <a:rPr lang="en-US" dirty="0" smtClean="0">
                <a:solidFill>
                  <a:schemeClr val="tx2"/>
                </a:solidFill>
              </a:rPr>
              <a:t>(0));</a:t>
            </a:r>
          </a:p>
          <a:p>
            <a:r>
              <a:rPr lang="en-US" dirty="0" err="1" smtClean="0">
                <a:solidFill>
                  <a:schemeClr val="tx2"/>
                </a:solidFill>
              </a:rPr>
              <a:t>out.println</a:t>
            </a:r>
            <a:r>
              <a:rPr lang="en-US" dirty="0" smtClean="0">
                <a:solidFill>
                  <a:schemeClr val="tx2"/>
                </a:solidFill>
              </a:rPr>
              <a:t>(</a:t>
            </a:r>
            <a:r>
              <a:rPr lang="en-US" dirty="0" err="1" smtClean="0">
                <a:solidFill>
                  <a:schemeClr val="tx2"/>
                </a:solidFill>
              </a:rPr>
              <a:t>vals.get</a:t>
            </a:r>
            <a:r>
              <a:rPr lang="en-US" dirty="0" smtClean="0">
                <a:solidFill>
                  <a:schemeClr val="tx2"/>
                </a:solidFill>
              </a:rPr>
              <a:t>(2).</a:t>
            </a:r>
            <a:r>
              <a:rPr lang="en-US" dirty="0" err="1" smtClean="0">
                <a:solidFill>
                  <a:schemeClr val="tx2"/>
                </a:solidFill>
              </a:rPr>
              <a:t>charAt</a:t>
            </a:r>
            <a:r>
              <a:rPr lang="en-US" dirty="0" smtClean="0">
                <a:solidFill>
                  <a:schemeClr val="tx2"/>
                </a:solidFill>
              </a:rPr>
              <a:t>(0));</a:t>
            </a:r>
          </a:p>
        </p:txBody>
      </p:sp>
      <p:sp>
        <p:nvSpPr>
          <p:cNvPr id="26628" name="Text Box 3"/>
          <p:cNvSpPr txBox="1">
            <a:spLocks noChangeArrowheads="1"/>
          </p:cNvSpPr>
          <p:nvPr/>
        </p:nvSpPr>
        <p:spPr bwMode="auto">
          <a:xfrm>
            <a:off x="914400" y="5486400"/>
            <a:ext cx="5410200" cy="531813"/>
          </a:xfrm>
          <a:prstGeom prst="rect">
            <a:avLst/>
          </a:prstGeom>
          <a:noFill/>
          <a:ln w="12700">
            <a:solidFill>
              <a:schemeClr val="accent2"/>
            </a:solidFill>
            <a:miter lim="800000"/>
            <a:headEnd type="none" w="sm" len="sm"/>
            <a:tailEnd type="none" w="sm" len="sm"/>
          </a:ln>
        </p:spPr>
        <p:txBody>
          <a:bodyPr>
            <a:spAutoFit/>
          </a:bodyPr>
          <a:lstStyle/>
          <a:p>
            <a:pPr>
              <a:spcBef>
                <a:spcPct val="50000"/>
              </a:spcBef>
            </a:pPr>
            <a:r>
              <a:rPr lang="en-US">
                <a:solidFill>
                  <a:srgbClr val="3333CC"/>
                </a:solidFill>
              </a:rPr>
              <a:t>ray stores String references.</a:t>
            </a:r>
          </a:p>
        </p:txBody>
      </p:sp>
      <p:sp>
        <p:nvSpPr>
          <p:cNvPr id="26629" name="Text Box 4"/>
          <p:cNvSpPr txBox="1">
            <a:spLocks noChangeArrowheads="1"/>
          </p:cNvSpPr>
          <p:nvPr/>
        </p:nvSpPr>
        <p:spPr bwMode="auto">
          <a:xfrm>
            <a:off x="6858000" y="1752600"/>
            <a:ext cx="1981200" cy="1569660"/>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dirty="0" smtClean="0">
                <a:solidFill>
                  <a:srgbClr val="FF0000"/>
                </a:solidFill>
              </a:rPr>
              <a:t>OUTPUT</a:t>
            </a:r>
            <a:r>
              <a:rPr lang="en-US" sz="3200" dirty="0"/>
              <a:t/>
            </a:r>
            <a:br>
              <a:rPr lang="en-US" sz="3200" dirty="0"/>
            </a:br>
            <a:r>
              <a:rPr lang="en-US" sz="3200" dirty="0" smtClean="0"/>
              <a:t>a</a:t>
            </a:r>
            <a:br>
              <a:rPr lang="en-US" sz="3200" dirty="0" smtClean="0"/>
            </a:br>
            <a:r>
              <a:rPr lang="en-US" sz="3200" dirty="0" smtClean="0"/>
              <a:t>c</a:t>
            </a:r>
            <a:endParaRPr lang="en-US" sz="3200" dirty="0"/>
          </a:p>
        </p:txBody>
      </p:sp>
      <p:sp>
        <p:nvSpPr>
          <p:cNvPr id="26630" name="WordArt 5"/>
          <p:cNvSpPr>
            <a:spLocks noChangeArrowheads="1" noChangeShapeType="1" noTextEdit="1"/>
          </p:cNvSpPr>
          <p:nvPr/>
        </p:nvSpPr>
        <p:spPr bwMode="auto">
          <a:xfrm>
            <a:off x="1066800" y="304800"/>
            <a:ext cx="7010400" cy="7620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a:rPr>
              <a:t>ArrayList</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generics.java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err="1" smtClean="0">
                <a:ln w="11430">
                  <a:solidFill>
                    <a:srgbClr val="FFFF00"/>
                  </a:solidFill>
                </a:ln>
                <a:solidFill>
                  <a:srgbClr val="0066FF"/>
                </a:solidFill>
                <a:effectLst>
                  <a:outerShdw blurRad="50800" dist="39000" dir="5460000" algn="tl">
                    <a:srgbClr val="000000">
                      <a:alpha val="38000"/>
                    </a:srgbClr>
                  </a:outerShdw>
                </a:effectLst>
              </a:rPr>
              <a:t>ArrayList</a:t>
            </a:r>
            <a:r>
              <a:rPr lang="en-US" sz="7200" dirty="0" smtClean="0">
                <a:ln w="11430">
                  <a:solidFill>
                    <a:srgbClr val="FFFF00"/>
                  </a:solidFill>
                </a:ln>
                <a:solidFill>
                  <a:srgbClr val="0066FF"/>
                </a:solidFill>
                <a:effectLst>
                  <a:outerShdw blurRad="50800" dist="39000" dir="5460000" algn="tl">
                    <a:srgbClr val="000000">
                      <a:alpha val="38000"/>
                    </a:srgbClr>
                  </a:outerShdw>
                </a:effectLst>
              </a:rPr>
              <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Methods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graphicFrame>
        <p:nvGraphicFramePr>
          <p:cNvPr id="329890" name="Group 162"/>
          <p:cNvGraphicFramePr>
            <a:graphicFrameLocks noGrp="1"/>
          </p:cNvGraphicFramePr>
          <p:nvPr/>
        </p:nvGraphicFramePr>
        <p:xfrm>
          <a:off x="609600" y="533400"/>
          <a:ext cx="8077200" cy="4889501"/>
        </p:xfrm>
        <a:graphic>
          <a:graphicData uri="http://schemas.openxmlformats.org/drawingml/2006/table">
            <a:tbl>
              <a:tblPr/>
              <a:tblGrid>
                <a:gridCol w="2720975"/>
                <a:gridCol w="5356225"/>
              </a:tblGrid>
              <a:tr h="14763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dirty="0" err="1" smtClean="0">
                          <a:ln>
                            <a:noFill/>
                          </a:ln>
                          <a:solidFill>
                            <a:srgbClr val="FF0000"/>
                          </a:solidFill>
                          <a:effectLst/>
                          <a:latin typeface="Tahoma" pitchFamily="34" charset="0"/>
                        </a:rPr>
                        <a:t>ArrayList</a:t>
                      </a:r>
                      <a:endParaRPr kumimoji="0" lang="en-US" sz="3600" b="1" i="0" u="none" strike="noStrike" cap="none" normalizeH="0" baseline="0" dirty="0" smtClean="0">
                        <a:ln>
                          <a:noFill/>
                        </a:ln>
                        <a:solidFill>
                          <a:srgbClr val="FF0000"/>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684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69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add(item)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adds item to the end of the list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add(spot,item)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adds item at spot – shifts items up-&gt;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Tahoma" pitchFamily="34" charset="0"/>
                        </a:rPr>
                        <a:t>set(</a:t>
                      </a:r>
                      <a:r>
                        <a:rPr kumimoji="0" lang="en-US" sz="2000" b="1" i="0" u="none" strike="noStrike" cap="none" normalizeH="0" baseline="0" dirty="0" err="1" smtClean="0">
                          <a:ln>
                            <a:noFill/>
                          </a:ln>
                          <a:solidFill>
                            <a:schemeClr val="accent2"/>
                          </a:solidFill>
                          <a:effectLst/>
                          <a:latin typeface="Tahoma" pitchFamily="34" charset="0"/>
                        </a:rPr>
                        <a:t>spot,item</a:t>
                      </a:r>
                      <a:r>
                        <a:rPr kumimoji="0" lang="en-US" sz="2000" b="1" i="0" u="none" strike="noStrike" cap="none" normalizeH="0" baseline="0" dirty="0" smtClean="0">
                          <a:ln>
                            <a:noFill/>
                          </a:ln>
                          <a:solidFill>
                            <a:schemeClr val="accent2"/>
                          </a:solidFill>
                          <a:effectLst/>
                          <a:latin typeface="Tahoma" pitchFamily="34"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put item at spot   </a:t>
                      </a:r>
                      <a:r>
                        <a:rPr kumimoji="0" lang="en-US" sz="1400" b="1" i="0" u="none" strike="noStrike" cap="none" normalizeH="0" baseline="0" smtClean="0">
                          <a:ln>
                            <a:noFill/>
                          </a:ln>
                          <a:solidFill>
                            <a:schemeClr val="accent2"/>
                          </a:solidFill>
                          <a:effectLst/>
                          <a:latin typeface="Tahoma" pitchFamily="34" charset="0"/>
                        </a:rPr>
                        <a:t>z[spot]=item</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get(spot)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the item at spot   </a:t>
                      </a:r>
                      <a:r>
                        <a:rPr kumimoji="0" lang="en-US" sz="1400" b="1" i="0" u="none" strike="noStrike" cap="none" normalizeH="0" baseline="0" smtClean="0">
                          <a:ln>
                            <a:noFill/>
                          </a:ln>
                          <a:solidFill>
                            <a:schemeClr val="accent2"/>
                          </a:solidFill>
                          <a:effectLst/>
                          <a:latin typeface="Tahoma" pitchFamily="34" charset="0"/>
                        </a:rPr>
                        <a:t>return z[spot]</a:t>
                      </a:r>
                      <a:endParaRPr kumimoji="0" lang="en-US" sz="2000" b="1" i="0" u="none" strike="noStrike" cap="none" normalizeH="0" baseline="0" smtClean="0">
                        <a:ln>
                          <a:noFill/>
                        </a:ln>
                        <a:solidFill>
                          <a:schemeClr val="accent2"/>
                        </a:solidFill>
                        <a:effectLst/>
                        <a:latin typeface="Tahom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size()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the # of items in the list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Tahoma" pitchFamily="34" charset="0"/>
                        </a:rPr>
                        <a:t>remove( </a:t>
                      </a:r>
                      <a:r>
                        <a:rPr kumimoji="0" lang="en-US" sz="2000" b="1" i="0" u="none" strike="noStrike" cap="none" normalizeH="0" baseline="0" dirty="0" err="1" smtClean="0">
                          <a:ln>
                            <a:noFill/>
                          </a:ln>
                          <a:solidFill>
                            <a:schemeClr val="accent2"/>
                          </a:solidFill>
                          <a:effectLst/>
                          <a:latin typeface="Tahoma" pitchFamily="34" charset="0"/>
                        </a:rPr>
                        <a:t>int</a:t>
                      </a:r>
                      <a:r>
                        <a:rPr kumimoji="0" lang="en-US" sz="2000" b="1" i="0" u="none" strike="noStrike" cap="none" normalizeH="0" baseline="0" dirty="0" smtClean="0">
                          <a:ln>
                            <a:noFill/>
                          </a:ln>
                          <a:solidFill>
                            <a:schemeClr val="accent2"/>
                          </a:solidFill>
                          <a:effectLst/>
                          <a:latin typeface="Tahoma" pitchFamily="34" charset="0"/>
                        </a:rPr>
                        <a:t> spot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Tahoma" pitchFamily="34" charset="0"/>
                        </a:rPr>
                        <a:t>removes item at spot from the list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9727" name="Text Box 144"/>
          <p:cNvSpPr txBox="1">
            <a:spLocks noChangeArrowheads="1"/>
          </p:cNvSpPr>
          <p:nvPr/>
        </p:nvSpPr>
        <p:spPr bwMode="auto">
          <a:xfrm>
            <a:off x="2057400" y="6019800"/>
            <a:ext cx="5105400" cy="531813"/>
          </a:xfrm>
          <a:prstGeom prst="rect">
            <a:avLst/>
          </a:prstGeom>
          <a:noFill/>
          <a:ln w="12700">
            <a:solidFill>
              <a:srgbClr val="0000FF"/>
            </a:solidFill>
            <a:miter lim="800000"/>
            <a:headEnd type="none" w="sm" len="sm"/>
            <a:tailEnd type="none" w="sm" len="sm"/>
          </a:ln>
        </p:spPr>
        <p:txBody>
          <a:bodyPr>
            <a:spAutoFit/>
          </a:bodyPr>
          <a:lstStyle/>
          <a:p>
            <a:r>
              <a:rPr lang="en-US">
                <a:solidFill>
                  <a:schemeClr val="accent2"/>
                </a:solidFill>
              </a:rPr>
              <a:t>import  java.util.ArrayList;</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0723" name="Rectangle 2"/>
          <p:cNvSpPr>
            <a:spLocks noChangeArrowheads="1"/>
          </p:cNvSpPr>
          <p:nvPr/>
        </p:nvSpPr>
        <p:spPr bwMode="auto">
          <a:xfrm>
            <a:off x="381000" y="1295400"/>
            <a:ext cx="7848600" cy="3539430"/>
          </a:xfrm>
          <a:prstGeom prst="rect">
            <a:avLst/>
          </a:prstGeom>
          <a:noFill/>
          <a:ln w="12700">
            <a:noFill/>
            <a:miter lim="800000"/>
            <a:headEnd type="none" w="sm" len="sm"/>
            <a:tailEnd type="none" w="sm" len="sm"/>
          </a:ln>
        </p:spPr>
        <p:txBody>
          <a:bodyPr>
            <a:spAutoFit/>
          </a:bodyPr>
          <a:lstStyle/>
          <a:p>
            <a:r>
              <a:rPr lang="en-US" sz="3200" dirty="0" err="1" smtClean="0"/>
              <a:t>ArrayList</a:t>
            </a:r>
            <a:r>
              <a:rPr lang="en-US" sz="3200" dirty="0" smtClean="0"/>
              <a:t>&lt;String&gt; </a:t>
            </a:r>
            <a:r>
              <a:rPr lang="en-US" sz="3200" dirty="0" err="1" smtClean="0"/>
              <a:t>vals</a:t>
            </a:r>
            <a:r>
              <a:rPr lang="en-US" sz="3200" dirty="0" smtClean="0"/>
              <a:t>;</a:t>
            </a:r>
          </a:p>
          <a:p>
            <a:r>
              <a:rPr lang="en-US" sz="3200" dirty="0" err="1" smtClean="0"/>
              <a:t>vals</a:t>
            </a:r>
            <a:r>
              <a:rPr lang="en-US" sz="3200" dirty="0" smtClean="0"/>
              <a:t> = new </a:t>
            </a:r>
            <a:r>
              <a:rPr lang="en-US" sz="3200" dirty="0" err="1" smtClean="0"/>
              <a:t>ArrayList</a:t>
            </a:r>
            <a:r>
              <a:rPr lang="en-US" sz="3200" dirty="0" smtClean="0"/>
              <a:t>&lt;String&gt;();</a:t>
            </a:r>
          </a:p>
          <a:p>
            <a:r>
              <a:rPr lang="en-US" sz="3200" dirty="0" err="1" smtClean="0"/>
              <a:t>vals.add</a:t>
            </a:r>
            <a:r>
              <a:rPr lang="en-US" sz="3200" dirty="0" smtClean="0"/>
              <a:t>("</a:t>
            </a:r>
            <a:r>
              <a:rPr lang="en-US" sz="3200" dirty="0" err="1" smtClean="0"/>
              <a:t>aplus</a:t>
            </a:r>
            <a:r>
              <a:rPr lang="en-US" sz="3200" dirty="0" smtClean="0"/>
              <a:t>");</a:t>
            </a:r>
          </a:p>
          <a:p>
            <a:r>
              <a:rPr lang="en-US" sz="3200" dirty="0" err="1" smtClean="0"/>
              <a:t>vals.add</a:t>
            </a:r>
            <a:r>
              <a:rPr lang="en-US" sz="3200" dirty="0" smtClean="0"/>
              <a:t>("rocks");</a:t>
            </a:r>
          </a:p>
          <a:p>
            <a:r>
              <a:rPr lang="en-US" sz="3200" dirty="0" err="1" smtClean="0"/>
              <a:t>vals.add</a:t>
            </a:r>
            <a:r>
              <a:rPr lang="en-US" sz="3200" dirty="0" smtClean="0"/>
              <a:t>(0, "comp");</a:t>
            </a:r>
          </a:p>
          <a:p>
            <a:r>
              <a:rPr lang="en-US" sz="3200" dirty="0" err="1" smtClean="0"/>
              <a:t>vals.add</a:t>
            </a:r>
            <a:r>
              <a:rPr lang="en-US" sz="3200" dirty="0" smtClean="0"/>
              <a:t>(1, "</a:t>
            </a:r>
            <a:r>
              <a:rPr lang="en-US" sz="3200" dirty="0" err="1" smtClean="0"/>
              <a:t>sci</a:t>
            </a:r>
            <a:r>
              <a:rPr lang="en-US" sz="3200" dirty="0" smtClean="0"/>
              <a:t>");</a:t>
            </a:r>
          </a:p>
          <a:p>
            <a:r>
              <a:rPr lang="en-US" sz="3200" dirty="0" err="1" smtClean="0"/>
              <a:t>out.println</a:t>
            </a:r>
            <a:r>
              <a:rPr lang="en-US" sz="3200" dirty="0" smtClean="0"/>
              <a:t>(</a:t>
            </a:r>
            <a:r>
              <a:rPr lang="en-US" sz="3200" dirty="0" err="1" smtClean="0"/>
              <a:t>vals</a:t>
            </a:r>
            <a:r>
              <a:rPr lang="en-US" sz="3200" dirty="0" smtClean="0"/>
              <a:t>);</a:t>
            </a:r>
            <a:endParaRPr lang="en-US" sz="3200" dirty="0">
              <a:solidFill>
                <a:schemeClr val="bg1"/>
              </a:solidFill>
            </a:endParaRPr>
          </a:p>
        </p:txBody>
      </p:sp>
      <p:sp>
        <p:nvSpPr>
          <p:cNvPr id="30724" name="Text Box 4"/>
          <p:cNvSpPr txBox="1">
            <a:spLocks noChangeArrowheads="1"/>
          </p:cNvSpPr>
          <p:nvPr/>
        </p:nvSpPr>
        <p:spPr bwMode="auto">
          <a:xfrm>
            <a:off x="3657600" y="4876800"/>
            <a:ext cx="5257800" cy="1323439"/>
          </a:xfrm>
          <a:prstGeom prst="rect">
            <a:avLst/>
          </a:prstGeom>
          <a:noFill/>
          <a:ln w="12700">
            <a:solidFill>
              <a:srgbClr val="993300"/>
            </a:solidFill>
            <a:miter lim="800000"/>
            <a:headEnd type="none" w="sm" len="sm"/>
            <a:tailEnd type="none" w="sm" len="sm"/>
          </a:ln>
        </p:spPr>
        <p:txBody>
          <a:bodyPr wrap="square">
            <a:spAutoFit/>
          </a:bodyPr>
          <a:lstStyle/>
          <a:p>
            <a:pPr eaLnBrk="0" hangingPunct="0">
              <a:spcBef>
                <a:spcPct val="50000"/>
              </a:spcBef>
            </a:pPr>
            <a:r>
              <a:rPr lang="en-US" sz="3200" u="sng" dirty="0">
                <a:solidFill>
                  <a:srgbClr val="FF0000"/>
                </a:solidFill>
              </a:rPr>
              <a:t>OUTPUT</a:t>
            </a:r>
          </a:p>
          <a:p>
            <a:pPr eaLnBrk="0" hangingPunct="0">
              <a:spcBef>
                <a:spcPct val="50000"/>
              </a:spcBef>
            </a:pPr>
            <a:r>
              <a:rPr lang="en-US" sz="3200" dirty="0" smtClean="0"/>
              <a:t>[comp, </a:t>
            </a:r>
            <a:r>
              <a:rPr lang="en-US" sz="3200" dirty="0" err="1" smtClean="0"/>
              <a:t>sci</a:t>
            </a:r>
            <a:r>
              <a:rPr lang="en-US" sz="3200" dirty="0" smtClean="0"/>
              <a:t>, </a:t>
            </a:r>
            <a:r>
              <a:rPr lang="en-US" sz="3200" dirty="0" err="1" smtClean="0"/>
              <a:t>aplus</a:t>
            </a:r>
            <a:r>
              <a:rPr lang="en-US" sz="3200" dirty="0" smtClean="0"/>
              <a:t>, rocks]</a:t>
            </a:r>
            <a:endParaRPr lang="en-US" sz="3200" dirty="0"/>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add( )</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1747" name="Rectangle 2"/>
          <p:cNvSpPr>
            <a:spLocks noChangeArrowheads="1"/>
          </p:cNvSpPr>
          <p:nvPr/>
        </p:nvSpPr>
        <p:spPr bwMode="auto">
          <a:xfrm>
            <a:off x="381000" y="1524000"/>
            <a:ext cx="7620000" cy="4524315"/>
          </a:xfrm>
          <a:prstGeom prst="rect">
            <a:avLst/>
          </a:prstGeom>
          <a:noFill/>
          <a:ln w="12700">
            <a:noFill/>
            <a:miter lim="800000"/>
            <a:headEnd type="none" w="sm" len="sm"/>
            <a:tailEnd type="none" w="sm" len="sm"/>
          </a:ln>
        </p:spPr>
        <p:txBody>
          <a:bodyPr>
            <a:spAutoFit/>
          </a:bodyPr>
          <a:lstStyle/>
          <a:p>
            <a:r>
              <a:rPr lang="en-US" sz="3200" dirty="0" err="1" smtClean="0"/>
              <a:t>ArrayList</a:t>
            </a:r>
            <a:r>
              <a:rPr lang="en-US" sz="3200" dirty="0" smtClean="0"/>
              <a:t>&lt;Integer&gt; </a:t>
            </a:r>
            <a:r>
              <a:rPr lang="en-US" sz="3200" dirty="0" err="1" smtClean="0"/>
              <a:t>nums</a:t>
            </a:r>
            <a:r>
              <a:rPr lang="en-US" sz="3200" dirty="0" smtClean="0"/>
              <a:t>;</a:t>
            </a:r>
          </a:p>
          <a:p>
            <a:r>
              <a:rPr lang="en-US" sz="3200" dirty="0" err="1" smtClean="0"/>
              <a:t>nums</a:t>
            </a:r>
            <a:r>
              <a:rPr lang="en-US" sz="3200" dirty="0" smtClean="0"/>
              <a:t> = new </a:t>
            </a:r>
            <a:r>
              <a:rPr lang="en-US" sz="3200" dirty="0" err="1" smtClean="0"/>
              <a:t>ArrayList</a:t>
            </a:r>
            <a:r>
              <a:rPr lang="en-US" sz="3200" dirty="0" smtClean="0"/>
              <a:t>&lt;Integer&gt;();</a:t>
            </a:r>
          </a:p>
          <a:p>
            <a:r>
              <a:rPr lang="en-US" sz="3200" dirty="0" err="1" smtClean="0"/>
              <a:t>nums.add</a:t>
            </a:r>
            <a:r>
              <a:rPr lang="en-US" sz="3200" dirty="0" smtClean="0"/>
              <a:t>(34);</a:t>
            </a:r>
          </a:p>
          <a:p>
            <a:r>
              <a:rPr lang="en-US" sz="3200" dirty="0" err="1" smtClean="0"/>
              <a:t>nums.add</a:t>
            </a:r>
            <a:r>
              <a:rPr lang="en-US" sz="3200" dirty="0" smtClean="0"/>
              <a:t>(0,99);</a:t>
            </a:r>
          </a:p>
          <a:p>
            <a:r>
              <a:rPr lang="en-US" sz="3200" dirty="0" err="1" smtClean="0"/>
              <a:t>nums.add</a:t>
            </a:r>
            <a:r>
              <a:rPr lang="en-US" sz="3200" dirty="0" smtClean="0"/>
              <a:t>(21);</a:t>
            </a:r>
          </a:p>
          <a:p>
            <a:r>
              <a:rPr lang="en-US" sz="3200" dirty="0" err="1" smtClean="0"/>
              <a:t>nums.add</a:t>
            </a:r>
            <a:r>
              <a:rPr lang="en-US" sz="3200" dirty="0" smtClean="0"/>
              <a:t>(1,7);</a:t>
            </a:r>
          </a:p>
          <a:p>
            <a:r>
              <a:rPr lang="en-US" sz="3200" dirty="0" err="1" smtClean="0"/>
              <a:t>nums.add</a:t>
            </a:r>
            <a:r>
              <a:rPr lang="en-US" sz="3200" dirty="0" smtClean="0"/>
              <a:t>(3);		</a:t>
            </a:r>
          </a:p>
          <a:p>
            <a:r>
              <a:rPr lang="en-US" sz="3200" dirty="0" err="1" smtClean="0"/>
              <a:t>nums.add</a:t>
            </a:r>
            <a:r>
              <a:rPr lang="en-US" sz="3200" dirty="0" smtClean="0"/>
              <a:t>(11);</a:t>
            </a:r>
          </a:p>
          <a:p>
            <a:r>
              <a:rPr lang="en-US" sz="3200" dirty="0" err="1" smtClean="0"/>
              <a:t>out.println</a:t>
            </a:r>
            <a:r>
              <a:rPr lang="en-US" sz="3200" dirty="0" smtClean="0"/>
              <a:t>(</a:t>
            </a:r>
            <a:r>
              <a:rPr lang="en-US" sz="3200" dirty="0" err="1" smtClean="0"/>
              <a:t>nums</a:t>
            </a:r>
            <a:r>
              <a:rPr lang="en-US" sz="3200" dirty="0" smtClean="0"/>
              <a:t>);</a:t>
            </a:r>
            <a:endParaRPr lang="en-US" sz="3200" dirty="0"/>
          </a:p>
        </p:txBody>
      </p:sp>
      <p:sp>
        <p:nvSpPr>
          <p:cNvPr id="31748" name="Text Box 5"/>
          <p:cNvSpPr txBox="1">
            <a:spLocks noChangeArrowheads="1"/>
          </p:cNvSpPr>
          <p:nvPr/>
        </p:nvSpPr>
        <p:spPr bwMode="auto">
          <a:xfrm>
            <a:off x="4419600" y="3429000"/>
            <a:ext cx="4495800" cy="1323975"/>
          </a:xfrm>
          <a:prstGeom prst="rect">
            <a:avLst/>
          </a:prstGeom>
          <a:noFill/>
          <a:ln w="12700">
            <a:solidFill>
              <a:srgbClr val="993300"/>
            </a:solidFill>
            <a:miter lim="800000"/>
            <a:headEnd type="none" w="sm" len="sm"/>
            <a:tailEnd type="none" w="sm" len="sm"/>
          </a:ln>
        </p:spPr>
        <p:txBody>
          <a:bodyPr wrap="square">
            <a:spAutoFit/>
          </a:bodyPr>
          <a:lstStyle/>
          <a:p>
            <a:pPr eaLnBrk="0" hangingPunct="0">
              <a:spcBef>
                <a:spcPct val="50000"/>
              </a:spcBef>
            </a:pPr>
            <a:r>
              <a:rPr lang="en-US" sz="3200" u="sng" dirty="0">
                <a:solidFill>
                  <a:srgbClr val="FF0000"/>
                </a:solidFill>
              </a:rPr>
              <a:t>OUTPUT</a:t>
            </a:r>
          </a:p>
          <a:p>
            <a:pPr eaLnBrk="0" hangingPunct="0">
              <a:spcBef>
                <a:spcPct val="50000"/>
              </a:spcBef>
            </a:pPr>
            <a:r>
              <a:rPr lang="en-US" sz="3200" dirty="0" smtClean="0"/>
              <a:t>[99, 7, 34, 21, 3, 11]</a:t>
            </a:r>
            <a:endParaRPr lang="en-US" sz="3200" dirty="0"/>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add( )</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286000"/>
            <a:ext cx="71628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addone.java</a:t>
            </a:r>
            <a:b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addtwo.java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What is</a:t>
            </a:r>
          </a:p>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a List?</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3795" name="Rectangle 2"/>
          <p:cNvSpPr>
            <a:spLocks noChangeArrowheads="1"/>
          </p:cNvSpPr>
          <p:nvPr/>
        </p:nvSpPr>
        <p:spPr bwMode="auto">
          <a:xfrm>
            <a:off x="609600" y="1524000"/>
            <a:ext cx="7162800" cy="4524375"/>
          </a:xfrm>
          <a:prstGeom prst="rect">
            <a:avLst/>
          </a:prstGeom>
          <a:noFill/>
          <a:ln w="12700">
            <a:noFill/>
            <a:miter lim="800000"/>
            <a:headEnd type="none" w="sm" len="sm"/>
            <a:tailEnd type="none" w="sm" len="sm"/>
          </a:ln>
        </p:spPr>
        <p:txBody>
          <a:bodyPr>
            <a:spAutoFit/>
          </a:bodyPr>
          <a:lstStyle/>
          <a:p>
            <a:r>
              <a:rPr lang="en-US" sz="3200" dirty="0" err="1" smtClean="0"/>
              <a:t>ArrayList</a:t>
            </a:r>
            <a:r>
              <a:rPr lang="en-US" sz="3200" dirty="0" smtClean="0"/>
              <a:t>&lt;Integer&gt; ray;</a:t>
            </a:r>
          </a:p>
          <a:p>
            <a:r>
              <a:rPr lang="en-US" sz="3200" dirty="0" smtClean="0"/>
              <a:t>ray = new </a:t>
            </a:r>
            <a:r>
              <a:rPr lang="en-US" sz="3200" dirty="0" err="1" smtClean="0"/>
              <a:t>ArrayList</a:t>
            </a:r>
            <a:r>
              <a:rPr lang="en-US" sz="3200" dirty="0" smtClean="0"/>
              <a:t>&lt;Integer&gt;();</a:t>
            </a:r>
          </a:p>
          <a:p>
            <a:r>
              <a:rPr lang="en-US" sz="3200" dirty="0" err="1" smtClean="0"/>
              <a:t>ray.add</a:t>
            </a:r>
            <a:r>
              <a:rPr lang="en-US" sz="3200" dirty="0" smtClean="0"/>
              <a:t>(23);</a:t>
            </a:r>
          </a:p>
          <a:p>
            <a:r>
              <a:rPr lang="en-US" sz="3200" dirty="0" err="1" smtClean="0"/>
              <a:t>ray.add</a:t>
            </a:r>
            <a:r>
              <a:rPr lang="en-US" sz="3200" dirty="0" smtClean="0"/>
              <a:t>(11);</a:t>
            </a:r>
          </a:p>
          <a:p>
            <a:r>
              <a:rPr lang="en-US" sz="3200" dirty="0" err="1" smtClean="0"/>
              <a:t>ray.set</a:t>
            </a:r>
            <a:r>
              <a:rPr lang="en-US" sz="3200" dirty="0" smtClean="0"/>
              <a:t>(1,5);		</a:t>
            </a:r>
          </a:p>
          <a:p>
            <a:r>
              <a:rPr lang="en-US" sz="3200" dirty="0" err="1" smtClean="0"/>
              <a:t>ray.add</a:t>
            </a:r>
            <a:r>
              <a:rPr lang="en-US" sz="3200" dirty="0" smtClean="0"/>
              <a:t>(4);</a:t>
            </a:r>
          </a:p>
          <a:p>
            <a:r>
              <a:rPr lang="en-US" sz="3200" dirty="0" err="1" smtClean="0"/>
              <a:t>ray.set</a:t>
            </a:r>
            <a:r>
              <a:rPr lang="en-US" sz="3200" dirty="0" smtClean="0"/>
              <a:t>(0,7);</a:t>
            </a:r>
          </a:p>
          <a:p>
            <a:r>
              <a:rPr lang="en-US" sz="3200" dirty="0" err="1" smtClean="0"/>
              <a:t>ray.add</a:t>
            </a:r>
            <a:r>
              <a:rPr lang="en-US" sz="3200" dirty="0" smtClean="0"/>
              <a:t>(53);</a:t>
            </a:r>
          </a:p>
          <a:p>
            <a:r>
              <a:rPr lang="en-US" sz="3200" dirty="0" err="1" smtClean="0"/>
              <a:t>out.println</a:t>
            </a:r>
            <a:r>
              <a:rPr lang="en-US" sz="3200" dirty="0" smtClean="0"/>
              <a:t>(ray);		</a:t>
            </a:r>
            <a:endParaRPr lang="en-US" sz="3200" dirty="0"/>
          </a:p>
        </p:txBody>
      </p:sp>
      <p:sp>
        <p:nvSpPr>
          <p:cNvPr id="33796" name="Text Box 4"/>
          <p:cNvSpPr txBox="1">
            <a:spLocks noChangeArrowheads="1"/>
          </p:cNvSpPr>
          <p:nvPr/>
        </p:nvSpPr>
        <p:spPr bwMode="auto">
          <a:xfrm>
            <a:off x="5486400" y="3276600"/>
            <a:ext cx="2743200" cy="1323975"/>
          </a:xfrm>
          <a:prstGeom prst="rect">
            <a:avLst/>
          </a:prstGeom>
          <a:noFill/>
          <a:ln w="12700">
            <a:solidFill>
              <a:srgbClr val="993300"/>
            </a:solidFill>
            <a:miter lim="800000"/>
            <a:headEnd type="none" w="sm" len="sm"/>
            <a:tailEnd type="none" w="sm" len="sm"/>
          </a:ln>
        </p:spPr>
        <p:txBody>
          <a:bodyPr wrap="square">
            <a:spAutoFit/>
          </a:bodyPr>
          <a:lstStyle/>
          <a:p>
            <a:pPr eaLnBrk="0" hangingPunct="0">
              <a:spcBef>
                <a:spcPct val="50000"/>
              </a:spcBef>
            </a:pPr>
            <a:r>
              <a:rPr lang="en-US" sz="3200" u="sng" dirty="0">
                <a:solidFill>
                  <a:srgbClr val="FF0000"/>
                </a:solidFill>
              </a:rPr>
              <a:t>OUTPUT</a:t>
            </a:r>
          </a:p>
          <a:p>
            <a:pPr eaLnBrk="0" hangingPunct="0">
              <a:spcBef>
                <a:spcPct val="50000"/>
              </a:spcBef>
            </a:pPr>
            <a:r>
              <a:rPr lang="en-US" sz="3200" dirty="0" smtClean="0"/>
              <a:t>[7, 5, 4, 53]</a:t>
            </a:r>
            <a:endParaRPr lang="en-US" sz="3200" dirty="0"/>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set( )</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3795" name="Rectangle 2"/>
          <p:cNvSpPr>
            <a:spLocks noChangeArrowheads="1"/>
          </p:cNvSpPr>
          <p:nvPr/>
        </p:nvSpPr>
        <p:spPr bwMode="auto">
          <a:xfrm>
            <a:off x="609600" y="1524000"/>
            <a:ext cx="7162800" cy="4524315"/>
          </a:xfrm>
          <a:prstGeom prst="rect">
            <a:avLst/>
          </a:prstGeom>
          <a:noFill/>
          <a:ln w="12700">
            <a:noFill/>
            <a:miter lim="800000"/>
            <a:headEnd type="none" w="sm" len="sm"/>
            <a:tailEnd type="none" w="sm" len="sm"/>
          </a:ln>
        </p:spPr>
        <p:txBody>
          <a:bodyPr>
            <a:spAutoFit/>
          </a:bodyPr>
          <a:lstStyle/>
          <a:p>
            <a:r>
              <a:rPr lang="en-US" sz="3200" dirty="0" err="1" smtClean="0"/>
              <a:t>ArrayList</a:t>
            </a:r>
            <a:r>
              <a:rPr lang="en-US" sz="3200" dirty="0" smtClean="0"/>
              <a:t>&lt;Integer&gt; ray;</a:t>
            </a:r>
          </a:p>
          <a:p>
            <a:r>
              <a:rPr lang="en-US" sz="3200" dirty="0" smtClean="0"/>
              <a:t>ray = new </a:t>
            </a:r>
            <a:r>
              <a:rPr lang="en-US" sz="3200" dirty="0" err="1" smtClean="0"/>
              <a:t>ArrayList</a:t>
            </a:r>
            <a:r>
              <a:rPr lang="en-US" sz="3200" dirty="0" smtClean="0"/>
              <a:t>&lt;Integer&gt;();</a:t>
            </a:r>
          </a:p>
          <a:p>
            <a:r>
              <a:rPr lang="en-US" sz="3200" dirty="0" err="1" smtClean="0"/>
              <a:t>ray.add</a:t>
            </a:r>
            <a:r>
              <a:rPr lang="en-US" sz="3200" dirty="0" smtClean="0"/>
              <a:t>(23);</a:t>
            </a:r>
          </a:p>
          <a:p>
            <a:r>
              <a:rPr lang="en-US" sz="3200" dirty="0" err="1" smtClean="0"/>
              <a:t>ray.add</a:t>
            </a:r>
            <a:r>
              <a:rPr lang="en-US" sz="3200" dirty="0" smtClean="0"/>
              <a:t>(11);</a:t>
            </a:r>
          </a:p>
          <a:p>
            <a:r>
              <a:rPr lang="en-US" sz="3200" dirty="0" err="1" smtClean="0"/>
              <a:t>ray.set</a:t>
            </a:r>
            <a:r>
              <a:rPr lang="en-US" sz="3200" dirty="0" smtClean="0"/>
              <a:t>(1,5);		</a:t>
            </a:r>
          </a:p>
          <a:p>
            <a:r>
              <a:rPr lang="en-US" sz="3200" dirty="0" err="1" smtClean="0"/>
              <a:t>ray.add</a:t>
            </a:r>
            <a:r>
              <a:rPr lang="en-US" sz="3200" dirty="0" smtClean="0"/>
              <a:t>(4);</a:t>
            </a:r>
          </a:p>
          <a:p>
            <a:r>
              <a:rPr lang="en-US" sz="3200" dirty="0" err="1" smtClean="0"/>
              <a:t>ray.set</a:t>
            </a:r>
            <a:r>
              <a:rPr lang="en-US" sz="3200" dirty="0" smtClean="0"/>
              <a:t>(0,7);</a:t>
            </a:r>
          </a:p>
          <a:p>
            <a:r>
              <a:rPr lang="en-US" sz="3200" dirty="0" err="1" smtClean="0"/>
              <a:t>ray.add</a:t>
            </a:r>
            <a:r>
              <a:rPr lang="en-US" sz="3200" dirty="0" smtClean="0"/>
              <a:t>(53);	</a:t>
            </a:r>
          </a:p>
          <a:p>
            <a:r>
              <a:rPr lang="en-US" sz="3200" dirty="0" err="1" smtClean="0"/>
              <a:t>out.println</a:t>
            </a:r>
            <a:r>
              <a:rPr lang="en-US" sz="3200" dirty="0" smtClean="0"/>
              <a:t>(</a:t>
            </a:r>
            <a:r>
              <a:rPr lang="en-US" sz="3200" dirty="0" err="1" smtClean="0"/>
              <a:t>ray.set</a:t>
            </a:r>
            <a:r>
              <a:rPr lang="en-US" sz="3200" dirty="0" smtClean="0"/>
              <a:t>(1,93) );</a:t>
            </a:r>
            <a:endParaRPr lang="en-US" sz="3200" dirty="0"/>
          </a:p>
        </p:txBody>
      </p:sp>
      <p:sp>
        <p:nvSpPr>
          <p:cNvPr id="33796" name="Text Box 4"/>
          <p:cNvSpPr txBox="1">
            <a:spLocks noChangeArrowheads="1"/>
          </p:cNvSpPr>
          <p:nvPr/>
        </p:nvSpPr>
        <p:spPr bwMode="auto">
          <a:xfrm>
            <a:off x="6781800" y="3276600"/>
            <a:ext cx="2057400" cy="1323975"/>
          </a:xfrm>
          <a:prstGeom prst="rect">
            <a:avLst/>
          </a:prstGeom>
          <a:noFill/>
          <a:ln w="12700">
            <a:solidFill>
              <a:srgbClr val="993300"/>
            </a:solidFill>
            <a:miter lim="800000"/>
            <a:headEnd type="none" w="sm" len="sm"/>
            <a:tailEnd type="none" w="sm" len="sm"/>
          </a:ln>
        </p:spPr>
        <p:txBody>
          <a:bodyPr wrap="square">
            <a:spAutoFit/>
          </a:bodyPr>
          <a:lstStyle/>
          <a:p>
            <a:pPr eaLnBrk="0" hangingPunct="0">
              <a:spcBef>
                <a:spcPct val="50000"/>
              </a:spcBef>
            </a:pPr>
            <a:r>
              <a:rPr lang="en-US" sz="3200" u="sng" dirty="0" smtClean="0">
                <a:solidFill>
                  <a:srgbClr val="FF0000"/>
                </a:solidFill>
              </a:rPr>
              <a:t>OUTPUT</a:t>
            </a:r>
          </a:p>
          <a:p>
            <a:pPr eaLnBrk="0" hangingPunct="0">
              <a:spcBef>
                <a:spcPct val="50000"/>
              </a:spcBef>
            </a:pPr>
            <a:r>
              <a:rPr lang="en-US" sz="3200" dirty="0" smtClean="0"/>
              <a:t>5</a:t>
            </a:r>
            <a:endParaRPr lang="en-US" sz="3200" dirty="0"/>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set( )</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4819" name="Rectangle 2"/>
          <p:cNvSpPr>
            <a:spLocks noChangeArrowheads="1"/>
          </p:cNvSpPr>
          <p:nvPr/>
        </p:nvSpPr>
        <p:spPr bwMode="auto">
          <a:xfrm>
            <a:off x="609600" y="1524000"/>
            <a:ext cx="7162800" cy="3046413"/>
          </a:xfrm>
          <a:prstGeom prst="rect">
            <a:avLst/>
          </a:prstGeom>
          <a:noFill/>
          <a:ln w="12700">
            <a:noFill/>
            <a:miter lim="800000"/>
            <a:headEnd type="none" w="sm" len="sm"/>
            <a:tailEnd type="none" w="sm" len="sm"/>
          </a:ln>
        </p:spPr>
        <p:txBody>
          <a:bodyPr>
            <a:spAutoFit/>
          </a:bodyPr>
          <a:lstStyle/>
          <a:p>
            <a:r>
              <a:rPr lang="en-US" sz="3200" dirty="0"/>
              <a:t>List&lt;Integer&gt; ray;</a:t>
            </a:r>
          </a:p>
          <a:p>
            <a:r>
              <a:rPr lang="en-US" sz="3200" dirty="0"/>
              <a:t>ray = new </a:t>
            </a:r>
            <a:r>
              <a:rPr lang="en-US" sz="3200" dirty="0" err="1"/>
              <a:t>ArrayList</a:t>
            </a:r>
            <a:r>
              <a:rPr lang="en-US" sz="3200" dirty="0"/>
              <a:t>&lt;Integer&gt;();</a:t>
            </a:r>
            <a:br>
              <a:rPr lang="en-US" sz="3200" dirty="0"/>
            </a:br>
            <a:r>
              <a:rPr lang="en-US" sz="3200" dirty="0" err="1"/>
              <a:t>ray.add</a:t>
            </a:r>
            <a:r>
              <a:rPr lang="en-US" sz="3200" dirty="0"/>
              <a:t>(23);</a:t>
            </a:r>
          </a:p>
          <a:p>
            <a:r>
              <a:rPr lang="en-US" sz="3200" dirty="0" err="1"/>
              <a:t>ray.add</a:t>
            </a:r>
            <a:r>
              <a:rPr lang="en-US" sz="3200" dirty="0"/>
              <a:t>(0, 11);</a:t>
            </a:r>
          </a:p>
          <a:p>
            <a:r>
              <a:rPr lang="en-US" sz="3200" dirty="0" err="1"/>
              <a:t>ray.set</a:t>
            </a:r>
            <a:r>
              <a:rPr lang="en-US" sz="3200" dirty="0"/>
              <a:t>(5,66);</a:t>
            </a:r>
          </a:p>
          <a:p>
            <a:r>
              <a:rPr lang="en-US" sz="3200" dirty="0" err="1"/>
              <a:t>out.println</a:t>
            </a:r>
            <a:r>
              <a:rPr lang="en-US" sz="3200" dirty="0"/>
              <a:t>(ray);</a:t>
            </a:r>
          </a:p>
        </p:txBody>
      </p:sp>
      <p:sp>
        <p:nvSpPr>
          <p:cNvPr id="34820" name="Text Box 4"/>
          <p:cNvSpPr txBox="1">
            <a:spLocks noChangeArrowheads="1"/>
          </p:cNvSpPr>
          <p:nvPr/>
        </p:nvSpPr>
        <p:spPr bwMode="auto">
          <a:xfrm>
            <a:off x="4419600" y="3124200"/>
            <a:ext cx="4343400" cy="132397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a:solidFill>
                  <a:srgbClr val="FF0000"/>
                </a:solidFill>
              </a:rPr>
              <a:t>OUTPUT</a:t>
            </a:r>
          </a:p>
          <a:p>
            <a:pPr algn="ctr" eaLnBrk="0" hangingPunct="0">
              <a:spcBef>
                <a:spcPct val="50000"/>
              </a:spcBef>
            </a:pPr>
            <a:r>
              <a:rPr lang="en-US" sz="3200"/>
              <a:t>Runtime exception</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set( )</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5843" name="Text Box 3"/>
          <p:cNvSpPr txBox="1">
            <a:spLocks noChangeArrowheads="1"/>
          </p:cNvSpPr>
          <p:nvPr/>
        </p:nvSpPr>
        <p:spPr bwMode="auto">
          <a:xfrm>
            <a:off x="685800" y="1371600"/>
            <a:ext cx="6162675" cy="4832350"/>
          </a:xfrm>
          <a:prstGeom prst="rect">
            <a:avLst/>
          </a:prstGeom>
          <a:noFill/>
          <a:ln w="12700">
            <a:noFill/>
            <a:miter lim="800000"/>
            <a:headEnd type="none" w="sm" len="sm"/>
            <a:tailEnd type="none" w="sm" len="sm"/>
          </a:ln>
        </p:spPr>
        <p:txBody>
          <a:bodyPr wrap="none">
            <a:spAutoFit/>
          </a:bodyPr>
          <a:lstStyle/>
          <a:p>
            <a:r>
              <a:rPr lang="en-US" dirty="0" err="1"/>
              <a:t>ArrayList</a:t>
            </a:r>
            <a:r>
              <a:rPr lang="en-US" dirty="0"/>
              <a:t>&lt;Integer&gt; ray;</a:t>
            </a:r>
          </a:p>
          <a:p>
            <a:r>
              <a:rPr lang="en-US" dirty="0"/>
              <a:t>ray = new </a:t>
            </a:r>
            <a:r>
              <a:rPr lang="en-US" dirty="0" err="1"/>
              <a:t>ArrayList</a:t>
            </a:r>
            <a:r>
              <a:rPr lang="en-US" dirty="0"/>
              <a:t>&lt;Integer&gt;();</a:t>
            </a:r>
          </a:p>
          <a:p>
            <a:r>
              <a:rPr lang="en-US" dirty="0" err="1"/>
              <a:t>ray.add</a:t>
            </a:r>
            <a:r>
              <a:rPr lang="en-US" dirty="0"/>
              <a:t>(23);</a:t>
            </a:r>
          </a:p>
          <a:p>
            <a:r>
              <a:rPr lang="en-US" dirty="0" err="1"/>
              <a:t>ray.add</a:t>
            </a:r>
            <a:r>
              <a:rPr lang="en-US" dirty="0"/>
              <a:t>(11);</a:t>
            </a:r>
          </a:p>
          <a:p>
            <a:r>
              <a:rPr lang="en-US" dirty="0" err="1"/>
              <a:t>ray.add</a:t>
            </a:r>
            <a:r>
              <a:rPr lang="en-US" dirty="0"/>
              <a:t>(12);</a:t>
            </a:r>
          </a:p>
          <a:p>
            <a:r>
              <a:rPr lang="en-US" dirty="0" err="1"/>
              <a:t>ray.add</a:t>
            </a:r>
            <a:r>
              <a:rPr lang="en-US" dirty="0"/>
              <a:t>(65);</a:t>
            </a:r>
          </a:p>
          <a:p>
            <a:endParaRPr lang="en-US" dirty="0"/>
          </a:p>
          <a:p>
            <a:r>
              <a:rPr lang="en-US" dirty="0" err="1"/>
              <a:t>out.println</a:t>
            </a:r>
            <a:r>
              <a:rPr lang="en-US" dirty="0"/>
              <a:t>(</a:t>
            </a:r>
            <a:r>
              <a:rPr lang="en-US" dirty="0" err="1"/>
              <a:t>ray.get</a:t>
            </a:r>
            <a:r>
              <a:rPr lang="en-US" dirty="0"/>
              <a:t>(0));</a:t>
            </a:r>
          </a:p>
          <a:p>
            <a:r>
              <a:rPr lang="en-US" dirty="0" err="1"/>
              <a:t>out.println</a:t>
            </a:r>
            <a:r>
              <a:rPr lang="en-US" dirty="0"/>
              <a:t>(</a:t>
            </a:r>
            <a:r>
              <a:rPr lang="en-US" dirty="0" err="1"/>
              <a:t>ray.get</a:t>
            </a:r>
            <a:r>
              <a:rPr lang="en-US" dirty="0"/>
              <a:t>(1));</a:t>
            </a:r>
          </a:p>
          <a:p>
            <a:r>
              <a:rPr lang="en-US" dirty="0" err="1"/>
              <a:t>out.println</a:t>
            </a:r>
            <a:r>
              <a:rPr lang="en-US" dirty="0"/>
              <a:t>(</a:t>
            </a:r>
            <a:r>
              <a:rPr lang="en-US" dirty="0" err="1"/>
              <a:t>ray.get</a:t>
            </a:r>
            <a:r>
              <a:rPr lang="en-US" dirty="0"/>
              <a:t>(2));</a:t>
            </a:r>
          </a:p>
          <a:p>
            <a:endParaRPr lang="en-US" dirty="0"/>
          </a:p>
        </p:txBody>
      </p:sp>
      <p:sp>
        <p:nvSpPr>
          <p:cNvPr id="35845" name="Text Box 5"/>
          <p:cNvSpPr txBox="1">
            <a:spLocks noChangeArrowheads="1"/>
          </p:cNvSpPr>
          <p:nvPr/>
        </p:nvSpPr>
        <p:spPr bwMode="auto">
          <a:xfrm>
            <a:off x="6934200" y="2514600"/>
            <a:ext cx="1981200" cy="2062163"/>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a:solidFill>
                  <a:srgbClr val="FF0000"/>
                </a:solidFill>
              </a:rPr>
              <a:t>OUTPUT</a:t>
            </a:r>
            <a:r>
              <a:rPr lang="en-US" sz="3200"/>
              <a:t>23</a:t>
            </a:r>
            <a:br>
              <a:rPr lang="en-US" sz="3200"/>
            </a:br>
            <a:r>
              <a:rPr lang="en-US" sz="3200"/>
              <a:t>11</a:t>
            </a:r>
            <a:br>
              <a:rPr lang="en-US" sz="3200"/>
            </a:br>
            <a:r>
              <a:rPr lang="en-US" sz="3200"/>
              <a:t>12</a:t>
            </a:r>
          </a:p>
        </p:txBody>
      </p:sp>
      <p:sp>
        <p:nvSpPr>
          <p:cNvPr id="35846" name="Text Box 6"/>
          <p:cNvSpPr txBox="1">
            <a:spLocks noChangeArrowheads="1"/>
          </p:cNvSpPr>
          <p:nvPr/>
        </p:nvSpPr>
        <p:spPr bwMode="auto">
          <a:xfrm>
            <a:off x="457200" y="5867400"/>
            <a:ext cx="8382000" cy="531813"/>
          </a:xfrm>
          <a:prstGeom prst="rect">
            <a:avLst/>
          </a:prstGeom>
          <a:noFill/>
          <a:ln w="12700">
            <a:solidFill>
              <a:srgbClr val="0000FF"/>
            </a:solidFill>
            <a:miter lim="800000"/>
            <a:headEnd type="none" w="sm" len="sm"/>
            <a:tailEnd type="none" w="sm" len="sm"/>
          </a:ln>
        </p:spPr>
        <p:txBody>
          <a:bodyPr>
            <a:spAutoFit/>
          </a:bodyPr>
          <a:lstStyle/>
          <a:p>
            <a:r>
              <a:rPr lang="en-US" sz="2700">
                <a:solidFill>
                  <a:schemeClr val="accent2"/>
                </a:solidFill>
              </a:rPr>
              <a:t>.get(spot) returns the reference stored at spot</a:t>
            </a:r>
            <a:r>
              <a:rPr lang="en-US">
                <a:solidFill>
                  <a:schemeClr val="accent2"/>
                </a:solidFill>
              </a:rPr>
              <a:t>!</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get( )</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6867" name="Text Box 2"/>
          <p:cNvSpPr txBox="1">
            <a:spLocks noChangeArrowheads="1"/>
          </p:cNvSpPr>
          <p:nvPr/>
        </p:nvSpPr>
        <p:spPr bwMode="auto">
          <a:xfrm>
            <a:off x="685800" y="1371600"/>
            <a:ext cx="6162675" cy="4400550"/>
          </a:xfrm>
          <a:prstGeom prst="rect">
            <a:avLst/>
          </a:prstGeom>
          <a:noFill/>
          <a:ln w="12700">
            <a:noFill/>
            <a:miter lim="800000"/>
            <a:headEnd type="none" w="sm" len="sm"/>
            <a:tailEnd type="none" w="sm" len="sm"/>
          </a:ln>
        </p:spPr>
        <p:txBody>
          <a:bodyPr wrap="none">
            <a:spAutoFit/>
          </a:bodyPr>
          <a:lstStyle/>
          <a:p>
            <a:r>
              <a:rPr lang="en-US" dirty="0"/>
              <a:t>List&lt;Integer&gt; ray;</a:t>
            </a:r>
          </a:p>
          <a:p>
            <a:r>
              <a:rPr lang="en-US" dirty="0"/>
              <a:t>ray = new </a:t>
            </a:r>
            <a:r>
              <a:rPr lang="en-US" dirty="0" err="1"/>
              <a:t>ArrayList</a:t>
            </a:r>
            <a:r>
              <a:rPr lang="en-US" dirty="0"/>
              <a:t>&lt;Integer&gt;();</a:t>
            </a:r>
          </a:p>
          <a:p>
            <a:r>
              <a:rPr lang="en-US" dirty="0" err="1"/>
              <a:t>ray.add</a:t>
            </a:r>
            <a:r>
              <a:rPr lang="en-US" dirty="0"/>
              <a:t>(23);</a:t>
            </a:r>
          </a:p>
          <a:p>
            <a:r>
              <a:rPr lang="en-US" dirty="0" err="1"/>
              <a:t>ray.add</a:t>
            </a:r>
            <a:r>
              <a:rPr lang="en-US" dirty="0"/>
              <a:t>(11);</a:t>
            </a:r>
          </a:p>
          <a:p>
            <a:r>
              <a:rPr lang="en-US" dirty="0" err="1"/>
              <a:t>ray.add</a:t>
            </a:r>
            <a:r>
              <a:rPr lang="en-US" dirty="0"/>
              <a:t>(12);</a:t>
            </a:r>
          </a:p>
          <a:p>
            <a:r>
              <a:rPr lang="en-US" dirty="0" err="1"/>
              <a:t>ray.add</a:t>
            </a:r>
            <a:r>
              <a:rPr lang="en-US" dirty="0"/>
              <a:t>(65);</a:t>
            </a:r>
          </a:p>
          <a:p>
            <a:endParaRPr lang="en-US" dirty="0"/>
          </a:p>
          <a:p>
            <a:endParaRPr lang="en-US" dirty="0"/>
          </a:p>
          <a:p>
            <a:r>
              <a:rPr lang="en-US" dirty="0" err="1"/>
              <a:t>out.println</a:t>
            </a:r>
            <a:r>
              <a:rPr lang="en-US" dirty="0"/>
              <a:t>(</a:t>
            </a:r>
            <a:r>
              <a:rPr lang="en-US" dirty="0" err="1"/>
              <a:t>ray.get</a:t>
            </a:r>
            <a:r>
              <a:rPr lang="en-US" dirty="0"/>
              <a:t>(3));</a:t>
            </a:r>
          </a:p>
          <a:p>
            <a:r>
              <a:rPr lang="en-US" dirty="0" err="1"/>
              <a:t>out.println</a:t>
            </a:r>
            <a:r>
              <a:rPr lang="en-US" dirty="0"/>
              <a:t>(</a:t>
            </a:r>
            <a:r>
              <a:rPr lang="en-US" dirty="0" err="1"/>
              <a:t>ray.get</a:t>
            </a:r>
            <a:r>
              <a:rPr lang="en-US" dirty="0"/>
              <a:t>(4));</a:t>
            </a:r>
          </a:p>
        </p:txBody>
      </p:sp>
      <p:sp>
        <p:nvSpPr>
          <p:cNvPr id="36869" name="Text Box 4"/>
          <p:cNvSpPr txBox="1">
            <a:spLocks noChangeArrowheads="1"/>
          </p:cNvSpPr>
          <p:nvPr/>
        </p:nvSpPr>
        <p:spPr bwMode="auto">
          <a:xfrm>
            <a:off x="4114800" y="2667000"/>
            <a:ext cx="4648200" cy="1816100"/>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a:solidFill>
                  <a:srgbClr val="FF0000"/>
                </a:solidFill>
              </a:rPr>
              <a:t>OUTPUT</a:t>
            </a:r>
            <a:r>
              <a:rPr lang="en-US" sz="3200"/>
              <a:t/>
            </a:r>
            <a:br>
              <a:rPr lang="en-US" sz="3200"/>
            </a:br>
            <a:r>
              <a:rPr lang="en-US" sz="3200"/>
              <a:t>65</a:t>
            </a:r>
          </a:p>
          <a:p>
            <a:pPr eaLnBrk="0" hangingPunct="0">
              <a:spcBef>
                <a:spcPct val="50000"/>
              </a:spcBef>
            </a:pPr>
            <a:r>
              <a:rPr lang="en-US" sz="3200"/>
              <a:t>Runtime exception</a:t>
            </a:r>
          </a:p>
        </p:txBody>
      </p:sp>
      <p:sp>
        <p:nvSpPr>
          <p:cNvPr id="36870" name="Text Box 5"/>
          <p:cNvSpPr txBox="1">
            <a:spLocks noChangeArrowheads="1"/>
          </p:cNvSpPr>
          <p:nvPr/>
        </p:nvSpPr>
        <p:spPr bwMode="auto">
          <a:xfrm>
            <a:off x="457200" y="5867400"/>
            <a:ext cx="8382000" cy="531813"/>
          </a:xfrm>
          <a:prstGeom prst="rect">
            <a:avLst/>
          </a:prstGeom>
          <a:noFill/>
          <a:ln w="12700">
            <a:solidFill>
              <a:srgbClr val="0000FF"/>
            </a:solidFill>
            <a:miter lim="800000"/>
            <a:headEnd type="none" w="sm" len="sm"/>
            <a:tailEnd type="none" w="sm" len="sm"/>
          </a:ln>
        </p:spPr>
        <p:txBody>
          <a:bodyPr>
            <a:spAutoFit/>
          </a:bodyPr>
          <a:lstStyle/>
          <a:p>
            <a:r>
              <a:rPr lang="en-US" sz="2700">
                <a:solidFill>
                  <a:schemeClr val="accent2"/>
                </a:solidFill>
              </a:rPr>
              <a:t>.get(spot) returns the reference stored at spot</a:t>
            </a:r>
            <a:r>
              <a:rPr lang="en-US">
                <a:solidFill>
                  <a:schemeClr val="accent2"/>
                </a:solidFill>
              </a:rPr>
              <a:t>!</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get( )</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838200" y="2209800"/>
            <a:ext cx="71628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set.java</a:t>
            </a:r>
            <a:b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get.java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Processing</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Lists with</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Loops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9939" name="Text Box 3"/>
          <p:cNvSpPr txBox="1">
            <a:spLocks noChangeArrowheads="1"/>
          </p:cNvSpPr>
          <p:nvPr/>
        </p:nvSpPr>
        <p:spPr bwMode="auto">
          <a:xfrm>
            <a:off x="1066800" y="2057400"/>
            <a:ext cx="6584950" cy="3016250"/>
          </a:xfrm>
          <a:prstGeom prst="rect">
            <a:avLst/>
          </a:prstGeom>
          <a:noFill/>
          <a:ln w="12700">
            <a:noFill/>
            <a:miter lim="800000"/>
            <a:headEnd type="none" w="sm" len="sm"/>
            <a:tailEnd type="none" w="sm" len="sm"/>
          </a:ln>
        </p:spPr>
        <p:txBody>
          <a:bodyPr wrap="none">
            <a:spAutoFit/>
          </a:bodyPr>
          <a:lstStyle/>
          <a:p>
            <a:r>
              <a:rPr lang="en-US" sz="3200"/>
              <a:t>for (int i=0; i&lt;ray.</a:t>
            </a:r>
            <a:r>
              <a:rPr lang="en-US" sz="3200">
                <a:solidFill>
                  <a:schemeClr val="accent2"/>
                </a:solidFill>
              </a:rPr>
              <a:t>size()</a:t>
            </a:r>
            <a:r>
              <a:rPr lang="en-US" sz="3200"/>
              <a:t>; i++)</a:t>
            </a:r>
          </a:p>
          <a:p>
            <a:r>
              <a:rPr lang="en-US" sz="3200"/>
              <a:t>{</a:t>
            </a:r>
          </a:p>
          <a:p>
            <a:r>
              <a:rPr lang="en-US" sz="3200"/>
              <a:t>     out.println(ray.get(i));   	</a:t>
            </a:r>
          </a:p>
          <a:p>
            <a:r>
              <a:rPr lang="en-US" sz="3200"/>
              <a:t>}</a:t>
            </a:r>
          </a:p>
          <a:p>
            <a:endParaRPr lang="en-US" sz="3200"/>
          </a:p>
          <a:p>
            <a:endParaRPr lang="en-US" sz="3200">
              <a:solidFill>
                <a:schemeClr val="accent2"/>
              </a:solidFill>
            </a:endParaRPr>
          </a:p>
        </p:txBody>
      </p:sp>
      <p:sp>
        <p:nvSpPr>
          <p:cNvPr id="39940" name="Text Box 5"/>
          <p:cNvSpPr txBox="1">
            <a:spLocks noChangeArrowheads="1"/>
          </p:cNvSpPr>
          <p:nvPr/>
        </p:nvSpPr>
        <p:spPr bwMode="auto">
          <a:xfrm>
            <a:off x="1295400" y="4495800"/>
            <a:ext cx="6400800" cy="1385888"/>
          </a:xfrm>
          <a:prstGeom prst="rect">
            <a:avLst/>
          </a:prstGeom>
          <a:noFill/>
          <a:ln w="12700">
            <a:solidFill>
              <a:srgbClr val="0000FF"/>
            </a:solidFill>
            <a:miter lim="800000"/>
            <a:headEnd type="none" w="sm" len="sm"/>
            <a:tailEnd type="none" w="sm" len="sm"/>
          </a:ln>
        </p:spPr>
        <p:txBody>
          <a:bodyPr>
            <a:spAutoFit/>
          </a:bodyPr>
          <a:lstStyle/>
          <a:p>
            <a:r>
              <a:rPr lang="en-US">
                <a:solidFill>
                  <a:schemeClr val="accent2"/>
                </a:solidFill>
              </a:rPr>
              <a:t>.size( ) returns the number of elements/items/spots/boxes or whatever you want to call them.</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Standard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0963" name="Text Box 2"/>
          <p:cNvSpPr txBox="1">
            <a:spLocks noChangeArrowheads="1"/>
          </p:cNvSpPr>
          <p:nvPr/>
        </p:nvSpPr>
        <p:spPr bwMode="auto">
          <a:xfrm>
            <a:off x="914400" y="1404938"/>
            <a:ext cx="7150100" cy="5016500"/>
          </a:xfrm>
          <a:prstGeom prst="rect">
            <a:avLst/>
          </a:prstGeom>
          <a:noFill/>
          <a:ln w="12700">
            <a:noFill/>
            <a:miter lim="800000"/>
            <a:headEnd type="none" w="sm" len="sm"/>
            <a:tailEnd type="none" w="sm" len="sm"/>
          </a:ln>
        </p:spPr>
        <p:txBody>
          <a:bodyPr wrap="none">
            <a:spAutoFit/>
          </a:bodyPr>
          <a:lstStyle/>
          <a:p>
            <a:r>
              <a:rPr lang="en-US" sz="3200" dirty="0"/>
              <a:t>List&lt;Integer&gt; ray;</a:t>
            </a:r>
          </a:p>
          <a:p>
            <a:r>
              <a:rPr lang="en-US" sz="3200" dirty="0"/>
              <a:t>ray = new </a:t>
            </a:r>
            <a:r>
              <a:rPr lang="en-US" sz="3200" dirty="0" err="1"/>
              <a:t>ArrayList</a:t>
            </a:r>
            <a:r>
              <a:rPr lang="en-US" sz="3200" dirty="0"/>
              <a:t>&lt;Integer&gt;();</a:t>
            </a:r>
          </a:p>
          <a:p>
            <a:endParaRPr lang="en-US" sz="3200" dirty="0"/>
          </a:p>
          <a:p>
            <a:r>
              <a:rPr lang="en-US" sz="3200" dirty="0" err="1"/>
              <a:t>ray.add</a:t>
            </a:r>
            <a:r>
              <a:rPr lang="en-US" sz="3200" dirty="0"/>
              <a:t>(23);</a:t>
            </a:r>
          </a:p>
          <a:p>
            <a:r>
              <a:rPr lang="en-US" sz="3200" dirty="0" err="1"/>
              <a:t>ray.add</a:t>
            </a:r>
            <a:r>
              <a:rPr lang="en-US" sz="3200" dirty="0"/>
              <a:t>(11);</a:t>
            </a:r>
          </a:p>
          <a:p>
            <a:endParaRPr lang="en-US" sz="3200" dirty="0"/>
          </a:p>
          <a:p>
            <a:endParaRPr lang="en-US" sz="3200" dirty="0"/>
          </a:p>
          <a:p>
            <a:r>
              <a:rPr lang="en-US" sz="3200" dirty="0"/>
              <a:t>for( </a:t>
            </a:r>
            <a:r>
              <a:rPr lang="en-US" sz="3200" dirty="0" err="1"/>
              <a:t>int</a:t>
            </a:r>
            <a:r>
              <a:rPr lang="en-US" sz="3200" dirty="0"/>
              <a:t> </a:t>
            </a:r>
            <a:r>
              <a:rPr lang="en-US" sz="3200" dirty="0" err="1"/>
              <a:t>i</a:t>
            </a:r>
            <a:r>
              <a:rPr lang="en-US" sz="3200" dirty="0"/>
              <a:t> = 0; </a:t>
            </a:r>
            <a:r>
              <a:rPr lang="en-US" sz="3200" dirty="0" err="1"/>
              <a:t>i</a:t>
            </a:r>
            <a:r>
              <a:rPr lang="en-US" sz="3200" dirty="0"/>
              <a:t> &lt; </a:t>
            </a:r>
            <a:r>
              <a:rPr lang="en-US" sz="3200" dirty="0" err="1"/>
              <a:t>ray.size</a:t>
            </a:r>
            <a:r>
              <a:rPr lang="en-US" sz="3200" dirty="0"/>
              <a:t>(); </a:t>
            </a:r>
            <a:r>
              <a:rPr lang="en-US" sz="3200" dirty="0" err="1"/>
              <a:t>i</a:t>
            </a:r>
            <a:r>
              <a:rPr lang="en-US" sz="3200" dirty="0"/>
              <a:t>++){</a:t>
            </a:r>
          </a:p>
          <a:p>
            <a:r>
              <a:rPr lang="en-US" sz="3200" dirty="0"/>
              <a:t>   </a:t>
            </a:r>
            <a:r>
              <a:rPr lang="en-US" sz="3200" dirty="0" err="1"/>
              <a:t>out.println</a:t>
            </a:r>
            <a:r>
              <a:rPr lang="en-US" sz="3200" dirty="0"/>
              <a:t>( </a:t>
            </a:r>
            <a:r>
              <a:rPr lang="en-US" sz="3200" dirty="0" err="1"/>
              <a:t>ray.get</a:t>
            </a:r>
            <a:r>
              <a:rPr lang="en-US" sz="3200" dirty="0"/>
              <a:t>( </a:t>
            </a:r>
            <a:r>
              <a:rPr lang="en-US" sz="3200" dirty="0" err="1"/>
              <a:t>i</a:t>
            </a:r>
            <a:r>
              <a:rPr lang="en-US" sz="3200" dirty="0"/>
              <a:t> ) );</a:t>
            </a:r>
          </a:p>
          <a:p>
            <a:r>
              <a:rPr lang="en-US" sz="3200" dirty="0"/>
              <a:t>}</a:t>
            </a:r>
          </a:p>
        </p:txBody>
      </p:sp>
      <p:sp>
        <p:nvSpPr>
          <p:cNvPr id="40965" name="Text Box 4"/>
          <p:cNvSpPr txBox="1">
            <a:spLocks noChangeArrowheads="1"/>
          </p:cNvSpPr>
          <p:nvPr/>
        </p:nvSpPr>
        <p:spPr bwMode="auto">
          <a:xfrm>
            <a:off x="6324600" y="2667000"/>
            <a:ext cx="1905000" cy="1816100"/>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a:solidFill>
                  <a:srgbClr val="FF0000"/>
                </a:solidFill>
              </a:rPr>
              <a:t>OUTPUT</a:t>
            </a:r>
          </a:p>
          <a:p>
            <a:pPr algn="ctr" eaLnBrk="0" hangingPunct="0">
              <a:spcBef>
                <a:spcPct val="50000"/>
              </a:spcBef>
            </a:pPr>
            <a:r>
              <a:rPr lang="en-US" sz="3200"/>
              <a:t>23</a:t>
            </a:r>
            <a:br>
              <a:rPr lang="en-US" sz="3200"/>
            </a:br>
            <a:r>
              <a:rPr lang="en-US" sz="3200"/>
              <a:t>11</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Standard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1987" name="Text Box 3"/>
          <p:cNvSpPr txBox="1">
            <a:spLocks noChangeArrowheads="1"/>
          </p:cNvSpPr>
          <p:nvPr/>
        </p:nvSpPr>
        <p:spPr bwMode="auto">
          <a:xfrm>
            <a:off x="1066800" y="2057400"/>
            <a:ext cx="6418745" cy="3046988"/>
          </a:xfrm>
          <a:prstGeom prst="rect">
            <a:avLst/>
          </a:prstGeom>
          <a:noFill/>
          <a:ln w="12700">
            <a:noFill/>
            <a:miter lim="800000"/>
            <a:headEnd type="none" w="sm" len="sm"/>
            <a:tailEnd type="none" w="sm" len="sm"/>
          </a:ln>
        </p:spPr>
        <p:txBody>
          <a:bodyPr wrap="none">
            <a:spAutoFit/>
          </a:bodyPr>
          <a:lstStyle/>
          <a:p>
            <a:r>
              <a:rPr lang="en-US" sz="3200" dirty="0"/>
              <a:t>for ( </a:t>
            </a:r>
            <a:r>
              <a:rPr lang="en-US" sz="3200" dirty="0" err="1"/>
              <a:t>int</a:t>
            </a:r>
            <a:r>
              <a:rPr lang="en-US" sz="3200" dirty="0"/>
              <a:t> item : </a:t>
            </a:r>
            <a:r>
              <a:rPr lang="en-US" sz="3200" dirty="0" err="1" smtClean="0"/>
              <a:t>bunchOfNums</a:t>
            </a:r>
            <a:r>
              <a:rPr lang="en-US" sz="3200" dirty="0" smtClean="0"/>
              <a:t> </a:t>
            </a:r>
            <a:r>
              <a:rPr lang="en-US" sz="3200" dirty="0"/>
              <a:t>)</a:t>
            </a:r>
          </a:p>
          <a:p>
            <a:r>
              <a:rPr lang="en-US" sz="3200" dirty="0"/>
              <a:t>{</a:t>
            </a:r>
          </a:p>
          <a:p>
            <a:r>
              <a:rPr lang="en-US" sz="3200" dirty="0"/>
              <a:t>     </a:t>
            </a:r>
            <a:r>
              <a:rPr lang="en-US" sz="3200" dirty="0" err="1"/>
              <a:t>out.println</a:t>
            </a:r>
            <a:r>
              <a:rPr lang="en-US" sz="3200" dirty="0"/>
              <a:t>(  item );   	</a:t>
            </a:r>
          </a:p>
          <a:p>
            <a:r>
              <a:rPr lang="en-US" sz="3200" dirty="0"/>
              <a:t>}</a:t>
            </a:r>
          </a:p>
          <a:p>
            <a:endParaRPr lang="en-US" sz="3200" dirty="0"/>
          </a:p>
          <a:p>
            <a:endParaRPr lang="en-US" sz="3200" dirty="0">
              <a:solidFill>
                <a:schemeClr val="accent2"/>
              </a:solidFill>
            </a:endParaRPr>
          </a:p>
        </p:txBody>
      </p:sp>
      <p:sp>
        <p:nvSpPr>
          <p:cNvPr id="41988" name="Text Box 5"/>
          <p:cNvSpPr txBox="1">
            <a:spLocks noChangeArrowheads="1"/>
          </p:cNvSpPr>
          <p:nvPr/>
        </p:nvSpPr>
        <p:spPr bwMode="auto">
          <a:xfrm>
            <a:off x="1295400" y="4495800"/>
            <a:ext cx="6400800" cy="1384300"/>
          </a:xfrm>
          <a:prstGeom prst="rect">
            <a:avLst/>
          </a:prstGeom>
          <a:noFill/>
          <a:ln w="12700">
            <a:solidFill>
              <a:srgbClr val="0000FF"/>
            </a:solidFill>
            <a:miter lim="800000"/>
            <a:headEnd type="none" w="sm" len="sm"/>
            <a:tailEnd type="none" w="sm" len="sm"/>
          </a:ln>
        </p:spPr>
        <p:txBody>
          <a:bodyPr>
            <a:spAutoFit/>
          </a:bodyPr>
          <a:lstStyle/>
          <a:p>
            <a:r>
              <a:rPr lang="en-US">
                <a:solidFill>
                  <a:schemeClr val="accent2"/>
                </a:solidFill>
              </a:rPr>
              <a:t>The for each loop will access each reference in the list, starting with the first and ending with the last.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For Each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pic>
        <p:nvPicPr>
          <p:cNvPr id="15363" name="Picture 2"/>
          <p:cNvPicPr>
            <a:picLocks noChangeAspect="1" noChangeArrowheads="1"/>
          </p:cNvPicPr>
          <p:nvPr/>
        </p:nvPicPr>
        <p:blipFill>
          <a:blip r:embed="rId3" cstate="print"/>
          <a:srcRect/>
          <a:stretch>
            <a:fillRect/>
          </a:stretch>
        </p:blipFill>
        <p:spPr bwMode="auto">
          <a:xfrm>
            <a:off x="685800" y="228600"/>
            <a:ext cx="8001000" cy="6011863"/>
          </a:xfrm>
          <a:prstGeom prst="rect">
            <a:avLst/>
          </a:prstGeom>
          <a:noFill/>
          <a:ln w="9525">
            <a:noFill/>
            <a:miter lim="800000"/>
            <a:headEnd/>
            <a:tailEnd/>
          </a:ln>
        </p:spPr>
      </p:pic>
      <p:pic>
        <p:nvPicPr>
          <p:cNvPr id="15364" name="Picture 3"/>
          <p:cNvPicPr>
            <a:picLocks noChangeAspect="1" noChangeArrowheads="1"/>
          </p:cNvPicPr>
          <p:nvPr/>
        </p:nvPicPr>
        <p:blipFill>
          <a:blip r:embed="rId4" cstate="print"/>
          <a:srcRect/>
          <a:stretch>
            <a:fillRect/>
          </a:stretch>
        </p:blipFill>
        <p:spPr bwMode="auto">
          <a:xfrm>
            <a:off x="7239000" y="4038600"/>
            <a:ext cx="1609725" cy="25812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1987" name="Text Box 3"/>
          <p:cNvSpPr txBox="1">
            <a:spLocks noChangeArrowheads="1"/>
          </p:cNvSpPr>
          <p:nvPr/>
        </p:nvSpPr>
        <p:spPr bwMode="auto">
          <a:xfrm>
            <a:off x="1066800" y="2057400"/>
            <a:ext cx="6902852" cy="3046988"/>
          </a:xfrm>
          <a:prstGeom prst="rect">
            <a:avLst/>
          </a:prstGeom>
          <a:noFill/>
          <a:ln w="12700">
            <a:noFill/>
            <a:miter lim="800000"/>
            <a:headEnd type="none" w="sm" len="sm"/>
            <a:tailEnd type="none" w="sm" len="sm"/>
          </a:ln>
        </p:spPr>
        <p:txBody>
          <a:bodyPr wrap="none">
            <a:spAutoFit/>
          </a:bodyPr>
          <a:lstStyle/>
          <a:p>
            <a:r>
              <a:rPr lang="en-US" sz="3200" dirty="0"/>
              <a:t>for ( </a:t>
            </a:r>
            <a:r>
              <a:rPr lang="en-US" sz="3200" dirty="0" smtClean="0"/>
              <a:t>Integer  num  </a:t>
            </a:r>
            <a:r>
              <a:rPr lang="en-US" sz="3200" dirty="0"/>
              <a:t>: </a:t>
            </a:r>
            <a:r>
              <a:rPr lang="en-US" sz="3200" dirty="0" smtClean="0"/>
              <a:t> </a:t>
            </a:r>
            <a:r>
              <a:rPr lang="en-US" sz="3200" dirty="0" err="1" smtClean="0"/>
              <a:t>primeList</a:t>
            </a:r>
            <a:r>
              <a:rPr lang="en-US" sz="3200" dirty="0" smtClean="0"/>
              <a:t>  </a:t>
            </a:r>
            <a:r>
              <a:rPr lang="en-US" sz="3200" dirty="0"/>
              <a:t>)</a:t>
            </a:r>
          </a:p>
          <a:p>
            <a:r>
              <a:rPr lang="en-US" sz="3200" dirty="0"/>
              <a:t>{</a:t>
            </a:r>
          </a:p>
          <a:p>
            <a:r>
              <a:rPr lang="en-US" sz="3200" dirty="0"/>
              <a:t>     </a:t>
            </a:r>
            <a:r>
              <a:rPr lang="en-US" sz="3200" dirty="0" err="1"/>
              <a:t>out.println</a:t>
            </a:r>
            <a:r>
              <a:rPr lang="en-US" sz="3200" dirty="0"/>
              <a:t>(  </a:t>
            </a:r>
            <a:r>
              <a:rPr lang="en-US" sz="3200" dirty="0" smtClean="0"/>
              <a:t>num </a:t>
            </a:r>
            <a:r>
              <a:rPr lang="en-US" sz="3200" dirty="0"/>
              <a:t>);   	</a:t>
            </a:r>
          </a:p>
          <a:p>
            <a:r>
              <a:rPr lang="en-US" sz="3200" dirty="0"/>
              <a:t>}</a:t>
            </a:r>
          </a:p>
          <a:p>
            <a:endParaRPr lang="en-US" sz="3200" dirty="0"/>
          </a:p>
          <a:p>
            <a:endParaRPr lang="en-US" sz="3200" dirty="0">
              <a:solidFill>
                <a:schemeClr val="accent2"/>
              </a:solidFill>
            </a:endParaRPr>
          </a:p>
        </p:txBody>
      </p:sp>
      <p:sp>
        <p:nvSpPr>
          <p:cNvPr id="41988" name="Text Box 5"/>
          <p:cNvSpPr txBox="1">
            <a:spLocks noChangeArrowheads="1"/>
          </p:cNvSpPr>
          <p:nvPr/>
        </p:nvSpPr>
        <p:spPr bwMode="auto">
          <a:xfrm>
            <a:off x="1295400" y="4495800"/>
            <a:ext cx="6400800" cy="1384300"/>
          </a:xfrm>
          <a:prstGeom prst="rect">
            <a:avLst/>
          </a:prstGeom>
          <a:noFill/>
          <a:ln w="12700">
            <a:solidFill>
              <a:srgbClr val="0000FF"/>
            </a:solidFill>
            <a:miter lim="800000"/>
            <a:headEnd type="none" w="sm" len="sm"/>
            <a:tailEnd type="none" w="sm" len="sm"/>
          </a:ln>
        </p:spPr>
        <p:txBody>
          <a:bodyPr>
            <a:spAutoFit/>
          </a:bodyPr>
          <a:lstStyle/>
          <a:p>
            <a:r>
              <a:rPr lang="en-US">
                <a:solidFill>
                  <a:schemeClr val="accent2"/>
                </a:solidFill>
              </a:rPr>
              <a:t>The for each loop will access each reference in the list, starting with the first and ending with the last.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For Each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3011" name="Text Box 2"/>
          <p:cNvSpPr txBox="1">
            <a:spLocks noChangeArrowheads="1"/>
          </p:cNvSpPr>
          <p:nvPr/>
        </p:nvSpPr>
        <p:spPr bwMode="auto">
          <a:xfrm>
            <a:off x="914400" y="1404938"/>
            <a:ext cx="7019925" cy="5016500"/>
          </a:xfrm>
          <a:prstGeom prst="rect">
            <a:avLst/>
          </a:prstGeom>
          <a:noFill/>
          <a:ln w="12700">
            <a:noFill/>
            <a:miter lim="800000"/>
            <a:headEnd type="none" w="sm" len="sm"/>
            <a:tailEnd type="none" w="sm" len="sm"/>
          </a:ln>
        </p:spPr>
        <p:txBody>
          <a:bodyPr wrap="none">
            <a:spAutoFit/>
          </a:bodyPr>
          <a:lstStyle/>
          <a:p>
            <a:r>
              <a:rPr lang="en-US" sz="3200" dirty="0"/>
              <a:t>List&lt;Integer&gt; ray;</a:t>
            </a:r>
          </a:p>
          <a:p>
            <a:r>
              <a:rPr lang="en-US" sz="3200" dirty="0"/>
              <a:t>ray = new </a:t>
            </a:r>
            <a:r>
              <a:rPr lang="en-US" sz="3200" dirty="0" err="1"/>
              <a:t>ArrayList</a:t>
            </a:r>
            <a:r>
              <a:rPr lang="en-US" sz="3200" dirty="0"/>
              <a:t>&lt;Integer&gt;();</a:t>
            </a:r>
          </a:p>
          <a:p>
            <a:endParaRPr lang="en-US" sz="3200" dirty="0"/>
          </a:p>
          <a:p>
            <a:r>
              <a:rPr lang="en-US" sz="3200" dirty="0" err="1"/>
              <a:t>ray.add</a:t>
            </a:r>
            <a:r>
              <a:rPr lang="en-US" sz="3200" dirty="0"/>
              <a:t>(23);</a:t>
            </a:r>
          </a:p>
          <a:p>
            <a:r>
              <a:rPr lang="en-US" sz="3200" dirty="0" err="1"/>
              <a:t>ray.add</a:t>
            </a:r>
            <a:r>
              <a:rPr lang="en-US" sz="3200" dirty="0"/>
              <a:t>(11);</a:t>
            </a:r>
          </a:p>
          <a:p>
            <a:r>
              <a:rPr lang="en-US" sz="3200" dirty="0" err="1"/>
              <a:t>ray.add</a:t>
            </a:r>
            <a:r>
              <a:rPr lang="en-US" sz="3200" dirty="0"/>
              <a:t>(53);</a:t>
            </a:r>
          </a:p>
          <a:p>
            <a:endParaRPr lang="en-US" sz="3200" dirty="0"/>
          </a:p>
          <a:p>
            <a:r>
              <a:rPr lang="en-US" sz="3200" dirty="0"/>
              <a:t>for(</a:t>
            </a:r>
            <a:r>
              <a:rPr lang="en-US" sz="3200" dirty="0" err="1"/>
              <a:t>int</a:t>
            </a:r>
            <a:r>
              <a:rPr lang="en-US" sz="3200" dirty="0"/>
              <a:t> </a:t>
            </a:r>
            <a:r>
              <a:rPr lang="en-US" sz="3200" dirty="0" err="1"/>
              <a:t>num</a:t>
            </a:r>
            <a:r>
              <a:rPr lang="en-US" sz="3200" dirty="0"/>
              <a:t> : ray){</a:t>
            </a:r>
          </a:p>
          <a:p>
            <a:r>
              <a:rPr lang="en-US" sz="3200" dirty="0"/>
              <a:t>   </a:t>
            </a:r>
            <a:r>
              <a:rPr lang="en-US" sz="3200" dirty="0" err="1"/>
              <a:t>out.println</a:t>
            </a:r>
            <a:r>
              <a:rPr lang="en-US" sz="3200" dirty="0"/>
              <a:t>(</a:t>
            </a:r>
            <a:r>
              <a:rPr lang="en-US" sz="3200" dirty="0" err="1"/>
              <a:t>num</a:t>
            </a:r>
            <a:r>
              <a:rPr lang="en-US" sz="3200" dirty="0"/>
              <a:t>);</a:t>
            </a:r>
          </a:p>
          <a:p>
            <a:r>
              <a:rPr lang="en-US" sz="3200" dirty="0"/>
              <a:t>}</a:t>
            </a:r>
          </a:p>
        </p:txBody>
      </p:sp>
      <p:sp>
        <p:nvSpPr>
          <p:cNvPr id="43013" name="Text Box 4"/>
          <p:cNvSpPr txBox="1">
            <a:spLocks noChangeArrowheads="1"/>
          </p:cNvSpPr>
          <p:nvPr/>
        </p:nvSpPr>
        <p:spPr bwMode="auto">
          <a:xfrm>
            <a:off x="6629400" y="2667000"/>
            <a:ext cx="1905000" cy="2298700"/>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a:solidFill>
                  <a:srgbClr val="FF0000"/>
                </a:solidFill>
              </a:rPr>
              <a:t>OUTPUT</a:t>
            </a:r>
          </a:p>
          <a:p>
            <a:pPr algn="ctr" eaLnBrk="0" hangingPunct="0">
              <a:spcBef>
                <a:spcPct val="50000"/>
              </a:spcBef>
            </a:pPr>
            <a:r>
              <a:rPr lang="en-US" sz="3200"/>
              <a:t>23</a:t>
            </a:r>
            <a:br>
              <a:rPr lang="en-US" sz="3200"/>
            </a:br>
            <a:r>
              <a:rPr lang="en-US" sz="3200"/>
              <a:t>11</a:t>
            </a:r>
            <a:br>
              <a:rPr lang="en-US" sz="3200"/>
            </a:br>
            <a:r>
              <a:rPr lang="en-US" sz="3200"/>
              <a:t>53</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For Each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4035" name="Text Box 2"/>
          <p:cNvSpPr txBox="1">
            <a:spLocks noChangeArrowheads="1"/>
          </p:cNvSpPr>
          <p:nvPr/>
        </p:nvSpPr>
        <p:spPr bwMode="auto">
          <a:xfrm>
            <a:off x="914400" y="1404938"/>
            <a:ext cx="7019925" cy="5016500"/>
          </a:xfrm>
          <a:prstGeom prst="rect">
            <a:avLst/>
          </a:prstGeom>
          <a:noFill/>
          <a:ln w="12700">
            <a:noFill/>
            <a:miter lim="800000"/>
            <a:headEnd type="none" w="sm" len="sm"/>
            <a:tailEnd type="none" w="sm" len="sm"/>
          </a:ln>
        </p:spPr>
        <p:txBody>
          <a:bodyPr wrap="none">
            <a:spAutoFit/>
          </a:bodyPr>
          <a:lstStyle/>
          <a:p>
            <a:r>
              <a:rPr lang="en-US" sz="3200" dirty="0"/>
              <a:t>List&lt;Integer&gt; ray;</a:t>
            </a:r>
          </a:p>
          <a:p>
            <a:r>
              <a:rPr lang="en-US" sz="3200" dirty="0"/>
              <a:t>ray = new </a:t>
            </a:r>
            <a:r>
              <a:rPr lang="en-US" sz="3200" dirty="0" err="1"/>
              <a:t>ArrayList</a:t>
            </a:r>
            <a:r>
              <a:rPr lang="en-US" sz="3200" dirty="0"/>
              <a:t>&lt;Integer&gt;();</a:t>
            </a:r>
          </a:p>
          <a:p>
            <a:endParaRPr lang="en-US" sz="3200" dirty="0"/>
          </a:p>
          <a:p>
            <a:r>
              <a:rPr lang="en-US" sz="3200" dirty="0" err="1"/>
              <a:t>ray.add</a:t>
            </a:r>
            <a:r>
              <a:rPr lang="en-US" sz="3200" dirty="0"/>
              <a:t>(23);</a:t>
            </a:r>
          </a:p>
          <a:p>
            <a:r>
              <a:rPr lang="en-US" sz="3200" dirty="0" err="1"/>
              <a:t>ray.add</a:t>
            </a:r>
            <a:r>
              <a:rPr lang="en-US" sz="3200" dirty="0"/>
              <a:t>(11);</a:t>
            </a:r>
          </a:p>
          <a:p>
            <a:r>
              <a:rPr lang="en-US" sz="3200" dirty="0" err="1"/>
              <a:t>ray.add</a:t>
            </a:r>
            <a:r>
              <a:rPr lang="en-US" sz="3200" dirty="0"/>
              <a:t>(53);</a:t>
            </a:r>
          </a:p>
          <a:p>
            <a:endParaRPr lang="en-US" sz="3200" dirty="0"/>
          </a:p>
          <a:p>
            <a:r>
              <a:rPr lang="en-US" sz="3200" dirty="0"/>
              <a:t>for(Integer </a:t>
            </a:r>
            <a:r>
              <a:rPr lang="en-US" sz="3200" dirty="0" err="1"/>
              <a:t>num</a:t>
            </a:r>
            <a:r>
              <a:rPr lang="en-US" sz="3200" dirty="0"/>
              <a:t> : ray){</a:t>
            </a:r>
          </a:p>
          <a:p>
            <a:r>
              <a:rPr lang="en-US" sz="3200" dirty="0"/>
              <a:t>   </a:t>
            </a:r>
            <a:r>
              <a:rPr lang="en-US" sz="3200" dirty="0" err="1"/>
              <a:t>out.println</a:t>
            </a:r>
            <a:r>
              <a:rPr lang="en-US" sz="3200" dirty="0"/>
              <a:t>(</a:t>
            </a:r>
            <a:r>
              <a:rPr lang="en-US" sz="3200" dirty="0" err="1"/>
              <a:t>num</a:t>
            </a:r>
            <a:r>
              <a:rPr lang="en-US" sz="3200" dirty="0"/>
              <a:t>);</a:t>
            </a:r>
          </a:p>
          <a:p>
            <a:r>
              <a:rPr lang="en-US" sz="3200" dirty="0"/>
              <a:t>}</a:t>
            </a:r>
          </a:p>
        </p:txBody>
      </p:sp>
      <p:sp>
        <p:nvSpPr>
          <p:cNvPr id="44037" name="Text Box 4"/>
          <p:cNvSpPr txBox="1">
            <a:spLocks noChangeArrowheads="1"/>
          </p:cNvSpPr>
          <p:nvPr/>
        </p:nvSpPr>
        <p:spPr bwMode="auto">
          <a:xfrm>
            <a:off x="6553200" y="2667000"/>
            <a:ext cx="1905000" cy="2298700"/>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a:solidFill>
                  <a:srgbClr val="FF0000"/>
                </a:solidFill>
              </a:rPr>
              <a:t>OUTPUT</a:t>
            </a:r>
          </a:p>
          <a:p>
            <a:pPr algn="ctr" eaLnBrk="0" hangingPunct="0">
              <a:spcBef>
                <a:spcPct val="50000"/>
              </a:spcBef>
            </a:pPr>
            <a:r>
              <a:rPr lang="en-US" sz="3200"/>
              <a:t>23</a:t>
            </a:r>
            <a:br>
              <a:rPr lang="en-US" sz="3200"/>
            </a:br>
            <a:r>
              <a:rPr lang="en-US" sz="3200"/>
              <a:t>11</a:t>
            </a:r>
            <a:br>
              <a:rPr lang="en-US" sz="3200"/>
            </a:br>
            <a:r>
              <a:rPr lang="en-US" sz="3200"/>
              <a:t>53</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For Each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5146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forloopone.java</a:t>
            </a:r>
            <a:b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foreachloopone.java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Counting</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List</a:t>
            </a:r>
          </a:p>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 Values</a:t>
            </a: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extLst>
      <p:ext uri="{BB962C8B-B14F-4D97-AF65-F5344CB8AC3E}">
        <p14:creationId xmlns:p14="http://schemas.microsoft.com/office/powerpoint/2010/main" val="37864390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4"/>
          <p:cNvSpPr>
            <a:spLocks noChangeArrowheads="1"/>
          </p:cNvSpPr>
          <p:nvPr/>
        </p:nvSpPr>
        <p:spPr bwMode="auto">
          <a:xfrm>
            <a:off x="457200" y="1905000"/>
            <a:ext cx="8305800" cy="3540125"/>
          </a:xfrm>
          <a:prstGeom prst="rect">
            <a:avLst/>
          </a:prstGeom>
          <a:noFill/>
          <a:ln w="9525">
            <a:noFill/>
            <a:miter lim="800000"/>
            <a:headEnd/>
            <a:tailEnd/>
          </a:ln>
        </p:spPr>
        <p:txBody>
          <a:bodyPr>
            <a:spAutoFit/>
          </a:bodyPr>
          <a:lstStyle/>
          <a:p>
            <a:r>
              <a:rPr lang="en-US" sz="2800" dirty="0">
                <a:solidFill>
                  <a:schemeClr val="accent2"/>
                </a:solidFill>
              </a:rPr>
              <a:t>In order to count the number of occurrences of a particular value, you must use a loop to access all items in the </a:t>
            </a:r>
            <a:r>
              <a:rPr lang="en-US" sz="2800" dirty="0" smtClean="0">
                <a:solidFill>
                  <a:schemeClr val="accent2"/>
                </a:solidFill>
              </a:rPr>
              <a:t>list.</a:t>
            </a:r>
            <a:endParaRPr lang="en-US" sz="2800" dirty="0">
              <a:solidFill>
                <a:schemeClr val="accent2"/>
              </a:solidFill>
            </a:endParaRPr>
          </a:p>
          <a:p>
            <a:r>
              <a:rPr lang="en-US" sz="2800" dirty="0">
                <a:solidFill>
                  <a:schemeClr val="accent2"/>
                </a:solidFill>
              </a:rPr>
              <a:t/>
            </a:r>
            <a:br>
              <a:rPr lang="en-US" sz="2800" dirty="0">
                <a:solidFill>
                  <a:schemeClr val="accent2"/>
                </a:solidFill>
              </a:rPr>
            </a:br>
            <a:r>
              <a:rPr lang="en-US" sz="2800" dirty="0">
                <a:solidFill>
                  <a:schemeClr val="accent2"/>
                </a:solidFill>
              </a:rPr>
              <a:t>You must also include an if statement to check for the specified value and a variable with which to count each of the variable’s occurrences.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Counting List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386619502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6084" name="Rectangle 4"/>
          <p:cNvSpPr>
            <a:spLocks noChangeArrowheads="1"/>
          </p:cNvSpPr>
          <p:nvPr/>
        </p:nvSpPr>
        <p:spPr bwMode="auto">
          <a:xfrm>
            <a:off x="457200" y="1981200"/>
            <a:ext cx="8686800" cy="3477875"/>
          </a:xfrm>
          <a:prstGeom prst="rect">
            <a:avLst/>
          </a:prstGeom>
          <a:noFill/>
          <a:ln w="9525">
            <a:noFill/>
            <a:miter lim="800000"/>
            <a:headEnd/>
            <a:tailEnd/>
          </a:ln>
        </p:spPr>
        <p:txBody>
          <a:bodyPr>
            <a:spAutoFit/>
          </a:bodyPr>
          <a:lstStyle/>
          <a:p>
            <a:endParaRPr lang="en-US" b="0" dirty="0">
              <a:solidFill>
                <a:schemeClr val="accent2"/>
              </a:solidFill>
            </a:endParaRPr>
          </a:p>
          <a:p>
            <a:r>
              <a:rPr lang="en-US" sz="3200" dirty="0">
                <a:solidFill>
                  <a:schemeClr val="accent2"/>
                </a:solidFill>
                <a:latin typeface="Courier New" pitchFamily="49" charset="0"/>
                <a:cs typeface="Courier New" pitchFamily="49" charset="0"/>
              </a:rPr>
              <a:t>loop through all </a:t>
            </a:r>
            <a:r>
              <a:rPr lang="en-US" sz="3200" dirty="0" smtClean="0">
                <a:solidFill>
                  <a:schemeClr val="accent2"/>
                </a:solidFill>
                <a:latin typeface="Courier New" pitchFamily="49" charset="0"/>
                <a:cs typeface="Courier New" pitchFamily="49" charset="0"/>
              </a:rPr>
              <a:t>list </a:t>
            </a:r>
            <a:r>
              <a:rPr lang="en-US" sz="3200" dirty="0">
                <a:solidFill>
                  <a:schemeClr val="accent2"/>
                </a:solidFill>
                <a:latin typeface="Courier New" pitchFamily="49" charset="0"/>
                <a:cs typeface="Courier New" pitchFamily="49" charset="0"/>
              </a:rPr>
              <a:t>items </a:t>
            </a:r>
          </a:p>
          <a:p>
            <a:endParaRPr lang="en-US" sz="3200" dirty="0">
              <a:solidFill>
                <a:schemeClr val="accent2"/>
              </a:solidFill>
              <a:latin typeface="Courier New" pitchFamily="49" charset="0"/>
              <a:cs typeface="Courier New" pitchFamily="49" charset="0"/>
            </a:endParaRPr>
          </a:p>
          <a:p>
            <a:r>
              <a:rPr lang="en-US" sz="3200" dirty="0">
                <a:solidFill>
                  <a:schemeClr val="accent2"/>
                </a:solidFill>
                <a:latin typeface="Courier New" pitchFamily="49" charset="0"/>
                <a:cs typeface="Courier New" pitchFamily="49" charset="0"/>
              </a:rPr>
              <a:t>  if current item == search value </a:t>
            </a:r>
          </a:p>
          <a:p>
            <a:r>
              <a:rPr lang="en-US" sz="3200" dirty="0">
                <a:solidFill>
                  <a:schemeClr val="accent2"/>
                </a:solidFill>
                <a:latin typeface="Courier New" pitchFamily="49" charset="0"/>
                <a:cs typeface="Courier New" pitchFamily="49" charset="0"/>
              </a:rPr>
              <a:t>     </a:t>
            </a:r>
            <a:br>
              <a:rPr lang="en-US" sz="3200" dirty="0">
                <a:solidFill>
                  <a:schemeClr val="accent2"/>
                </a:solidFill>
                <a:latin typeface="Courier New" pitchFamily="49" charset="0"/>
                <a:cs typeface="Courier New" pitchFamily="49" charset="0"/>
              </a:rPr>
            </a:br>
            <a:r>
              <a:rPr lang="en-US" sz="3200" dirty="0">
                <a:solidFill>
                  <a:schemeClr val="accent2"/>
                </a:solidFill>
                <a:latin typeface="Courier New" pitchFamily="49" charset="0"/>
                <a:cs typeface="Courier New" pitchFamily="49" charset="0"/>
              </a:rPr>
              <a:t>    increase the count by 1</a:t>
            </a:r>
          </a:p>
          <a:p>
            <a:endParaRPr lang="en-US" sz="3200" dirty="0">
              <a:latin typeface="Courier New" pitchFamily="49" charset="0"/>
              <a:cs typeface="Courier New" pitchFamily="49"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Counting List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1794336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7107" name="Rectangle 2"/>
          <p:cNvSpPr>
            <a:spLocks noChangeArrowheads="1"/>
          </p:cNvSpPr>
          <p:nvPr/>
        </p:nvSpPr>
        <p:spPr bwMode="auto">
          <a:xfrm>
            <a:off x="533400" y="1524000"/>
            <a:ext cx="8153400" cy="5016500"/>
          </a:xfrm>
          <a:prstGeom prst="rect">
            <a:avLst/>
          </a:prstGeom>
          <a:noFill/>
          <a:ln w="12700">
            <a:noFill/>
            <a:miter lim="800000"/>
            <a:headEnd type="none" w="sm" len="sm"/>
            <a:tailEnd type="none" w="sm" len="sm"/>
          </a:ln>
        </p:spPr>
        <p:txBody>
          <a:bodyPr>
            <a:spAutoFit/>
          </a:bodyPr>
          <a:lstStyle/>
          <a:p>
            <a:r>
              <a:rPr lang="en-US" sz="3200" b="0" dirty="0">
                <a:solidFill>
                  <a:srgbClr val="000066"/>
                </a:solidFill>
              </a:rPr>
              <a:t>//assume </a:t>
            </a:r>
            <a:r>
              <a:rPr lang="en-US" sz="3200" b="0" dirty="0" err="1">
                <a:solidFill>
                  <a:srgbClr val="000066"/>
                </a:solidFill>
              </a:rPr>
              <a:t>nums</a:t>
            </a:r>
            <a:r>
              <a:rPr lang="en-US" sz="3200" b="0" dirty="0">
                <a:solidFill>
                  <a:srgbClr val="000066"/>
                </a:solidFill>
              </a:rPr>
              <a:t> is an </a:t>
            </a:r>
            <a:r>
              <a:rPr lang="en-US" sz="3200" b="0" dirty="0" smtClean="0">
                <a:solidFill>
                  <a:srgbClr val="000066"/>
                </a:solidFill>
              </a:rPr>
              <a:t>list </a:t>
            </a:r>
            <a:r>
              <a:rPr lang="en-US" sz="3200" b="0" dirty="0">
                <a:solidFill>
                  <a:srgbClr val="000066"/>
                </a:solidFill>
              </a:rPr>
              <a:t>with values</a:t>
            </a:r>
          </a:p>
          <a:p>
            <a:r>
              <a:rPr lang="en-US" sz="3200" dirty="0">
                <a:solidFill>
                  <a:srgbClr val="000066"/>
                </a:solidFill>
              </a:rPr>
              <a:t/>
            </a:r>
            <a:br>
              <a:rPr lang="en-US" sz="3200" dirty="0">
                <a:solidFill>
                  <a:srgbClr val="000066"/>
                </a:solidFill>
              </a:rPr>
            </a:br>
            <a:r>
              <a:rPr lang="en-US" sz="3200" dirty="0" err="1">
                <a:solidFill>
                  <a:srgbClr val="000066"/>
                </a:solidFill>
              </a:rPr>
              <a:t>int</a:t>
            </a:r>
            <a:r>
              <a:rPr lang="en-US" sz="3200" dirty="0">
                <a:solidFill>
                  <a:srgbClr val="000066"/>
                </a:solidFill>
              </a:rPr>
              <a:t> count = 0;</a:t>
            </a:r>
            <a:br>
              <a:rPr lang="en-US" sz="3200" dirty="0">
                <a:solidFill>
                  <a:srgbClr val="000066"/>
                </a:solidFill>
              </a:rPr>
            </a:br>
            <a:r>
              <a:rPr lang="en-US" sz="3200" dirty="0">
                <a:solidFill>
                  <a:srgbClr val="000066"/>
                </a:solidFill>
              </a:rPr>
              <a:t>for( </a:t>
            </a:r>
            <a:r>
              <a:rPr lang="en-US" sz="3200" dirty="0" err="1">
                <a:solidFill>
                  <a:srgbClr val="000066"/>
                </a:solidFill>
              </a:rPr>
              <a:t>int</a:t>
            </a:r>
            <a:r>
              <a:rPr lang="en-US" sz="3200" dirty="0">
                <a:solidFill>
                  <a:srgbClr val="000066"/>
                </a:solidFill>
              </a:rPr>
              <a:t>  item  :  </a:t>
            </a:r>
            <a:r>
              <a:rPr lang="en-US" sz="3200" dirty="0" err="1">
                <a:solidFill>
                  <a:srgbClr val="000066"/>
                </a:solidFill>
              </a:rPr>
              <a:t>nums</a:t>
            </a:r>
            <a:r>
              <a:rPr lang="en-US" sz="3200" dirty="0">
                <a:solidFill>
                  <a:srgbClr val="000066"/>
                </a:solidFill>
              </a:rPr>
              <a:t> )</a:t>
            </a:r>
          </a:p>
          <a:p>
            <a:r>
              <a:rPr lang="en-US" sz="3200" dirty="0">
                <a:solidFill>
                  <a:srgbClr val="000066"/>
                </a:solidFill>
              </a:rPr>
              <a:t>{</a:t>
            </a:r>
          </a:p>
          <a:p>
            <a:r>
              <a:rPr lang="en-US" sz="3200" dirty="0">
                <a:solidFill>
                  <a:srgbClr val="000066"/>
                </a:solidFill>
              </a:rPr>
              <a:t>     if ( item matches provided value )</a:t>
            </a:r>
          </a:p>
          <a:p>
            <a:r>
              <a:rPr lang="en-US" sz="3200" dirty="0">
                <a:solidFill>
                  <a:srgbClr val="000066"/>
                </a:solidFill>
              </a:rPr>
              <a:t>        count = count + 1;</a:t>
            </a:r>
          </a:p>
          <a:p>
            <a:r>
              <a:rPr lang="en-US" sz="3200" dirty="0">
                <a:solidFill>
                  <a:srgbClr val="000066"/>
                </a:solidFill>
              </a:rPr>
              <a:t>}</a:t>
            </a:r>
            <a:br>
              <a:rPr lang="en-US" sz="3200" dirty="0">
                <a:solidFill>
                  <a:srgbClr val="000066"/>
                </a:solidFill>
              </a:rPr>
            </a:br>
            <a:endParaRPr lang="en-US" sz="3200" dirty="0">
              <a:solidFill>
                <a:srgbClr val="000066"/>
              </a:solidFill>
            </a:endParaRPr>
          </a:p>
          <a:p>
            <a:r>
              <a:rPr lang="en-US" sz="3200" b="0" dirty="0">
                <a:solidFill>
                  <a:srgbClr val="000066"/>
                </a:solidFill>
              </a:rPr>
              <a:t>//return or print count</a:t>
            </a:r>
            <a:endParaRPr lang="en-US" sz="4000" b="0" dirty="0">
              <a:solidFill>
                <a:srgbClr val="000066"/>
              </a:solidFill>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Counting List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384444189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533400" y="2514600"/>
            <a:ext cx="7848600" cy="1143000"/>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smtClean="0">
                <a:ln w="11430">
                  <a:solidFill>
                    <a:srgbClr val="FF0000"/>
                  </a:solidFill>
                </a:ln>
                <a:solidFill>
                  <a:srgbClr val="FF0000"/>
                </a:solidFill>
                <a:effectLst>
                  <a:outerShdw blurRad="76200" dist="50800" dir="5400000" algn="tl" rotWithShape="0">
                    <a:srgbClr val="FFFF00">
                      <a:alpha val="65000"/>
                    </a:srgbClr>
                  </a:outerShdw>
                </a:effectLst>
              </a:rPr>
              <a:t>listcount.java</a:t>
            </a:r>
            <a:endParaRPr lang="en-US" sz="6000" b="1" cap="none" spc="50" dirty="0">
              <a:ln w="11430">
                <a:solidFill>
                  <a:srgbClr val="FF0000"/>
                </a:solidFill>
              </a:ln>
              <a:solidFill>
                <a:srgbClr val="FF0000"/>
              </a:solidFill>
              <a:effectLst>
                <a:outerShdw blurRad="76200" dist="50800" dir="5400000" algn="tl" rotWithShape="0">
                  <a:srgbClr val="FFFF00">
                    <a:alpha val="65000"/>
                  </a:srgbClr>
                </a:outerShdw>
              </a:effectLst>
            </a:endParaRPr>
          </a:p>
        </p:txBody>
      </p:sp>
    </p:spTree>
    <p:extLst>
      <p:ext uri="{BB962C8B-B14F-4D97-AF65-F5344CB8AC3E}">
        <p14:creationId xmlns:p14="http://schemas.microsoft.com/office/powerpoint/2010/main" val="42023608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Removing</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Items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What is</a:t>
            </a:r>
          </a:p>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a List?</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7107" name="Rectangle 2"/>
          <p:cNvSpPr>
            <a:spLocks noChangeArrowheads="1"/>
          </p:cNvSpPr>
          <p:nvPr/>
        </p:nvSpPr>
        <p:spPr bwMode="auto">
          <a:xfrm>
            <a:off x="457200" y="1447800"/>
            <a:ext cx="6934200" cy="4965700"/>
          </a:xfrm>
          <a:prstGeom prst="rect">
            <a:avLst/>
          </a:prstGeom>
          <a:noFill/>
          <a:ln w="12700">
            <a:noFill/>
            <a:miter lim="800000"/>
            <a:headEnd type="none" w="sm" len="sm"/>
            <a:tailEnd type="none" w="sm" len="sm"/>
          </a:ln>
        </p:spPr>
        <p:txBody>
          <a:bodyPr>
            <a:spAutoFit/>
          </a:bodyPr>
          <a:lstStyle/>
          <a:p>
            <a:r>
              <a:rPr lang="en-US" sz="3200" dirty="0" err="1"/>
              <a:t>ArrayList</a:t>
            </a:r>
            <a:r>
              <a:rPr lang="en-US" sz="3200" dirty="0"/>
              <a:t>&lt;String&gt; ray;</a:t>
            </a:r>
          </a:p>
          <a:p>
            <a:r>
              <a:rPr lang="en-US" sz="3200" dirty="0"/>
              <a:t>ray = new </a:t>
            </a:r>
            <a:r>
              <a:rPr lang="en-US" sz="3200" dirty="0" err="1"/>
              <a:t>ArrayList</a:t>
            </a:r>
            <a:r>
              <a:rPr lang="en-US" sz="3200" dirty="0"/>
              <a:t>&lt;String&gt;();</a:t>
            </a:r>
          </a:p>
          <a:p>
            <a:endParaRPr lang="en-US" sz="3200" dirty="0"/>
          </a:p>
          <a:p>
            <a:r>
              <a:rPr lang="en-US" sz="3200" dirty="0" err="1"/>
              <a:t>ray.add</a:t>
            </a:r>
            <a:r>
              <a:rPr lang="en-US" sz="3200" dirty="0"/>
              <a:t>("a");</a:t>
            </a:r>
          </a:p>
          <a:p>
            <a:r>
              <a:rPr lang="en-US" sz="3200" dirty="0" err="1"/>
              <a:t>ray.add</a:t>
            </a:r>
            <a:r>
              <a:rPr lang="en-US" sz="3200" dirty="0"/>
              <a:t>("b");</a:t>
            </a:r>
          </a:p>
          <a:p>
            <a:r>
              <a:rPr lang="en-US" sz="3200" dirty="0" err="1"/>
              <a:t>ray.remove</a:t>
            </a:r>
            <a:r>
              <a:rPr lang="en-US" sz="3200" dirty="0"/>
              <a:t>(0);</a:t>
            </a:r>
          </a:p>
          <a:p>
            <a:r>
              <a:rPr lang="en-US" sz="3200" dirty="0" err="1"/>
              <a:t>ray.add</a:t>
            </a:r>
            <a:r>
              <a:rPr lang="en-US" sz="3200" dirty="0"/>
              <a:t>("c");</a:t>
            </a:r>
          </a:p>
          <a:p>
            <a:r>
              <a:rPr lang="en-US" sz="3200" dirty="0" err="1"/>
              <a:t>ray.add</a:t>
            </a:r>
            <a:r>
              <a:rPr lang="en-US" sz="3200" dirty="0"/>
              <a:t>("d");</a:t>
            </a:r>
          </a:p>
          <a:p>
            <a:r>
              <a:rPr lang="en-US" sz="3200" dirty="0" err="1"/>
              <a:t>ray.remove</a:t>
            </a:r>
            <a:r>
              <a:rPr lang="en-US" sz="3200" dirty="0"/>
              <a:t>(0);</a:t>
            </a:r>
          </a:p>
          <a:p>
            <a:r>
              <a:rPr lang="en-US" sz="3200" dirty="0" err="1"/>
              <a:t>out.println</a:t>
            </a:r>
            <a:r>
              <a:rPr lang="en-US" sz="3200" dirty="0"/>
              <a:t>(ray);</a:t>
            </a:r>
            <a:r>
              <a:rPr lang="en-US" sz="3200" dirty="0">
                <a:solidFill>
                  <a:srgbClr val="FFFF00"/>
                </a:solidFill>
              </a:rPr>
              <a:t> </a:t>
            </a:r>
            <a:endParaRPr lang="en-US" sz="3200" dirty="0">
              <a:solidFill>
                <a:schemeClr val="bg1"/>
              </a:solidFill>
            </a:endParaRPr>
          </a:p>
        </p:txBody>
      </p:sp>
      <p:sp>
        <p:nvSpPr>
          <p:cNvPr id="47108" name="Text Box 4"/>
          <p:cNvSpPr txBox="1">
            <a:spLocks noChangeArrowheads="1"/>
          </p:cNvSpPr>
          <p:nvPr/>
        </p:nvSpPr>
        <p:spPr bwMode="auto">
          <a:xfrm>
            <a:off x="6096000" y="2971800"/>
            <a:ext cx="1981200" cy="132397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a:solidFill>
                  <a:srgbClr val="FF0000"/>
                </a:solidFill>
              </a:rPr>
              <a:t>OUTPUT</a:t>
            </a:r>
          </a:p>
          <a:p>
            <a:pPr algn="ctr" eaLnBrk="0" hangingPunct="0">
              <a:spcBef>
                <a:spcPct val="50000"/>
              </a:spcBef>
            </a:pPr>
            <a:r>
              <a:rPr lang="en-US" sz="3200"/>
              <a:t>[c, d]</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remove( )</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7107" name="Rectangle 2"/>
          <p:cNvSpPr>
            <a:spLocks noChangeArrowheads="1"/>
          </p:cNvSpPr>
          <p:nvPr/>
        </p:nvSpPr>
        <p:spPr bwMode="auto">
          <a:xfrm>
            <a:off x="457200" y="1447800"/>
            <a:ext cx="8153400" cy="4031873"/>
          </a:xfrm>
          <a:prstGeom prst="rect">
            <a:avLst/>
          </a:prstGeom>
          <a:noFill/>
          <a:ln w="12700">
            <a:noFill/>
            <a:miter lim="800000"/>
            <a:headEnd type="none" w="sm" len="sm"/>
            <a:tailEnd type="none" w="sm" len="sm"/>
          </a:ln>
        </p:spPr>
        <p:txBody>
          <a:bodyPr wrap="square">
            <a:spAutoFit/>
          </a:bodyPr>
          <a:lstStyle/>
          <a:p>
            <a:r>
              <a:rPr lang="en-US" sz="3200" dirty="0" err="1"/>
              <a:t>ArrayList</a:t>
            </a:r>
            <a:r>
              <a:rPr lang="en-US" sz="3200" dirty="0"/>
              <a:t>&lt;String&gt; ray;</a:t>
            </a:r>
          </a:p>
          <a:p>
            <a:r>
              <a:rPr lang="en-US" sz="3200" dirty="0"/>
              <a:t>ray = new </a:t>
            </a:r>
            <a:r>
              <a:rPr lang="en-US" sz="3200" dirty="0" err="1"/>
              <a:t>ArrayList</a:t>
            </a:r>
            <a:r>
              <a:rPr lang="en-US" sz="3200" dirty="0"/>
              <a:t>&lt;String&gt;();</a:t>
            </a:r>
          </a:p>
          <a:p>
            <a:endParaRPr lang="en-US" sz="3200" dirty="0" smtClean="0"/>
          </a:p>
          <a:p>
            <a:endParaRPr lang="en-US" sz="3200" dirty="0" smtClean="0"/>
          </a:p>
          <a:p>
            <a:endParaRPr lang="en-US" sz="3200" dirty="0"/>
          </a:p>
          <a:p>
            <a:r>
              <a:rPr lang="en-US" sz="3200" dirty="0" err="1"/>
              <a:t>ray.add</a:t>
            </a:r>
            <a:r>
              <a:rPr lang="en-US" sz="3200" dirty="0"/>
              <a:t>("a");</a:t>
            </a:r>
          </a:p>
          <a:p>
            <a:r>
              <a:rPr lang="en-US" sz="3200" dirty="0" err="1"/>
              <a:t>ray.add</a:t>
            </a:r>
            <a:r>
              <a:rPr lang="en-US" sz="3200" dirty="0"/>
              <a:t>("b");</a:t>
            </a:r>
          </a:p>
          <a:p>
            <a:r>
              <a:rPr lang="en-US" sz="3200" dirty="0" err="1" smtClean="0"/>
              <a:t>out.println</a:t>
            </a:r>
            <a:r>
              <a:rPr lang="en-US" sz="3200" dirty="0" smtClean="0"/>
              <a:t>(</a:t>
            </a:r>
            <a:r>
              <a:rPr lang="en-US" sz="3200" dirty="0" err="1" smtClean="0"/>
              <a:t>ray.remove</a:t>
            </a:r>
            <a:r>
              <a:rPr lang="en-US" sz="3200" dirty="0" smtClean="0"/>
              <a:t>(0) );</a:t>
            </a:r>
            <a:r>
              <a:rPr lang="en-US" sz="3200" dirty="0" smtClean="0">
                <a:solidFill>
                  <a:srgbClr val="FFFF00"/>
                </a:solidFill>
              </a:rPr>
              <a:t> </a:t>
            </a:r>
            <a:endParaRPr lang="en-US" sz="3200" dirty="0">
              <a:solidFill>
                <a:schemeClr val="bg1"/>
              </a:solidFill>
            </a:endParaRPr>
          </a:p>
        </p:txBody>
      </p:sp>
      <p:sp>
        <p:nvSpPr>
          <p:cNvPr id="47108" name="Text Box 4"/>
          <p:cNvSpPr txBox="1">
            <a:spLocks noChangeArrowheads="1"/>
          </p:cNvSpPr>
          <p:nvPr/>
        </p:nvSpPr>
        <p:spPr bwMode="auto">
          <a:xfrm>
            <a:off x="6096000" y="2971800"/>
            <a:ext cx="1981200" cy="132397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dirty="0">
                <a:solidFill>
                  <a:srgbClr val="FF0000"/>
                </a:solidFill>
              </a:rPr>
              <a:t>OUTPUT</a:t>
            </a:r>
          </a:p>
          <a:p>
            <a:pPr eaLnBrk="0" hangingPunct="0">
              <a:spcBef>
                <a:spcPct val="50000"/>
              </a:spcBef>
            </a:pPr>
            <a:r>
              <a:rPr lang="en-US" sz="3200" dirty="0"/>
              <a:t>b</a:t>
            </a:r>
            <a:endParaRPr lang="en-US" sz="3200" dirty="0"/>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remove( )</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5908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removeone.java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Basic</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Java</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Output</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0179" name="Rectangle 2"/>
          <p:cNvSpPr>
            <a:spLocks noChangeArrowheads="1"/>
          </p:cNvSpPr>
          <p:nvPr/>
        </p:nvSpPr>
        <p:spPr bwMode="auto">
          <a:xfrm>
            <a:off x="1143000" y="1828800"/>
            <a:ext cx="6934200" cy="4032250"/>
          </a:xfrm>
          <a:prstGeom prst="rect">
            <a:avLst/>
          </a:prstGeom>
          <a:noFill/>
          <a:ln w="12700">
            <a:noFill/>
            <a:miter lim="800000"/>
            <a:headEnd type="none" w="sm" len="sm"/>
            <a:tailEnd type="none" w="sm" len="sm"/>
          </a:ln>
        </p:spPr>
        <p:txBody>
          <a:bodyPr>
            <a:spAutoFit/>
          </a:bodyPr>
          <a:lstStyle/>
          <a:p>
            <a:r>
              <a:rPr lang="en-US" sz="3200" dirty="0"/>
              <a:t>spot = size – 1</a:t>
            </a:r>
          </a:p>
          <a:p>
            <a:r>
              <a:rPr lang="en-US" sz="3200" dirty="0"/>
              <a:t>while( spot is greater than</a:t>
            </a:r>
            <a:br>
              <a:rPr lang="en-US" sz="3200" dirty="0"/>
            </a:br>
            <a:r>
              <a:rPr lang="en-US" sz="3200" dirty="0"/>
              <a:t>			or equal to 0 )</a:t>
            </a:r>
          </a:p>
          <a:p>
            <a:r>
              <a:rPr lang="en-US" sz="3200" dirty="0"/>
              <a:t>{</a:t>
            </a:r>
          </a:p>
          <a:p>
            <a:r>
              <a:rPr lang="en-US" sz="3200" dirty="0"/>
              <a:t>   if ( this item is a match )</a:t>
            </a:r>
            <a:br>
              <a:rPr lang="en-US" sz="3200" dirty="0"/>
            </a:br>
            <a:r>
              <a:rPr lang="en-US" sz="3200" dirty="0"/>
              <a:t>     remove this item from the list</a:t>
            </a:r>
          </a:p>
          <a:p>
            <a:r>
              <a:rPr lang="en-US" sz="3200" dirty="0"/>
              <a:t>   subtract 1 from spot</a:t>
            </a:r>
          </a:p>
          <a:p>
            <a:r>
              <a:rPr lang="en-US" sz="3200" dirty="0"/>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removing multiple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1203" name="Rectangle 2"/>
          <p:cNvSpPr>
            <a:spLocks noChangeArrowheads="1"/>
          </p:cNvSpPr>
          <p:nvPr/>
        </p:nvSpPr>
        <p:spPr bwMode="auto">
          <a:xfrm>
            <a:off x="990600" y="1676400"/>
            <a:ext cx="7696200" cy="3540125"/>
          </a:xfrm>
          <a:prstGeom prst="rect">
            <a:avLst/>
          </a:prstGeom>
          <a:noFill/>
          <a:ln w="12700">
            <a:noFill/>
            <a:miter lim="800000"/>
            <a:headEnd type="none" w="sm" len="sm"/>
            <a:tailEnd type="none" w="sm" len="sm"/>
          </a:ln>
        </p:spPr>
        <p:txBody>
          <a:bodyPr>
            <a:spAutoFit/>
          </a:bodyPr>
          <a:lstStyle/>
          <a:p>
            <a:r>
              <a:rPr lang="en-US" sz="3200" dirty="0" err="1"/>
              <a:t>int</a:t>
            </a:r>
            <a:r>
              <a:rPr lang="en-US" sz="3200" dirty="0"/>
              <a:t> spot = </a:t>
            </a:r>
            <a:r>
              <a:rPr lang="en-US" sz="3200" dirty="0" err="1"/>
              <a:t>list.size</a:t>
            </a:r>
            <a:r>
              <a:rPr lang="en-US" sz="3200" dirty="0"/>
              <a:t>() – 1;</a:t>
            </a:r>
          </a:p>
          <a:p>
            <a:r>
              <a:rPr lang="en-US" sz="3200" dirty="0"/>
              <a:t>while( spot &gt;= 0 )</a:t>
            </a:r>
          </a:p>
          <a:p>
            <a:r>
              <a:rPr lang="en-US" sz="3200" dirty="0"/>
              <a:t>{</a:t>
            </a:r>
          </a:p>
          <a:p>
            <a:r>
              <a:rPr lang="en-US" sz="3200" dirty="0"/>
              <a:t>   if ( </a:t>
            </a:r>
            <a:r>
              <a:rPr lang="en-US" sz="3200" dirty="0" err="1"/>
              <a:t>list.get</a:t>
            </a:r>
            <a:r>
              <a:rPr lang="en-US" sz="3200" dirty="0"/>
              <a:t>(spot).equals( value ) )</a:t>
            </a:r>
            <a:br>
              <a:rPr lang="en-US" sz="3200" dirty="0"/>
            </a:br>
            <a:r>
              <a:rPr lang="en-US" sz="3200" dirty="0"/>
              <a:t>     </a:t>
            </a:r>
            <a:r>
              <a:rPr lang="en-US" sz="3200" dirty="0" err="1"/>
              <a:t>list.remove</a:t>
            </a:r>
            <a:r>
              <a:rPr lang="en-US" sz="3200" dirty="0"/>
              <a:t>( spot );</a:t>
            </a:r>
          </a:p>
          <a:p>
            <a:r>
              <a:rPr lang="en-US" sz="3200" dirty="0"/>
              <a:t>   spot = spot – 1;</a:t>
            </a:r>
          </a:p>
          <a:p>
            <a:r>
              <a:rPr lang="en-US" sz="3200" dirty="0"/>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removing multiple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removeall.java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3251" name="Rectangle 2"/>
          <p:cNvSpPr>
            <a:spLocks noChangeArrowheads="1"/>
          </p:cNvSpPr>
          <p:nvPr/>
        </p:nvSpPr>
        <p:spPr bwMode="auto">
          <a:xfrm>
            <a:off x="685800" y="1524000"/>
            <a:ext cx="7848600" cy="4478338"/>
          </a:xfrm>
          <a:prstGeom prst="rect">
            <a:avLst/>
          </a:prstGeom>
          <a:noFill/>
          <a:ln w="12700">
            <a:noFill/>
            <a:miter lim="800000"/>
            <a:headEnd type="none" w="sm" len="sm"/>
            <a:tailEnd type="none" w="sm" len="sm"/>
          </a:ln>
        </p:spPr>
        <p:txBody>
          <a:bodyPr>
            <a:spAutoFit/>
          </a:bodyPr>
          <a:lstStyle/>
          <a:p>
            <a:r>
              <a:rPr lang="en-US" sz="3200" dirty="0" err="1"/>
              <a:t>ArrayList</a:t>
            </a:r>
            <a:r>
              <a:rPr lang="en-US" sz="3200" dirty="0"/>
              <a:t>&lt;String&gt; ray;</a:t>
            </a:r>
          </a:p>
          <a:p>
            <a:r>
              <a:rPr lang="en-US" sz="3200" dirty="0"/>
              <a:t>ray = new </a:t>
            </a:r>
            <a:r>
              <a:rPr lang="en-US" sz="3200" dirty="0" err="1"/>
              <a:t>ArrayList</a:t>
            </a:r>
            <a:r>
              <a:rPr lang="en-US" sz="3200" dirty="0"/>
              <a:t>&lt;String&gt;();</a:t>
            </a:r>
          </a:p>
          <a:p>
            <a:endParaRPr lang="en-US" sz="3200" dirty="0"/>
          </a:p>
          <a:p>
            <a:r>
              <a:rPr lang="en-US" sz="3200" dirty="0" err="1"/>
              <a:t>ray.add</a:t>
            </a:r>
            <a:r>
              <a:rPr lang="en-US" sz="3200" dirty="0"/>
              <a:t>("a");</a:t>
            </a:r>
          </a:p>
          <a:p>
            <a:r>
              <a:rPr lang="en-US" sz="3200" dirty="0" err="1"/>
              <a:t>ray.add</a:t>
            </a:r>
            <a:r>
              <a:rPr lang="en-US" sz="3200" dirty="0"/>
              <a:t>("x");</a:t>
            </a:r>
          </a:p>
          <a:p>
            <a:r>
              <a:rPr lang="en-US" sz="3200" dirty="0" err="1"/>
              <a:t>ray.clear</a:t>
            </a:r>
            <a:r>
              <a:rPr lang="en-US" sz="3200" dirty="0"/>
              <a:t>();</a:t>
            </a:r>
          </a:p>
          <a:p>
            <a:r>
              <a:rPr lang="en-US" sz="3200" dirty="0" err="1"/>
              <a:t>ray.add</a:t>
            </a:r>
            <a:r>
              <a:rPr lang="en-US" sz="3200" dirty="0"/>
              <a:t>("t");</a:t>
            </a:r>
          </a:p>
          <a:p>
            <a:r>
              <a:rPr lang="en-US" sz="3200" dirty="0" err="1"/>
              <a:t>ray.add</a:t>
            </a:r>
            <a:r>
              <a:rPr lang="en-US" sz="3200" dirty="0"/>
              <a:t>("w");</a:t>
            </a:r>
          </a:p>
          <a:p>
            <a:r>
              <a:rPr lang="en-US" sz="3200" dirty="0" err="1"/>
              <a:t>out.println</a:t>
            </a:r>
            <a:r>
              <a:rPr lang="en-US" sz="3200" dirty="0"/>
              <a:t>(ray);</a:t>
            </a:r>
          </a:p>
        </p:txBody>
      </p:sp>
      <p:sp>
        <p:nvSpPr>
          <p:cNvPr id="53253" name="Text Box 5"/>
          <p:cNvSpPr txBox="1">
            <a:spLocks noChangeArrowheads="1"/>
          </p:cNvSpPr>
          <p:nvPr/>
        </p:nvSpPr>
        <p:spPr bwMode="auto">
          <a:xfrm>
            <a:off x="6096000" y="2971800"/>
            <a:ext cx="1981200" cy="132397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a:solidFill>
                  <a:srgbClr val="FF0000"/>
                </a:solidFill>
              </a:rPr>
              <a:t>OUTPUT</a:t>
            </a:r>
          </a:p>
          <a:p>
            <a:pPr algn="ctr" eaLnBrk="0" hangingPunct="0">
              <a:spcBef>
                <a:spcPct val="50000"/>
              </a:spcBef>
            </a:pPr>
            <a:r>
              <a:rPr lang="en-US" sz="3200"/>
              <a:t>[t, w]</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clear( )</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clear.java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Collections</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Class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7412" name="Text Box 3"/>
          <p:cNvSpPr txBox="1">
            <a:spLocks noChangeArrowheads="1"/>
          </p:cNvSpPr>
          <p:nvPr/>
        </p:nvSpPr>
        <p:spPr bwMode="auto">
          <a:xfrm>
            <a:off x="609600" y="2209800"/>
            <a:ext cx="7847013" cy="3990975"/>
          </a:xfrm>
          <a:prstGeom prst="rect">
            <a:avLst/>
          </a:prstGeom>
          <a:noFill/>
          <a:ln w="12700">
            <a:noFill/>
            <a:miter lim="800000"/>
            <a:headEnd type="none" w="sm" len="sm"/>
            <a:tailEnd type="none" w="sm" len="sm"/>
          </a:ln>
        </p:spPr>
        <p:txBody>
          <a:bodyPr wrap="none">
            <a:spAutoFit/>
          </a:bodyPr>
          <a:lstStyle/>
          <a:p>
            <a:r>
              <a:rPr lang="en-US" sz="3200" dirty="0" err="1"/>
              <a:t>Arraylist</a:t>
            </a:r>
            <a:r>
              <a:rPr lang="en-US" sz="3200" dirty="0"/>
              <a:t> is a class that houses an</a:t>
            </a:r>
          </a:p>
          <a:p>
            <a:r>
              <a:rPr lang="en-US" sz="3200" dirty="0"/>
              <a:t>array.  </a:t>
            </a:r>
            <a:br>
              <a:rPr lang="en-US" sz="3200" dirty="0"/>
            </a:br>
            <a:r>
              <a:rPr lang="en-US" sz="3200" dirty="0"/>
              <a:t/>
            </a:r>
            <a:br>
              <a:rPr lang="en-US" sz="3200" dirty="0"/>
            </a:br>
            <a:r>
              <a:rPr lang="en-US" sz="3200" dirty="0"/>
              <a:t>An </a:t>
            </a:r>
            <a:r>
              <a:rPr lang="en-US" sz="3200" dirty="0" err="1"/>
              <a:t>ArrayList</a:t>
            </a:r>
            <a:r>
              <a:rPr lang="en-US" sz="3200" dirty="0"/>
              <a:t> can store any type.</a:t>
            </a:r>
          </a:p>
          <a:p>
            <a:endParaRPr lang="en-US" sz="3200" dirty="0"/>
          </a:p>
          <a:p>
            <a:r>
              <a:rPr lang="en-US" sz="3200" dirty="0"/>
              <a:t>All </a:t>
            </a:r>
            <a:r>
              <a:rPr lang="en-US" sz="3200" dirty="0" err="1"/>
              <a:t>ArrayLists</a:t>
            </a:r>
            <a:r>
              <a:rPr lang="en-US" sz="3200" dirty="0"/>
              <a:t> store the first reference</a:t>
            </a:r>
          </a:p>
          <a:p>
            <a:r>
              <a:rPr lang="en-US" sz="3200" dirty="0"/>
              <a:t>at spot / index position 0.</a:t>
            </a:r>
          </a:p>
          <a:p>
            <a:endParaRPr lang="en-US" sz="3200" dirty="0">
              <a:solidFill>
                <a:schemeClr val="bg1"/>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ArrayList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graphicFrame>
        <p:nvGraphicFramePr>
          <p:cNvPr id="332851" name="Group 51"/>
          <p:cNvGraphicFramePr>
            <a:graphicFrameLocks noGrp="1"/>
          </p:cNvGraphicFramePr>
          <p:nvPr/>
        </p:nvGraphicFramePr>
        <p:xfrm>
          <a:off x="609600" y="533400"/>
          <a:ext cx="8077200" cy="4430714"/>
        </p:xfrm>
        <a:graphic>
          <a:graphicData uri="http://schemas.openxmlformats.org/drawingml/2006/table">
            <a:tbl>
              <a:tblPr/>
              <a:tblGrid>
                <a:gridCol w="2720975"/>
                <a:gridCol w="5356225"/>
              </a:tblGrid>
              <a:tr h="14763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dirty="0" smtClean="0">
                          <a:ln>
                            <a:noFill/>
                          </a:ln>
                          <a:solidFill>
                            <a:srgbClr val="FF0000"/>
                          </a:solidFill>
                          <a:effectLst/>
                          <a:latin typeface="Tahoma" pitchFamily="34" charset="0"/>
                        </a:rPr>
                        <a:t>Collections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684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69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Tahoma" pitchFamily="34" charset="0"/>
                        </a:rPr>
                        <a:t>sort(x)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puts all items in x in ascending order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chemeClr val="accent2"/>
                          </a:solidFill>
                          <a:effectLst/>
                          <a:latin typeface="Tahoma" pitchFamily="34" charset="0"/>
                        </a:rPr>
                        <a:t>binarySearch</a:t>
                      </a:r>
                      <a:r>
                        <a:rPr kumimoji="0" lang="en-US" sz="2000" b="1" i="0" u="none" strike="noStrike" cap="none" normalizeH="0" baseline="0" dirty="0" smtClean="0">
                          <a:ln>
                            <a:noFill/>
                          </a:ln>
                          <a:solidFill>
                            <a:schemeClr val="accent2"/>
                          </a:solidFill>
                          <a:effectLst/>
                          <a:latin typeface="Tahoma" pitchFamily="34" charset="0"/>
                        </a:rPr>
                        <a:t>(</a:t>
                      </a:r>
                      <a:r>
                        <a:rPr kumimoji="0" lang="en-US" sz="2000" b="1" i="0" u="none" strike="noStrike" cap="none" normalizeH="0" baseline="0" dirty="0" err="1" smtClean="0">
                          <a:ln>
                            <a:noFill/>
                          </a:ln>
                          <a:solidFill>
                            <a:schemeClr val="accent2"/>
                          </a:solidFill>
                          <a:effectLst/>
                          <a:latin typeface="Tahoma" pitchFamily="34" charset="0"/>
                        </a:rPr>
                        <a:t>x,y</a:t>
                      </a:r>
                      <a:r>
                        <a:rPr kumimoji="0" lang="en-US" sz="2000" b="1" i="0" u="none" strike="noStrike" cap="none" normalizeH="0" baseline="0" dirty="0" smtClean="0">
                          <a:ln>
                            <a:noFill/>
                          </a:ln>
                          <a:solidFill>
                            <a:schemeClr val="accent2"/>
                          </a:solidFill>
                          <a:effectLst/>
                          <a:latin typeface="Tahoma" pitchFamily="34"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checks x for the location of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fill(x,y)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fills all spots in x with value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rotate(x,y)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shifts items in x left or right y locations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reverse(x)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reverses the order of the items in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56348" name="Text Box 42"/>
          <p:cNvSpPr txBox="1">
            <a:spLocks noChangeArrowheads="1"/>
          </p:cNvSpPr>
          <p:nvPr/>
        </p:nvSpPr>
        <p:spPr bwMode="auto">
          <a:xfrm>
            <a:off x="1905000" y="5562600"/>
            <a:ext cx="5257800" cy="531813"/>
          </a:xfrm>
          <a:prstGeom prst="rect">
            <a:avLst/>
          </a:prstGeom>
          <a:noFill/>
          <a:ln w="12700">
            <a:solidFill>
              <a:srgbClr val="0000FF"/>
            </a:solidFill>
            <a:miter lim="800000"/>
            <a:headEnd type="none" w="sm" len="sm"/>
            <a:tailEnd type="none" w="sm" len="sm"/>
          </a:ln>
        </p:spPr>
        <p:txBody>
          <a:bodyPr>
            <a:spAutoFit/>
          </a:bodyPr>
          <a:lstStyle/>
          <a:p>
            <a:r>
              <a:rPr lang="en-US" dirty="0">
                <a:solidFill>
                  <a:schemeClr val="accent2"/>
                </a:solidFill>
              </a:rPr>
              <a:t>import  </a:t>
            </a:r>
            <a:r>
              <a:rPr lang="en-US" dirty="0" err="1">
                <a:solidFill>
                  <a:schemeClr val="accent2"/>
                </a:solidFill>
              </a:rPr>
              <a:t>java.util.Collections</a:t>
            </a:r>
            <a:r>
              <a:rPr lang="en-US" dirty="0">
                <a:solidFill>
                  <a:schemeClr val="accent2"/>
                </a:solidFill>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7348" name="Text Box 3"/>
          <p:cNvSpPr txBox="1">
            <a:spLocks noChangeArrowheads="1"/>
          </p:cNvSpPr>
          <p:nvPr/>
        </p:nvSpPr>
        <p:spPr bwMode="auto">
          <a:xfrm>
            <a:off x="228600" y="1447800"/>
            <a:ext cx="8686800" cy="4789488"/>
          </a:xfrm>
          <a:prstGeom prst="rect">
            <a:avLst/>
          </a:prstGeom>
          <a:noFill/>
          <a:ln w="12700">
            <a:noFill/>
            <a:miter lim="800000"/>
            <a:headEnd type="none" w="sm" len="sm"/>
            <a:tailEnd type="none" w="sm" len="sm"/>
          </a:ln>
        </p:spPr>
        <p:txBody>
          <a:bodyPr>
            <a:spAutoFit/>
          </a:bodyPr>
          <a:lstStyle/>
          <a:p>
            <a:r>
              <a:rPr lang="en-US" dirty="0" err="1"/>
              <a:t>ArrayList</a:t>
            </a:r>
            <a:r>
              <a:rPr lang="en-US" dirty="0"/>
              <a:t>&lt;Integer&gt; ray;</a:t>
            </a:r>
          </a:p>
          <a:p>
            <a:r>
              <a:rPr lang="en-US" dirty="0"/>
              <a:t>ray = new </a:t>
            </a:r>
            <a:r>
              <a:rPr lang="en-US" dirty="0" err="1"/>
              <a:t>ArrayList</a:t>
            </a:r>
            <a:r>
              <a:rPr lang="en-US" dirty="0"/>
              <a:t>&lt;Integer&gt;();</a:t>
            </a:r>
          </a:p>
          <a:p>
            <a:endParaRPr lang="en-US" dirty="0"/>
          </a:p>
          <a:p>
            <a:r>
              <a:rPr lang="en-US" dirty="0" err="1"/>
              <a:t>ray.add</a:t>
            </a:r>
            <a:r>
              <a:rPr lang="en-US" dirty="0"/>
              <a:t>(23);</a:t>
            </a:r>
          </a:p>
          <a:p>
            <a:r>
              <a:rPr lang="en-US" dirty="0" err="1"/>
              <a:t>ray.add</a:t>
            </a:r>
            <a:r>
              <a:rPr lang="en-US" dirty="0"/>
              <a:t>(11);</a:t>
            </a:r>
          </a:p>
          <a:p>
            <a:r>
              <a:rPr lang="en-US" dirty="0" err="1"/>
              <a:t>ray.add</a:t>
            </a:r>
            <a:r>
              <a:rPr lang="en-US" dirty="0"/>
              <a:t>(66);</a:t>
            </a:r>
          </a:p>
          <a:p>
            <a:r>
              <a:rPr lang="en-US" dirty="0" err="1"/>
              <a:t>ray.add</a:t>
            </a:r>
            <a:r>
              <a:rPr lang="en-US" dirty="0"/>
              <a:t>(53);</a:t>
            </a:r>
          </a:p>
          <a:p>
            <a:r>
              <a:rPr lang="en-US" dirty="0" err="1"/>
              <a:t>Collections.sort</a:t>
            </a:r>
            <a:r>
              <a:rPr lang="en-US" dirty="0"/>
              <a:t>(ray);</a:t>
            </a:r>
          </a:p>
          <a:p>
            <a:r>
              <a:rPr lang="en-US" dirty="0" err="1"/>
              <a:t>out.println</a:t>
            </a:r>
            <a:r>
              <a:rPr lang="en-US" dirty="0"/>
              <a:t>(ray);</a:t>
            </a:r>
          </a:p>
          <a:p>
            <a:r>
              <a:rPr lang="en-US" dirty="0" err="1"/>
              <a:t>out.println</a:t>
            </a:r>
            <a:r>
              <a:rPr lang="en-US" dirty="0"/>
              <a:t>(</a:t>
            </a:r>
            <a:r>
              <a:rPr lang="en-US" dirty="0" err="1"/>
              <a:t>Collections.binarySearch</a:t>
            </a:r>
            <a:r>
              <a:rPr lang="en-US" dirty="0"/>
              <a:t>(ray,677));</a:t>
            </a:r>
          </a:p>
          <a:p>
            <a:r>
              <a:rPr lang="en-US" dirty="0" err="1"/>
              <a:t>out.println</a:t>
            </a:r>
            <a:r>
              <a:rPr lang="en-US" dirty="0"/>
              <a:t>(</a:t>
            </a:r>
            <a:r>
              <a:rPr lang="en-US" dirty="0" err="1"/>
              <a:t>Collections.binarySearch</a:t>
            </a:r>
            <a:r>
              <a:rPr lang="en-US" dirty="0"/>
              <a:t>(ray,66));</a:t>
            </a:r>
          </a:p>
        </p:txBody>
      </p:sp>
      <p:sp>
        <p:nvSpPr>
          <p:cNvPr id="57349" name="Text Box 4"/>
          <p:cNvSpPr txBox="1">
            <a:spLocks noChangeArrowheads="1"/>
          </p:cNvSpPr>
          <p:nvPr/>
        </p:nvSpPr>
        <p:spPr bwMode="auto">
          <a:xfrm>
            <a:off x="5257800" y="2819400"/>
            <a:ext cx="3429000" cy="205422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a:solidFill>
                  <a:srgbClr val="FF0000"/>
                </a:solidFill>
              </a:rPr>
              <a:t>OUTPUT</a:t>
            </a:r>
          </a:p>
          <a:p>
            <a:r>
              <a:rPr lang="en-US" sz="3200"/>
              <a:t>[11, 23, 53, 66]</a:t>
            </a:r>
          </a:p>
          <a:p>
            <a:r>
              <a:rPr lang="en-US" sz="3200"/>
              <a:t>-5</a:t>
            </a:r>
          </a:p>
          <a:p>
            <a:r>
              <a:rPr lang="en-US" sz="3200"/>
              <a:t>3</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Collections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8371" name="Text Box 3"/>
          <p:cNvSpPr txBox="1">
            <a:spLocks noChangeArrowheads="1"/>
          </p:cNvSpPr>
          <p:nvPr/>
        </p:nvSpPr>
        <p:spPr bwMode="auto">
          <a:xfrm>
            <a:off x="381000" y="1371600"/>
            <a:ext cx="7467600" cy="5216525"/>
          </a:xfrm>
          <a:prstGeom prst="rect">
            <a:avLst/>
          </a:prstGeom>
          <a:noFill/>
          <a:ln w="12700">
            <a:noFill/>
            <a:miter lim="800000"/>
            <a:headEnd type="none" w="sm" len="sm"/>
            <a:tailEnd type="none" w="sm" len="sm"/>
          </a:ln>
        </p:spPr>
        <p:txBody>
          <a:bodyPr>
            <a:spAutoFit/>
          </a:bodyPr>
          <a:lstStyle/>
          <a:p>
            <a:r>
              <a:rPr lang="en-US" dirty="0" err="1"/>
              <a:t>ArrayList</a:t>
            </a:r>
            <a:r>
              <a:rPr lang="en-US" dirty="0"/>
              <a:t>&lt;Integer&gt; ray;</a:t>
            </a:r>
          </a:p>
          <a:p>
            <a:r>
              <a:rPr lang="en-US" dirty="0"/>
              <a:t>ray = </a:t>
            </a:r>
            <a:r>
              <a:rPr lang="en-US" dirty="0" err="1"/>
              <a:t>ArrayList</a:t>
            </a:r>
            <a:r>
              <a:rPr lang="en-US" dirty="0"/>
              <a:t>&lt;Integer&gt;();</a:t>
            </a:r>
          </a:p>
          <a:p>
            <a:endParaRPr lang="en-US" dirty="0"/>
          </a:p>
          <a:p>
            <a:r>
              <a:rPr lang="en-US" dirty="0" err="1"/>
              <a:t>ray.add</a:t>
            </a:r>
            <a:r>
              <a:rPr lang="en-US" dirty="0"/>
              <a:t>(23);</a:t>
            </a:r>
          </a:p>
          <a:p>
            <a:r>
              <a:rPr lang="en-US" dirty="0" err="1"/>
              <a:t>ray.add</a:t>
            </a:r>
            <a:r>
              <a:rPr lang="en-US" dirty="0"/>
              <a:t>(11);</a:t>
            </a:r>
          </a:p>
          <a:p>
            <a:r>
              <a:rPr lang="en-US" dirty="0" err="1"/>
              <a:t>ray.add</a:t>
            </a:r>
            <a:r>
              <a:rPr lang="en-US" dirty="0"/>
              <a:t>(53);</a:t>
            </a:r>
          </a:p>
          <a:p>
            <a:r>
              <a:rPr lang="en-US" dirty="0" err="1"/>
              <a:t>out.println</a:t>
            </a:r>
            <a:r>
              <a:rPr lang="en-US" dirty="0"/>
              <a:t>(ray);</a:t>
            </a:r>
          </a:p>
          <a:p>
            <a:r>
              <a:rPr lang="en-US" dirty="0"/>
              <a:t>rotate(ray,2);</a:t>
            </a:r>
          </a:p>
          <a:p>
            <a:r>
              <a:rPr lang="en-US" dirty="0" err="1"/>
              <a:t>out.println</a:t>
            </a:r>
            <a:r>
              <a:rPr lang="en-US" dirty="0"/>
              <a:t>(ray);</a:t>
            </a:r>
          </a:p>
          <a:p>
            <a:r>
              <a:rPr lang="en-US" dirty="0"/>
              <a:t>rotate(ray,2);</a:t>
            </a:r>
          </a:p>
          <a:p>
            <a:r>
              <a:rPr lang="en-US" dirty="0"/>
              <a:t>reverse(ray);</a:t>
            </a:r>
          </a:p>
          <a:p>
            <a:r>
              <a:rPr lang="en-US" dirty="0" err="1"/>
              <a:t>out.println</a:t>
            </a:r>
            <a:r>
              <a:rPr lang="en-US" dirty="0"/>
              <a:t>(ray);</a:t>
            </a:r>
          </a:p>
        </p:txBody>
      </p:sp>
      <p:sp>
        <p:nvSpPr>
          <p:cNvPr id="58373" name="Text Box 5"/>
          <p:cNvSpPr txBox="1">
            <a:spLocks noChangeArrowheads="1"/>
          </p:cNvSpPr>
          <p:nvPr/>
        </p:nvSpPr>
        <p:spPr bwMode="auto">
          <a:xfrm>
            <a:off x="5410200" y="2743200"/>
            <a:ext cx="2362200" cy="1873250"/>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a:solidFill>
                  <a:srgbClr val="FF0000"/>
                </a:solidFill>
              </a:rPr>
              <a:t>OUTPUT</a:t>
            </a:r>
          </a:p>
          <a:p>
            <a:r>
              <a:rPr lang="en-US"/>
              <a:t>[23, 11, 53]</a:t>
            </a:r>
          </a:p>
          <a:p>
            <a:r>
              <a:rPr lang="en-US"/>
              <a:t>[11, 53, 23]</a:t>
            </a:r>
          </a:p>
          <a:p>
            <a:r>
              <a:rPr lang="en-US"/>
              <a:t>[11, 23, 53]</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Collections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9395" name="Text Box 2"/>
          <p:cNvSpPr txBox="1">
            <a:spLocks noChangeArrowheads="1"/>
          </p:cNvSpPr>
          <p:nvPr/>
        </p:nvSpPr>
        <p:spPr bwMode="auto">
          <a:xfrm>
            <a:off x="381000" y="1371600"/>
            <a:ext cx="7467600" cy="3935413"/>
          </a:xfrm>
          <a:prstGeom prst="rect">
            <a:avLst/>
          </a:prstGeom>
          <a:noFill/>
          <a:ln w="12700">
            <a:noFill/>
            <a:miter lim="800000"/>
            <a:headEnd type="none" w="sm" len="sm"/>
            <a:tailEnd type="none" w="sm" len="sm"/>
          </a:ln>
        </p:spPr>
        <p:txBody>
          <a:bodyPr>
            <a:spAutoFit/>
          </a:bodyPr>
          <a:lstStyle/>
          <a:p>
            <a:r>
              <a:rPr lang="en-US" dirty="0" err="1"/>
              <a:t>ArrayList</a:t>
            </a:r>
            <a:r>
              <a:rPr lang="en-US" dirty="0"/>
              <a:t>&lt;Integer&gt; ray;</a:t>
            </a:r>
          </a:p>
          <a:p>
            <a:r>
              <a:rPr lang="en-US" dirty="0"/>
              <a:t>ray = new </a:t>
            </a:r>
            <a:r>
              <a:rPr lang="en-US" dirty="0" err="1"/>
              <a:t>ArrayList</a:t>
            </a:r>
            <a:r>
              <a:rPr lang="en-US" dirty="0"/>
              <a:t>&lt;Integer&gt;();</a:t>
            </a:r>
          </a:p>
          <a:p>
            <a:r>
              <a:rPr lang="en-US" dirty="0" err="1"/>
              <a:t>ray.add</a:t>
            </a:r>
            <a:r>
              <a:rPr lang="en-US" dirty="0"/>
              <a:t>(0);</a:t>
            </a:r>
          </a:p>
          <a:p>
            <a:r>
              <a:rPr lang="en-US" dirty="0" err="1"/>
              <a:t>ray.add</a:t>
            </a:r>
            <a:r>
              <a:rPr lang="en-US" dirty="0"/>
              <a:t>(0);</a:t>
            </a:r>
          </a:p>
          <a:p>
            <a:r>
              <a:rPr lang="en-US" dirty="0" err="1"/>
              <a:t>ray.add</a:t>
            </a:r>
            <a:r>
              <a:rPr lang="en-US" dirty="0"/>
              <a:t>(0);</a:t>
            </a:r>
          </a:p>
          <a:p>
            <a:r>
              <a:rPr lang="en-US" dirty="0" err="1"/>
              <a:t>out.println</a:t>
            </a:r>
            <a:r>
              <a:rPr lang="en-US" dirty="0"/>
              <a:t>(ray);		</a:t>
            </a:r>
          </a:p>
          <a:p>
            <a:r>
              <a:rPr lang="en-US" dirty="0"/>
              <a:t>		</a:t>
            </a:r>
          </a:p>
          <a:p>
            <a:r>
              <a:rPr lang="en-US" dirty="0" err="1"/>
              <a:t>Collections.fill</a:t>
            </a:r>
            <a:r>
              <a:rPr lang="en-US" dirty="0"/>
              <a:t>(ray,33);</a:t>
            </a:r>
          </a:p>
          <a:p>
            <a:r>
              <a:rPr lang="en-US" dirty="0" err="1"/>
              <a:t>out.println</a:t>
            </a:r>
            <a:r>
              <a:rPr lang="en-US" dirty="0"/>
              <a:t>(ray);</a:t>
            </a:r>
          </a:p>
        </p:txBody>
      </p:sp>
      <p:sp>
        <p:nvSpPr>
          <p:cNvPr id="59397" name="Text Box 4"/>
          <p:cNvSpPr txBox="1">
            <a:spLocks noChangeArrowheads="1"/>
          </p:cNvSpPr>
          <p:nvPr/>
        </p:nvSpPr>
        <p:spPr bwMode="auto">
          <a:xfrm>
            <a:off x="5410200" y="2743200"/>
            <a:ext cx="2362200" cy="1446213"/>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a:solidFill>
                  <a:srgbClr val="FF0000"/>
                </a:solidFill>
              </a:rPr>
              <a:t>OUTPUT</a:t>
            </a:r>
          </a:p>
          <a:p>
            <a:r>
              <a:rPr lang="en-US"/>
              <a:t>[0, 0, 0]</a:t>
            </a:r>
          </a:p>
          <a:p>
            <a:r>
              <a:rPr lang="en-US"/>
              <a:t>[33, 33, 33]</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Collections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533400" y="1295400"/>
            <a:ext cx="8153400" cy="3139321"/>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binarysearch.java</a:t>
            </a:r>
          </a:p>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r</a:t>
            </a:r>
            <a:r>
              <a:rPr lang="en-US" sz="6600" b="1" cap="none" spc="50" dirty="0" smtClean="0">
                <a:ln w="11430">
                  <a:solidFill>
                    <a:srgbClr val="FF0000"/>
                  </a:solidFill>
                </a:ln>
                <a:solidFill>
                  <a:srgbClr val="FF3300"/>
                </a:solidFill>
                <a:effectLst>
                  <a:outerShdw blurRad="76200" dist="50800" dir="5400000" algn="tl" rotWithShape="0">
                    <a:srgbClr val="FFFF00">
                      <a:alpha val="65000"/>
                    </a:srgbClr>
                  </a:outerShdw>
                </a:effectLst>
              </a:rPr>
              <a:t>otate.java</a:t>
            </a:r>
            <a:br>
              <a:rPr lang="en-US" sz="6600" b="1" cap="none"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b="1" cap="none" spc="50" dirty="0" smtClean="0">
                <a:ln w="11430">
                  <a:solidFill>
                    <a:srgbClr val="FF0000"/>
                  </a:solidFill>
                </a:ln>
                <a:solidFill>
                  <a:srgbClr val="FF3300"/>
                </a:solidFill>
                <a:effectLst>
                  <a:outerShdw blurRad="76200" dist="50800" dir="5400000" algn="tl" rotWithShape="0">
                    <a:srgbClr val="FFFF00">
                      <a:alpha val="65000"/>
                    </a:srgbClr>
                  </a:outerShdw>
                </a:effectLst>
              </a:rPr>
              <a:t>fill.java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Search</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Methods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graphicFrame>
        <p:nvGraphicFramePr>
          <p:cNvPr id="342047" name="Group 31"/>
          <p:cNvGraphicFramePr>
            <a:graphicFrameLocks noGrp="1"/>
          </p:cNvGraphicFramePr>
          <p:nvPr/>
        </p:nvGraphicFramePr>
        <p:xfrm>
          <a:off x="533400" y="914400"/>
          <a:ext cx="8077200" cy="3081338"/>
        </p:xfrm>
        <a:graphic>
          <a:graphicData uri="http://schemas.openxmlformats.org/drawingml/2006/table">
            <a:tbl>
              <a:tblPr/>
              <a:tblGrid>
                <a:gridCol w="2720975"/>
                <a:gridCol w="5356225"/>
              </a:tblGrid>
              <a:tr h="14763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dirty="0" err="1" smtClean="0">
                          <a:ln>
                            <a:noFill/>
                          </a:ln>
                          <a:solidFill>
                            <a:srgbClr val="FF0000"/>
                          </a:solidFill>
                          <a:effectLst/>
                          <a:latin typeface="Tahoma" pitchFamily="34" charset="0"/>
                        </a:rPr>
                        <a:t>ArrayList</a:t>
                      </a:r>
                      <a:endParaRPr kumimoji="0" lang="en-US" sz="3600" b="1" i="0" u="none" strike="noStrike" cap="none" normalizeH="0" baseline="0" dirty="0" smtClean="0">
                        <a:ln>
                          <a:noFill/>
                        </a:ln>
                        <a:solidFill>
                          <a:srgbClr val="FF0000"/>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684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69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contains(x)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Tahoma" pitchFamily="34" charset="0"/>
                        </a:rPr>
                        <a:t>checks if the list contains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indexOf(x)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Tahoma" pitchFamily="34" charset="0"/>
                        </a:rPr>
                        <a:t>checks the list for the location of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3491" name="Rectangle 2"/>
          <p:cNvSpPr>
            <a:spLocks noChangeArrowheads="1"/>
          </p:cNvSpPr>
          <p:nvPr/>
        </p:nvSpPr>
        <p:spPr bwMode="auto">
          <a:xfrm>
            <a:off x="228600" y="0"/>
            <a:ext cx="6103938" cy="6497638"/>
          </a:xfrm>
          <a:prstGeom prst="rect">
            <a:avLst/>
          </a:prstGeom>
          <a:noFill/>
          <a:ln w="12700">
            <a:noFill/>
            <a:miter lim="800000"/>
            <a:headEnd type="none" w="sm" len="sm"/>
            <a:tailEnd type="none" w="sm" len="sm"/>
          </a:ln>
        </p:spPr>
        <p:txBody>
          <a:bodyPr wrap="none">
            <a:spAutoFit/>
          </a:bodyPr>
          <a:lstStyle/>
          <a:p>
            <a:r>
              <a:rPr lang="en-US" dirty="0" err="1"/>
              <a:t>ArrayList</a:t>
            </a:r>
            <a:r>
              <a:rPr lang="en-US" dirty="0"/>
              <a:t>&lt;Integer&gt; ray;</a:t>
            </a:r>
          </a:p>
          <a:p>
            <a:r>
              <a:rPr lang="en-US" dirty="0"/>
              <a:t>ray = new </a:t>
            </a:r>
            <a:r>
              <a:rPr lang="en-US" dirty="0" err="1"/>
              <a:t>ArrayList</a:t>
            </a:r>
            <a:r>
              <a:rPr lang="en-US" dirty="0"/>
              <a:t>&lt;Integer&gt;();</a:t>
            </a:r>
          </a:p>
          <a:p>
            <a:endParaRPr lang="en-US" dirty="0"/>
          </a:p>
          <a:p>
            <a:r>
              <a:rPr lang="en-US" dirty="0" err="1"/>
              <a:t>ray.add</a:t>
            </a:r>
            <a:r>
              <a:rPr lang="en-US" dirty="0"/>
              <a:t>(23);</a:t>
            </a:r>
          </a:p>
          <a:p>
            <a:r>
              <a:rPr lang="en-US" dirty="0" err="1"/>
              <a:t>ray.add</a:t>
            </a:r>
            <a:r>
              <a:rPr lang="en-US" dirty="0"/>
              <a:t>(11);</a:t>
            </a:r>
          </a:p>
          <a:p>
            <a:r>
              <a:rPr lang="en-US" dirty="0" err="1"/>
              <a:t>ray.add</a:t>
            </a:r>
            <a:r>
              <a:rPr lang="en-US" dirty="0"/>
              <a:t>(66);</a:t>
            </a:r>
          </a:p>
          <a:p>
            <a:r>
              <a:rPr lang="en-US" dirty="0" err="1"/>
              <a:t>ray.add</a:t>
            </a:r>
            <a:r>
              <a:rPr lang="en-US" dirty="0"/>
              <a:t>(53);</a:t>
            </a:r>
          </a:p>
          <a:p>
            <a:endParaRPr lang="en-US" dirty="0"/>
          </a:p>
          <a:p>
            <a:r>
              <a:rPr lang="en-US" dirty="0" err="1"/>
              <a:t>out.println</a:t>
            </a:r>
            <a:r>
              <a:rPr lang="en-US" dirty="0"/>
              <a:t>(ray);</a:t>
            </a:r>
          </a:p>
          <a:p>
            <a:r>
              <a:rPr lang="en-US" dirty="0" err="1"/>
              <a:t>out.println</a:t>
            </a:r>
            <a:r>
              <a:rPr lang="en-US" dirty="0"/>
              <a:t>(</a:t>
            </a:r>
            <a:r>
              <a:rPr lang="en-US" dirty="0" err="1"/>
              <a:t>ray.indexOf</a:t>
            </a:r>
            <a:r>
              <a:rPr lang="en-US" dirty="0"/>
              <a:t>(21));</a:t>
            </a:r>
          </a:p>
          <a:p>
            <a:r>
              <a:rPr lang="en-US" dirty="0" err="1"/>
              <a:t>out.println</a:t>
            </a:r>
            <a:r>
              <a:rPr lang="en-US" dirty="0"/>
              <a:t>(</a:t>
            </a:r>
            <a:r>
              <a:rPr lang="en-US" dirty="0" err="1"/>
              <a:t>ray.indexOf</a:t>
            </a:r>
            <a:r>
              <a:rPr lang="en-US" dirty="0"/>
              <a:t>(66));</a:t>
            </a:r>
          </a:p>
          <a:p>
            <a:endParaRPr lang="en-US" dirty="0"/>
          </a:p>
          <a:p>
            <a:r>
              <a:rPr lang="en-US" dirty="0" err="1"/>
              <a:t>out.println</a:t>
            </a:r>
            <a:r>
              <a:rPr lang="en-US" dirty="0"/>
              <a:t>(ray);</a:t>
            </a:r>
          </a:p>
          <a:p>
            <a:r>
              <a:rPr lang="en-US" dirty="0" err="1"/>
              <a:t>out.println</a:t>
            </a:r>
            <a:r>
              <a:rPr lang="en-US" dirty="0"/>
              <a:t>(</a:t>
            </a:r>
            <a:r>
              <a:rPr lang="en-US" dirty="0" err="1"/>
              <a:t>ray.contains</a:t>
            </a:r>
            <a:r>
              <a:rPr lang="en-US" dirty="0"/>
              <a:t>(21));</a:t>
            </a:r>
          </a:p>
          <a:p>
            <a:r>
              <a:rPr lang="en-US" dirty="0" err="1"/>
              <a:t>out.println</a:t>
            </a:r>
            <a:r>
              <a:rPr lang="en-US" dirty="0"/>
              <a:t>(</a:t>
            </a:r>
            <a:r>
              <a:rPr lang="en-US" dirty="0" err="1"/>
              <a:t>ray.contains</a:t>
            </a:r>
            <a:r>
              <a:rPr lang="en-US" dirty="0"/>
              <a:t>(66));</a:t>
            </a:r>
          </a:p>
        </p:txBody>
      </p:sp>
      <p:sp>
        <p:nvSpPr>
          <p:cNvPr id="63492" name="Text Box 4"/>
          <p:cNvSpPr txBox="1">
            <a:spLocks noChangeArrowheads="1"/>
          </p:cNvSpPr>
          <p:nvPr/>
        </p:nvSpPr>
        <p:spPr bwMode="auto">
          <a:xfrm>
            <a:off x="5943600" y="1066800"/>
            <a:ext cx="3048000" cy="3154363"/>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a:solidFill>
                  <a:srgbClr val="FF0000"/>
                </a:solidFill>
              </a:rPr>
              <a:t>OUTPUT</a:t>
            </a:r>
          </a:p>
          <a:p>
            <a:r>
              <a:rPr lang="en-US"/>
              <a:t>[23, 11, 66, 53]</a:t>
            </a:r>
          </a:p>
          <a:p>
            <a:r>
              <a:rPr lang="en-US"/>
              <a:t>-1</a:t>
            </a:r>
          </a:p>
          <a:p>
            <a:r>
              <a:rPr lang="en-US"/>
              <a:t>2</a:t>
            </a:r>
          </a:p>
          <a:p>
            <a:r>
              <a:rPr lang="en-US"/>
              <a:t>[23, 11, 66, 53]</a:t>
            </a:r>
          </a:p>
          <a:p>
            <a:r>
              <a:rPr lang="en-US"/>
              <a:t>false</a:t>
            </a:r>
          </a:p>
          <a:p>
            <a:r>
              <a:rPr lang="en-US"/>
              <a:t>true</a:t>
            </a:r>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search.java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8435" name="Text Box 2"/>
          <p:cNvSpPr txBox="1">
            <a:spLocks noChangeArrowheads="1"/>
          </p:cNvSpPr>
          <p:nvPr/>
        </p:nvSpPr>
        <p:spPr bwMode="auto">
          <a:xfrm>
            <a:off x="1584325" y="2895600"/>
            <a:ext cx="6797675" cy="519113"/>
          </a:xfrm>
          <a:prstGeom prst="rect">
            <a:avLst/>
          </a:prstGeom>
          <a:noFill/>
          <a:ln w="12700">
            <a:noFill/>
            <a:miter lim="800000"/>
            <a:headEnd type="none" w="sm" len="sm"/>
            <a:tailEnd type="none" w="sm" len="sm"/>
          </a:ln>
        </p:spPr>
        <p:txBody>
          <a:bodyPr>
            <a:spAutoFit/>
          </a:bodyPr>
          <a:lstStyle/>
          <a:p>
            <a:r>
              <a:rPr lang="en-US"/>
              <a:t>0  </a:t>
            </a:r>
            <a:r>
              <a:rPr lang="en-US">
                <a:solidFill>
                  <a:srgbClr val="0000CC"/>
                </a:solidFill>
              </a:rPr>
              <a:t>  </a:t>
            </a:r>
            <a:r>
              <a:rPr lang="en-US"/>
              <a:t>1     2    3    4    5	    6	  7    8    9</a:t>
            </a:r>
          </a:p>
        </p:txBody>
      </p:sp>
      <p:sp>
        <p:nvSpPr>
          <p:cNvPr id="18436" name="Text Box 3"/>
          <p:cNvSpPr txBox="1">
            <a:spLocks noChangeArrowheads="1"/>
          </p:cNvSpPr>
          <p:nvPr/>
        </p:nvSpPr>
        <p:spPr bwMode="auto">
          <a:xfrm>
            <a:off x="228600" y="3581400"/>
            <a:ext cx="1160463" cy="519113"/>
          </a:xfrm>
          <a:prstGeom prst="rect">
            <a:avLst/>
          </a:prstGeom>
          <a:noFill/>
          <a:ln w="12700">
            <a:noFill/>
            <a:miter lim="800000"/>
            <a:headEnd type="none" w="sm" len="sm"/>
            <a:tailEnd type="none" w="sm" len="sm"/>
          </a:ln>
        </p:spPr>
        <p:txBody>
          <a:bodyPr wrap="none">
            <a:spAutoFit/>
          </a:bodyPr>
          <a:lstStyle/>
          <a:p>
            <a:r>
              <a:rPr lang="en-US"/>
              <a:t>nums</a:t>
            </a:r>
          </a:p>
        </p:txBody>
      </p:sp>
      <p:sp>
        <p:nvSpPr>
          <p:cNvPr id="18437" name="Text Box 4"/>
          <p:cNvSpPr txBox="1">
            <a:spLocks noChangeArrowheads="1"/>
          </p:cNvSpPr>
          <p:nvPr/>
        </p:nvSpPr>
        <p:spPr bwMode="auto">
          <a:xfrm>
            <a:off x="1828800" y="5715000"/>
            <a:ext cx="184150" cy="946150"/>
          </a:xfrm>
          <a:prstGeom prst="rect">
            <a:avLst/>
          </a:prstGeom>
          <a:noFill/>
          <a:ln w="12700">
            <a:noFill/>
            <a:miter lim="800000"/>
            <a:headEnd type="none" w="sm" len="sm"/>
            <a:tailEnd type="none" w="sm" len="sm"/>
          </a:ln>
        </p:spPr>
        <p:txBody>
          <a:bodyPr wrap="none">
            <a:spAutoFit/>
          </a:bodyPr>
          <a:lstStyle/>
          <a:p>
            <a:endParaRPr lang="en-US">
              <a:solidFill>
                <a:srgbClr val="FF0000"/>
              </a:solidFill>
            </a:endParaRPr>
          </a:p>
          <a:p>
            <a:endParaRPr lang="en-US">
              <a:solidFill>
                <a:srgbClr val="FF0000"/>
              </a:solidFill>
            </a:endParaRPr>
          </a:p>
        </p:txBody>
      </p:sp>
      <p:graphicFrame>
        <p:nvGraphicFramePr>
          <p:cNvPr id="361478" name="Group 6"/>
          <p:cNvGraphicFramePr>
            <a:graphicFrameLocks noGrp="1"/>
          </p:cNvGraphicFramePr>
          <p:nvPr/>
        </p:nvGraphicFramePr>
        <p:xfrm>
          <a:off x="1447800" y="3581400"/>
          <a:ext cx="6781800" cy="584200"/>
        </p:xfrm>
        <a:graphic>
          <a:graphicData uri="http://schemas.openxmlformats.org/drawingml/2006/table">
            <a:tbl>
              <a:tblPr/>
              <a:tblGrid>
                <a:gridCol w="677863"/>
                <a:gridCol w="677862"/>
                <a:gridCol w="679450"/>
                <a:gridCol w="677863"/>
                <a:gridCol w="677862"/>
                <a:gridCol w="677863"/>
                <a:gridCol w="677862"/>
                <a:gridCol w="679450"/>
                <a:gridCol w="677863"/>
                <a:gridCol w="677862"/>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18463" name="Text Box 30"/>
          <p:cNvSpPr txBox="1">
            <a:spLocks noChangeArrowheads="1"/>
          </p:cNvSpPr>
          <p:nvPr/>
        </p:nvSpPr>
        <p:spPr bwMode="auto">
          <a:xfrm>
            <a:off x="1066800" y="1981200"/>
            <a:ext cx="7704138" cy="519113"/>
          </a:xfrm>
          <a:prstGeom prst="rect">
            <a:avLst/>
          </a:prstGeom>
          <a:noFill/>
          <a:ln w="12700">
            <a:noFill/>
            <a:miter lim="800000"/>
            <a:headEnd type="none" w="sm" len="sm"/>
            <a:tailEnd type="none" w="sm" len="sm"/>
          </a:ln>
        </p:spPr>
        <p:txBody>
          <a:bodyPr wrap="none">
            <a:spAutoFit/>
          </a:bodyPr>
          <a:lstStyle/>
          <a:p>
            <a:r>
              <a:rPr lang="en-US"/>
              <a:t>int[] nums = new int[10];    	</a:t>
            </a:r>
            <a:r>
              <a:rPr lang="en-US" sz="2000">
                <a:solidFill>
                  <a:srgbClr val="009900"/>
                </a:solidFill>
              </a:rPr>
              <a:t>//Java int array</a:t>
            </a:r>
          </a:p>
        </p:txBody>
      </p:sp>
      <p:sp>
        <p:nvSpPr>
          <p:cNvPr id="18464" name="Text Box 31"/>
          <p:cNvSpPr txBox="1">
            <a:spLocks noChangeArrowheads="1"/>
          </p:cNvSpPr>
          <p:nvPr/>
        </p:nvSpPr>
        <p:spPr bwMode="auto">
          <a:xfrm>
            <a:off x="990600" y="4724400"/>
            <a:ext cx="7391400" cy="1385888"/>
          </a:xfrm>
          <a:prstGeom prst="rect">
            <a:avLst/>
          </a:prstGeom>
          <a:noFill/>
          <a:ln w="12700">
            <a:solidFill>
              <a:srgbClr val="008080"/>
            </a:solidFill>
            <a:miter lim="800000"/>
            <a:headEnd type="none" w="sm" len="sm"/>
            <a:tailEnd type="none" w="sm" len="sm"/>
          </a:ln>
        </p:spPr>
        <p:txBody>
          <a:bodyPr>
            <a:spAutoFit/>
          </a:bodyPr>
          <a:lstStyle/>
          <a:p>
            <a:r>
              <a:rPr lang="en-US">
                <a:solidFill>
                  <a:srgbClr val="006666"/>
                </a:solidFill>
              </a:rPr>
              <a:t>An array is a group of items all of the same type which are accessed through a single identifier.</a:t>
            </a:r>
            <a:endParaRPr lang="en-US"/>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ArrayList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2"/>
          <p:cNvSpPr>
            <a:spLocks noGrp="1"/>
          </p:cNvSpPr>
          <p:nvPr>
            <p:ph type="ftr" sz="quarter" idx="11"/>
          </p:nvPr>
        </p:nvSpPr>
        <p:spPr>
          <a:noFill/>
        </p:spPr>
        <p:txBody>
          <a:bodyPr/>
          <a:lstStyle/>
          <a:p>
            <a:endParaRPr lang="en-US" b="0" smtClean="0">
              <a:latin typeface="Times New Roman" pitchFamily="18" charset="0"/>
            </a:endParaRPr>
          </a:p>
          <a:p>
            <a:endParaRPr lang="en-US" smtClean="0"/>
          </a:p>
          <a:p>
            <a:endParaRPr lang="en-US" smtClean="0"/>
          </a:p>
          <a:p>
            <a:r>
              <a:rPr lang="en-US" smtClean="0"/>
              <a:t>© A+ Computer Science  -  www.apluscompsci.com</a:t>
            </a:r>
          </a:p>
        </p:txBody>
      </p:sp>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LISTS</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9459" name="Rectangle 2"/>
          <p:cNvSpPr>
            <a:spLocks noChangeArrowheads="1"/>
          </p:cNvSpPr>
          <p:nvPr/>
        </p:nvSpPr>
        <p:spPr bwMode="auto">
          <a:xfrm>
            <a:off x="385763" y="2673350"/>
            <a:ext cx="244475" cy="342900"/>
          </a:xfrm>
          <a:prstGeom prst="rect">
            <a:avLst/>
          </a:prstGeom>
          <a:noFill/>
          <a:ln w="9525">
            <a:noFill/>
            <a:miter lim="800000"/>
            <a:headEnd/>
            <a:tailEnd/>
          </a:ln>
        </p:spPr>
        <p:txBody>
          <a:bodyPr wrap="none" anchor="ctr"/>
          <a:lstStyle/>
          <a:p>
            <a:endParaRPr lang="en-US"/>
          </a:p>
        </p:txBody>
      </p:sp>
      <p:sp>
        <p:nvSpPr>
          <p:cNvPr id="19460" name="Rectangle 3"/>
          <p:cNvSpPr>
            <a:spLocks noChangeArrowheads="1"/>
          </p:cNvSpPr>
          <p:nvPr/>
        </p:nvSpPr>
        <p:spPr bwMode="auto">
          <a:xfrm>
            <a:off x="2056012" y="2895600"/>
            <a:ext cx="1107676" cy="831639"/>
          </a:xfrm>
          <a:prstGeom prst="rect">
            <a:avLst/>
          </a:prstGeom>
          <a:noFill/>
          <a:ln w="9525">
            <a:noFill/>
            <a:miter lim="800000"/>
            <a:headEnd/>
            <a:tailEnd/>
          </a:ln>
        </p:spPr>
        <p:txBody>
          <a:bodyPr wrap="none" lIns="92075" tIns="46038" rIns="92075" bIns="46038">
            <a:spAutoFit/>
          </a:bodyPr>
          <a:lstStyle/>
          <a:p>
            <a:pPr algn="ctr" eaLnBrk="0" hangingPunct="0"/>
            <a:r>
              <a:rPr lang="en-US" sz="2400" dirty="0" err="1" smtClean="0">
                <a:latin typeface="Courier New" pitchFamily="49" charset="0"/>
              </a:rPr>
              <a:t>aplus</a:t>
            </a:r>
            <a:endParaRPr lang="en-US" sz="2400" dirty="0">
              <a:latin typeface="Courier New" pitchFamily="49" charset="0"/>
            </a:endParaRPr>
          </a:p>
          <a:p>
            <a:pPr algn="ctr" eaLnBrk="0" hangingPunct="0"/>
            <a:endParaRPr lang="en-US" sz="2400" dirty="0">
              <a:latin typeface="Courier New" pitchFamily="49" charset="0"/>
            </a:endParaRPr>
          </a:p>
        </p:txBody>
      </p:sp>
      <p:sp>
        <p:nvSpPr>
          <p:cNvPr id="19461" name="Rectangle 4"/>
          <p:cNvSpPr>
            <a:spLocks noChangeArrowheads="1"/>
          </p:cNvSpPr>
          <p:nvPr/>
        </p:nvSpPr>
        <p:spPr bwMode="auto">
          <a:xfrm>
            <a:off x="4343400" y="4191000"/>
            <a:ext cx="3200400" cy="787400"/>
          </a:xfrm>
          <a:prstGeom prst="rect">
            <a:avLst/>
          </a:prstGeom>
          <a:solidFill>
            <a:srgbClr val="CCFFCC"/>
          </a:solidFill>
          <a:ln w="12700">
            <a:solidFill>
              <a:srgbClr val="CCFFCC"/>
            </a:solidFill>
            <a:miter lim="800000"/>
            <a:headEnd/>
            <a:tailEnd/>
          </a:ln>
        </p:spPr>
        <p:txBody>
          <a:bodyPr wrap="none" lIns="92075" tIns="46038" rIns="92075" bIns="46038" anchor="ctr"/>
          <a:lstStyle/>
          <a:p>
            <a:pPr algn="ctr" eaLnBrk="0" hangingPunct="0"/>
            <a:r>
              <a:rPr lang="en-US"/>
              <a:t>nothing</a:t>
            </a:r>
          </a:p>
        </p:txBody>
      </p:sp>
      <p:sp>
        <p:nvSpPr>
          <p:cNvPr id="19462" name="Line 5"/>
          <p:cNvSpPr>
            <a:spLocks noChangeShapeType="1"/>
          </p:cNvSpPr>
          <p:nvPr/>
        </p:nvSpPr>
        <p:spPr bwMode="auto">
          <a:xfrm>
            <a:off x="3048000" y="3352800"/>
            <a:ext cx="1219200" cy="990600"/>
          </a:xfrm>
          <a:prstGeom prst="line">
            <a:avLst/>
          </a:prstGeom>
          <a:noFill/>
          <a:ln w="50800">
            <a:solidFill>
              <a:srgbClr val="FF6600"/>
            </a:solidFill>
            <a:round/>
            <a:headEnd type="none" w="sm" len="sm"/>
            <a:tailEnd type="triangle" w="sm" len="sm"/>
          </a:ln>
        </p:spPr>
        <p:txBody>
          <a:bodyPr/>
          <a:lstStyle/>
          <a:p>
            <a:endParaRPr lang="en-US"/>
          </a:p>
        </p:txBody>
      </p:sp>
      <p:sp>
        <p:nvSpPr>
          <p:cNvPr id="19463" name="Text Box 6"/>
          <p:cNvSpPr txBox="1">
            <a:spLocks noChangeArrowheads="1"/>
          </p:cNvSpPr>
          <p:nvPr/>
        </p:nvSpPr>
        <p:spPr bwMode="auto">
          <a:xfrm>
            <a:off x="2209800" y="3276600"/>
            <a:ext cx="660400" cy="396875"/>
          </a:xfrm>
          <a:prstGeom prst="rect">
            <a:avLst/>
          </a:prstGeom>
          <a:noFill/>
          <a:ln w="12700">
            <a:noFill/>
            <a:miter lim="800000"/>
            <a:headEnd type="none" w="sm" len="sm"/>
            <a:tailEnd type="none" w="sm" len="sm"/>
          </a:ln>
        </p:spPr>
        <p:txBody>
          <a:bodyPr wrap="none">
            <a:spAutoFit/>
          </a:bodyPr>
          <a:lstStyle/>
          <a:p>
            <a:r>
              <a:rPr lang="en-US" sz="2000">
                <a:solidFill>
                  <a:schemeClr val="accent2"/>
                </a:solidFill>
              </a:rPr>
              <a:t>null</a:t>
            </a:r>
          </a:p>
        </p:txBody>
      </p:sp>
      <p:sp>
        <p:nvSpPr>
          <p:cNvPr id="19464" name="Text Box 7"/>
          <p:cNvSpPr txBox="1">
            <a:spLocks noChangeArrowheads="1"/>
          </p:cNvSpPr>
          <p:nvPr/>
        </p:nvSpPr>
        <p:spPr bwMode="auto">
          <a:xfrm>
            <a:off x="4876800" y="3733800"/>
            <a:ext cx="660400" cy="396875"/>
          </a:xfrm>
          <a:prstGeom prst="rect">
            <a:avLst/>
          </a:prstGeom>
          <a:noFill/>
          <a:ln w="12700">
            <a:noFill/>
            <a:miter lim="800000"/>
            <a:headEnd type="none" w="sm" len="sm"/>
            <a:tailEnd type="none" w="sm" len="sm"/>
          </a:ln>
        </p:spPr>
        <p:txBody>
          <a:bodyPr wrap="none">
            <a:spAutoFit/>
          </a:bodyPr>
          <a:lstStyle/>
          <a:p>
            <a:r>
              <a:rPr lang="en-US" sz="2000">
                <a:solidFill>
                  <a:schemeClr val="accent2"/>
                </a:solidFill>
              </a:rPr>
              <a:t>null</a:t>
            </a:r>
          </a:p>
        </p:txBody>
      </p:sp>
      <p:sp>
        <p:nvSpPr>
          <p:cNvPr id="19466" name="Text Box 9"/>
          <p:cNvSpPr txBox="1">
            <a:spLocks noChangeArrowheads="1"/>
          </p:cNvSpPr>
          <p:nvPr/>
        </p:nvSpPr>
        <p:spPr bwMode="auto">
          <a:xfrm>
            <a:off x="1828800" y="1981200"/>
            <a:ext cx="4057521" cy="646331"/>
          </a:xfrm>
          <a:prstGeom prst="rect">
            <a:avLst/>
          </a:prstGeom>
          <a:noFill/>
          <a:ln w="12700">
            <a:noFill/>
            <a:miter lim="800000"/>
            <a:headEnd type="none" w="sm" len="sm"/>
            <a:tailEnd type="none" w="sm" len="sm"/>
          </a:ln>
        </p:spPr>
        <p:txBody>
          <a:bodyPr wrap="none">
            <a:spAutoFit/>
          </a:bodyPr>
          <a:lstStyle/>
          <a:p>
            <a:r>
              <a:rPr lang="en-US" sz="3600" dirty="0" err="1"/>
              <a:t>ArrayList</a:t>
            </a:r>
            <a:r>
              <a:rPr lang="en-US" sz="3600" dirty="0"/>
              <a:t> </a:t>
            </a:r>
            <a:r>
              <a:rPr lang="en-US" sz="3600" dirty="0" smtClean="0"/>
              <a:t> </a:t>
            </a:r>
            <a:r>
              <a:rPr lang="en-US" sz="3600" dirty="0" err="1" smtClean="0"/>
              <a:t>aplus</a:t>
            </a:r>
            <a:r>
              <a:rPr lang="en-US" sz="3600" dirty="0" smtClean="0"/>
              <a:t>;</a:t>
            </a:r>
            <a:r>
              <a:rPr lang="en-US" dirty="0" smtClean="0"/>
              <a:t> </a:t>
            </a:r>
            <a:endParaRPr lang="en-US" sz="2000" dirty="0">
              <a:solidFill>
                <a:srgbClr val="009900"/>
              </a:solidFill>
            </a:endParaRPr>
          </a:p>
        </p:txBody>
      </p:sp>
      <p:sp>
        <p:nvSpPr>
          <p:cNvPr id="19467" name="Text Box 10"/>
          <p:cNvSpPr txBox="1">
            <a:spLocks noChangeArrowheads="1"/>
          </p:cNvSpPr>
          <p:nvPr/>
        </p:nvSpPr>
        <p:spPr bwMode="auto">
          <a:xfrm>
            <a:off x="1524000" y="5562600"/>
            <a:ext cx="6563015" cy="523220"/>
          </a:xfrm>
          <a:prstGeom prst="rect">
            <a:avLst/>
          </a:prstGeom>
          <a:noFill/>
          <a:ln w="12700">
            <a:noFill/>
            <a:miter lim="800000"/>
            <a:headEnd type="none" w="sm" len="sm"/>
            <a:tailEnd type="none" w="sm" len="sm"/>
          </a:ln>
        </p:spPr>
        <p:txBody>
          <a:bodyPr wrap="none">
            <a:spAutoFit/>
          </a:bodyPr>
          <a:lstStyle/>
          <a:p>
            <a:r>
              <a:rPr lang="en-US" dirty="0" err="1" smtClean="0">
                <a:solidFill>
                  <a:srgbClr val="0000CC"/>
                </a:solidFill>
              </a:rPr>
              <a:t>aplus</a:t>
            </a:r>
            <a:r>
              <a:rPr lang="en-US" dirty="0" smtClean="0">
                <a:solidFill>
                  <a:srgbClr val="0000CC"/>
                </a:solidFill>
              </a:rPr>
              <a:t> </a:t>
            </a:r>
            <a:r>
              <a:rPr lang="en-US" dirty="0">
                <a:solidFill>
                  <a:srgbClr val="0000CC"/>
                </a:solidFill>
              </a:rPr>
              <a:t>is a reference to an </a:t>
            </a:r>
            <a:r>
              <a:rPr lang="en-US" dirty="0" err="1">
                <a:solidFill>
                  <a:srgbClr val="0000CC"/>
                </a:solidFill>
              </a:rPr>
              <a:t>ArrayList</a:t>
            </a:r>
            <a:r>
              <a:rPr lang="en-US" dirty="0">
                <a:solidFill>
                  <a:srgbClr val="0000CC"/>
                </a:solidFill>
              </a:rPr>
              <a:t>.</a:t>
            </a:r>
          </a:p>
        </p:txBody>
      </p:sp>
      <p:sp>
        <p:nvSpPr>
          <p:cNvPr id="12" name="Rectangle 11"/>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ArrayList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0483" name="Rectangle 2"/>
          <p:cNvSpPr>
            <a:spLocks noChangeArrowheads="1"/>
          </p:cNvSpPr>
          <p:nvPr/>
        </p:nvSpPr>
        <p:spPr bwMode="auto">
          <a:xfrm>
            <a:off x="385763" y="2673350"/>
            <a:ext cx="244475" cy="342900"/>
          </a:xfrm>
          <a:prstGeom prst="rect">
            <a:avLst/>
          </a:prstGeom>
          <a:noFill/>
          <a:ln w="9525">
            <a:noFill/>
            <a:miter lim="800000"/>
            <a:headEnd/>
            <a:tailEnd/>
          </a:ln>
        </p:spPr>
        <p:txBody>
          <a:bodyPr wrap="none" anchor="ctr"/>
          <a:lstStyle/>
          <a:p>
            <a:endParaRPr lang="en-US"/>
          </a:p>
        </p:txBody>
      </p:sp>
      <p:sp>
        <p:nvSpPr>
          <p:cNvPr id="20484" name="Text Box 3"/>
          <p:cNvSpPr txBox="1">
            <a:spLocks noChangeArrowheads="1"/>
          </p:cNvSpPr>
          <p:nvPr/>
        </p:nvSpPr>
        <p:spPr bwMode="auto">
          <a:xfrm>
            <a:off x="3657600" y="3429000"/>
            <a:ext cx="985838" cy="396875"/>
          </a:xfrm>
          <a:prstGeom prst="rect">
            <a:avLst/>
          </a:prstGeom>
          <a:noFill/>
          <a:ln w="12700">
            <a:noFill/>
            <a:miter lim="800000"/>
            <a:headEnd type="none" w="sm" len="sm"/>
            <a:tailEnd type="none" w="sm" len="sm"/>
          </a:ln>
        </p:spPr>
        <p:txBody>
          <a:bodyPr wrap="none">
            <a:spAutoFit/>
          </a:bodyPr>
          <a:lstStyle/>
          <a:p>
            <a:r>
              <a:rPr lang="en-US" sz="2000">
                <a:solidFill>
                  <a:schemeClr val="accent2"/>
                </a:solidFill>
              </a:rPr>
              <a:t>0x213</a:t>
            </a:r>
          </a:p>
        </p:txBody>
      </p:sp>
      <p:sp>
        <p:nvSpPr>
          <p:cNvPr id="20486" name="Text Box 5"/>
          <p:cNvSpPr txBox="1">
            <a:spLocks noChangeArrowheads="1"/>
          </p:cNvSpPr>
          <p:nvPr/>
        </p:nvSpPr>
        <p:spPr bwMode="auto">
          <a:xfrm>
            <a:off x="2590800" y="2286000"/>
            <a:ext cx="3941763" cy="641350"/>
          </a:xfrm>
          <a:prstGeom prst="rect">
            <a:avLst/>
          </a:prstGeom>
          <a:noFill/>
          <a:ln w="12700">
            <a:noFill/>
            <a:miter lim="800000"/>
            <a:headEnd type="none" w="sm" len="sm"/>
            <a:tailEnd type="none" w="sm" len="sm"/>
          </a:ln>
        </p:spPr>
        <p:txBody>
          <a:bodyPr wrap="none">
            <a:spAutoFit/>
          </a:bodyPr>
          <a:lstStyle/>
          <a:p>
            <a:r>
              <a:rPr lang="en-US" sz="3600"/>
              <a:t>new ArrayList();</a:t>
            </a:r>
          </a:p>
        </p:txBody>
      </p:sp>
      <p:sp>
        <p:nvSpPr>
          <p:cNvPr id="20487" name="Text Box 16"/>
          <p:cNvSpPr txBox="1">
            <a:spLocks noChangeArrowheads="1"/>
          </p:cNvSpPr>
          <p:nvPr/>
        </p:nvSpPr>
        <p:spPr bwMode="auto">
          <a:xfrm>
            <a:off x="2514600" y="5486400"/>
            <a:ext cx="4230688" cy="519113"/>
          </a:xfrm>
          <a:prstGeom prst="rect">
            <a:avLst/>
          </a:prstGeom>
          <a:noFill/>
          <a:ln w="12700">
            <a:noFill/>
            <a:miter lim="800000"/>
            <a:headEnd type="none" w="sm" len="sm"/>
            <a:tailEnd type="none" w="sm" len="sm"/>
          </a:ln>
        </p:spPr>
        <p:txBody>
          <a:bodyPr wrap="none">
            <a:spAutoFit/>
          </a:bodyPr>
          <a:lstStyle/>
          <a:p>
            <a:r>
              <a:rPr lang="en-US">
                <a:solidFill>
                  <a:srgbClr val="0000CC"/>
                </a:solidFill>
              </a:rPr>
              <a:t>ArrayLists are Objects.</a:t>
            </a:r>
          </a:p>
        </p:txBody>
      </p:sp>
      <p:sp>
        <p:nvSpPr>
          <p:cNvPr id="20488" name="Text Box 17"/>
          <p:cNvSpPr txBox="1">
            <a:spLocks noChangeArrowheads="1"/>
          </p:cNvSpPr>
          <p:nvPr/>
        </p:nvSpPr>
        <p:spPr bwMode="auto">
          <a:xfrm>
            <a:off x="3810000" y="3886200"/>
            <a:ext cx="736600" cy="823913"/>
          </a:xfrm>
          <a:prstGeom prst="rect">
            <a:avLst/>
          </a:prstGeom>
          <a:noFill/>
          <a:ln w="12700">
            <a:noFill/>
            <a:miter lim="800000"/>
            <a:headEnd type="none" w="sm" len="sm"/>
            <a:tailEnd type="none" w="sm" len="sm"/>
          </a:ln>
        </p:spPr>
        <p:txBody>
          <a:bodyPr wrap="none">
            <a:spAutoFit/>
          </a:bodyPr>
          <a:lstStyle/>
          <a:p>
            <a:r>
              <a:rPr lang="en-US" sz="4800"/>
              <a:t>[]</a:t>
            </a:r>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ArrayList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1507" name="Rectangle 2"/>
          <p:cNvSpPr>
            <a:spLocks noChangeArrowheads="1"/>
          </p:cNvSpPr>
          <p:nvPr/>
        </p:nvSpPr>
        <p:spPr bwMode="auto">
          <a:xfrm>
            <a:off x="385763" y="2673350"/>
            <a:ext cx="244475" cy="342900"/>
          </a:xfrm>
          <a:prstGeom prst="rect">
            <a:avLst/>
          </a:prstGeom>
          <a:noFill/>
          <a:ln w="9525">
            <a:noFill/>
            <a:miter lim="800000"/>
            <a:headEnd/>
            <a:tailEnd/>
          </a:ln>
        </p:spPr>
        <p:txBody>
          <a:bodyPr wrap="none" anchor="ctr"/>
          <a:lstStyle/>
          <a:p>
            <a:endParaRPr lang="en-US"/>
          </a:p>
        </p:txBody>
      </p:sp>
      <p:sp>
        <p:nvSpPr>
          <p:cNvPr id="21508" name="Rectangle 3"/>
          <p:cNvSpPr>
            <a:spLocks noChangeArrowheads="1"/>
          </p:cNvSpPr>
          <p:nvPr/>
        </p:nvSpPr>
        <p:spPr bwMode="auto">
          <a:xfrm>
            <a:off x="2056012" y="2895600"/>
            <a:ext cx="1107676" cy="831639"/>
          </a:xfrm>
          <a:prstGeom prst="rect">
            <a:avLst/>
          </a:prstGeom>
          <a:noFill/>
          <a:ln w="9525">
            <a:noFill/>
            <a:miter lim="800000"/>
            <a:headEnd/>
            <a:tailEnd/>
          </a:ln>
        </p:spPr>
        <p:txBody>
          <a:bodyPr wrap="none" lIns="92075" tIns="46038" rIns="92075" bIns="46038">
            <a:spAutoFit/>
          </a:bodyPr>
          <a:lstStyle/>
          <a:p>
            <a:pPr algn="ctr" eaLnBrk="0" hangingPunct="0"/>
            <a:r>
              <a:rPr lang="en-US" sz="2400" dirty="0" err="1" smtClean="0">
                <a:latin typeface="Courier New" pitchFamily="49" charset="0"/>
              </a:rPr>
              <a:t>aplus</a:t>
            </a:r>
            <a:endParaRPr lang="en-US" sz="2400" dirty="0">
              <a:latin typeface="Courier New" pitchFamily="49" charset="0"/>
            </a:endParaRPr>
          </a:p>
          <a:p>
            <a:pPr algn="ctr" eaLnBrk="0" hangingPunct="0"/>
            <a:endParaRPr lang="en-US" sz="2400" dirty="0">
              <a:latin typeface="Courier New" pitchFamily="49" charset="0"/>
            </a:endParaRPr>
          </a:p>
        </p:txBody>
      </p:sp>
      <p:sp>
        <p:nvSpPr>
          <p:cNvPr id="21509" name="Line 4"/>
          <p:cNvSpPr>
            <a:spLocks noChangeShapeType="1"/>
          </p:cNvSpPr>
          <p:nvPr/>
        </p:nvSpPr>
        <p:spPr bwMode="auto">
          <a:xfrm>
            <a:off x="3048000" y="3352800"/>
            <a:ext cx="1219200" cy="990600"/>
          </a:xfrm>
          <a:prstGeom prst="line">
            <a:avLst/>
          </a:prstGeom>
          <a:noFill/>
          <a:ln w="50800">
            <a:solidFill>
              <a:srgbClr val="FF6600"/>
            </a:solidFill>
            <a:round/>
            <a:headEnd type="none" w="sm" len="sm"/>
            <a:tailEnd type="triangle" w="sm" len="sm"/>
          </a:ln>
        </p:spPr>
        <p:txBody>
          <a:bodyPr/>
          <a:lstStyle/>
          <a:p>
            <a:endParaRPr lang="en-US"/>
          </a:p>
        </p:txBody>
      </p:sp>
      <p:sp>
        <p:nvSpPr>
          <p:cNvPr id="21510" name="Text Box 5"/>
          <p:cNvSpPr txBox="1">
            <a:spLocks noChangeArrowheads="1"/>
          </p:cNvSpPr>
          <p:nvPr/>
        </p:nvSpPr>
        <p:spPr bwMode="auto">
          <a:xfrm>
            <a:off x="2133600" y="3276600"/>
            <a:ext cx="985838" cy="396875"/>
          </a:xfrm>
          <a:prstGeom prst="rect">
            <a:avLst/>
          </a:prstGeom>
          <a:noFill/>
          <a:ln w="12700">
            <a:noFill/>
            <a:miter lim="800000"/>
            <a:headEnd type="none" w="sm" len="sm"/>
            <a:tailEnd type="none" w="sm" len="sm"/>
          </a:ln>
        </p:spPr>
        <p:txBody>
          <a:bodyPr wrap="none">
            <a:spAutoFit/>
          </a:bodyPr>
          <a:lstStyle/>
          <a:p>
            <a:r>
              <a:rPr lang="en-US" sz="2000">
                <a:solidFill>
                  <a:schemeClr val="accent2"/>
                </a:solidFill>
              </a:rPr>
              <a:t>0x213</a:t>
            </a:r>
          </a:p>
        </p:txBody>
      </p:sp>
      <p:sp>
        <p:nvSpPr>
          <p:cNvPr id="21511" name="Text Box 6"/>
          <p:cNvSpPr txBox="1">
            <a:spLocks noChangeArrowheads="1"/>
          </p:cNvSpPr>
          <p:nvPr/>
        </p:nvSpPr>
        <p:spPr bwMode="auto">
          <a:xfrm>
            <a:off x="4876800" y="3733800"/>
            <a:ext cx="985838" cy="396875"/>
          </a:xfrm>
          <a:prstGeom prst="rect">
            <a:avLst/>
          </a:prstGeom>
          <a:noFill/>
          <a:ln w="12700">
            <a:noFill/>
            <a:miter lim="800000"/>
            <a:headEnd type="none" w="sm" len="sm"/>
            <a:tailEnd type="none" w="sm" len="sm"/>
          </a:ln>
        </p:spPr>
        <p:txBody>
          <a:bodyPr wrap="none">
            <a:spAutoFit/>
          </a:bodyPr>
          <a:lstStyle/>
          <a:p>
            <a:r>
              <a:rPr lang="en-US" sz="2000">
                <a:solidFill>
                  <a:schemeClr val="accent2"/>
                </a:solidFill>
              </a:rPr>
              <a:t>0x213</a:t>
            </a:r>
          </a:p>
        </p:txBody>
      </p:sp>
      <p:sp>
        <p:nvSpPr>
          <p:cNvPr id="21513" name="Text Box 8"/>
          <p:cNvSpPr txBox="1">
            <a:spLocks noChangeArrowheads="1"/>
          </p:cNvSpPr>
          <p:nvPr/>
        </p:nvSpPr>
        <p:spPr bwMode="auto">
          <a:xfrm>
            <a:off x="533400" y="1981200"/>
            <a:ext cx="8090676" cy="646331"/>
          </a:xfrm>
          <a:prstGeom prst="rect">
            <a:avLst/>
          </a:prstGeom>
          <a:noFill/>
          <a:ln w="12700">
            <a:noFill/>
            <a:miter lim="800000"/>
            <a:headEnd type="none" w="sm" len="sm"/>
            <a:tailEnd type="none" w="sm" len="sm"/>
          </a:ln>
        </p:spPr>
        <p:txBody>
          <a:bodyPr wrap="none">
            <a:spAutoFit/>
          </a:bodyPr>
          <a:lstStyle/>
          <a:p>
            <a:r>
              <a:rPr lang="en-US" sz="3600" dirty="0" err="1">
                <a:solidFill>
                  <a:schemeClr val="accent2"/>
                </a:solidFill>
              </a:rPr>
              <a:t>ArrayList</a:t>
            </a:r>
            <a:r>
              <a:rPr lang="en-US" sz="3600" dirty="0"/>
              <a:t> </a:t>
            </a:r>
            <a:r>
              <a:rPr lang="en-US" sz="3600" dirty="0" err="1" smtClean="0"/>
              <a:t>aplus</a:t>
            </a:r>
            <a:r>
              <a:rPr lang="en-US" sz="3600" dirty="0" smtClean="0"/>
              <a:t> </a:t>
            </a:r>
            <a:r>
              <a:rPr lang="en-US" sz="3600" dirty="0"/>
              <a:t>= new </a:t>
            </a:r>
            <a:r>
              <a:rPr lang="en-US" sz="3600" dirty="0" err="1">
                <a:solidFill>
                  <a:schemeClr val="accent2"/>
                </a:solidFill>
              </a:rPr>
              <a:t>ArrayList</a:t>
            </a:r>
            <a:r>
              <a:rPr lang="en-US" sz="3600" dirty="0">
                <a:solidFill>
                  <a:schemeClr val="accent2"/>
                </a:solidFill>
              </a:rPr>
              <a:t>()</a:t>
            </a:r>
            <a:r>
              <a:rPr lang="en-US" sz="3600" dirty="0"/>
              <a:t>;</a:t>
            </a:r>
          </a:p>
        </p:txBody>
      </p:sp>
      <p:sp>
        <p:nvSpPr>
          <p:cNvPr id="21514" name="Text Box 19"/>
          <p:cNvSpPr txBox="1">
            <a:spLocks noChangeArrowheads="1"/>
          </p:cNvSpPr>
          <p:nvPr/>
        </p:nvSpPr>
        <p:spPr bwMode="auto">
          <a:xfrm>
            <a:off x="1447800" y="5486400"/>
            <a:ext cx="6563015" cy="523220"/>
          </a:xfrm>
          <a:prstGeom prst="rect">
            <a:avLst/>
          </a:prstGeom>
          <a:noFill/>
          <a:ln w="12700">
            <a:noFill/>
            <a:miter lim="800000"/>
            <a:headEnd type="none" w="sm" len="sm"/>
            <a:tailEnd type="none" w="sm" len="sm"/>
          </a:ln>
        </p:spPr>
        <p:txBody>
          <a:bodyPr wrap="none">
            <a:spAutoFit/>
          </a:bodyPr>
          <a:lstStyle/>
          <a:p>
            <a:r>
              <a:rPr lang="en-US" dirty="0" err="1" smtClean="0">
                <a:solidFill>
                  <a:srgbClr val="0000CC"/>
                </a:solidFill>
              </a:rPr>
              <a:t>aplus</a:t>
            </a:r>
            <a:r>
              <a:rPr lang="en-US" dirty="0" smtClean="0">
                <a:solidFill>
                  <a:srgbClr val="0000CC"/>
                </a:solidFill>
              </a:rPr>
              <a:t> </a:t>
            </a:r>
            <a:r>
              <a:rPr lang="en-US" dirty="0">
                <a:solidFill>
                  <a:srgbClr val="0000CC"/>
                </a:solidFill>
              </a:rPr>
              <a:t>is a reference to an </a:t>
            </a:r>
            <a:r>
              <a:rPr lang="en-US" dirty="0" err="1">
                <a:solidFill>
                  <a:srgbClr val="0000CC"/>
                </a:solidFill>
              </a:rPr>
              <a:t>ArrayList</a:t>
            </a:r>
            <a:r>
              <a:rPr lang="en-US" dirty="0">
                <a:solidFill>
                  <a:srgbClr val="0000CC"/>
                </a:solidFill>
              </a:rPr>
              <a:t>.</a:t>
            </a:r>
          </a:p>
        </p:txBody>
      </p:sp>
      <p:sp>
        <p:nvSpPr>
          <p:cNvPr id="21515" name="Text Box 20"/>
          <p:cNvSpPr txBox="1">
            <a:spLocks noChangeArrowheads="1"/>
          </p:cNvSpPr>
          <p:nvPr/>
        </p:nvSpPr>
        <p:spPr bwMode="auto">
          <a:xfrm>
            <a:off x="4953000" y="4191000"/>
            <a:ext cx="736600" cy="823913"/>
          </a:xfrm>
          <a:prstGeom prst="rect">
            <a:avLst/>
          </a:prstGeom>
          <a:noFill/>
          <a:ln w="12700">
            <a:noFill/>
            <a:miter lim="800000"/>
            <a:headEnd type="none" w="sm" len="sm"/>
            <a:tailEnd type="none" w="sm" len="sm"/>
          </a:ln>
        </p:spPr>
        <p:txBody>
          <a:bodyPr wrap="none">
            <a:spAutoFit/>
          </a:bodyPr>
          <a:lstStyle/>
          <a:p>
            <a:r>
              <a:rPr lang="en-US" sz="4800"/>
              <a:t>[]</a:t>
            </a:r>
          </a:p>
        </p:txBody>
      </p:sp>
      <p:sp>
        <p:nvSpPr>
          <p:cNvPr id="12" name="Rectangle 11"/>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ArrayList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21382</TotalTime>
  <Words>3346</Words>
  <Application>Microsoft Macintosh PowerPoint</Application>
  <PresentationFormat>On-screen Show (4:3)</PresentationFormat>
  <Paragraphs>730</Paragraphs>
  <Slides>60</Slides>
  <Notes>60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arrayList</dc:title>
  <dc:subject>ArrayList</dc:subject>
  <dc:creator>A+ Computer Science</dc:creator>
  <cp:keywords>www.apluscompsci.com</cp:keywords>
  <dc:description>ArrayList_x000d_
©A+ Computer Science_x000d_
www.apluscompsci.com</dc:description>
  <cp:lastModifiedBy>Garrett</cp:lastModifiedBy>
  <cp:revision>619</cp:revision>
  <cp:lastPrinted>2000-05-16T18:55:37Z</cp:lastPrinted>
  <dcterms:created xsi:type="dcterms:W3CDTF">1997-11-19T18:53:48Z</dcterms:created>
  <dcterms:modified xsi:type="dcterms:W3CDTF">2018-12-19T01:40:04Z</dcterms:modified>
  <cp:category>www.apluscompsci.com</cp:category>
</cp:coreProperties>
</file>