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6" r:id="rId2"/>
  </p:sldMasterIdLst>
  <p:notesMasterIdLst>
    <p:notesMasterId r:id="rId43"/>
  </p:notesMasterIdLst>
  <p:handoutMasterIdLst>
    <p:handoutMasterId r:id="rId44"/>
  </p:handoutMasterIdLst>
  <p:sldIdLst>
    <p:sldId id="320" r:id="rId3"/>
    <p:sldId id="454" r:id="rId4"/>
    <p:sldId id="319" r:id="rId5"/>
    <p:sldId id="381" r:id="rId6"/>
    <p:sldId id="406" r:id="rId7"/>
    <p:sldId id="407" r:id="rId8"/>
    <p:sldId id="443" r:id="rId9"/>
    <p:sldId id="348" r:id="rId10"/>
    <p:sldId id="350" r:id="rId11"/>
    <p:sldId id="377" r:id="rId12"/>
    <p:sldId id="378" r:id="rId13"/>
    <p:sldId id="442" r:id="rId14"/>
    <p:sldId id="411" r:id="rId15"/>
    <p:sldId id="340" r:id="rId16"/>
    <p:sldId id="382" r:id="rId17"/>
    <p:sldId id="427" r:id="rId18"/>
    <p:sldId id="441" r:id="rId19"/>
    <p:sldId id="343" r:id="rId20"/>
    <p:sldId id="379" r:id="rId21"/>
    <p:sldId id="440" r:id="rId22"/>
    <p:sldId id="349" r:id="rId23"/>
    <p:sldId id="415" r:id="rId24"/>
    <p:sldId id="439" r:id="rId25"/>
    <p:sldId id="480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9" r:id="rId38"/>
    <p:sldId id="520" r:id="rId39"/>
    <p:sldId id="522" r:id="rId40"/>
    <p:sldId id="456" r:id="rId41"/>
    <p:sldId id="438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CC00"/>
    <a:srgbClr val="339933"/>
    <a:srgbClr val="33CC33"/>
    <a:srgbClr val="FF0000"/>
    <a:srgbClr val="000099"/>
    <a:srgbClr val="990099"/>
    <a:srgbClr val="33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66345" autoAdjust="0"/>
  </p:normalViewPr>
  <p:slideViewPr>
    <p:cSldViewPr>
      <p:cViewPr varScale="1">
        <p:scale>
          <a:sx n="61" d="100"/>
          <a:sy n="61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2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 b="1">
                <a:latin typeface="Tahoma" pitchFamily="34" charset="0"/>
              </a:rPr>
              <a:t>©A+ Computer Science     www.apluscompsci.com                 </a:t>
            </a:r>
            <a:fld id="{DFEFA449-DB8A-47B0-A21D-4EF493348519}" type="slidenum">
              <a:rPr lang="en-US" sz="1300" b="1">
                <a:latin typeface="Tahoma" pitchFamily="34" charset="0"/>
              </a:rPr>
              <a:pPr algn="r" defTabSz="966788">
                <a:defRPr/>
              </a:pPr>
              <a:t>‹#›</a:t>
            </a:fld>
            <a:endParaRPr lang="en-US" sz="3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94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Modulus is the remainder of division.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   </a:t>
            </a:r>
            <a:r>
              <a:rPr lang="en-US" sz="1600" u="sng" smtClean="0"/>
              <a:t>3</a:t>
            </a:r>
          </a:p>
          <a:p>
            <a:r>
              <a:rPr lang="en-US" sz="1600" smtClean="0"/>
              <a:t>3|9</a:t>
            </a:r>
          </a:p>
          <a:p>
            <a:r>
              <a:rPr lang="en-US" sz="1600" smtClean="0"/>
              <a:t>   9</a:t>
            </a:r>
          </a:p>
          <a:p>
            <a:r>
              <a:rPr lang="en-US" sz="1600" smtClean="0"/>
              <a:t>   0 is the remainder</a:t>
            </a:r>
          </a:p>
          <a:p>
            <a:endParaRPr lang="en-US" sz="1600" smtClean="0"/>
          </a:p>
          <a:p>
            <a:r>
              <a:rPr lang="en-US" sz="1600" smtClean="0"/>
              <a:t>   </a:t>
            </a:r>
            <a:r>
              <a:rPr lang="en-US" sz="1600" u="sng" smtClean="0"/>
              <a:t>3</a:t>
            </a:r>
          </a:p>
          <a:p>
            <a:r>
              <a:rPr lang="en-US" sz="1600" smtClean="0"/>
              <a:t>3|9.2</a:t>
            </a:r>
          </a:p>
          <a:p>
            <a:r>
              <a:rPr lang="en-US" sz="1600" smtClean="0"/>
              <a:t>   9</a:t>
            </a:r>
          </a:p>
          <a:p>
            <a:r>
              <a:rPr lang="en-US" sz="1600" smtClean="0"/>
              <a:t>   0.2 is the remainder</a:t>
            </a:r>
          </a:p>
          <a:p>
            <a:endParaRPr lang="en-US" sz="1600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! Is “not”</a:t>
            </a:r>
          </a:p>
          <a:p>
            <a:endParaRPr lang="en-US" dirty="0" smtClean="0"/>
          </a:p>
          <a:p>
            <a:r>
              <a:rPr lang="en-US" dirty="0" smtClean="0"/>
              <a:t>++ is increment</a:t>
            </a:r>
            <a:r>
              <a:rPr lang="en-US" baseline="0" dirty="0" smtClean="0"/>
              <a:t> by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 is decrement by 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10.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5.   </a:t>
            </a:r>
            <a:r>
              <a:rPr lang="en-US" sz="1600" smtClean="0">
                <a:latin typeface="Courier New" pitchFamily="49" charset="0"/>
              </a:rPr>
              <a:t>num = 10+5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15.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lastly assigned the value 10*2+7.   </a:t>
            </a:r>
            <a:r>
              <a:rPr lang="en-US" sz="1600" smtClean="0">
                <a:latin typeface="Courier New" pitchFamily="49" charset="0"/>
              </a:rPr>
              <a:t>num=27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*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</a:rPr>
              <a:t>/ </a:t>
            </a:r>
            <a:r>
              <a:rPr lang="en-US" sz="1600" smtClean="0"/>
              <a:t>have higher precedence than </a:t>
            </a:r>
            <a:r>
              <a:rPr lang="en-US" sz="1600" smtClean="0">
                <a:latin typeface="Courier New" pitchFamily="49" charset="0"/>
              </a:rPr>
              <a:t>+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</a:rPr>
              <a:t>-</a:t>
            </a:r>
            <a:r>
              <a:rPr lang="en-US" sz="1600" smtClean="0"/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54.   </a:t>
            </a:r>
            <a:r>
              <a:rPr lang="en-US" sz="1600" smtClean="0">
                <a:latin typeface="Courier New" pitchFamily="49" charset="0"/>
              </a:rPr>
              <a:t>num=27*2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is equal to </a:t>
            </a:r>
            <a:r>
              <a:rPr lang="en-US" sz="1600" smtClean="0">
                <a:latin typeface="Courier New" pitchFamily="49" charset="0"/>
              </a:rPr>
              <a:t>num=num*2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is also the same as </a:t>
            </a:r>
            <a:r>
              <a:rPr lang="en-US" sz="1600" smtClean="0">
                <a:latin typeface="Courier New" pitchFamily="49" charset="0"/>
              </a:rPr>
              <a:t>num=num*(int)2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auto casts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54.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divided by 5.   </a:t>
            </a:r>
            <a:r>
              <a:rPr lang="en-US" sz="1600" smtClean="0">
                <a:latin typeface="Courier New" pitchFamily="49" charset="0"/>
              </a:rPr>
              <a:t>num = 54/5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10.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assigned the value 10+4/2-8.   </a:t>
            </a:r>
            <a:r>
              <a:rPr lang="en-US" sz="1600" smtClean="0">
                <a:latin typeface="Courier New" pitchFamily="49" charset="0"/>
              </a:rPr>
              <a:t>num = 4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assigned the value (4+5)/2+7.   </a:t>
            </a:r>
            <a:r>
              <a:rPr lang="en-US" sz="1600" smtClean="0">
                <a:latin typeface="Courier New" pitchFamily="49" charset="0"/>
              </a:rPr>
              <a:t>num = 11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Parenthesis have higher precedence than math operations.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11.   </a:t>
            </a:r>
            <a:r>
              <a:rPr lang="en-US" sz="1600" smtClean="0">
                <a:latin typeface="Courier New" pitchFamily="49" charset="0"/>
              </a:rPr>
              <a:t>num=11</a:t>
            </a:r>
          </a:p>
          <a:p>
            <a:r>
              <a:rPr lang="en-US" sz="1600" smtClean="0">
                <a:latin typeface="Courier New" pitchFamily="49" charset="0"/>
              </a:rPr>
              <a:t>++ is the same as num=num+1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1.   </a:t>
            </a:r>
            <a:r>
              <a:rPr lang="en-US" sz="1600" smtClean="0">
                <a:latin typeface="Courier New" pitchFamily="49" charset="0"/>
              </a:rPr>
              <a:t>num = 12</a:t>
            </a:r>
          </a:p>
          <a:p>
            <a:r>
              <a:rPr lang="en-US" sz="1600" smtClean="0">
                <a:latin typeface="Courier New" pitchFamily="49" charset="0"/>
              </a:rPr>
              <a:t>-- is the same as num=num-1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decreased by 1.   </a:t>
            </a:r>
            <a:r>
              <a:rPr lang="en-US" sz="1600" smtClean="0">
                <a:latin typeface="Courier New" pitchFamily="49" charset="0"/>
              </a:rPr>
              <a:t>num = 11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1.   </a:t>
            </a:r>
            <a:r>
              <a:rPr lang="en-US" sz="1600" smtClean="0">
                <a:latin typeface="Courier New" pitchFamily="49" charset="0"/>
              </a:rPr>
              <a:t>num = 12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Return methods typically take in some type of data, do something to the data, and then send back a result.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is a Scanner return method.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retrieves the next integer value from the keyboard and sends it back to num.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gets the next int entered on the keyboard and returns it.   The int returned by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is placed in num.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Math class contains many useful math related methods.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methods are return methods.   First, a value is passed to a math method.  Second, the math method performs some action.  Finally, the math method returns a result.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689600" cy="4319587"/>
          </a:xfrm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floor(val)</a:t>
            </a:r>
            <a:r>
              <a:rPr lang="en-US" sz="1600" smtClean="0"/>
              <a:t>  returns val decreased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ceil(val)</a:t>
            </a:r>
            <a:r>
              <a:rPr lang="en-US" sz="1600" smtClean="0"/>
              <a:t> returns val increased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pow(x,y)</a:t>
            </a:r>
            <a:r>
              <a:rPr lang="en-US" sz="1600" smtClean="0"/>
              <a:t> reutrns x raised to the power of  y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abs(val)</a:t>
            </a:r>
            <a:r>
              <a:rPr lang="en-US" sz="1600" smtClean="0"/>
              <a:t> returns the absolute value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sqrt(val)</a:t>
            </a:r>
            <a:r>
              <a:rPr lang="en-US" sz="1600" smtClean="0"/>
              <a:t> returns the square root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round(val)</a:t>
            </a:r>
            <a:r>
              <a:rPr lang="en-US" sz="1600" smtClean="0"/>
              <a:t> returns val rounede to the nearest integer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max(one, two)</a:t>
            </a:r>
            <a:r>
              <a:rPr lang="en-US" sz="1600" smtClean="0"/>
              <a:t> returns the largest of one and two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min(one, two)</a:t>
            </a:r>
            <a:r>
              <a:rPr lang="en-US" sz="1600" smtClean="0"/>
              <a:t> returns the smallest of one and two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random()</a:t>
            </a:r>
            <a:r>
              <a:rPr lang="en-US" sz="1600" smtClean="0"/>
              <a:t> returns a random number between 0.0 and 1.0 not including 1.0.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Return methods have a return type specified before the method name.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int getNum()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getNum()</a:t>
            </a:r>
            <a:r>
              <a:rPr lang="en-US" sz="1600" smtClean="0">
                <a:cs typeface="Times New Roman" pitchFamily="18" charset="0"/>
              </a:rPr>
              <a:t> returns an  integer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double getStuff()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getStuff()</a:t>
            </a:r>
            <a:r>
              <a:rPr lang="en-US" sz="1600" smtClean="0">
                <a:cs typeface="Times New Roman" pitchFamily="18" charset="0"/>
              </a:rPr>
              <a:t> returns a double/decimal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endParaRPr lang="en-US" sz="160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Methods are often defined with a parameter list.  </a:t>
            </a:r>
          </a:p>
          <a:p>
            <a:r>
              <a:rPr lang="en-US" sz="1600" dirty="0" smtClean="0"/>
              <a:t>Parameters are defined within the parenthesis following the method name.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 parameter list 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When defining parameters, a data type and name must be provided for each parameter.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double go(String word,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When calling a method with parameters, the data types and number of parameters are very important.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endParaRPr lang="en-US" sz="1600" dirty="0" smtClean="0"/>
          </a:p>
          <a:p>
            <a:r>
              <a:rPr lang="en-US" sz="1600" dirty="0" smtClean="0"/>
              <a:t>A call to method would have to have 2 parameters.   </a:t>
            </a:r>
          </a:p>
          <a:p>
            <a:r>
              <a:rPr lang="en-US" sz="1600" dirty="0" smtClean="0"/>
              <a:t>A call to method would require passing in an integer and a double in that order.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method(6, 9.3);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method(562, 32186.323);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7075"/>
            <a:ext cx="4781550" cy="35861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operations can be performed on integers and on decimals.  </a:t>
            </a:r>
          </a:p>
          <a:p>
            <a:r>
              <a:rPr lang="en-US" sz="1600" smtClean="0"/>
              <a:t>An integer divided by an integer results in an integer.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2/3=0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3/2=1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5/4=1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4/5=0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7/2=3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2/7=0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operations can be performed on integers and on decimals.  </a:t>
            </a:r>
          </a:p>
          <a:p>
            <a:r>
              <a:rPr lang="en-US" sz="1600" smtClean="0"/>
              <a:t>As long as one part of the math is a decimal, the result is a decimal.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2.0/3=0.66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3/2.0=1.5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5/4.0=1.25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4.0/5=0.8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7.0/2=3.5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2/7.0=0.2857142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Modulus is the remainder of division.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   </a:t>
            </a:r>
            <a:r>
              <a:rPr lang="en-US" sz="1600" u="sng" smtClean="0"/>
              <a:t>0</a:t>
            </a:r>
          </a:p>
          <a:p>
            <a:r>
              <a:rPr lang="en-US" sz="1600" smtClean="0"/>
              <a:t>3|2</a:t>
            </a:r>
          </a:p>
          <a:p>
            <a:r>
              <a:rPr lang="en-US" sz="1600" smtClean="0"/>
              <a:t>   0</a:t>
            </a:r>
          </a:p>
          <a:p>
            <a:r>
              <a:rPr lang="en-US" sz="1600" smtClean="0"/>
              <a:t>   2 is the remainder</a:t>
            </a:r>
          </a:p>
          <a:p>
            <a:endParaRPr lang="en-US" sz="1600" smtClean="0"/>
          </a:p>
          <a:p>
            <a:r>
              <a:rPr lang="en-US" sz="1600" smtClean="0"/>
              <a:t>   </a:t>
            </a:r>
            <a:r>
              <a:rPr lang="en-US" sz="1600" u="sng" smtClean="0"/>
              <a:t>1</a:t>
            </a:r>
          </a:p>
          <a:p>
            <a:r>
              <a:rPr lang="en-US" sz="1600" smtClean="0"/>
              <a:t>2|3</a:t>
            </a:r>
          </a:p>
          <a:p>
            <a:r>
              <a:rPr lang="en-US" sz="1600" smtClean="0"/>
              <a:t>   2</a:t>
            </a:r>
          </a:p>
          <a:p>
            <a:r>
              <a:rPr lang="en-US" sz="1600" smtClean="0"/>
              <a:t>   1 is the remainder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5B8D-622B-4D7A-893B-0460160F9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53234-91D4-4F69-86B6-4E974972E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F5981-DB9F-4A82-A2BC-66126F86D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DFC28-A12F-40A6-BDA8-FDD11F49D4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7331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A383-F9E7-458A-881E-E6C8A35C15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624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A1DB-6FDC-486E-9134-971A34433F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36129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5684-DC9C-4F14-AA68-781C1BC32D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820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2FE7-DA0A-4A49-9386-298A2C2E56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74992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409E-4868-496C-9E1F-5ADB4E0205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31959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01B61-B211-49E4-B79F-F283880113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2587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4EBFB-E118-432F-9CF0-1102583619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5132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5C1DF-FE42-4219-88A6-6847AC32F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721C-4A57-424F-ABF3-8B456231FA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6395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5DD21-6E3B-4C86-A5DA-46FF6C18A1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5719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63A88-7C97-4816-9E83-9BF13BF4C3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7318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FA2F-78E2-47E0-A32E-A3A6A8CD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00F07-9346-4464-90C0-C2FA0EC8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96BFD-073E-4582-B130-58868D7AE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74A08-AA27-44B0-A848-5E58F412C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94F65-2292-4EA0-8725-13717E9D4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26C4-FF1F-4E56-B963-4984AB2B9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BD5B-3E50-45EE-A635-3340C3B1E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5F6C117-5401-4F34-8C35-9F9703913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79BE80F-5DBA-45D2-BB6F-3D3583F8A2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7110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Math</a:t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Returns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914400" y="3173413"/>
            <a:ext cx="42116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num = 45;</a:t>
            </a:r>
          </a:p>
          <a:p>
            <a:r>
              <a:rPr lang="en-US" b="1">
                <a:latin typeface="Tahoma" pitchFamily="34" charset="0"/>
              </a:rPr>
              <a:t>out.println(num%10);</a:t>
            </a:r>
          </a:p>
          <a:p>
            <a:r>
              <a:rPr lang="en-US" b="1">
                <a:latin typeface="Tahoma" pitchFamily="34" charset="0"/>
              </a:rPr>
              <a:t>out.println(num/10);</a:t>
            </a:r>
          </a:p>
          <a:p>
            <a:endParaRPr lang="en-US" b="1">
              <a:latin typeface="Tahoma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5588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mod(%) gives you the integer</a:t>
            </a:r>
            <a:br>
              <a:rPr lang="en-US" b="1">
                <a:latin typeface="Tahoma" pitchFamily="34" charset="0"/>
              </a:rPr>
            </a:br>
            <a:r>
              <a:rPr lang="en-US" b="1">
                <a:latin typeface="Tahoma" pitchFamily="34" charset="0"/>
              </a:rPr>
              <a:t>remainder of integer division.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7010400" y="2133600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5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4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143000" y="3352800"/>
            <a:ext cx="4500563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out.println(9 % 3);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out.println(9.2 % 3);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4801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mod(%) gives you the real number</a:t>
            </a:r>
          </a:p>
          <a:p>
            <a:r>
              <a:rPr lang="en-US" b="1">
                <a:latin typeface="Tahoma" pitchFamily="34" charset="0"/>
              </a:rPr>
              <a:t>remainder of real number division.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934200" y="3048000"/>
            <a:ext cx="19050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  0.19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divide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modulus.java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graphicFrame>
        <p:nvGraphicFramePr>
          <p:cNvPr id="149558" name="Group 54"/>
          <p:cNvGraphicFramePr>
            <a:graphicFrameLocks noGrp="1"/>
          </p:cNvGraphicFramePr>
          <p:nvPr/>
        </p:nvGraphicFramePr>
        <p:xfrm>
          <a:off x="1295400" y="1752600"/>
          <a:ext cx="6553200" cy="3108959"/>
        </p:xfrm>
        <a:graphic>
          <a:graphicData uri="http://schemas.openxmlformats.org/drawingml/2006/table">
            <a:tbl>
              <a:tblPr/>
              <a:tblGrid>
                <a:gridCol w="5273675"/>
                <a:gridCol w="1279525"/>
              </a:tblGrid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!   ++  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   / 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=   +=   -=   *=   /=   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2251" name="Line 50"/>
          <p:cNvSpPr>
            <a:spLocks noChangeShapeType="1"/>
          </p:cNvSpPr>
          <p:nvPr/>
        </p:nvSpPr>
        <p:spPr bwMode="auto">
          <a:xfrm>
            <a:off x="7162800" y="2057400"/>
            <a:ext cx="0" cy="2362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Precedence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38200" y="1676400"/>
            <a:ext cx="7772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int num = 10;  		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num = num + 5;  	  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num = 10 * 2 + 7;  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	</a:t>
            </a:r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6553200" y="22098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10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15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27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838200" y="1447800"/>
            <a:ext cx="4495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*= 2;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/= 5;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num + 4 / 2 - 8;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(4 + 5)/2+7;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endParaRPr lang="en-US" b="1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65532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54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4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838200" y="1447800"/>
            <a:ext cx="4495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11;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num++;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num--;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num++;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endParaRPr lang="en-US" b="1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5532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11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12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11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Shortcuts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shortcuts.java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6284913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Casting is used to temporarily</a:t>
            </a:r>
          </a:p>
          <a:p>
            <a:r>
              <a:rPr lang="en-US" sz="3200" b="1">
                <a:latin typeface="Tahoma" pitchFamily="34" charset="0"/>
              </a:rPr>
              <a:t>change the type of a value.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(int)3.14159</a:t>
            </a:r>
          </a:p>
          <a:p>
            <a:r>
              <a:rPr lang="en-US" sz="3200" b="1">
                <a:latin typeface="Tahoma" pitchFamily="34" charset="0"/>
              </a:rPr>
              <a:t>(double)3</a:t>
            </a:r>
          </a:p>
          <a:p>
            <a:endParaRPr lang="en-US" sz="3200" b="1">
              <a:latin typeface="Tahoma" pitchFamily="34" charset="0"/>
            </a:endParaRP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219200" y="4724400"/>
            <a:ext cx="5334000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Casting is often used to create compatibility among data types.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609600" y="1600200"/>
            <a:ext cx="7910513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int one = 0;	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//32 bit int</a:t>
            </a:r>
          </a:p>
          <a:p>
            <a:r>
              <a:rPr lang="en-US" b="1">
                <a:latin typeface="Tahoma" pitchFamily="34" charset="0"/>
              </a:rPr>
              <a:t>long big = 453;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//64 bit int</a:t>
            </a:r>
          </a:p>
          <a:p>
            <a:r>
              <a:rPr lang="en-US" b="1">
                <a:latin typeface="Tahoma" pitchFamily="34" charset="0"/>
              </a:rPr>
              <a:t>double dec = 7.56;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//64 bit real</a:t>
            </a:r>
          </a:p>
          <a:p>
            <a:endParaRPr lang="en-US" b="1">
              <a:latin typeface="Tahoma" pitchFamily="34" charset="0"/>
            </a:endParaRPr>
          </a:p>
          <a:p>
            <a:r>
              <a:rPr lang="en-US" b="1">
                <a:latin typeface="Tahoma" pitchFamily="34" charset="0"/>
              </a:rPr>
              <a:t>one = dec;    				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//illegal</a:t>
            </a:r>
          </a:p>
          <a:p>
            <a:r>
              <a:rPr lang="en-US" b="1">
                <a:latin typeface="Tahoma" pitchFamily="34" charset="0"/>
              </a:rPr>
              <a:t>one = big;    				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//illegal</a:t>
            </a:r>
          </a:p>
          <a:p>
            <a:r>
              <a:rPr lang="en-US" b="1">
                <a:latin typeface="Tahoma" pitchFamily="34" charset="0"/>
              </a:rPr>
              <a:t>one = </a:t>
            </a:r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(int)</a:t>
            </a:r>
            <a:r>
              <a:rPr lang="en-US" b="1">
                <a:latin typeface="Tahoma" pitchFamily="34" charset="0"/>
              </a:rPr>
              <a:t>dec;    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//legal</a:t>
            </a:r>
          </a:p>
          <a:p>
            <a:r>
              <a:rPr lang="en-US" b="1">
                <a:latin typeface="Tahoma" pitchFamily="34" charset="0"/>
              </a:rPr>
              <a:t>one = </a:t>
            </a:r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(int)</a:t>
            </a:r>
            <a:r>
              <a:rPr lang="en-US" b="1">
                <a:latin typeface="Tahoma" pitchFamily="34" charset="0"/>
              </a:rPr>
              <a:t>big;    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	//legal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7620000" cy="8350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Casting is often used to create compatibility among data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828800"/>
            <a:ext cx="64770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Calculations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0419" name="Rectangle 1026"/>
          <p:cNvSpPr>
            <a:spLocks noChangeArrowheads="1"/>
          </p:cNvSpPr>
          <p:nvPr/>
        </p:nvSpPr>
        <p:spPr bwMode="auto">
          <a:xfrm>
            <a:off x="838200" y="1295400"/>
            <a:ext cx="7096125" cy="496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" pitchFamily="34" charset="0"/>
              </a:rPr>
              <a:t>int</a:t>
            </a:r>
            <a:r>
              <a:rPr lang="en-US" sz="3200" b="1" dirty="0">
                <a:latin typeface="Tahoma" pitchFamily="34" charset="0"/>
              </a:rPr>
              <a:t> one = 11;</a:t>
            </a:r>
          </a:p>
          <a:p>
            <a:r>
              <a:rPr lang="en-US" sz="3200" b="1" dirty="0" err="1">
                <a:latin typeface="Tahoma" pitchFamily="34" charset="0"/>
              </a:rPr>
              <a:t>int</a:t>
            </a:r>
            <a:r>
              <a:rPr lang="en-US" sz="3200" b="1" dirty="0">
                <a:latin typeface="Tahoma" pitchFamily="34" charset="0"/>
              </a:rPr>
              <a:t> two = 5;</a:t>
            </a:r>
          </a:p>
          <a:p>
            <a:r>
              <a:rPr lang="en-US" sz="3200" b="1" dirty="0">
                <a:latin typeface="Tahoma" pitchFamily="34" charset="0"/>
              </a:rPr>
              <a:t>double </a:t>
            </a:r>
            <a:r>
              <a:rPr lang="en-US" sz="3200" b="1" dirty="0" err="1">
                <a:latin typeface="Tahoma" pitchFamily="34" charset="0"/>
              </a:rPr>
              <a:t>dec</a:t>
            </a:r>
            <a:r>
              <a:rPr lang="en-US" sz="3200" b="1" dirty="0">
                <a:latin typeface="Tahoma" pitchFamily="34" charset="0"/>
              </a:rPr>
              <a:t> = (double)one/two;</a:t>
            </a: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>
                <a:latin typeface="Tahoma" pitchFamily="34" charset="0"/>
              </a:rPr>
              <a:t>As long as one part of the division</a:t>
            </a:r>
          </a:p>
          <a:p>
            <a:r>
              <a:rPr lang="en-US" sz="3200" b="1" dirty="0">
                <a:latin typeface="Tahoma" pitchFamily="34" charset="0"/>
              </a:rPr>
              <a:t>is a decimal value, the result will</a:t>
            </a:r>
          </a:p>
          <a:p>
            <a:r>
              <a:rPr lang="en-US" sz="3200" b="1" dirty="0">
                <a:latin typeface="Tahoma" pitchFamily="34" charset="0"/>
              </a:rPr>
              <a:t>be a decimal.</a:t>
            </a: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>
                <a:latin typeface="Tahoma" pitchFamily="34" charset="0"/>
              </a:rPr>
              <a:t>one is temporarily converted to </a:t>
            </a:r>
            <a:br>
              <a:rPr lang="en-US" sz="3200" b="1" dirty="0">
                <a:latin typeface="Tahoma" pitchFamily="34" charset="0"/>
              </a:rPr>
            </a:br>
            <a:r>
              <a:rPr lang="en-US" sz="3200" b="1" dirty="0">
                <a:latin typeface="Tahoma" pitchFamily="34" charset="0"/>
              </a:rPr>
              <a:t>a double before the division.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57200" y="1447800"/>
            <a:ext cx="82804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out.println("1/2 = " + (1/2));</a:t>
            </a:r>
          </a:p>
          <a:p>
            <a:r>
              <a:rPr lang="en-US" b="1">
                <a:latin typeface="Tahoma" pitchFamily="34" charset="0"/>
              </a:rPr>
              <a:t>out.println("(double)1/2 = " + (double)1/2);</a:t>
            </a:r>
          </a:p>
          <a:p>
            <a:r>
              <a:rPr lang="fr-FR" b="1">
                <a:latin typeface="Tahoma" pitchFamily="34" charset="0"/>
              </a:rPr>
              <a:t>out.println("5/2 = " + (5/2));</a:t>
            </a:r>
          </a:p>
          <a:p>
            <a:r>
              <a:rPr lang="fr-FR" b="1">
                <a:latin typeface="Tahoma" pitchFamily="34" charset="0"/>
              </a:rPr>
              <a:t>out.println("5/(double)2 = " + 5/(double)2);</a:t>
            </a:r>
            <a:endParaRPr lang="en-US" b="1">
              <a:latin typeface="Tahoma" pitchFamily="34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181600" y="3733800"/>
            <a:ext cx="35814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>
                <a:latin typeface="Tahoma" pitchFamily="34" charset="0"/>
              </a:rPr>
              <a:t>1/2 = 0</a:t>
            </a:r>
          </a:p>
          <a:p>
            <a:r>
              <a:rPr lang="en-US" b="1">
                <a:latin typeface="Tahoma" pitchFamily="34" charset="0"/>
              </a:rPr>
              <a:t>(double)1/2 = 0.5</a:t>
            </a:r>
          </a:p>
          <a:p>
            <a:r>
              <a:rPr lang="en-US" b="1">
                <a:latin typeface="Tahoma" pitchFamily="34" charset="0"/>
              </a:rPr>
              <a:t>5/2 = 2</a:t>
            </a:r>
          </a:p>
          <a:p>
            <a:r>
              <a:rPr lang="en-US" b="1">
                <a:latin typeface="Tahoma" pitchFamily="34" charset="0"/>
              </a:rPr>
              <a:t>5/(double)2 = 2.5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intcast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2098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90767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6872288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Return methods perform some action</a:t>
            </a:r>
          </a:p>
          <a:p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and return a result back to the</a:t>
            </a:r>
          </a:p>
          <a:p>
            <a:r>
              <a:rPr lang="en-US" b="1">
                <a:solidFill>
                  <a:srgbClr val="CC00FF"/>
                </a:solidFill>
                <a:latin typeface="Tahoma" pitchFamily="34" charset="0"/>
              </a:rPr>
              <a:t>calling location</a:t>
            </a: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.</a:t>
            </a:r>
          </a:p>
          <a:p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int num = keyboard</a:t>
            </a: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.nextInt()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;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048000" y="3352800"/>
            <a:ext cx="43434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600200" y="4572000"/>
            <a:ext cx="5791200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nextInt()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an int back to the </a:t>
            </a:r>
            <a:r>
              <a:rPr lang="en-US" sz="2000" b="1">
                <a:solidFill>
                  <a:srgbClr val="CC00FF"/>
                </a:solidFill>
                <a:latin typeface="Tahoma" pitchFamily="34" charset="0"/>
              </a:rPr>
              <a:t>calling location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.</a:t>
            </a:r>
            <a:br>
              <a:rPr lang="en-US" sz="2000" b="1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/>
            </a:r>
            <a:br>
              <a:rPr lang="en-US" sz="2000" b="1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The value returned is assigned to num.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1981200"/>
            <a:ext cx="7315200" cy="3743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Scanner keyboard =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		new Scanner(System.in);</a:t>
            </a: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int num = keyboard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.nextInt()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;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out.println(num);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 flipH="1" flipV="1">
            <a:off x="4572000" y="3886200"/>
            <a:ext cx="1524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962400" y="4419600"/>
            <a:ext cx="19812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return </a:t>
            </a:r>
            <a:br>
              <a:rPr lang="en-US" sz="32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method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6858000" y="37338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6858000" y="2514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006600"/>
                </a:solidFill>
                <a:latin typeface="Tahoma" pitchFamily="34" charset="0"/>
              </a:rPr>
              <a:t>INPUT</a:t>
            </a:r>
            <a:br>
              <a:rPr lang="en-US" sz="3200" b="1" u="sng">
                <a:solidFill>
                  <a:srgbClr val="0066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990600" y="4724400"/>
            <a:ext cx="1981200" cy="10795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3333CC"/>
                </a:solidFill>
                <a:latin typeface="Tahoma" pitchFamily="34" charset="0"/>
              </a:rPr>
              <a:t>num</a:t>
            </a:r>
            <a:br>
              <a:rPr lang="en-US" sz="3200" b="1" u="sng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1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4478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Math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1792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graphicFrame>
        <p:nvGraphicFramePr>
          <p:cNvPr id="191553" name="Group 65"/>
          <p:cNvGraphicFramePr>
            <a:graphicFrameLocks noGrp="1"/>
          </p:cNvGraphicFramePr>
          <p:nvPr/>
        </p:nvGraphicFramePr>
        <p:xfrm>
          <a:off x="533400" y="457200"/>
          <a:ext cx="8153400" cy="5834063"/>
        </p:xfrm>
        <a:graphic>
          <a:graphicData uri="http://schemas.openxmlformats.org/drawingml/2006/table">
            <a:tbl>
              <a:tblPr/>
              <a:tblGrid>
                <a:gridCol w="2746375"/>
                <a:gridCol w="5407025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Math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floor(x)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ceil(x)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pow(x,y)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x to the power of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abs(x)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absolute value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sqrt(x)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square root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to the 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min(x,y)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smallest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max(x,y)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biggest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random()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double &gt;=0.0 and &lt;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0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12788" y="5040313"/>
            <a:ext cx="184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b="1">
              <a:solidFill>
                <a:srgbClr val="006600"/>
              </a:solidFill>
              <a:latin typeface="Comic Sans MS" pitchFamily="66" charset="0"/>
            </a:endParaRPr>
          </a:p>
          <a:p>
            <a:endParaRPr lang="en-US" b="1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828800" y="1828800"/>
            <a:ext cx="48942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6666"/>
                </a:solidFill>
                <a:latin typeface="Arial" charset="0"/>
              </a:rPr>
              <a:t>average = total / 5</a:t>
            </a:r>
          </a:p>
          <a:p>
            <a:r>
              <a:rPr lang="en-US" sz="4400" b="1">
                <a:solidFill>
                  <a:srgbClr val="006666"/>
                </a:solidFill>
                <a:latin typeface="Arial" charset="0"/>
              </a:rPr>
              <a:t>sum = one + two</a:t>
            </a:r>
            <a:br>
              <a:rPr lang="en-US" sz="4400" b="1">
                <a:solidFill>
                  <a:srgbClr val="006666"/>
                </a:solidFill>
                <a:latin typeface="Arial" charset="0"/>
              </a:rPr>
            </a:br>
            <a:endParaRPr lang="en-US" sz="4000" b="1">
              <a:solidFill>
                <a:srgbClr val="006666"/>
              </a:solidFill>
              <a:latin typeface="Arial" charset="0"/>
            </a:endParaRP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914400" y="3810000"/>
            <a:ext cx="7467600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Tahoma" pitchFamily="34" charset="0"/>
              </a:rPr>
              <a:t>Expressions usually consist of operators, variables, and/or values.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Expressions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609600" y="1981200"/>
            <a:ext cx="7315200" cy="337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Scanner keyboard =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		new Scanner(System.in);</a:t>
            </a: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double num = keyboard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.nextDouble()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;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ceil(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num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);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6858000" y="37338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4.0</a:t>
            </a:r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6858000" y="2514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006600"/>
                </a:solidFill>
                <a:latin typeface="Tahoma" pitchFamily="34" charset="0"/>
              </a:rPr>
              <a:t>INPUT</a:t>
            </a:r>
            <a:br>
              <a:rPr lang="en-US" sz="3200" b="1" u="sng">
                <a:solidFill>
                  <a:srgbClr val="0066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1981200" cy="10795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3333CC"/>
                </a:solidFill>
                <a:latin typeface="Tahoma" pitchFamily="34" charset="0"/>
              </a:rPr>
              <a:t>num</a:t>
            </a:r>
            <a:br>
              <a:rPr lang="en-US" sz="3200" b="1" u="sng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70" name="Line 18"/>
          <p:cNvSpPr>
            <a:spLocks noChangeShapeType="1"/>
          </p:cNvSpPr>
          <p:nvPr/>
        </p:nvSpPr>
        <p:spPr bwMode="auto">
          <a:xfrm flipH="1" flipV="1">
            <a:off x="3810000" y="3886200"/>
            <a:ext cx="533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3962400" y="4572000"/>
            <a:ext cx="21336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return </a:t>
            </a:r>
            <a:br>
              <a:rPr lang="en-US" sz="32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methods</a:t>
            </a:r>
          </a:p>
        </p:txBody>
      </p:sp>
      <p:sp>
        <p:nvSpPr>
          <p:cNvPr id="40972" name="Line 20"/>
          <p:cNvSpPr>
            <a:spLocks noChangeShapeType="1"/>
          </p:cNvSpPr>
          <p:nvPr/>
        </p:nvSpPr>
        <p:spPr bwMode="auto">
          <a:xfrm flipV="1">
            <a:off x="5486400" y="3505200"/>
            <a:ext cx="22860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5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90600" y="1981200"/>
            <a:ext cx="493871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out.println(Math.floor(3.254));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out.println(Math.ceil(2.45));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out.println(Math.pow(2,7));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out.println(Math.abs(-9));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out.println(Math.sqrt(256));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out.println(Math.sqrt(144));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out.println(Math.round(3.6));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out.println(Math.max(5,7));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out.println(Math.max(5,-7));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out.println(Math.min(5,7));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out.println(Math.min(5,-7));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553200" y="1524000"/>
            <a:ext cx="1981200" cy="46085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128.0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9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16.0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12.0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4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7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7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04800" y="1600200"/>
            <a:ext cx="6096000" cy="2647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 num = 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)(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(num);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858000" y="1752600"/>
            <a:ext cx="19812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7.564</a:t>
            </a:r>
            <a:br>
              <a:rPr lang="en-US" sz="32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609600" y="3657600"/>
            <a:ext cx="57912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random()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 double in the range 0.0 to 1.0, not including 1.0.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3121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  <a:t>mathmethods.java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  <a:t>randomone.java</a:t>
            </a:r>
            <a:endParaRPr lang="en-US" sz="6000" b="1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4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371600"/>
            <a:ext cx="65532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User-Defined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22146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4" name="Text Box 16"/>
          <p:cNvSpPr txBox="1">
            <a:spLocks noChangeArrowheads="1"/>
          </p:cNvSpPr>
          <p:nvPr/>
        </p:nvSpPr>
        <p:spPr bwMode="auto">
          <a:xfrm>
            <a:off x="3124200" y="2133600"/>
            <a:ext cx="20574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ahoma" pitchFamily="34" charset="0"/>
              </a:rPr>
              <a:t>return type</a:t>
            </a:r>
          </a:p>
        </p:txBody>
      </p:sp>
      <p:sp>
        <p:nvSpPr>
          <p:cNvPr id="37895" name="Text Box 17"/>
          <p:cNvSpPr txBox="1">
            <a:spLocks noChangeArrowheads="1"/>
          </p:cNvSpPr>
          <p:nvPr/>
        </p:nvSpPr>
        <p:spPr bwMode="auto">
          <a:xfrm>
            <a:off x="5334000" y="2133600"/>
            <a:ext cx="1066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Tahoma" pitchFamily="34" charset="0"/>
              </a:rPr>
              <a:t>name</a:t>
            </a:r>
          </a:p>
        </p:txBody>
      </p:sp>
      <p:sp>
        <p:nvSpPr>
          <p:cNvPr id="37896" name="Text Box 18"/>
          <p:cNvSpPr txBox="1">
            <a:spLocks noChangeArrowheads="1"/>
          </p:cNvSpPr>
          <p:nvPr/>
        </p:nvSpPr>
        <p:spPr bwMode="auto">
          <a:xfrm>
            <a:off x="6553200" y="2133600"/>
            <a:ext cx="15240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Tahoma" pitchFamily="34" charset="0"/>
              </a:rPr>
              <a:t>params</a:t>
            </a:r>
          </a:p>
        </p:txBody>
      </p:sp>
      <p:sp>
        <p:nvSpPr>
          <p:cNvPr id="37897" name="Text Box 19"/>
          <p:cNvSpPr txBox="1">
            <a:spLocks noChangeArrowheads="1"/>
          </p:cNvSpPr>
          <p:nvPr/>
        </p:nvSpPr>
        <p:spPr bwMode="auto">
          <a:xfrm>
            <a:off x="762000" y="2819400"/>
            <a:ext cx="73152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9900"/>
                </a:solidFill>
                <a:latin typeface="Tahoma" pitchFamily="34" charset="0"/>
              </a:rPr>
              <a:t>code</a:t>
            </a:r>
          </a:p>
        </p:txBody>
      </p:sp>
      <p:sp>
        <p:nvSpPr>
          <p:cNvPr id="37898" name="Text Box 20"/>
          <p:cNvSpPr txBox="1">
            <a:spLocks noChangeArrowheads="1"/>
          </p:cNvSpPr>
          <p:nvPr/>
        </p:nvSpPr>
        <p:spPr bwMode="auto">
          <a:xfrm>
            <a:off x="762000" y="2133600"/>
            <a:ext cx="2209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99CC"/>
                </a:solidFill>
                <a:latin typeface="Tahoma" pitchFamily="34" charset="0"/>
              </a:rPr>
              <a:t>access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33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34" charset="0"/>
              </a:rPr>
              <a:t>public </a:t>
            </a:r>
            <a:r>
              <a:rPr lang="en-US" b="1" dirty="0" smtClean="0">
                <a:latin typeface="Tahoma" pitchFamily="34" charset="0"/>
              </a:rPr>
              <a:t>static </a:t>
            </a:r>
            <a:r>
              <a:rPr lang="en-US" b="1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times</a:t>
            </a:r>
            <a:r>
              <a:rPr lang="pt-BR" dirty="0">
                <a:latin typeface="Tahoma" pitchFamily="34" charset="0"/>
              </a:rPr>
              <a:t>(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num1, 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num2 )</a:t>
            </a:r>
          </a:p>
          <a:p>
            <a:r>
              <a:rPr lang="pt-BR" dirty="0">
                <a:latin typeface="Tahoma" pitchFamily="34" charset="0"/>
              </a:rPr>
              <a:t>{</a:t>
            </a:r>
          </a:p>
          <a:p>
            <a:r>
              <a:rPr lang="pt-BR" dirty="0">
                <a:latin typeface="Tahoma" pitchFamily="34" charset="0"/>
              </a:rPr>
              <a:t>   </a:t>
            </a:r>
            <a:r>
              <a:rPr lang="pt-BR" dirty="0" smtClean="0">
                <a:latin typeface="Tahoma" pitchFamily="34" charset="0"/>
              </a:rPr>
              <a:t>return num1*num2;</a:t>
            </a:r>
            <a:r>
              <a:rPr lang="pt-BR" dirty="0">
                <a:latin typeface="Tahoma" pitchFamily="34" charset="0"/>
              </a:rPr>
              <a:t>	</a:t>
            </a:r>
          </a:p>
          <a:p>
            <a:r>
              <a:rPr lang="pt-BR" dirty="0">
                <a:latin typeface="Tahoma" pitchFamily="34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8129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There will be times that we define parameters when we define a method.   The parameters allow us to specify the type of data the method will receive.</a:t>
            </a: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 flipV="1">
            <a:off x="7086600" y="2438400"/>
            <a:ext cx="609600" cy="1752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H="1" flipV="1">
            <a:off x="5905500" y="2438400"/>
            <a:ext cx="647700" cy="1752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Defining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81000" y="2753269"/>
            <a:ext cx="8763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34" charset="0"/>
              </a:rPr>
              <a:t>public class</a:t>
            </a:r>
            <a:r>
              <a:rPr lang="en-US" dirty="0">
                <a:latin typeface="Tahoma" pitchFamily="34" charset="0"/>
              </a:rPr>
              <a:t> Fun</a:t>
            </a:r>
          </a:p>
          <a:p>
            <a:r>
              <a:rPr lang="en-US" dirty="0">
                <a:latin typeface="Tahoma" pitchFamily="34" charset="0"/>
              </a:rPr>
              <a:t>{</a:t>
            </a:r>
          </a:p>
          <a:p>
            <a:r>
              <a:rPr lang="en-US" dirty="0">
                <a:latin typeface="Tahoma" pitchFamily="34" charset="0"/>
              </a:rPr>
              <a:t>     </a:t>
            </a:r>
            <a:r>
              <a:rPr lang="en-US" b="1" dirty="0">
                <a:latin typeface="Tahoma" pitchFamily="34" charset="0"/>
              </a:rPr>
              <a:t>public </a:t>
            </a:r>
            <a:r>
              <a:rPr lang="en-US" b="1" dirty="0" smtClean="0">
                <a:latin typeface="Tahoma" pitchFamily="34" charset="0"/>
              </a:rPr>
              <a:t>static </a:t>
            </a:r>
            <a:r>
              <a:rPr lang="en-US" b="1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times</a:t>
            </a:r>
            <a:r>
              <a:rPr lang="pt-BR" dirty="0">
                <a:latin typeface="Tahoma" pitchFamily="34" charset="0"/>
              </a:rPr>
              <a:t>(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num1, 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num2 )</a:t>
            </a:r>
          </a:p>
          <a:p>
            <a:r>
              <a:rPr lang="pt-BR" dirty="0">
                <a:latin typeface="Tahoma" pitchFamily="34" charset="0"/>
              </a:rPr>
              <a:t>     {</a:t>
            </a:r>
          </a:p>
          <a:p>
            <a:r>
              <a:rPr lang="pt-BR" dirty="0">
                <a:latin typeface="Tahoma" pitchFamily="34" charset="0"/>
              </a:rPr>
              <a:t>	 </a:t>
            </a:r>
            <a:r>
              <a:rPr lang="pt-BR" dirty="0" smtClean="0">
                <a:latin typeface="Tahoma" pitchFamily="34" charset="0"/>
              </a:rPr>
              <a:t>return num1*num2;</a:t>
            </a:r>
            <a:r>
              <a:rPr lang="pt-BR" dirty="0">
                <a:latin typeface="Tahoma" pitchFamily="34" charset="0"/>
              </a:rPr>
              <a:t>	</a:t>
            </a:r>
          </a:p>
          <a:p>
            <a:r>
              <a:rPr lang="pt-BR" dirty="0">
                <a:latin typeface="Tahoma" pitchFamily="34" charset="0"/>
              </a:rPr>
              <a:t>     }</a:t>
            </a:r>
          </a:p>
          <a:p>
            <a:r>
              <a:rPr lang="en-US" dirty="0">
                <a:latin typeface="Tahoma" pitchFamily="34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1397804"/>
            <a:ext cx="7086600" cy="8925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//code in main in another </a:t>
            </a:r>
            <a:r>
              <a:rPr lang="en-US" sz="2400" dirty="0" smtClean="0">
                <a:latin typeface="Tahoma" pitchFamily="34" charset="0"/>
              </a:rPr>
              <a:t>class  -- runner</a:t>
            </a:r>
            <a:endParaRPr lang="en-US" sz="2400" dirty="0">
              <a:latin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</a:rPr>
              <a:t>System.out.println</a:t>
            </a:r>
            <a:r>
              <a:rPr lang="en-US" b="1" dirty="0" smtClean="0">
                <a:latin typeface="Tahoma" pitchFamily="34" charset="0"/>
              </a:rPr>
              <a:t>( </a:t>
            </a:r>
            <a:r>
              <a:rPr lang="en-US" b="1" dirty="0" err="1" smtClean="0">
                <a:latin typeface="Tahoma" pitchFamily="34" charset="0"/>
              </a:rPr>
              <a:t>Fun.times</a:t>
            </a:r>
            <a:r>
              <a:rPr lang="en-US" b="1" dirty="0" smtClean="0">
                <a:latin typeface="Tahoma" pitchFamily="34" charset="0"/>
              </a:rPr>
              <a:t>(3 </a:t>
            </a:r>
            <a:r>
              <a:rPr lang="en-US" b="1" dirty="0">
                <a:latin typeface="Tahoma" pitchFamily="34" charset="0"/>
              </a:rPr>
              <a:t>, 5</a:t>
            </a:r>
            <a:r>
              <a:rPr lang="en-US" b="1" dirty="0" smtClean="0">
                <a:latin typeface="Tahoma" pitchFamily="34" charset="0"/>
              </a:rPr>
              <a:t>) );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5924550" y="2290357"/>
            <a:ext cx="171450" cy="151964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629401" y="2290357"/>
            <a:ext cx="990600" cy="151964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134101" y="45720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 dirty="0">
                <a:latin typeface="Tahoma" pitchFamily="34" charset="0"/>
              </a:rPr>
              <a:t>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Passing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parametersone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9846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graphicFrame>
        <p:nvGraphicFramePr>
          <p:cNvPr id="93238" name="Group 54"/>
          <p:cNvGraphicFramePr>
            <a:graphicFrameLocks noGrp="1"/>
          </p:cNvGraphicFramePr>
          <p:nvPr/>
        </p:nvGraphicFramePr>
        <p:xfrm>
          <a:off x="1524000" y="1981200"/>
          <a:ext cx="4953000" cy="3124201"/>
        </p:xfrm>
        <a:graphic>
          <a:graphicData uri="http://schemas.openxmlformats.org/drawingml/2006/table">
            <a:tbl>
              <a:tblPr/>
              <a:tblGrid>
                <a:gridCol w="952500"/>
                <a:gridCol w="4000500"/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Operators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Math</a:t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Returns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6199188" cy="2135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+ 5 == " + (6+5));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("6 - 5 == " + (6-5));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* 5 == " + (6*5));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/ 5 == " + (6/5));</a:t>
            </a:r>
          </a:p>
          <a:p>
            <a:endParaRPr lang="en-US" sz="2200" b="1" dirty="0">
              <a:latin typeface="Tahoma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914400" y="3733800"/>
            <a:ext cx="28956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 dirty="0">
                <a:latin typeface="Tahoma" pitchFamily="34" charset="0"/>
              </a:rPr>
              <a:t>6 + 5 == 11</a:t>
            </a:r>
          </a:p>
          <a:p>
            <a:r>
              <a:rPr lang="en-US" b="1" dirty="0">
                <a:latin typeface="Tahoma" pitchFamily="34" charset="0"/>
              </a:rPr>
              <a:t>6 - 5 == 1</a:t>
            </a:r>
          </a:p>
          <a:p>
            <a:r>
              <a:rPr lang="en-US" b="1" dirty="0">
                <a:latin typeface="Tahoma" pitchFamily="34" charset="0"/>
              </a:rPr>
              <a:t>6 * 5 == 30</a:t>
            </a:r>
          </a:p>
          <a:p>
            <a:r>
              <a:rPr lang="en-US" b="1" dirty="0">
                <a:latin typeface="Tahoma" pitchFamily="34" charset="0"/>
              </a:rPr>
              <a:t>6 / 5 ==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Integer Math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733799"/>
            <a:ext cx="3810000" cy="233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75517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out.println("6.1 + 5.2 == " + (6.1+5.2));</a:t>
            </a:r>
          </a:p>
          <a:p>
            <a:r>
              <a:rPr lang="en-US" b="1">
                <a:latin typeface="Tahoma" pitchFamily="34" charset="0"/>
              </a:rPr>
              <a:t>out.println("6.1 - 5.2 == " + (6.1-5.2));</a:t>
            </a:r>
          </a:p>
          <a:p>
            <a:r>
              <a:rPr lang="en-US" b="1">
                <a:latin typeface="Tahoma" pitchFamily="34" charset="0"/>
              </a:rPr>
              <a:t>out.println("6.1 * 5.2 == " + (6.1*5.2));</a:t>
            </a:r>
          </a:p>
          <a:p>
            <a:r>
              <a:rPr lang="en-US" b="1">
                <a:latin typeface="Tahoma" pitchFamily="34" charset="0"/>
              </a:rPr>
              <a:t>out.println("6.1 / 5.2 == " + (6.1/5.2));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981200" y="3657600"/>
            <a:ext cx="4267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>
                <a:latin typeface="Tahoma" pitchFamily="34" charset="0"/>
              </a:rPr>
              <a:t>6.1 + 5.2 == 11.3</a:t>
            </a:r>
          </a:p>
          <a:p>
            <a:r>
              <a:rPr lang="en-US" b="1">
                <a:latin typeface="Tahoma" pitchFamily="34" charset="0"/>
              </a:rPr>
              <a:t>6.1 - 5.2 == 0.8999</a:t>
            </a:r>
          </a:p>
          <a:p>
            <a:r>
              <a:rPr lang="en-US" b="1">
                <a:latin typeface="Tahoma" pitchFamily="34" charset="0"/>
              </a:rPr>
              <a:t>6.1 * 5.2 == 31.72</a:t>
            </a:r>
          </a:p>
          <a:p>
            <a:r>
              <a:rPr lang="en-US" b="1">
                <a:latin typeface="Tahoma" pitchFamily="34" charset="0"/>
              </a:rPr>
              <a:t>6.1 / 5.2 == 1.17307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 Math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intmath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realmath.java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438400" y="1981200"/>
            <a:ext cx="297815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1/2  =  ??  </a:t>
            </a:r>
          </a:p>
          <a:p>
            <a:r>
              <a:rPr lang="en-US" sz="3200" b="1">
                <a:latin typeface="Tahoma" pitchFamily="34" charset="0"/>
              </a:rPr>
              <a:t>1.0 / 2.0 = ??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7185025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1/2 = 0</a:t>
            </a:r>
          </a:p>
          <a:p>
            <a:r>
              <a:rPr lang="en-US" sz="3200" b="1">
                <a:latin typeface="Tahoma" pitchFamily="34" charset="0"/>
              </a:rPr>
              <a:t>1 and 2 are integer constants.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1.0/2.0 = 0.5</a:t>
            </a:r>
          </a:p>
          <a:p>
            <a:r>
              <a:rPr lang="en-US" sz="3200" b="1">
                <a:latin typeface="Tahoma" pitchFamily="34" charset="0"/>
              </a:rPr>
              <a:t>1.0 and 2.0 are decimal constants.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Division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415370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" pitchFamily="34" charset="0"/>
              </a:rPr>
              <a:t>out.println</a:t>
            </a:r>
            <a:r>
              <a:rPr lang="en-US" sz="3200" b="1" dirty="0">
                <a:latin typeface="Tahoma" pitchFamily="34" charset="0"/>
              </a:rPr>
              <a:t>(2 % 3);</a:t>
            </a:r>
          </a:p>
          <a:p>
            <a:r>
              <a:rPr lang="en-US" sz="3200" b="1" dirty="0" err="1" smtClean="0">
                <a:latin typeface="Tahoma" pitchFamily="34" charset="0"/>
              </a:rPr>
              <a:t>out.println</a:t>
            </a:r>
            <a:r>
              <a:rPr lang="en-US" sz="3200" b="1" dirty="0" smtClean="0">
                <a:latin typeface="Tahoma" pitchFamily="34" charset="0"/>
              </a:rPr>
              <a:t>(3 </a:t>
            </a:r>
            <a:r>
              <a:rPr lang="en-US" sz="3200" b="1" dirty="0">
                <a:latin typeface="Tahoma" pitchFamily="34" charset="0"/>
              </a:rPr>
              <a:t>% 2);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5588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ahoma" pitchFamily="34" charset="0"/>
              </a:rPr>
              <a:t>mod(%) gives you the integer</a:t>
            </a:r>
            <a:br>
              <a:rPr lang="en-US" b="1" dirty="0">
                <a:latin typeface="Tahoma" pitchFamily="34" charset="0"/>
              </a:rPr>
            </a:br>
            <a:r>
              <a:rPr lang="en-US" b="1" dirty="0">
                <a:latin typeface="Tahoma" pitchFamily="34" charset="0"/>
              </a:rPr>
              <a:t>remainder of integer division.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705600" y="1752600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2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95800"/>
            <a:ext cx="2095500" cy="19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1754</TotalTime>
  <Words>2137</Words>
  <Application>Microsoft Macintosh PowerPoint</Application>
  <PresentationFormat>On-screen Show (4:3)</PresentationFormat>
  <Paragraphs>537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Blank Presentation</vt:lpstr>
      <vt:lpstr>1_Blank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calculations</dc:title>
  <dc:subject>OOP Calcuations</dc:subject>
  <dc:creator>A+ Computer Science</dc:creator>
  <cp:keywords>www.apluscompsci.com</cp:keywords>
  <dc:description>OOP Calcuations_x000d_
©A+ Computer Science_x000d_
www.apluscompsci.com</dc:description>
  <cp:lastModifiedBy>Garrett</cp:lastModifiedBy>
  <cp:revision>336</cp:revision>
  <dcterms:created xsi:type="dcterms:W3CDTF">1995-06-17T23:31:02Z</dcterms:created>
  <dcterms:modified xsi:type="dcterms:W3CDTF">2018-09-19T19:04:57Z</dcterms:modified>
  <cp:category>www.apluscompsci.com</cp:category>
</cp:coreProperties>
</file>