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26" r:id="rId2"/>
    <p:sldMasterId id="2147483738" r:id="rId3"/>
  </p:sldMasterIdLst>
  <p:notesMasterIdLst>
    <p:notesMasterId r:id="rId49"/>
  </p:notesMasterIdLst>
  <p:handoutMasterIdLst>
    <p:handoutMasterId r:id="rId50"/>
  </p:handoutMasterIdLst>
  <p:sldIdLst>
    <p:sldId id="385" r:id="rId4"/>
    <p:sldId id="388" r:id="rId5"/>
    <p:sldId id="322" r:id="rId6"/>
    <p:sldId id="374" r:id="rId7"/>
    <p:sldId id="395" r:id="rId8"/>
    <p:sldId id="350" r:id="rId9"/>
    <p:sldId id="372" r:id="rId10"/>
    <p:sldId id="330" r:id="rId11"/>
    <p:sldId id="389" r:id="rId12"/>
    <p:sldId id="349" r:id="rId13"/>
    <p:sldId id="334" r:id="rId14"/>
    <p:sldId id="391" r:id="rId15"/>
    <p:sldId id="396" r:id="rId16"/>
    <p:sldId id="377" r:id="rId17"/>
    <p:sldId id="378" r:id="rId18"/>
    <p:sldId id="402" r:id="rId19"/>
    <p:sldId id="380" r:id="rId20"/>
    <p:sldId id="381" r:id="rId21"/>
    <p:sldId id="382" r:id="rId22"/>
    <p:sldId id="383" r:id="rId23"/>
    <p:sldId id="392" r:id="rId24"/>
    <p:sldId id="400" r:id="rId25"/>
    <p:sldId id="399" r:id="rId26"/>
    <p:sldId id="430" r:id="rId27"/>
    <p:sldId id="431" r:id="rId28"/>
    <p:sldId id="432" r:id="rId29"/>
    <p:sldId id="433" r:id="rId30"/>
    <p:sldId id="437" r:id="rId31"/>
    <p:sldId id="438" r:id="rId32"/>
    <p:sldId id="434" r:id="rId33"/>
    <p:sldId id="436" r:id="rId34"/>
    <p:sldId id="363" r:id="rId35"/>
    <p:sldId id="441" r:id="rId36"/>
    <p:sldId id="393" r:id="rId37"/>
    <p:sldId id="421" r:id="rId38"/>
    <p:sldId id="422" r:id="rId39"/>
    <p:sldId id="423" r:id="rId40"/>
    <p:sldId id="424" r:id="rId41"/>
    <p:sldId id="425" r:id="rId42"/>
    <p:sldId id="426" r:id="rId43"/>
    <p:sldId id="427" r:id="rId44"/>
    <p:sldId id="428" r:id="rId45"/>
    <p:sldId id="429" r:id="rId46"/>
    <p:sldId id="439" r:id="rId47"/>
    <p:sldId id="442" r:id="rId48"/>
  </p:sldIdLst>
  <p:sldSz cx="9144000" cy="6858000" type="screen4x3"/>
  <p:notesSz cx="7315200" cy="9601200"/>
  <p:defaultTextStyle>
    <a:defPPr>
      <a:defRPr lang="en-US"/>
    </a:defPPr>
    <a:lvl1pPr algn="l" rtl="0" eaLnBrk="0" fontAlgn="base" hangingPunct="0">
      <a:spcBef>
        <a:spcPct val="0"/>
      </a:spcBef>
      <a:spcAft>
        <a:spcPct val="0"/>
      </a:spcAft>
      <a:defRPr sz="24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Tahoma" pitchFamily="34" charset="0"/>
        <a:ea typeface="+mn-ea"/>
        <a:cs typeface="+mn-cs"/>
      </a:defRPr>
    </a:lvl5pPr>
    <a:lvl6pPr marL="2286000" algn="l" defTabSz="914400" rtl="0" eaLnBrk="1" latinLnBrk="0" hangingPunct="1">
      <a:defRPr sz="2400" b="1" kern="1200">
        <a:solidFill>
          <a:schemeClr val="tx1"/>
        </a:solidFill>
        <a:latin typeface="Tahoma" pitchFamily="34" charset="0"/>
        <a:ea typeface="+mn-ea"/>
        <a:cs typeface="+mn-cs"/>
      </a:defRPr>
    </a:lvl6pPr>
    <a:lvl7pPr marL="2743200" algn="l" defTabSz="914400" rtl="0" eaLnBrk="1" latinLnBrk="0" hangingPunct="1">
      <a:defRPr sz="2400" b="1" kern="1200">
        <a:solidFill>
          <a:schemeClr val="tx1"/>
        </a:solidFill>
        <a:latin typeface="Tahoma" pitchFamily="34" charset="0"/>
        <a:ea typeface="+mn-ea"/>
        <a:cs typeface="+mn-cs"/>
      </a:defRPr>
    </a:lvl7pPr>
    <a:lvl8pPr marL="3200400" algn="l" defTabSz="914400" rtl="0" eaLnBrk="1" latinLnBrk="0" hangingPunct="1">
      <a:defRPr sz="2400" b="1" kern="1200">
        <a:solidFill>
          <a:schemeClr val="tx1"/>
        </a:solidFill>
        <a:latin typeface="Tahoma" pitchFamily="34" charset="0"/>
        <a:ea typeface="+mn-ea"/>
        <a:cs typeface="+mn-cs"/>
      </a:defRPr>
    </a:lvl8pPr>
    <a:lvl9pPr marL="3657600" algn="l" defTabSz="914400" rtl="0" eaLnBrk="1" latinLnBrk="0" hangingPunct="1">
      <a:defRPr sz="2400" b="1"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008000"/>
    <a:srgbClr val="FF6600"/>
    <a:srgbClr val="0000CC"/>
    <a:srgbClr val="CC00FF"/>
    <a:srgbClr val="99FFCC"/>
    <a:srgbClr val="FF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72816" autoAdjust="0"/>
  </p:normalViewPr>
  <p:slideViewPr>
    <p:cSldViewPr>
      <p:cViewPr varScale="1">
        <p:scale>
          <a:sx n="67" d="100"/>
          <a:sy n="67" d="100"/>
        </p:scale>
        <p:origin x="-111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722" y="-84"/>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a:defRPr sz="1300"/>
            </a:lvl1pPr>
          </a:lstStyle>
          <a:p>
            <a:pPr>
              <a:defRPr/>
            </a:pPr>
            <a:endParaRPr lang="en-US"/>
          </a:p>
        </p:txBody>
      </p:sp>
      <p:sp>
        <p:nvSpPr>
          <p:cNvPr id="1843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a:defRPr sz="1300"/>
            </a:lvl1pPr>
          </a:lstStyle>
          <a:p>
            <a:pPr>
              <a:defRPr/>
            </a:pPr>
            <a:endParaRPr lang="en-US"/>
          </a:p>
        </p:txBody>
      </p:sp>
      <p:sp>
        <p:nvSpPr>
          <p:cNvPr id="1843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a:defRPr sz="1300"/>
            </a:lvl1pPr>
          </a:lstStyle>
          <a:p>
            <a:pPr>
              <a:defRPr/>
            </a:pPr>
            <a:endParaRPr lang="en-US"/>
          </a:p>
        </p:txBody>
      </p:sp>
      <p:sp>
        <p:nvSpPr>
          <p:cNvPr id="1843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a:defRPr sz="1300"/>
            </a:lvl1pPr>
          </a:lstStyle>
          <a:p>
            <a:pPr>
              <a:defRPr/>
            </a:pPr>
            <a:fld id="{8AAEA2A2-11A8-44EF-945A-E5ED8CE6C20A}" type="slidenum">
              <a:rPr lang="en-US"/>
              <a:pPr>
                <a:defRPr/>
              </a:pPr>
              <a:t>‹#›</a:t>
            </a:fld>
            <a:endParaRPr lang="en-US"/>
          </a:p>
        </p:txBody>
      </p:sp>
    </p:spTree>
    <p:extLst>
      <p:ext uri="{BB962C8B-B14F-4D97-AF65-F5344CB8AC3E}">
        <p14:creationId xmlns:p14="http://schemas.microsoft.com/office/powerpoint/2010/main" val="2375106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a:defRPr sz="1300"/>
            </a:lvl1pPr>
          </a:lstStyle>
          <a:p>
            <a:pPr>
              <a:defRPr/>
            </a:pPr>
            <a:endParaRPr lang="en-US"/>
          </a:p>
        </p:txBody>
      </p:sp>
      <p:sp>
        <p:nvSpPr>
          <p:cNvPr id="1741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a:defRPr sz="13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6" name="Rectangle 8"/>
          <p:cNvSpPr>
            <a:spLocks noChangeArrowheads="1"/>
          </p:cNvSpPr>
          <p:nvPr/>
        </p:nvSpPr>
        <p:spPr bwMode="auto">
          <a:xfrm>
            <a:off x="1463675" y="9118600"/>
            <a:ext cx="5851525" cy="477838"/>
          </a:xfrm>
          <a:prstGeom prst="rect">
            <a:avLst/>
          </a:prstGeom>
          <a:noFill/>
          <a:ln w="9525">
            <a:noFill/>
            <a:miter lim="800000"/>
            <a:headEnd/>
            <a:tailEnd/>
          </a:ln>
          <a:effectLst/>
        </p:spPr>
        <p:txBody>
          <a:bodyPr lIns="97112" tIns="48556" rIns="97112" bIns="48556" anchor="b"/>
          <a:lstStyle/>
          <a:p>
            <a:pPr algn="r" defTabSz="965200">
              <a:defRPr/>
            </a:pPr>
            <a:r>
              <a:rPr lang="en-US" sz="1300"/>
              <a:t>©A+ Computer Science     www.apluscompsci.com                 </a:t>
            </a:r>
            <a:fld id="{A4836C37-5781-4B7B-B8C6-228C7725515C}" type="slidenum">
              <a:rPr lang="en-US" sz="1300"/>
              <a:pPr algn="r" defTabSz="965200">
                <a:defRPr/>
              </a:pPr>
              <a:t>‹#›</a:t>
            </a:fld>
            <a:endParaRPr lang="en-US" sz="2500"/>
          </a:p>
        </p:txBody>
      </p:sp>
    </p:spTree>
    <p:extLst>
      <p:ext uri="{BB962C8B-B14F-4D97-AF65-F5344CB8AC3E}">
        <p14:creationId xmlns:p14="http://schemas.microsoft.com/office/powerpoint/2010/main" val="30353154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58888" y="722313"/>
            <a:ext cx="4797425" cy="3597275"/>
          </a:xfrm>
          <a:ln cap="flat"/>
        </p:spPr>
      </p:sp>
      <p:sp>
        <p:nvSpPr>
          <p:cNvPr id="686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xfrm>
            <a:off x="731838" y="4560888"/>
            <a:ext cx="5851525" cy="4319587"/>
          </a:xfrm>
          <a:noFill/>
          <a:ln/>
        </p:spPr>
        <p:txBody>
          <a:bodyPr/>
          <a:lstStyle/>
          <a:p>
            <a:r>
              <a:rPr lang="en-US" sz="1600" smtClean="0"/>
              <a:t>Initialization constructors have a parameter list and will receive parameters when called.   The number of parameter and types passed in must match up with the parameter list following the method name.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xfrm>
            <a:off x="731838" y="4560888"/>
            <a:ext cx="5851525" cy="4319587"/>
          </a:xfrm>
          <a:noFill/>
          <a:ln/>
        </p:spPr>
        <p:txBody>
          <a:bodyPr/>
          <a:lstStyle/>
          <a:p>
            <a:r>
              <a:rPr lang="en-US" sz="1600" smtClean="0"/>
              <a:t>Initialization constructors have a parameter list and will receive parameters when called.   The number of parameter and types passed in must match up with the parameter list following the method name.</a:t>
            </a:r>
          </a:p>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53" tIns="48326" rIns="96653" bIns="48326"/>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53" tIns="48326" rIns="96653" bIns="48326"/>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r>
              <a:rPr lang="en-US" sz="1600" dirty="0" smtClean="0"/>
              <a:t>When a variable is defined within a set of braces, that variable can only be </a:t>
            </a:r>
            <a:r>
              <a:rPr lang="en-US" sz="1600" dirty="0" smtClean="0"/>
              <a:t>accessed inside those braces.</a:t>
            </a:r>
            <a:endParaRPr lang="en-US" sz="160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r>
              <a:rPr lang="en-US" sz="1600" smtClean="0"/>
              <a:t>An instance variable is a variable tied to an instance of a class.  Each time an Object is instantiated, it is given its own set of instance variables.</a:t>
            </a:r>
          </a:p>
          <a:p>
            <a:endParaRPr lang="en-US" sz="1600" smtClean="0"/>
          </a:p>
          <a:p>
            <a:r>
              <a:rPr lang="en-US" sz="1600" smtClean="0">
                <a:latin typeface="Courier New" pitchFamily="49" charset="0"/>
                <a:cs typeface="Courier New" pitchFamily="49" charset="0"/>
              </a:rPr>
              <a:t>Monster x = new Monster();</a:t>
            </a:r>
            <a:r>
              <a:rPr lang="en-US" sz="1600" smtClean="0"/>
              <a:t> </a:t>
            </a:r>
          </a:p>
          <a:p>
            <a:r>
              <a:rPr lang="en-US" sz="1600" smtClean="0"/>
              <a:t>x would refer to a new Monster that contains its own set of Monster instance variables.</a:t>
            </a:r>
          </a:p>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260475" y="722313"/>
            <a:ext cx="4794250" cy="3595687"/>
          </a:xfrm>
          <a:ln/>
        </p:spPr>
      </p:sp>
      <p:sp>
        <p:nvSpPr>
          <p:cNvPr id="69635" name="Rectangle 3"/>
          <p:cNvSpPr>
            <a:spLocks noGrp="1" noChangeArrowheads="1"/>
          </p:cNvSpPr>
          <p:nvPr>
            <p:ph type="body" idx="1"/>
          </p:nvPr>
        </p:nvSpPr>
        <p:spPr>
          <a:noFill/>
          <a:ln/>
        </p:spPr>
        <p:txBody>
          <a:bodyPr/>
          <a:lstStyle/>
          <a:p>
            <a:r>
              <a:rPr lang="en-US" sz="1600" smtClean="0"/>
              <a:t>When defining a variable, the type must be listed and the name.   When defining and assigning a variable, the type, name, and value must be listed.  When assigning a variable only, the name and value must be listed.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r>
              <a:rPr lang="en-US" sz="1600" smtClean="0"/>
              <a:t>Class </a:t>
            </a:r>
            <a:r>
              <a:rPr lang="en-US" sz="1600" smtClean="0">
                <a:latin typeface="Courier New" pitchFamily="49" charset="0"/>
                <a:cs typeface="Courier New" pitchFamily="49" charset="0"/>
              </a:rPr>
              <a:t>LocalVars</a:t>
            </a:r>
            <a:r>
              <a:rPr lang="en-US" sz="1600" smtClean="0"/>
              <a:t> has an one instance variable named fun.  </a:t>
            </a:r>
          </a:p>
          <a:p>
            <a:r>
              <a:rPr lang="en-US" sz="1600" smtClean="0"/>
              <a:t>Method change contains a local variable named fun. Local variables take precedence over instance variables.  Local variables can only be used inside the method in which they are defined.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53" tIns="48326" rIns="96653" bIns="48326"/>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r>
              <a:rPr lang="en-US" sz="1600" smtClean="0"/>
              <a:t>Class </a:t>
            </a:r>
            <a:r>
              <a:rPr lang="en-US" sz="1600" smtClean="0">
                <a:latin typeface="Courier New" pitchFamily="49" charset="0"/>
                <a:cs typeface="Courier New" pitchFamily="49" charset="0"/>
              </a:rPr>
              <a:t>LocalVars</a:t>
            </a:r>
            <a:r>
              <a:rPr lang="en-US" sz="1600" smtClean="0"/>
              <a:t> has an one instance variable named fun.  </a:t>
            </a:r>
          </a:p>
          <a:p>
            <a:r>
              <a:rPr lang="en-US" sz="1600" smtClean="0"/>
              <a:t>Instance variable fun can be used anywhere in class LocalVars.  </a:t>
            </a:r>
          </a:p>
          <a:p>
            <a:r>
              <a:rPr lang="en-US" sz="1600" smtClean="0"/>
              <a:t>Method change contains a local variable named fun.  Method change does not make any changes to the instance variable fun.  Local variable fun can only be used in method change.</a:t>
            </a:r>
          </a:p>
          <a:p>
            <a:endParaRPr lang="en-US" sz="16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53" tIns="48326" rIns="96653" bIns="48326"/>
          <a:lstStyle/>
          <a:p>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53" tIns="48326" rIns="96653" bIns="48326"/>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57300" y="720725"/>
            <a:ext cx="4800600" cy="3600450"/>
          </a:xfrm>
          <a:ln/>
        </p:spPr>
      </p:sp>
      <p:sp>
        <p:nvSpPr>
          <p:cNvPr id="70659" name="Rectangle 3"/>
          <p:cNvSpPr>
            <a:spLocks noGrp="1" noChangeArrowheads="1"/>
          </p:cNvSpPr>
          <p:nvPr>
            <p:ph type="body" idx="1"/>
          </p:nvPr>
        </p:nvSpPr>
        <p:spPr>
          <a:noFill/>
          <a:ln/>
        </p:spPr>
        <p:txBody>
          <a:bodyPr/>
          <a:lstStyle/>
          <a:p>
            <a:r>
              <a:rPr lang="en-US" sz="1600" dirty="0" smtClean="0"/>
              <a:t>An instance variable is a variable tied to an instance of a class.  Each time an Object is instantiated, it is given its own set of instance variables.</a:t>
            </a:r>
          </a:p>
          <a:p>
            <a:endParaRPr lang="en-US" sz="1600" dirty="0" smtClean="0"/>
          </a:p>
          <a:p>
            <a:r>
              <a:rPr lang="en-US" sz="1600" dirty="0" smtClean="0">
                <a:latin typeface="Courier New" pitchFamily="49" charset="0"/>
                <a:cs typeface="Courier New" pitchFamily="49" charset="0"/>
              </a:rPr>
              <a:t>Monster x = new Monster();</a:t>
            </a:r>
            <a:r>
              <a:rPr lang="en-US" sz="1600" dirty="0" smtClean="0"/>
              <a:t> </a:t>
            </a:r>
          </a:p>
          <a:p>
            <a:r>
              <a:rPr lang="en-US" sz="1600" dirty="0" smtClean="0"/>
              <a:t>x refers to a unique Monster that contains its own set of Monster instance variables.</a:t>
            </a:r>
          </a:p>
          <a:p>
            <a:endParaRPr lang="en-US" sz="1600"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257300" y="720725"/>
            <a:ext cx="4800600" cy="3600450"/>
          </a:xfrm>
          <a:ln/>
        </p:spPr>
      </p:sp>
      <p:sp>
        <p:nvSpPr>
          <p:cNvPr id="82947"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257300" y="720725"/>
            <a:ext cx="4800600" cy="3600450"/>
          </a:xfrm>
          <a:ln/>
        </p:spPr>
      </p:sp>
      <p:sp>
        <p:nvSpPr>
          <p:cNvPr id="73731" name="Rectangle 3"/>
          <p:cNvSpPr>
            <a:spLocks noGrp="1" noChangeArrowheads="1"/>
          </p:cNvSpPr>
          <p:nvPr>
            <p:ph type="body" idx="1"/>
          </p:nvPr>
        </p:nvSpPr>
        <p:spPr>
          <a:xfrm>
            <a:off x="731838" y="4560888"/>
            <a:ext cx="5851525" cy="4319587"/>
          </a:xfrm>
          <a:noFill/>
          <a:ln/>
        </p:spPr>
        <p:txBody>
          <a:bodyPr/>
          <a:lstStyle/>
          <a:p>
            <a:r>
              <a:rPr lang="en-US" sz="1600" dirty="0" smtClean="0"/>
              <a:t>All members of a class with private access can be accessed or modified within the class where they are defined only.   Private members cannot be accessed outside of the class.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257300" y="720725"/>
            <a:ext cx="4800600" cy="3600450"/>
          </a:xfrm>
          <a:ln/>
        </p:spPr>
      </p:sp>
      <p:sp>
        <p:nvSpPr>
          <p:cNvPr id="74755" name="Rectangle 3"/>
          <p:cNvSpPr>
            <a:spLocks noGrp="1" noChangeArrowheads="1"/>
          </p:cNvSpPr>
          <p:nvPr>
            <p:ph type="body" idx="1"/>
          </p:nvPr>
        </p:nvSpPr>
        <p:spPr>
          <a:xfrm>
            <a:off x="731838" y="4560888"/>
            <a:ext cx="5851525" cy="4319587"/>
          </a:xfrm>
          <a:noFill/>
          <a:ln/>
        </p:spPr>
        <p:txBody>
          <a:bodyPr/>
          <a:lstStyle/>
          <a:p>
            <a:r>
              <a:rPr lang="en-US" sz="1600" dirty="0" smtClean="0"/>
              <a:t>Data should be declared with private access and public methods should be provided to manipulate the private data.</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xfrm>
            <a:off x="731838" y="4560888"/>
            <a:ext cx="5851525" cy="4319587"/>
          </a:xfrm>
          <a:noFill/>
          <a:ln/>
        </p:spPr>
        <p:txBody>
          <a:bodyPr/>
          <a:lstStyle/>
          <a:p>
            <a:r>
              <a:rPr lang="en-US" sz="1600" dirty="0" smtClean="0"/>
              <a:t>When the reserved word new is combined with a constructor call, a new Object is created in memory.   </a:t>
            </a:r>
          </a:p>
          <a:p>
            <a:r>
              <a:rPr lang="en-US" sz="1600" dirty="0" smtClean="0"/>
              <a:t>This process of creating a new Object in memory is called instantiation.  </a:t>
            </a:r>
          </a:p>
          <a:p>
            <a:r>
              <a:rPr lang="en-US" sz="1600" dirty="0" smtClean="0"/>
              <a:t>Instantiation creates a spot for an object and sets</a:t>
            </a:r>
            <a:r>
              <a:rPr lang="en-US" sz="1600" baseline="0" dirty="0" smtClean="0"/>
              <a:t> the initial state of the object.  </a:t>
            </a:r>
          </a:p>
          <a:p>
            <a:r>
              <a:rPr lang="en-US" sz="1600" baseline="0" dirty="0" smtClean="0"/>
              <a:t>Object state is determined by the objects instance variables.</a:t>
            </a:r>
            <a:endParaRPr lang="en-US" sz="160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014413" y="720725"/>
            <a:ext cx="4781550" cy="3586163"/>
          </a:xfrm>
          <a:ln/>
        </p:spPr>
      </p:sp>
      <p:sp>
        <p:nvSpPr>
          <p:cNvPr id="81923" name="Rectangle 3"/>
          <p:cNvSpPr>
            <a:spLocks noGrp="1" noChangeArrowheads="1"/>
          </p:cNvSpPr>
          <p:nvPr>
            <p:ph type="body" idx="1"/>
          </p:nvPr>
        </p:nvSpPr>
        <p:spPr>
          <a:noFill/>
          <a:ln/>
        </p:spPr>
        <p:txBody>
          <a:bodyPr/>
          <a:lstStyle/>
          <a:p>
            <a:r>
              <a:rPr lang="en-US" sz="1600" smtClean="0"/>
              <a:t>Modifier methods make changes to the instance variables of the class.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90115" name="Rectangle 3"/>
          <p:cNvSpPr>
            <a:spLocks noGrp="1" noChangeArrowheads="1"/>
          </p:cNvSpPr>
          <p:nvPr>
            <p:ph type="body" idx="1"/>
          </p:nvPr>
        </p:nvSpPr>
        <p:spPr bwMode="auto">
          <a:xfrm>
            <a:off x="731838" y="4560888"/>
            <a:ext cx="5851525" cy="4319587"/>
          </a:xfrm>
          <a:prstGeom prst="rect">
            <a:avLst/>
          </a:prstGeom>
          <a:noFill/>
          <a:ln>
            <a:miter lim="800000"/>
            <a:headEnd/>
            <a:tailEnd/>
          </a:ln>
        </p:spPr>
        <p:txBody>
          <a:bodyPr lIns="96661" tIns="48331" rIns="96661" bIns="48331"/>
          <a:lstStyle/>
          <a:p>
            <a:r>
              <a:rPr lang="en-US" sz="1600" smtClean="0">
                <a:latin typeface="Courier New" pitchFamily="49" charset="0"/>
                <a:cs typeface="Courier New" pitchFamily="49" charset="0"/>
              </a:rPr>
              <a:t>toString()</a:t>
            </a:r>
            <a:r>
              <a:rPr lang="en-US" sz="1600" smtClean="0"/>
              <a:t> is used to display an Object.   </a:t>
            </a:r>
            <a:r>
              <a:rPr lang="en-US" sz="1600" smtClean="0">
                <a:latin typeface="Courier New" pitchFamily="49" charset="0"/>
                <a:cs typeface="Courier New" pitchFamily="49" charset="0"/>
              </a:rPr>
              <a:t>print()</a:t>
            </a:r>
            <a:r>
              <a:rPr lang="en-US" sz="1600" smtClean="0"/>
              <a:t> and </a:t>
            </a:r>
            <a:r>
              <a:rPr lang="en-US" sz="1600" smtClean="0">
                <a:latin typeface="Courier New" pitchFamily="49" charset="0"/>
                <a:cs typeface="Courier New" pitchFamily="49" charset="0"/>
              </a:rPr>
              <a:t>println()</a:t>
            </a:r>
            <a:r>
              <a:rPr lang="en-US" sz="1600" smtClean="0"/>
              <a:t> automatically call </a:t>
            </a:r>
            <a:r>
              <a:rPr lang="en-US" sz="1600" smtClean="0">
                <a:latin typeface="Courier New" pitchFamily="49" charset="0"/>
                <a:cs typeface="Courier New" pitchFamily="49" charset="0"/>
              </a:rPr>
              <a:t>toString()</a:t>
            </a:r>
            <a:r>
              <a:rPr lang="en-US" sz="1600" smtClean="0"/>
              <a:t> when displaying an Object reference.  </a:t>
            </a:r>
            <a:r>
              <a:rPr lang="en-US" sz="1600" smtClean="0">
                <a:latin typeface="Courier New" pitchFamily="49" charset="0"/>
                <a:cs typeface="Courier New" pitchFamily="49" charset="0"/>
              </a:rPr>
              <a:t>toString()</a:t>
            </a:r>
            <a:r>
              <a:rPr lang="en-US" sz="1600" smtClean="0"/>
              <a:t> typically sends back all data/properties from an Object as one String.</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53" tIns="48326" rIns="96653" bIns="48326"/>
          <a:lstStyle/>
          <a:p>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61" tIns="48331" rIns="96661" bIns="48331"/>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57300" y="720725"/>
            <a:ext cx="4800600" cy="3600450"/>
          </a:xfrm>
          <a:ln/>
        </p:spPr>
      </p:sp>
      <p:sp>
        <p:nvSpPr>
          <p:cNvPr id="86019" name="Rectangle 3"/>
          <p:cNvSpPr>
            <a:spLocks noGrp="1" noChangeArrowheads="1"/>
          </p:cNvSpPr>
          <p:nvPr>
            <p:ph type="body" idx="1"/>
          </p:nvPr>
        </p:nvSpPr>
        <p:spPr>
          <a:xfrm>
            <a:off x="731838" y="4560888"/>
            <a:ext cx="5851525" cy="4319587"/>
          </a:xfrm>
          <a:noFill/>
          <a:ln/>
        </p:spPr>
        <p:txBody>
          <a:bodyPr/>
          <a:lstStyle/>
          <a:p>
            <a:r>
              <a:rPr lang="en-US" sz="1600" smtClean="0"/>
              <a:t>Method </a:t>
            </a:r>
            <a:r>
              <a:rPr lang="en-US" sz="1600" smtClean="0">
                <a:latin typeface="Courier New" pitchFamily="49" charset="0"/>
                <a:cs typeface="Courier New" pitchFamily="49" charset="0"/>
              </a:rPr>
              <a:t>printf()</a:t>
            </a:r>
            <a:r>
              <a:rPr lang="en-US" sz="1600" smtClean="0"/>
              <a:t> is used to format output. </a:t>
            </a:r>
            <a:r>
              <a:rPr lang="en-US" sz="1600" smtClean="0">
                <a:latin typeface="Courier New" pitchFamily="49" charset="0"/>
                <a:cs typeface="Courier New" pitchFamily="49" charset="0"/>
              </a:rPr>
              <a:t>printf()</a:t>
            </a:r>
            <a:r>
              <a:rPr lang="en-US" sz="1600" smtClean="0"/>
              <a:t> is most commonly used to set the number of decimal places when displaying a real number. </a:t>
            </a:r>
            <a:r>
              <a:rPr lang="en-US" sz="1600" smtClean="0">
                <a:latin typeface="Courier New" pitchFamily="49" charset="0"/>
                <a:cs typeface="Courier New" pitchFamily="49" charset="0"/>
              </a:rPr>
              <a:t>printf()</a:t>
            </a:r>
            <a:r>
              <a:rPr lang="en-US" sz="1600" smtClean="0"/>
              <a:t> can also be used to align output to the left or to the right.</a:t>
            </a:r>
          </a:p>
          <a:p>
            <a:endParaRPr lang="en-US" sz="1600" smtClean="0"/>
          </a:p>
          <a:p>
            <a:r>
              <a:rPr lang="en-US" sz="1600" smtClean="0"/>
              <a:t>The </a:t>
            </a:r>
            <a:r>
              <a:rPr lang="en-US" sz="1600" smtClean="0">
                <a:latin typeface="Courier New" pitchFamily="49" charset="0"/>
                <a:cs typeface="Courier New" pitchFamily="49" charset="0"/>
              </a:rPr>
              <a:t>%</a:t>
            </a:r>
            <a:r>
              <a:rPr lang="en-US" sz="1600" smtClean="0"/>
              <a:t> sign is used to indicate that a value needs to be displayed.  The value will be found in the comma separated list.</a:t>
            </a:r>
          </a:p>
          <a:p>
            <a:endParaRPr lang="en-US" sz="1600" smtClean="0"/>
          </a:p>
          <a:p>
            <a:r>
              <a:rPr lang="en-US" sz="1600" smtClean="0">
                <a:latin typeface="Courier New" pitchFamily="49" charset="0"/>
                <a:cs typeface="Courier New" pitchFamily="49" charset="0"/>
              </a:rPr>
              <a:t>%f</a:t>
            </a:r>
            <a:r>
              <a:rPr lang="en-US" sz="1600" smtClean="0"/>
              <a:t> – real / decimal value</a:t>
            </a:r>
          </a:p>
          <a:p>
            <a:r>
              <a:rPr lang="en-US" sz="1600" smtClean="0">
                <a:latin typeface="Courier New" pitchFamily="49" charset="0"/>
                <a:cs typeface="Courier New" pitchFamily="49" charset="0"/>
              </a:rPr>
              <a:t>%d</a:t>
            </a:r>
            <a:r>
              <a:rPr lang="en-US" sz="1600" smtClean="0"/>
              <a:t> – integer value</a:t>
            </a:r>
            <a:endParaRPr lang="en-US" sz="1600" smtClean="0">
              <a:latin typeface="Courier New" pitchFamily="49" charset="0"/>
              <a:cs typeface="Courier New" pitchFamily="49" charset="0"/>
            </a:endParaRPr>
          </a:p>
          <a:p>
            <a:r>
              <a:rPr lang="en-US" sz="1600" smtClean="0">
                <a:latin typeface="Courier New" pitchFamily="49" charset="0"/>
                <a:cs typeface="Courier New" pitchFamily="49" charset="0"/>
              </a:rPr>
              <a:t>%c</a:t>
            </a:r>
            <a:r>
              <a:rPr lang="en-US" sz="1600" smtClean="0"/>
              <a:t> – character value</a:t>
            </a:r>
          </a:p>
          <a:p>
            <a:r>
              <a:rPr lang="en-US" sz="1600" smtClean="0">
                <a:latin typeface="Courier New" pitchFamily="49" charset="0"/>
                <a:cs typeface="Courier New" pitchFamily="49" charset="0"/>
              </a:rPr>
              <a:t>%s</a:t>
            </a:r>
            <a:r>
              <a:rPr lang="en-US" sz="1600" smtClean="0"/>
              <a:t> – string value</a:t>
            </a:r>
          </a:p>
          <a:p>
            <a:r>
              <a:rPr lang="en-US" sz="1600" smtClean="0">
                <a:latin typeface="Courier New" pitchFamily="49" charset="0"/>
                <a:cs typeface="Courier New" pitchFamily="49" charset="0"/>
              </a:rPr>
              <a:t>-</a:t>
            </a:r>
            <a:r>
              <a:rPr lang="en-US" sz="1600" smtClean="0"/>
              <a:t>  left aligned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r>
              <a:rPr lang="en-US" sz="1600" smtClean="0"/>
              <a:t>Method </a:t>
            </a:r>
            <a:r>
              <a:rPr lang="en-US" sz="1600" smtClean="0">
                <a:latin typeface="Courier New" pitchFamily="49" charset="0"/>
                <a:cs typeface="Courier New" pitchFamily="49" charset="0"/>
              </a:rPr>
              <a:t>printf()</a:t>
            </a:r>
            <a:r>
              <a:rPr lang="en-US" sz="1600" smtClean="0"/>
              <a:t> is used to format output. </a:t>
            </a:r>
            <a:r>
              <a:rPr lang="en-US" sz="1600" smtClean="0">
                <a:latin typeface="Courier New" pitchFamily="49" charset="0"/>
                <a:cs typeface="Courier New" pitchFamily="49" charset="0"/>
              </a:rPr>
              <a:t>printf()</a:t>
            </a:r>
            <a:r>
              <a:rPr lang="en-US" sz="1600" smtClean="0"/>
              <a:t> is most commonly used to set the number of decimal places when displaying a real number. </a:t>
            </a:r>
            <a:r>
              <a:rPr lang="en-US" sz="1600" smtClean="0">
                <a:latin typeface="Courier New" pitchFamily="49" charset="0"/>
                <a:cs typeface="Courier New" pitchFamily="49" charset="0"/>
              </a:rPr>
              <a:t>printf()</a:t>
            </a:r>
            <a:r>
              <a:rPr lang="en-US" sz="1600" smtClean="0"/>
              <a:t> can also be used to align output to the left or to the right.</a:t>
            </a:r>
          </a:p>
          <a:p>
            <a:endParaRPr lang="en-US" sz="1600" smtClean="0"/>
          </a:p>
          <a:p>
            <a:r>
              <a:rPr lang="en-US" sz="1600" smtClean="0"/>
              <a:t>The </a:t>
            </a:r>
            <a:r>
              <a:rPr lang="en-US" sz="1600" smtClean="0">
                <a:latin typeface="Courier New" pitchFamily="49" charset="0"/>
                <a:cs typeface="Courier New" pitchFamily="49" charset="0"/>
              </a:rPr>
              <a:t>%</a:t>
            </a:r>
            <a:r>
              <a:rPr lang="en-US" sz="1600" smtClean="0"/>
              <a:t> sign is used to indicate that a value needs to be displayed.  The value will be found in the comma separated list.</a:t>
            </a:r>
          </a:p>
          <a:p>
            <a:endParaRPr lang="en-US" sz="1600" smtClean="0"/>
          </a:p>
          <a:p>
            <a:r>
              <a:rPr lang="en-US" sz="1600" smtClean="0">
                <a:latin typeface="Courier New" pitchFamily="49" charset="0"/>
                <a:cs typeface="Courier New" pitchFamily="49" charset="0"/>
              </a:rPr>
              <a:t>%f</a:t>
            </a:r>
            <a:r>
              <a:rPr lang="en-US" sz="1600" smtClean="0"/>
              <a:t> – real / decimal value</a:t>
            </a:r>
          </a:p>
          <a:p>
            <a:r>
              <a:rPr lang="en-US" sz="1600" smtClean="0">
                <a:latin typeface="Courier New" pitchFamily="49" charset="0"/>
                <a:cs typeface="Courier New" pitchFamily="49" charset="0"/>
              </a:rPr>
              <a:t>%d</a:t>
            </a:r>
            <a:r>
              <a:rPr lang="en-US" sz="1600" smtClean="0"/>
              <a:t> – integer value</a:t>
            </a:r>
            <a:endParaRPr lang="en-US" sz="1600" smtClean="0">
              <a:latin typeface="Courier New" pitchFamily="49" charset="0"/>
              <a:cs typeface="Courier New" pitchFamily="49" charset="0"/>
            </a:endParaRPr>
          </a:p>
          <a:p>
            <a:r>
              <a:rPr lang="en-US" sz="1600" smtClean="0">
                <a:latin typeface="Courier New" pitchFamily="49" charset="0"/>
                <a:cs typeface="Courier New" pitchFamily="49" charset="0"/>
              </a:rPr>
              <a:t>%c</a:t>
            </a:r>
            <a:r>
              <a:rPr lang="en-US" sz="1600" smtClean="0"/>
              <a:t> – character value</a:t>
            </a:r>
          </a:p>
          <a:p>
            <a:r>
              <a:rPr lang="en-US" sz="1600" smtClean="0">
                <a:latin typeface="Courier New" pitchFamily="49" charset="0"/>
                <a:cs typeface="Courier New" pitchFamily="49" charset="0"/>
              </a:rPr>
              <a:t>%s</a:t>
            </a:r>
            <a:r>
              <a:rPr lang="en-US" sz="1600" smtClean="0"/>
              <a:t> – string value</a:t>
            </a:r>
          </a:p>
          <a:p>
            <a:r>
              <a:rPr lang="en-US" sz="1600" smtClean="0">
                <a:latin typeface="Courier New" pitchFamily="49" charset="0"/>
                <a:cs typeface="Courier New" pitchFamily="49" charset="0"/>
              </a:rPr>
              <a:t>-</a:t>
            </a:r>
            <a:r>
              <a:rPr lang="en-US" sz="1600" smtClean="0"/>
              <a:t>  left aligned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257300" y="720725"/>
            <a:ext cx="4800600" cy="3600450"/>
          </a:xfrm>
          <a:ln/>
        </p:spPr>
      </p:sp>
      <p:sp>
        <p:nvSpPr>
          <p:cNvPr id="88067" name="Rectangle 3"/>
          <p:cNvSpPr>
            <a:spLocks noGrp="1" noChangeArrowheads="1"/>
          </p:cNvSpPr>
          <p:nvPr>
            <p:ph type="body" idx="1"/>
          </p:nvPr>
        </p:nvSpPr>
        <p:spPr>
          <a:xfrm>
            <a:off x="731838" y="4560888"/>
            <a:ext cx="5851525" cy="4319587"/>
          </a:xfrm>
          <a:noFill/>
          <a:ln/>
        </p:spPr>
        <p:txBody>
          <a:bodyPr/>
          <a:lstStyle/>
          <a:p>
            <a:pPr>
              <a:lnSpc>
                <a:spcPct val="90000"/>
              </a:lnSpc>
            </a:pPr>
            <a:r>
              <a:rPr lang="en-US" sz="1600" smtClean="0"/>
              <a:t>Method </a:t>
            </a:r>
            <a:r>
              <a:rPr lang="en-US" sz="1600" smtClean="0">
                <a:latin typeface="Courier New" pitchFamily="49" charset="0"/>
                <a:cs typeface="Courier New" pitchFamily="49" charset="0"/>
              </a:rPr>
              <a:t>format()</a:t>
            </a:r>
            <a:r>
              <a:rPr lang="en-US" sz="1600" smtClean="0"/>
              <a:t> is used to format output. </a:t>
            </a:r>
            <a:r>
              <a:rPr lang="en-US" sz="1600" smtClean="0">
                <a:latin typeface="Courier New" pitchFamily="49" charset="0"/>
                <a:cs typeface="Courier New" pitchFamily="49" charset="0"/>
              </a:rPr>
              <a:t>format()</a:t>
            </a:r>
            <a:r>
              <a:rPr lang="en-US" sz="1600" smtClean="0"/>
              <a:t> is most commonly used to set the number of decimal places when displaying a real number.</a:t>
            </a:r>
          </a:p>
          <a:p>
            <a:pPr>
              <a:lnSpc>
                <a:spcPct val="90000"/>
              </a:lnSpc>
            </a:pPr>
            <a:r>
              <a:rPr lang="en-US" sz="1600" smtClean="0">
                <a:latin typeface="Courier New" pitchFamily="49" charset="0"/>
                <a:cs typeface="Courier New" pitchFamily="49" charset="0"/>
              </a:rPr>
              <a:t>format()</a:t>
            </a:r>
            <a:r>
              <a:rPr lang="en-US" sz="1600" smtClean="0"/>
              <a:t> differs from </a:t>
            </a:r>
            <a:r>
              <a:rPr lang="en-US" sz="1600" smtClean="0">
                <a:latin typeface="Courier New" pitchFamily="49" charset="0"/>
                <a:cs typeface="Courier New" pitchFamily="49" charset="0"/>
              </a:rPr>
              <a:t>printf()</a:t>
            </a:r>
            <a:r>
              <a:rPr lang="en-US" sz="1600" smtClean="0"/>
              <a:t> in that </a:t>
            </a:r>
            <a:r>
              <a:rPr lang="en-US" sz="1600" smtClean="0">
                <a:latin typeface="Courier New" pitchFamily="49" charset="0"/>
                <a:cs typeface="Courier New" pitchFamily="49" charset="0"/>
              </a:rPr>
              <a:t>format()</a:t>
            </a:r>
            <a:r>
              <a:rPr lang="en-US" sz="1600" smtClean="0"/>
              <a:t> is a return method and </a:t>
            </a:r>
            <a:r>
              <a:rPr lang="en-US" sz="1600" smtClean="0">
                <a:latin typeface="Courier New" pitchFamily="49" charset="0"/>
                <a:cs typeface="Courier New" pitchFamily="49" charset="0"/>
              </a:rPr>
              <a:t>printf()</a:t>
            </a:r>
            <a:r>
              <a:rPr lang="en-US" sz="1600" smtClean="0"/>
              <a:t> is a void method.</a:t>
            </a:r>
          </a:p>
          <a:p>
            <a:pPr>
              <a:lnSpc>
                <a:spcPct val="90000"/>
              </a:lnSpc>
            </a:pPr>
            <a:endParaRPr lang="en-US" sz="1600" smtClean="0"/>
          </a:p>
          <a:p>
            <a:pPr>
              <a:lnSpc>
                <a:spcPct val="90000"/>
              </a:lnSpc>
            </a:pPr>
            <a:r>
              <a:rPr lang="en-US" sz="1600" smtClean="0"/>
              <a:t>The </a:t>
            </a:r>
            <a:r>
              <a:rPr lang="en-US" sz="1600" smtClean="0">
                <a:latin typeface="Courier New" pitchFamily="49" charset="0"/>
                <a:cs typeface="Courier New" pitchFamily="49" charset="0"/>
              </a:rPr>
              <a:t>%</a:t>
            </a:r>
            <a:r>
              <a:rPr lang="en-US" sz="1600" smtClean="0"/>
              <a:t> sign is used to indicate that a value needs to be displayed.  The value will be found in the comma separated list.</a:t>
            </a:r>
          </a:p>
          <a:p>
            <a:pPr>
              <a:lnSpc>
                <a:spcPct val="90000"/>
              </a:lnSpc>
            </a:pPr>
            <a:endParaRPr lang="en-US" sz="1600" smtClean="0"/>
          </a:p>
          <a:p>
            <a:pPr>
              <a:lnSpc>
                <a:spcPct val="90000"/>
              </a:lnSpc>
            </a:pPr>
            <a:r>
              <a:rPr lang="en-US" sz="1600" smtClean="0">
                <a:latin typeface="Courier New" pitchFamily="49" charset="0"/>
                <a:cs typeface="Courier New" pitchFamily="49" charset="0"/>
              </a:rPr>
              <a:t>%f</a:t>
            </a:r>
            <a:r>
              <a:rPr lang="en-US" sz="1600" smtClean="0"/>
              <a:t> – real / decimal value</a:t>
            </a:r>
          </a:p>
          <a:p>
            <a:pPr>
              <a:lnSpc>
                <a:spcPct val="90000"/>
              </a:lnSpc>
            </a:pPr>
            <a:r>
              <a:rPr lang="en-US" sz="1600" smtClean="0">
                <a:latin typeface="Courier New" pitchFamily="49" charset="0"/>
                <a:cs typeface="Courier New" pitchFamily="49" charset="0"/>
              </a:rPr>
              <a:t>%d</a:t>
            </a:r>
            <a:r>
              <a:rPr lang="en-US" sz="1600" smtClean="0"/>
              <a:t> – integer value</a:t>
            </a:r>
            <a:endParaRPr lang="en-US" sz="1600" smtClean="0">
              <a:latin typeface="Courier New" pitchFamily="49" charset="0"/>
              <a:cs typeface="Courier New" pitchFamily="49" charset="0"/>
            </a:endParaRPr>
          </a:p>
          <a:p>
            <a:pPr>
              <a:lnSpc>
                <a:spcPct val="90000"/>
              </a:lnSpc>
            </a:pPr>
            <a:r>
              <a:rPr lang="en-US" sz="1600" smtClean="0">
                <a:latin typeface="Courier New" pitchFamily="49" charset="0"/>
                <a:cs typeface="Courier New" pitchFamily="49" charset="0"/>
              </a:rPr>
              <a:t>%c</a:t>
            </a:r>
            <a:r>
              <a:rPr lang="en-US" sz="1600" smtClean="0"/>
              <a:t> – character value</a:t>
            </a:r>
          </a:p>
          <a:p>
            <a:pPr>
              <a:lnSpc>
                <a:spcPct val="90000"/>
              </a:lnSpc>
            </a:pPr>
            <a:r>
              <a:rPr lang="en-US" sz="1600" smtClean="0">
                <a:latin typeface="Courier New" pitchFamily="49" charset="0"/>
                <a:cs typeface="Courier New" pitchFamily="49" charset="0"/>
              </a:rPr>
              <a:t>%s</a:t>
            </a:r>
            <a:r>
              <a:rPr lang="en-US" sz="1600" smtClean="0"/>
              <a:t> – string value</a:t>
            </a:r>
          </a:p>
          <a:p>
            <a:pPr>
              <a:lnSpc>
                <a:spcPct val="90000"/>
              </a:lnSpc>
            </a:pPr>
            <a:r>
              <a:rPr lang="en-US" sz="1600" smtClean="0">
                <a:latin typeface="Courier New" pitchFamily="49" charset="0"/>
                <a:cs typeface="Courier New" pitchFamily="49" charset="0"/>
              </a:rPr>
              <a:t>-</a:t>
            </a:r>
            <a:r>
              <a:rPr lang="en-US" sz="1600" smtClean="0"/>
              <a:t>  left aligned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a:lnSpc>
                <a:spcPct val="90000"/>
              </a:lnSpc>
            </a:pPr>
            <a:r>
              <a:rPr lang="en-US" sz="1600" smtClean="0"/>
              <a:t>Method </a:t>
            </a:r>
            <a:r>
              <a:rPr lang="en-US" sz="1600" smtClean="0">
                <a:latin typeface="Courier New" pitchFamily="49" charset="0"/>
                <a:cs typeface="Courier New" pitchFamily="49" charset="0"/>
              </a:rPr>
              <a:t>format()</a:t>
            </a:r>
            <a:r>
              <a:rPr lang="en-US" sz="1600" smtClean="0"/>
              <a:t> is used to format output. </a:t>
            </a:r>
            <a:r>
              <a:rPr lang="en-US" sz="1600" smtClean="0">
                <a:latin typeface="Courier New" pitchFamily="49" charset="0"/>
                <a:cs typeface="Courier New" pitchFamily="49" charset="0"/>
              </a:rPr>
              <a:t>format()</a:t>
            </a:r>
            <a:r>
              <a:rPr lang="en-US" sz="1600" smtClean="0"/>
              <a:t> is most commonly used to set the number of decimal places when displaying a real number.</a:t>
            </a:r>
          </a:p>
          <a:p>
            <a:pPr>
              <a:lnSpc>
                <a:spcPct val="90000"/>
              </a:lnSpc>
            </a:pPr>
            <a:r>
              <a:rPr lang="en-US" sz="1600" smtClean="0">
                <a:latin typeface="Courier New" pitchFamily="49" charset="0"/>
                <a:cs typeface="Courier New" pitchFamily="49" charset="0"/>
              </a:rPr>
              <a:t>format()</a:t>
            </a:r>
            <a:r>
              <a:rPr lang="en-US" sz="1600" smtClean="0"/>
              <a:t> differs from </a:t>
            </a:r>
            <a:r>
              <a:rPr lang="en-US" sz="1600" smtClean="0">
                <a:latin typeface="Courier New" pitchFamily="49" charset="0"/>
                <a:cs typeface="Courier New" pitchFamily="49" charset="0"/>
              </a:rPr>
              <a:t>printf()</a:t>
            </a:r>
            <a:r>
              <a:rPr lang="en-US" sz="1600" smtClean="0"/>
              <a:t> in that </a:t>
            </a:r>
            <a:r>
              <a:rPr lang="en-US" sz="1600" smtClean="0">
                <a:latin typeface="Courier New" pitchFamily="49" charset="0"/>
                <a:cs typeface="Courier New" pitchFamily="49" charset="0"/>
              </a:rPr>
              <a:t>format()</a:t>
            </a:r>
            <a:r>
              <a:rPr lang="en-US" sz="1600" smtClean="0"/>
              <a:t> is a return method and </a:t>
            </a:r>
            <a:r>
              <a:rPr lang="en-US" sz="1600" smtClean="0">
                <a:latin typeface="Courier New" pitchFamily="49" charset="0"/>
                <a:cs typeface="Courier New" pitchFamily="49" charset="0"/>
              </a:rPr>
              <a:t>printf()</a:t>
            </a:r>
            <a:r>
              <a:rPr lang="en-US" sz="1600" smtClean="0"/>
              <a:t> is a void method.</a:t>
            </a:r>
          </a:p>
          <a:p>
            <a:pPr>
              <a:lnSpc>
                <a:spcPct val="90000"/>
              </a:lnSpc>
            </a:pPr>
            <a:endParaRPr lang="en-US" sz="1600" smtClean="0"/>
          </a:p>
          <a:p>
            <a:pPr>
              <a:lnSpc>
                <a:spcPct val="90000"/>
              </a:lnSpc>
            </a:pPr>
            <a:r>
              <a:rPr lang="en-US" sz="1600" smtClean="0"/>
              <a:t>The </a:t>
            </a:r>
            <a:r>
              <a:rPr lang="en-US" sz="1600" smtClean="0">
                <a:latin typeface="Courier New" pitchFamily="49" charset="0"/>
                <a:cs typeface="Courier New" pitchFamily="49" charset="0"/>
              </a:rPr>
              <a:t>%</a:t>
            </a:r>
            <a:r>
              <a:rPr lang="en-US" sz="1600" smtClean="0"/>
              <a:t> sign is used to indicate that a value needs to be displayed.  The value will be found in the comma separated list.</a:t>
            </a:r>
          </a:p>
          <a:p>
            <a:pPr>
              <a:lnSpc>
                <a:spcPct val="90000"/>
              </a:lnSpc>
            </a:pPr>
            <a:endParaRPr lang="en-US" sz="1600" smtClean="0"/>
          </a:p>
          <a:p>
            <a:pPr>
              <a:lnSpc>
                <a:spcPct val="90000"/>
              </a:lnSpc>
            </a:pPr>
            <a:r>
              <a:rPr lang="en-US" sz="1600" smtClean="0">
                <a:latin typeface="Courier New" pitchFamily="49" charset="0"/>
                <a:cs typeface="Courier New" pitchFamily="49" charset="0"/>
              </a:rPr>
              <a:t>%f</a:t>
            </a:r>
            <a:r>
              <a:rPr lang="en-US" sz="1600" smtClean="0"/>
              <a:t> – real / decimal value</a:t>
            </a:r>
          </a:p>
          <a:p>
            <a:pPr>
              <a:lnSpc>
                <a:spcPct val="90000"/>
              </a:lnSpc>
            </a:pPr>
            <a:r>
              <a:rPr lang="en-US" sz="1600" smtClean="0">
                <a:latin typeface="Courier New" pitchFamily="49" charset="0"/>
                <a:cs typeface="Courier New" pitchFamily="49" charset="0"/>
              </a:rPr>
              <a:t>%d</a:t>
            </a:r>
            <a:r>
              <a:rPr lang="en-US" sz="1600" smtClean="0"/>
              <a:t> – integer value</a:t>
            </a:r>
            <a:endParaRPr lang="en-US" sz="1600" smtClean="0">
              <a:latin typeface="Courier New" pitchFamily="49" charset="0"/>
              <a:cs typeface="Courier New" pitchFamily="49" charset="0"/>
            </a:endParaRPr>
          </a:p>
          <a:p>
            <a:pPr>
              <a:lnSpc>
                <a:spcPct val="90000"/>
              </a:lnSpc>
            </a:pPr>
            <a:r>
              <a:rPr lang="en-US" sz="1600" smtClean="0">
                <a:latin typeface="Courier New" pitchFamily="49" charset="0"/>
                <a:cs typeface="Courier New" pitchFamily="49" charset="0"/>
              </a:rPr>
              <a:t>%c</a:t>
            </a:r>
            <a:r>
              <a:rPr lang="en-US" sz="1600" smtClean="0"/>
              <a:t> – character value</a:t>
            </a:r>
          </a:p>
          <a:p>
            <a:pPr>
              <a:lnSpc>
                <a:spcPct val="90000"/>
              </a:lnSpc>
            </a:pPr>
            <a:r>
              <a:rPr lang="en-US" sz="1600" smtClean="0">
                <a:latin typeface="Courier New" pitchFamily="49" charset="0"/>
                <a:cs typeface="Courier New" pitchFamily="49" charset="0"/>
              </a:rPr>
              <a:t>%s</a:t>
            </a:r>
            <a:r>
              <a:rPr lang="en-US" sz="1600" smtClean="0"/>
              <a:t> – string value</a:t>
            </a:r>
          </a:p>
          <a:p>
            <a:pPr>
              <a:lnSpc>
                <a:spcPct val="90000"/>
              </a:lnSpc>
            </a:pPr>
            <a:r>
              <a:rPr lang="en-US" sz="1600" smtClean="0">
                <a:latin typeface="Courier New" pitchFamily="49" charset="0"/>
                <a:cs typeface="Courier New" pitchFamily="49" charset="0"/>
              </a:rPr>
              <a:t>-</a:t>
            </a:r>
            <a:r>
              <a:rPr lang="en-US" sz="1600" smtClean="0"/>
              <a:t>  left aligned</a:t>
            </a:r>
          </a:p>
          <a:p>
            <a:pPr>
              <a:lnSpc>
                <a:spcPct val="90000"/>
              </a:lnSpc>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xfrm>
            <a:off x="731838" y="4560888"/>
            <a:ext cx="5851525" cy="4319587"/>
          </a:xfrm>
          <a:noFill/>
          <a:ln/>
        </p:spPr>
        <p:txBody>
          <a:bodyPr/>
          <a:lstStyle/>
          <a:p>
            <a:r>
              <a:rPr lang="en-US" sz="1600" dirty="0" smtClean="0"/>
              <a:t>Typically, a reference is used to store the location of the new Object.   </a:t>
            </a:r>
          </a:p>
          <a:p>
            <a:r>
              <a:rPr lang="en-US" sz="1600" dirty="0" smtClean="0"/>
              <a:t>keyboard is a </a:t>
            </a:r>
            <a:r>
              <a:rPr lang="en-US" sz="1600" dirty="0" smtClean="0">
                <a:latin typeface="Courier New" pitchFamily="49" charset="0"/>
              </a:rPr>
              <a:t>Scanner</a:t>
            </a:r>
            <a:r>
              <a:rPr lang="en-US" sz="1600" dirty="0" smtClean="0"/>
              <a:t> reference that is storing the location of the new </a:t>
            </a:r>
            <a:r>
              <a:rPr lang="en-US" sz="1600" dirty="0" smtClean="0">
                <a:latin typeface="Courier New" pitchFamily="49" charset="0"/>
              </a:rPr>
              <a:t>Scanner</a:t>
            </a:r>
            <a:r>
              <a:rPr lang="en-US" sz="1600" dirty="0" smtClean="0"/>
              <a: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257300" y="727075"/>
            <a:ext cx="4781550" cy="3586163"/>
          </a:xfrm>
          <a:ln/>
        </p:spPr>
      </p:sp>
      <p:sp>
        <p:nvSpPr>
          <p:cNvPr id="91139" name="Rectangle 3"/>
          <p:cNvSpPr>
            <a:spLocks noGrp="1" noChangeArrowheads="1"/>
          </p:cNvSpPr>
          <p:nvPr>
            <p:ph type="body" idx="1"/>
          </p:nvPr>
        </p:nvSpPr>
        <p:spPr>
          <a:noFill/>
          <a:ln/>
        </p:spPr>
        <p:txBody>
          <a:bodyPr/>
          <a:lstStyle/>
          <a:p>
            <a:r>
              <a:rPr lang="en-US" sz="1600" smtClean="0"/>
              <a:t>Method </a:t>
            </a:r>
            <a:r>
              <a:rPr lang="en-US" sz="1600" smtClean="0">
                <a:latin typeface="Courier New" pitchFamily="49" charset="0"/>
                <a:cs typeface="Courier New" pitchFamily="49" charset="0"/>
              </a:rPr>
              <a:t>printf()</a:t>
            </a:r>
            <a:r>
              <a:rPr lang="en-US" sz="1600" smtClean="0"/>
              <a:t> is used to format output. </a:t>
            </a:r>
            <a:r>
              <a:rPr lang="en-US" sz="1600" smtClean="0">
                <a:latin typeface="Courier New" pitchFamily="49" charset="0"/>
                <a:cs typeface="Courier New" pitchFamily="49" charset="0"/>
              </a:rPr>
              <a:t>printf()</a:t>
            </a:r>
            <a:r>
              <a:rPr lang="en-US" sz="1600" smtClean="0"/>
              <a:t> is most commonly used to set the number of decimal places when displaying a real number. </a:t>
            </a:r>
            <a:r>
              <a:rPr lang="en-US" sz="1600" smtClean="0">
                <a:latin typeface="Courier New" pitchFamily="49" charset="0"/>
                <a:cs typeface="Courier New" pitchFamily="49" charset="0"/>
              </a:rPr>
              <a:t>printf()</a:t>
            </a:r>
            <a:r>
              <a:rPr lang="en-US" sz="1600" smtClean="0"/>
              <a:t> can also be used to align output to the left or to the right.</a:t>
            </a:r>
          </a:p>
          <a:p>
            <a:endParaRPr lang="en-US" sz="1600" smtClean="0"/>
          </a:p>
          <a:p>
            <a:r>
              <a:rPr lang="en-US" sz="1600" smtClean="0"/>
              <a:t>The </a:t>
            </a:r>
            <a:r>
              <a:rPr lang="en-US" sz="1600" smtClean="0">
                <a:latin typeface="Courier New" pitchFamily="49" charset="0"/>
                <a:cs typeface="Courier New" pitchFamily="49" charset="0"/>
              </a:rPr>
              <a:t>%</a:t>
            </a:r>
            <a:r>
              <a:rPr lang="en-US" sz="1600" smtClean="0"/>
              <a:t> sign is used to indicate that a value needs to be displayed.  The value will be found in the comma separated list.</a:t>
            </a:r>
          </a:p>
          <a:p>
            <a:endParaRPr lang="en-US" sz="1600" smtClean="0"/>
          </a:p>
          <a:p>
            <a:r>
              <a:rPr lang="en-US" sz="1600" smtClean="0">
                <a:latin typeface="Courier New" pitchFamily="49" charset="0"/>
                <a:cs typeface="Courier New" pitchFamily="49" charset="0"/>
              </a:rPr>
              <a:t>%f</a:t>
            </a:r>
            <a:r>
              <a:rPr lang="en-US" sz="1600" smtClean="0"/>
              <a:t> – real / decimal value</a:t>
            </a:r>
          </a:p>
          <a:p>
            <a:r>
              <a:rPr lang="en-US" sz="1600" smtClean="0">
                <a:latin typeface="Courier New" pitchFamily="49" charset="0"/>
                <a:cs typeface="Courier New" pitchFamily="49" charset="0"/>
              </a:rPr>
              <a:t>%d</a:t>
            </a:r>
            <a:r>
              <a:rPr lang="en-US" sz="1600" smtClean="0"/>
              <a:t> – integer value</a:t>
            </a:r>
            <a:endParaRPr lang="en-US" sz="1600" smtClean="0">
              <a:latin typeface="Courier New" pitchFamily="49" charset="0"/>
              <a:cs typeface="Courier New" pitchFamily="49" charset="0"/>
            </a:endParaRPr>
          </a:p>
          <a:p>
            <a:r>
              <a:rPr lang="en-US" sz="1600" smtClean="0">
                <a:latin typeface="Courier New" pitchFamily="49" charset="0"/>
                <a:cs typeface="Courier New" pitchFamily="49" charset="0"/>
              </a:rPr>
              <a:t>%c</a:t>
            </a:r>
            <a:r>
              <a:rPr lang="en-US" sz="1600" smtClean="0"/>
              <a:t> – character value</a:t>
            </a:r>
          </a:p>
          <a:p>
            <a:r>
              <a:rPr lang="en-US" sz="1600" smtClean="0">
                <a:latin typeface="Courier New" pitchFamily="49" charset="0"/>
                <a:cs typeface="Courier New" pitchFamily="49" charset="0"/>
              </a:rPr>
              <a:t>%s</a:t>
            </a:r>
            <a:r>
              <a:rPr lang="en-US" sz="1600" smtClean="0"/>
              <a:t> – string value</a:t>
            </a:r>
          </a:p>
          <a:p>
            <a:r>
              <a:rPr lang="en-US" sz="1600" smtClean="0">
                <a:latin typeface="Courier New" pitchFamily="49" charset="0"/>
                <a:cs typeface="Courier New" pitchFamily="49" charset="0"/>
              </a:rPr>
              <a:t>-</a:t>
            </a:r>
            <a:r>
              <a:rPr lang="en-US" sz="1600" smtClean="0"/>
              <a:t>  left aligned</a:t>
            </a:r>
          </a:p>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a:lnSpc>
                <a:spcPct val="90000"/>
              </a:lnSpc>
            </a:pPr>
            <a:r>
              <a:rPr lang="en-US" sz="1600" smtClean="0"/>
              <a:t>Method </a:t>
            </a:r>
            <a:r>
              <a:rPr lang="en-US" sz="1600" smtClean="0">
                <a:latin typeface="Courier New" pitchFamily="49" charset="0"/>
                <a:cs typeface="Courier New" pitchFamily="49" charset="0"/>
              </a:rPr>
              <a:t>format()</a:t>
            </a:r>
            <a:r>
              <a:rPr lang="en-US" sz="1600" smtClean="0"/>
              <a:t> is used to format output. </a:t>
            </a:r>
            <a:r>
              <a:rPr lang="en-US" sz="1600" smtClean="0">
                <a:latin typeface="Courier New" pitchFamily="49" charset="0"/>
                <a:cs typeface="Courier New" pitchFamily="49" charset="0"/>
              </a:rPr>
              <a:t>format()</a:t>
            </a:r>
            <a:r>
              <a:rPr lang="en-US" sz="1600" smtClean="0"/>
              <a:t> is most commonly used to set the number of decimal places when displaying a real number.</a:t>
            </a:r>
          </a:p>
          <a:p>
            <a:pPr>
              <a:lnSpc>
                <a:spcPct val="90000"/>
              </a:lnSpc>
            </a:pPr>
            <a:r>
              <a:rPr lang="en-US" sz="1600" smtClean="0">
                <a:latin typeface="Courier New" pitchFamily="49" charset="0"/>
                <a:cs typeface="Courier New" pitchFamily="49" charset="0"/>
              </a:rPr>
              <a:t>format()</a:t>
            </a:r>
            <a:r>
              <a:rPr lang="en-US" sz="1600" smtClean="0"/>
              <a:t> differs from </a:t>
            </a:r>
            <a:r>
              <a:rPr lang="en-US" sz="1600" smtClean="0">
                <a:latin typeface="Courier New" pitchFamily="49" charset="0"/>
                <a:cs typeface="Courier New" pitchFamily="49" charset="0"/>
              </a:rPr>
              <a:t>printf()</a:t>
            </a:r>
            <a:r>
              <a:rPr lang="en-US" sz="1600" smtClean="0"/>
              <a:t> in that </a:t>
            </a:r>
            <a:r>
              <a:rPr lang="en-US" sz="1600" smtClean="0">
                <a:latin typeface="Courier New" pitchFamily="49" charset="0"/>
                <a:cs typeface="Courier New" pitchFamily="49" charset="0"/>
              </a:rPr>
              <a:t>format()</a:t>
            </a:r>
            <a:r>
              <a:rPr lang="en-US" sz="1600" smtClean="0"/>
              <a:t> is a return method and </a:t>
            </a:r>
            <a:r>
              <a:rPr lang="en-US" sz="1600" smtClean="0">
                <a:latin typeface="Courier New" pitchFamily="49" charset="0"/>
                <a:cs typeface="Courier New" pitchFamily="49" charset="0"/>
              </a:rPr>
              <a:t>printf()</a:t>
            </a:r>
            <a:r>
              <a:rPr lang="en-US" sz="1600" smtClean="0"/>
              <a:t> is a void method.</a:t>
            </a:r>
          </a:p>
          <a:p>
            <a:pPr>
              <a:lnSpc>
                <a:spcPct val="90000"/>
              </a:lnSpc>
            </a:pPr>
            <a:endParaRPr lang="en-US" sz="1600" smtClean="0"/>
          </a:p>
          <a:p>
            <a:pPr>
              <a:lnSpc>
                <a:spcPct val="90000"/>
              </a:lnSpc>
            </a:pPr>
            <a:r>
              <a:rPr lang="en-US" sz="1600" smtClean="0"/>
              <a:t>The </a:t>
            </a:r>
            <a:r>
              <a:rPr lang="en-US" sz="1600" smtClean="0">
                <a:latin typeface="Courier New" pitchFamily="49" charset="0"/>
                <a:cs typeface="Courier New" pitchFamily="49" charset="0"/>
              </a:rPr>
              <a:t>%</a:t>
            </a:r>
            <a:r>
              <a:rPr lang="en-US" sz="1600" smtClean="0"/>
              <a:t> sign is used to indicate that a value needs to be displayed.  The value will be found in the comma separated list.</a:t>
            </a:r>
          </a:p>
          <a:p>
            <a:pPr>
              <a:lnSpc>
                <a:spcPct val="90000"/>
              </a:lnSpc>
            </a:pPr>
            <a:endParaRPr lang="en-US" sz="1600" smtClean="0"/>
          </a:p>
          <a:p>
            <a:pPr>
              <a:lnSpc>
                <a:spcPct val="90000"/>
              </a:lnSpc>
            </a:pPr>
            <a:r>
              <a:rPr lang="en-US" sz="1600" smtClean="0">
                <a:latin typeface="Courier New" pitchFamily="49" charset="0"/>
                <a:cs typeface="Courier New" pitchFamily="49" charset="0"/>
              </a:rPr>
              <a:t>%f</a:t>
            </a:r>
            <a:r>
              <a:rPr lang="en-US" sz="1600" smtClean="0"/>
              <a:t> – real / decimal value</a:t>
            </a:r>
          </a:p>
          <a:p>
            <a:pPr>
              <a:lnSpc>
                <a:spcPct val="90000"/>
              </a:lnSpc>
            </a:pPr>
            <a:r>
              <a:rPr lang="en-US" sz="1600" smtClean="0">
                <a:latin typeface="Courier New" pitchFamily="49" charset="0"/>
                <a:cs typeface="Courier New" pitchFamily="49" charset="0"/>
              </a:rPr>
              <a:t>%d</a:t>
            </a:r>
            <a:r>
              <a:rPr lang="en-US" sz="1600" smtClean="0"/>
              <a:t> – integer value</a:t>
            </a:r>
            <a:endParaRPr lang="en-US" sz="1600" smtClean="0">
              <a:latin typeface="Courier New" pitchFamily="49" charset="0"/>
              <a:cs typeface="Courier New" pitchFamily="49" charset="0"/>
            </a:endParaRPr>
          </a:p>
          <a:p>
            <a:pPr>
              <a:lnSpc>
                <a:spcPct val="90000"/>
              </a:lnSpc>
            </a:pPr>
            <a:r>
              <a:rPr lang="en-US" sz="1600" smtClean="0">
                <a:latin typeface="Courier New" pitchFamily="49" charset="0"/>
                <a:cs typeface="Courier New" pitchFamily="49" charset="0"/>
              </a:rPr>
              <a:t>%c</a:t>
            </a:r>
            <a:r>
              <a:rPr lang="en-US" sz="1600" smtClean="0"/>
              <a:t> – character value</a:t>
            </a:r>
          </a:p>
          <a:p>
            <a:pPr>
              <a:lnSpc>
                <a:spcPct val="90000"/>
              </a:lnSpc>
            </a:pPr>
            <a:r>
              <a:rPr lang="en-US" sz="1600" smtClean="0">
                <a:latin typeface="Courier New" pitchFamily="49" charset="0"/>
                <a:cs typeface="Courier New" pitchFamily="49" charset="0"/>
              </a:rPr>
              <a:t>%s</a:t>
            </a:r>
            <a:r>
              <a:rPr lang="en-US" sz="1600" smtClean="0"/>
              <a:t> – string value</a:t>
            </a:r>
          </a:p>
          <a:p>
            <a:pPr>
              <a:lnSpc>
                <a:spcPct val="90000"/>
              </a:lnSpc>
            </a:pPr>
            <a:r>
              <a:rPr lang="en-US" sz="1600" smtClean="0">
                <a:latin typeface="Courier New" pitchFamily="49" charset="0"/>
                <a:cs typeface="Courier New" pitchFamily="49" charset="0"/>
              </a:rPr>
              <a:t>-</a:t>
            </a:r>
            <a:r>
              <a:rPr lang="en-US" sz="1600" smtClean="0"/>
              <a:t>  left aligned</a:t>
            </a:r>
          </a:p>
          <a:p>
            <a:pPr>
              <a:lnSpc>
                <a:spcPct val="90000"/>
              </a:lnSpc>
            </a:pPr>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58888" y="722313"/>
            <a:ext cx="4797425" cy="3597275"/>
          </a:xfrm>
          <a:ln cap="flat"/>
        </p:spPr>
      </p:sp>
      <p:sp>
        <p:nvSpPr>
          <p:cNvPr id="686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53" tIns="48326" rIns="96653" bIns="48326"/>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xfrm>
            <a:off x="731838" y="4560888"/>
            <a:ext cx="5851525" cy="4319587"/>
          </a:xfrm>
          <a:noFill/>
          <a:ln/>
        </p:spPr>
        <p:txBody>
          <a:bodyPr/>
          <a:lstStyle/>
          <a:p>
            <a:r>
              <a:rPr lang="en-US" sz="1600" smtClean="0"/>
              <a:t>Constructors are used to initialize all of the data.  Typically, all variables are assigned a value in the constructor.</a:t>
            </a:r>
          </a:p>
          <a:p>
            <a:endParaRPr lang="en-US" sz="1600" smtClean="0"/>
          </a:p>
          <a:p>
            <a:r>
              <a:rPr lang="en-US" sz="1600" smtClean="0"/>
              <a:t>A constructor is very similar to a method, but it is technically not a method.  </a:t>
            </a:r>
          </a:p>
          <a:p>
            <a:endParaRPr lang="en-US" sz="1600" smtClean="0"/>
          </a:p>
          <a:p>
            <a:r>
              <a:rPr lang="en-US" sz="1600" smtClean="0"/>
              <a:t>Constructors have no return type and are named the same as the class.   This is slightly different from a method.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260475" y="722313"/>
            <a:ext cx="4794250" cy="3595687"/>
          </a:xfrm>
          <a:ln/>
        </p:spPr>
      </p:sp>
      <p:sp>
        <p:nvSpPr>
          <p:cNvPr id="59395" name="Rectangle 3"/>
          <p:cNvSpPr>
            <a:spLocks noGrp="1" noChangeArrowheads="1"/>
          </p:cNvSpPr>
          <p:nvPr>
            <p:ph type="body" idx="1"/>
          </p:nvPr>
        </p:nvSpPr>
        <p:spPr>
          <a:noFill/>
          <a:ln/>
        </p:spPr>
        <p:txBody>
          <a:bodyPr/>
          <a:lstStyle/>
          <a:p>
            <a:r>
              <a:rPr lang="en-US" sz="1600" dirty="0" smtClean="0"/>
              <a:t>Constructors and methods are more similar than different and sometimes constructors are referred to as constructor methods.  Most of the differences are not visible.  The only real visible differences exist in that the constructor has to be named the same name as the class and that the constructor has no return type.  Methods and constructors both have a name, a list of parameters, and a block of code to execute.  When you call a method or a constructor, the block of code associated with the name will be executed.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xfrm>
            <a:off x="731838" y="4560888"/>
            <a:ext cx="5851525" cy="4319587"/>
          </a:xfrm>
          <a:noFill/>
          <a:ln/>
        </p:spPr>
        <p:txBody>
          <a:bodyPr/>
          <a:lstStyle/>
          <a:p>
            <a:r>
              <a:rPr lang="en-US" sz="1600" dirty="0" smtClean="0"/>
              <a:t>Default constructors have no parameter list.   When a default constructor is called, all instance variables / data fields are set to a zero value.  If no constructors are provided for a class, Java will provide a default constructor that will initialize all data to a zero value.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53" tIns="48326" rIns="96653" bIns="48326"/>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80BDFC28-A12F-40A6-BDA8-FDD11F49D42E}"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7455DD21-6E3B-4C86-A5DA-46FF6C18A110}"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6BB63A88-7C97-4816-9E83-9BF13BF4C3CB}"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fld id="{C6165B8D-622B-4D7A-893B-0460160F93D9}" type="slidenum">
              <a:rPr lang="en-US">
                <a:solidFill>
                  <a:srgbClr val="000000"/>
                </a:solidFill>
              </a:rPr>
              <a:pPr>
                <a:defRPr/>
              </a:pPr>
              <a:t>‹#›</a:t>
            </a:fld>
            <a:endParaRPr lang="en-US">
              <a:solidFill>
                <a:srgbClr val="000000"/>
              </a:solidFill>
            </a:endParaRPr>
          </a:p>
        </p:txBody>
      </p:sp>
      <p:sp>
        <p:nvSpPr>
          <p:cNvPr id="6" name="Footer Placeholder 5"/>
          <p:cNvSpPr>
            <a:spLocks noGrp="1"/>
          </p:cNvSpPr>
          <p:nvPr>
            <p:ph type="ftr" sz="quarter" idx="12"/>
          </p:nvPr>
        </p:nvSpPr>
        <p:spPr/>
        <p:txBody>
          <a:bodyPr/>
          <a:lstStyle>
            <a:lvl1pPr>
              <a:defRPr b="0">
                <a:latin typeface="+mn-lt"/>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1337139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fld id="{9B55C1DF-FE42-4219-88A6-6847AC32F5D6}" type="slidenum">
              <a:rPr lang="en-US">
                <a:solidFill>
                  <a:srgbClr val="000000"/>
                </a:solidFill>
              </a:rPr>
              <a:pPr>
                <a:defRPr/>
              </a:pPr>
              <a:t>‹#›</a:t>
            </a:fld>
            <a:endParaRPr lang="en-US">
              <a:solidFill>
                <a:srgbClr val="000000"/>
              </a:solidFill>
            </a:endParaRPr>
          </a:p>
        </p:txBody>
      </p:sp>
      <p:sp>
        <p:nvSpPr>
          <p:cNvPr id="6" name="Footer Placeholder 5"/>
          <p:cNvSpPr>
            <a:spLocks noGrp="1"/>
          </p:cNvSpPr>
          <p:nvPr>
            <p:ph type="ftr" sz="quarter" idx="12"/>
          </p:nvPr>
        </p:nvSpPr>
        <p:spPr/>
        <p:txBody>
          <a:bodyPr/>
          <a:lstStyle>
            <a:lvl1pPr>
              <a:defRPr b="0">
                <a:latin typeface="+mn-lt"/>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1245174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fld id="{2B96FA2F-78E2-47E0-A32E-A3A6A8CD4D22}" type="slidenum">
              <a:rPr lang="en-US">
                <a:solidFill>
                  <a:srgbClr val="000000"/>
                </a:solidFill>
              </a:rPr>
              <a:pPr>
                <a:defRPr/>
              </a:pPr>
              <a:t>‹#›</a:t>
            </a:fld>
            <a:endParaRPr lang="en-US">
              <a:solidFill>
                <a:srgbClr val="000000"/>
              </a:solidFill>
            </a:endParaRPr>
          </a:p>
        </p:txBody>
      </p:sp>
      <p:sp>
        <p:nvSpPr>
          <p:cNvPr id="6" name="Footer Placeholder 5"/>
          <p:cNvSpPr>
            <a:spLocks noGrp="1"/>
          </p:cNvSpPr>
          <p:nvPr>
            <p:ph type="ftr" sz="quarter" idx="12"/>
          </p:nvPr>
        </p:nvSpPr>
        <p:spPr/>
        <p:txBody>
          <a:bodyPr/>
          <a:lstStyle>
            <a:lvl1pPr>
              <a:defRPr b="0">
                <a:latin typeface="+mn-lt"/>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283693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fld id="{D0600F07-9346-4464-90C0-C2FA0EC886F0}" type="slidenum">
              <a:rPr lang="en-US">
                <a:solidFill>
                  <a:srgbClr val="000000"/>
                </a:solidFill>
              </a:rPr>
              <a:pPr>
                <a:defRPr/>
              </a:pPr>
              <a:t>‹#›</a:t>
            </a:fld>
            <a:endParaRPr lang="en-US">
              <a:solidFill>
                <a:srgbClr val="000000"/>
              </a:solidFill>
            </a:endParaRPr>
          </a:p>
        </p:txBody>
      </p:sp>
      <p:sp>
        <p:nvSpPr>
          <p:cNvPr id="7" name="Footer Placeholder 6"/>
          <p:cNvSpPr>
            <a:spLocks noGrp="1"/>
          </p:cNvSpPr>
          <p:nvPr>
            <p:ph type="ftr" sz="quarter" idx="12"/>
          </p:nvPr>
        </p:nvSpPr>
        <p:spPr/>
        <p:txBody>
          <a:bodyPr/>
          <a:lstStyle>
            <a:lvl1pPr>
              <a:defRPr b="0">
                <a:latin typeface="+mn-lt"/>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1640530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solidFill>
                <a:srgbClr val="000000"/>
              </a:solidFill>
            </a:endParaRPr>
          </a:p>
        </p:txBody>
      </p:sp>
      <p:sp>
        <p:nvSpPr>
          <p:cNvPr id="8" name="Slide Number Placeholder 7"/>
          <p:cNvSpPr>
            <a:spLocks noGrp="1"/>
          </p:cNvSpPr>
          <p:nvPr>
            <p:ph type="sldNum" sz="quarter" idx="11"/>
          </p:nvPr>
        </p:nvSpPr>
        <p:spPr/>
        <p:txBody>
          <a:bodyPr/>
          <a:lstStyle>
            <a:lvl1pPr>
              <a:defRPr/>
            </a:lvl1pPr>
          </a:lstStyle>
          <a:p>
            <a:pPr>
              <a:defRPr/>
            </a:pPr>
            <a:fld id="{24896BFD-073E-4582-B130-58868D7AE865}" type="slidenum">
              <a:rPr lang="en-US">
                <a:solidFill>
                  <a:srgbClr val="000000"/>
                </a:solidFill>
              </a:rPr>
              <a:pPr>
                <a:defRPr/>
              </a:pPr>
              <a:t>‹#›</a:t>
            </a:fld>
            <a:endParaRPr lang="en-US">
              <a:solidFill>
                <a:srgbClr val="000000"/>
              </a:solidFill>
            </a:endParaRPr>
          </a:p>
        </p:txBody>
      </p:sp>
      <p:sp>
        <p:nvSpPr>
          <p:cNvPr id="9" name="Footer Placeholder 8"/>
          <p:cNvSpPr>
            <a:spLocks noGrp="1"/>
          </p:cNvSpPr>
          <p:nvPr>
            <p:ph type="ftr" sz="quarter" idx="12"/>
          </p:nvPr>
        </p:nvSpPr>
        <p:spPr/>
        <p:txBody>
          <a:bodyPr/>
          <a:lstStyle>
            <a:lvl1pPr>
              <a:defRPr b="0">
                <a:latin typeface="+mn-lt"/>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2352899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pPr>
              <a:defRPr/>
            </a:pPr>
            <a:fld id="{11174A08-AA27-44B0-A848-5E58F412C7CE}" type="slidenum">
              <a:rPr lang="en-US">
                <a:solidFill>
                  <a:srgbClr val="000000"/>
                </a:solidFill>
              </a:rPr>
              <a:pPr>
                <a:defRPr/>
              </a:pPr>
              <a:t>‹#›</a:t>
            </a:fld>
            <a:endParaRPr lang="en-US">
              <a:solidFill>
                <a:srgbClr val="000000"/>
              </a:solidFill>
            </a:endParaRPr>
          </a:p>
        </p:txBody>
      </p:sp>
      <p:sp>
        <p:nvSpPr>
          <p:cNvPr id="5" name="Footer Placeholder 4"/>
          <p:cNvSpPr>
            <a:spLocks noGrp="1"/>
          </p:cNvSpPr>
          <p:nvPr>
            <p:ph type="ftr" sz="quarter" idx="12"/>
          </p:nvPr>
        </p:nvSpPr>
        <p:spPr/>
        <p:txBody>
          <a:bodyPr/>
          <a:lstStyle>
            <a:lvl1pPr>
              <a:defRPr b="0">
                <a:latin typeface="+mn-lt"/>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3611170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pPr>
              <a:defRPr/>
            </a:pPr>
            <a:endParaRPr lang="en-US" dirty="0">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pPr>
              <a:defRPr/>
            </a:pPr>
            <a:fld id="{C4394F65-2292-4EA0-8725-13717E9D42CA}" type="slidenum">
              <a:rPr lang="en-US">
                <a:solidFill>
                  <a:srgbClr val="000000"/>
                </a:solidFill>
              </a:rPr>
              <a:pPr>
                <a:defRPr/>
              </a:pPr>
              <a:t>‹#›</a:t>
            </a:fld>
            <a:endParaRPr lang="en-US">
              <a:solidFill>
                <a:srgbClr val="000000"/>
              </a:solidFill>
            </a:endParaRPr>
          </a:p>
        </p:txBody>
      </p:sp>
      <p:sp>
        <p:nvSpPr>
          <p:cNvPr id="4" name="Footer Placeholder 3"/>
          <p:cNvSpPr>
            <a:spLocks noGrp="1"/>
          </p:cNvSpPr>
          <p:nvPr>
            <p:ph type="ftr" sz="quarter" idx="12"/>
          </p:nvPr>
        </p:nvSpPr>
        <p:spPr/>
        <p:txBody>
          <a:bodyPr/>
          <a:lstStyle>
            <a:lvl1pPr>
              <a:defRPr b="0">
                <a:latin typeface="+mn-lt"/>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pic>
        <p:nvPicPr>
          <p:cNvPr id="5" name="Picture 4"/>
          <p:cNvPicPr>
            <a:picLocks noChangeAspect="1" noChangeArrowheads="1"/>
          </p:cNvPicPr>
          <p:nvPr userDrawn="1"/>
        </p:nvPicPr>
        <p:blipFill>
          <a:blip r:embed="rId2" cstate="print"/>
          <a:srcRect/>
          <a:stretch>
            <a:fillRect/>
          </a:stretch>
        </p:blipFill>
        <p:spPr bwMode="auto">
          <a:xfrm>
            <a:off x="6934200" y="6400800"/>
            <a:ext cx="1905000" cy="258731"/>
          </a:xfrm>
          <a:prstGeom prst="rect">
            <a:avLst/>
          </a:prstGeom>
          <a:noFill/>
          <a:ln w="9525">
            <a:noFill/>
            <a:miter lim="800000"/>
            <a:headEnd/>
            <a:tailEnd/>
          </a:ln>
        </p:spPr>
      </p:pic>
    </p:spTree>
    <p:extLst>
      <p:ext uri="{BB962C8B-B14F-4D97-AF65-F5344CB8AC3E}">
        <p14:creationId xmlns:p14="http://schemas.microsoft.com/office/powerpoint/2010/main" val="2908601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fld id="{763326C4-FF1F-4E56-B963-4984AB2B93D4}" type="slidenum">
              <a:rPr lang="en-US">
                <a:solidFill>
                  <a:srgbClr val="000000"/>
                </a:solidFill>
              </a:rPr>
              <a:pPr>
                <a:defRPr/>
              </a:pPr>
              <a:t>‹#›</a:t>
            </a:fld>
            <a:endParaRPr lang="en-US">
              <a:solidFill>
                <a:srgbClr val="000000"/>
              </a:solidFill>
            </a:endParaRPr>
          </a:p>
        </p:txBody>
      </p:sp>
      <p:sp>
        <p:nvSpPr>
          <p:cNvPr id="7" name="Footer Placeholder 6"/>
          <p:cNvSpPr>
            <a:spLocks noGrp="1"/>
          </p:cNvSpPr>
          <p:nvPr>
            <p:ph type="ftr" sz="quarter" idx="12"/>
          </p:nvPr>
        </p:nvSpPr>
        <p:spPr/>
        <p:txBody>
          <a:bodyPr/>
          <a:lstStyle>
            <a:lvl1pPr>
              <a:defRPr b="0">
                <a:latin typeface="+mn-lt"/>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3753027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9CBAA383-F9E7-458A-881E-E6C8A35C1528}"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fld id="{9BDDBD5B-3E50-45EE-A635-3340C3B1E02F}" type="slidenum">
              <a:rPr lang="en-US">
                <a:solidFill>
                  <a:srgbClr val="000000"/>
                </a:solidFill>
              </a:rPr>
              <a:pPr>
                <a:defRPr/>
              </a:pPr>
              <a:t>‹#›</a:t>
            </a:fld>
            <a:endParaRPr lang="en-US">
              <a:solidFill>
                <a:srgbClr val="000000"/>
              </a:solidFill>
            </a:endParaRPr>
          </a:p>
        </p:txBody>
      </p:sp>
      <p:sp>
        <p:nvSpPr>
          <p:cNvPr id="7" name="Footer Placeholder 6"/>
          <p:cNvSpPr>
            <a:spLocks noGrp="1"/>
          </p:cNvSpPr>
          <p:nvPr>
            <p:ph type="ftr" sz="quarter" idx="12"/>
          </p:nvPr>
        </p:nvSpPr>
        <p:spPr/>
        <p:txBody>
          <a:bodyPr/>
          <a:lstStyle>
            <a:lvl1pPr>
              <a:defRPr b="0">
                <a:latin typeface="+mn-lt"/>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34220047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fld id="{7A753234-91D4-4F69-86B6-4E974972E40E}" type="slidenum">
              <a:rPr lang="en-US">
                <a:solidFill>
                  <a:srgbClr val="000000"/>
                </a:solidFill>
              </a:rPr>
              <a:pPr>
                <a:defRPr/>
              </a:pPr>
              <a:t>‹#›</a:t>
            </a:fld>
            <a:endParaRPr lang="en-US">
              <a:solidFill>
                <a:srgbClr val="000000"/>
              </a:solidFill>
            </a:endParaRPr>
          </a:p>
        </p:txBody>
      </p:sp>
      <p:sp>
        <p:nvSpPr>
          <p:cNvPr id="6" name="Footer Placeholder 5"/>
          <p:cNvSpPr>
            <a:spLocks noGrp="1"/>
          </p:cNvSpPr>
          <p:nvPr>
            <p:ph type="ftr" sz="quarter" idx="12"/>
          </p:nvPr>
        </p:nvSpPr>
        <p:spPr/>
        <p:txBody>
          <a:bodyPr/>
          <a:lstStyle>
            <a:lvl1pPr>
              <a:defRPr b="0">
                <a:latin typeface="+mn-lt"/>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5896166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fld id="{4D7F5981-DB9F-4A82-A2BC-66126F86DF8E}" type="slidenum">
              <a:rPr lang="en-US">
                <a:solidFill>
                  <a:srgbClr val="000000"/>
                </a:solidFill>
              </a:rPr>
              <a:pPr>
                <a:defRPr/>
              </a:pPr>
              <a:t>‹#›</a:t>
            </a:fld>
            <a:endParaRPr lang="en-US">
              <a:solidFill>
                <a:srgbClr val="000000"/>
              </a:solidFill>
            </a:endParaRPr>
          </a:p>
        </p:txBody>
      </p:sp>
      <p:sp>
        <p:nvSpPr>
          <p:cNvPr id="6" name="Footer Placeholder 5"/>
          <p:cNvSpPr>
            <a:spLocks noGrp="1"/>
          </p:cNvSpPr>
          <p:nvPr>
            <p:ph type="ftr" sz="quarter" idx="12"/>
          </p:nvPr>
        </p:nvSpPr>
        <p:spPr/>
        <p:txBody>
          <a:bodyPr/>
          <a:lstStyle>
            <a:lvl1pPr>
              <a:defRPr b="0">
                <a:latin typeface="+mn-lt"/>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7634281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fld id="{892B3438-509B-4490-BE68-943ABB0E73EA}" type="slidenum">
              <a:rPr lang="en-US">
                <a:solidFill>
                  <a:srgbClr val="000000"/>
                </a:solidFill>
              </a:rPr>
              <a:pPr>
                <a:defRPr/>
              </a:pPr>
              <a:t>‹#›</a:t>
            </a:fld>
            <a:endParaRPr lang="en-US">
              <a:solidFill>
                <a:srgbClr val="000000"/>
              </a:solidFill>
            </a:endParaRPr>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3750936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fld id="{DA8EEA76-9EFA-4FAD-9A65-0A5E7D6505B5}" type="slidenum">
              <a:rPr lang="en-US">
                <a:solidFill>
                  <a:srgbClr val="000000"/>
                </a:solidFill>
              </a:rPr>
              <a:pPr>
                <a:defRPr/>
              </a:pPr>
              <a:t>‹#›</a:t>
            </a:fld>
            <a:endParaRPr lang="en-US">
              <a:solidFill>
                <a:srgbClr val="000000"/>
              </a:solidFill>
            </a:endParaRPr>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33640382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fld id="{7D040FF6-4E07-40EE-8CD6-1A7F90960BC8}" type="slidenum">
              <a:rPr lang="en-US">
                <a:solidFill>
                  <a:srgbClr val="000000"/>
                </a:solidFill>
              </a:rPr>
              <a:pPr>
                <a:defRPr/>
              </a:pPr>
              <a:t>‹#›</a:t>
            </a:fld>
            <a:endParaRPr lang="en-US">
              <a:solidFill>
                <a:srgbClr val="000000"/>
              </a:solidFill>
            </a:endParaRPr>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2720820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fld id="{6624F352-B031-4297-B810-43A059E40C06}" type="slidenum">
              <a:rPr lang="en-US">
                <a:solidFill>
                  <a:srgbClr val="000000"/>
                </a:solidFill>
              </a:rPr>
              <a:pPr>
                <a:defRPr/>
              </a:pPr>
              <a:t>‹#›</a:t>
            </a:fld>
            <a:endParaRPr lang="en-US">
              <a:solidFill>
                <a:srgbClr val="000000"/>
              </a:solidFill>
            </a:endParaRPr>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5510930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solidFill>
                <a:srgbClr val="000000"/>
              </a:solidFill>
            </a:endParaRPr>
          </a:p>
        </p:txBody>
      </p:sp>
      <p:sp>
        <p:nvSpPr>
          <p:cNvPr id="8" name="Slide Number Placeholder 7"/>
          <p:cNvSpPr>
            <a:spLocks noGrp="1"/>
          </p:cNvSpPr>
          <p:nvPr>
            <p:ph type="sldNum" sz="quarter" idx="11"/>
          </p:nvPr>
        </p:nvSpPr>
        <p:spPr/>
        <p:txBody>
          <a:bodyPr/>
          <a:lstStyle>
            <a:lvl1pPr>
              <a:defRPr/>
            </a:lvl1pPr>
          </a:lstStyle>
          <a:p>
            <a:pPr>
              <a:defRPr/>
            </a:pPr>
            <a:fld id="{72EE5493-5B8B-4738-98E7-9DACA3795DF7}" type="slidenum">
              <a:rPr lang="en-US">
                <a:solidFill>
                  <a:srgbClr val="000000"/>
                </a:solidFill>
              </a:rPr>
              <a:pPr>
                <a:defRPr/>
              </a:pPr>
              <a:t>‹#›</a:t>
            </a:fld>
            <a:endParaRPr lang="en-US">
              <a:solidFill>
                <a:srgbClr val="000000"/>
              </a:solidFill>
            </a:endParaRPr>
          </a:p>
        </p:txBody>
      </p:sp>
      <p:sp>
        <p:nvSpPr>
          <p:cNvPr id="9" name="Footer Placeholder 8"/>
          <p:cNvSpPr>
            <a:spLocks noGrp="1"/>
          </p:cNvSpPr>
          <p:nvPr>
            <p:ph type="ftr" sz="quarter" idx="12"/>
          </p:nvPr>
        </p:nvSpPr>
        <p:spPr/>
        <p:txBody>
          <a:bodyPr/>
          <a:lstStyle>
            <a:lvl1pPr>
              <a:defRPr b="1">
                <a:latin typeface="Tahoma" pitchFamily="34" charset="0"/>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36981135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pPr>
              <a:defRPr/>
            </a:pPr>
            <a:fld id="{31E1DFA6-485D-4565-BD16-233A9C443780}" type="slidenum">
              <a:rPr lang="en-US">
                <a:solidFill>
                  <a:srgbClr val="000000"/>
                </a:solidFill>
              </a:rPr>
              <a:pPr>
                <a:defRPr/>
              </a:pPr>
              <a:t>‹#›</a:t>
            </a:fld>
            <a:endParaRPr lang="en-US">
              <a:solidFill>
                <a:srgbClr val="000000"/>
              </a:solidFill>
            </a:endParaRPr>
          </a:p>
        </p:txBody>
      </p:sp>
      <p:sp>
        <p:nvSpPr>
          <p:cNvPr id="5" name="Footer Placeholder 4"/>
          <p:cNvSpPr>
            <a:spLocks noGrp="1"/>
          </p:cNvSpPr>
          <p:nvPr>
            <p:ph type="ftr" sz="quarter" idx="12"/>
          </p:nvPr>
        </p:nvSpPr>
        <p:spPr/>
        <p:txBody>
          <a:bodyPr/>
          <a:lstStyle>
            <a:lvl1pPr>
              <a:defRPr b="1">
                <a:latin typeface="Tahoma" pitchFamily="34" charset="0"/>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35409651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pPr>
              <a:defRPr/>
            </a:pPr>
            <a:fld id="{73B39825-EF25-4EC5-8E22-FF089581605E}" type="slidenum">
              <a:rPr lang="en-US">
                <a:solidFill>
                  <a:srgbClr val="000000"/>
                </a:solidFill>
              </a:rPr>
              <a:pPr>
                <a:defRPr/>
              </a:pPr>
              <a:t>‹#›</a:t>
            </a:fld>
            <a:endParaRPr lang="en-US">
              <a:solidFill>
                <a:srgbClr val="000000"/>
              </a:solidFill>
            </a:endParaRPr>
          </a:p>
        </p:txBody>
      </p:sp>
      <p:sp>
        <p:nvSpPr>
          <p:cNvPr id="4" name="Footer Placeholder 3"/>
          <p:cNvSpPr>
            <a:spLocks noGrp="1"/>
          </p:cNvSpPr>
          <p:nvPr>
            <p:ph type="ftr" sz="quarter" idx="12"/>
          </p:nvPr>
        </p:nvSpPr>
        <p:spPr/>
        <p:txBody>
          <a:bodyPr/>
          <a:lstStyle>
            <a:lvl1pPr>
              <a:defRPr b="1">
                <a:latin typeface="Tahoma" pitchFamily="34" charset="0"/>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126094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F858A1DB-6FDC-486E-9134-971A34433F3E}"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fld id="{49ACA12F-3343-45E9-BA3E-D8F7B6A1E480}" type="slidenum">
              <a:rPr lang="en-US">
                <a:solidFill>
                  <a:srgbClr val="000000"/>
                </a:solidFill>
              </a:rPr>
              <a:pPr>
                <a:defRPr/>
              </a:pPr>
              <a:t>‹#›</a:t>
            </a:fld>
            <a:endParaRPr lang="en-US">
              <a:solidFill>
                <a:srgbClr val="000000"/>
              </a:solidFill>
            </a:endParaRPr>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3312235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fld id="{51A15DDA-DC66-4133-A527-2F3F1A442177}" type="slidenum">
              <a:rPr lang="en-US">
                <a:solidFill>
                  <a:srgbClr val="000000"/>
                </a:solidFill>
              </a:rPr>
              <a:pPr>
                <a:defRPr/>
              </a:pPr>
              <a:t>‹#›</a:t>
            </a:fld>
            <a:endParaRPr lang="en-US">
              <a:solidFill>
                <a:srgbClr val="000000"/>
              </a:solidFill>
            </a:endParaRPr>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26932718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fld id="{DD130030-6615-426F-A55D-22BCBB316653}" type="slidenum">
              <a:rPr lang="en-US">
                <a:solidFill>
                  <a:srgbClr val="000000"/>
                </a:solidFill>
              </a:rPr>
              <a:pPr>
                <a:defRPr/>
              </a:pPr>
              <a:t>‹#›</a:t>
            </a:fld>
            <a:endParaRPr lang="en-US">
              <a:solidFill>
                <a:srgbClr val="000000"/>
              </a:solidFill>
            </a:endParaRPr>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4310687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fld id="{661C0DA9-AA20-4490-8406-820DAD736898}" type="slidenum">
              <a:rPr lang="en-US">
                <a:solidFill>
                  <a:srgbClr val="000000"/>
                </a:solidFill>
              </a:rPr>
              <a:pPr>
                <a:defRPr/>
              </a:pPr>
              <a:t>‹#›</a:t>
            </a:fld>
            <a:endParaRPr lang="en-US">
              <a:solidFill>
                <a:srgbClr val="000000"/>
              </a:solidFill>
            </a:endParaRPr>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358962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9FF15684-DC9C-4F14-AA68-781C1BC32DD1}"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952B2FE7-DA0A-4A49-9386-298A2C2E565B}"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E536409E-4868-496C-9E1F-5ADB4E0205A2}"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D3701B61-B211-49E4-B79F-F283880113BD}"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pic>
        <p:nvPicPr>
          <p:cNvPr id="5" name="Picture 4"/>
          <p:cNvPicPr>
            <a:picLocks noChangeAspect="1" noChangeArrowheads="1"/>
          </p:cNvPicPr>
          <p:nvPr userDrawn="1"/>
        </p:nvPicPr>
        <p:blipFill>
          <a:blip r:embed="rId2" cstate="print"/>
          <a:srcRect/>
          <a:stretch>
            <a:fillRect/>
          </a:stretch>
        </p:blipFill>
        <p:spPr bwMode="auto">
          <a:xfrm>
            <a:off x="6934200" y="6400800"/>
            <a:ext cx="1905000" cy="258731"/>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9774EBFB-E118-432F-9CF0-110258361977}"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8F89721C-4A57-424F-ABF3-8B456231FAB5}"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979BE80F-5DBA-45D2-BB6F-3D3583F8A2CB}"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atin typeface="+mn-lt"/>
              </a:defRPr>
            </a:lvl1pPr>
          </a:lstStyle>
          <a:p>
            <a:pPr>
              <a:defRPr/>
            </a:pPr>
            <a:endParaRPr lang="en-US" b="0">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atin typeface="+mn-lt"/>
              </a:defRPr>
            </a:lvl1pPr>
          </a:lstStyle>
          <a:p>
            <a:pPr>
              <a:defRPr/>
            </a:pPr>
            <a:fld id="{25F6C117-5401-4F34-8C35-9F9703913795}" type="slidenum">
              <a:rPr lang="en-US" b="0">
                <a:solidFill>
                  <a:srgbClr val="000000"/>
                </a:solidFill>
              </a:rPr>
              <a:pPr>
                <a:defRPr/>
              </a:pPr>
              <a:t>‹#›</a:t>
            </a:fld>
            <a:endParaRPr lang="en-US" b="0">
              <a:solidFill>
                <a:srgbClr val="000000"/>
              </a:solidFill>
            </a:endParaRPr>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1">
                <a:latin typeface="+mn-lt"/>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30914819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dt="0"/>
  <p:txStyles>
    <p:titleStyle>
      <a:lvl1pPr algn="ctr" rtl="0" eaLnBrk="0" fontAlgn="base" hangingPunct="0">
        <a:spcBef>
          <a:spcPct val="0"/>
        </a:spcBef>
        <a:spcAft>
          <a:spcPct val="0"/>
        </a:spcAft>
        <a:defRPr sz="4400">
          <a:solidFill>
            <a:schemeClr val="tx2"/>
          </a:solidFill>
          <a:latin typeface="Tahoma" panose="020B0604030504040204" pitchFamily="34" charset="0"/>
          <a:ea typeface="Tahoma" panose="020B0604030504040204" pitchFamily="34" charset="0"/>
          <a:cs typeface="Tahoma" panose="020B0604030504040204" pitchFamily="34" charset="0"/>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lgn="l" rtl="0" eaLnBrk="0" fontAlgn="base" hangingPunct="0">
        <a:spcBef>
          <a:spcPct val="20000"/>
        </a:spcBef>
        <a:spcAft>
          <a:spcPct val="0"/>
        </a:spcAft>
        <a:buChar char="–"/>
        <a:defRPr sz="28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rtl="0" eaLnBrk="0" fontAlgn="base" hangingPunct="0">
        <a:spcBef>
          <a:spcPct val="20000"/>
        </a:spcBef>
        <a:spcAft>
          <a:spcPct val="0"/>
        </a:spcAft>
        <a:buChar char="•"/>
        <a:defRPr sz="24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rtl="0" eaLnBrk="0" fontAlgn="base" hangingPunct="0">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rtl="0" eaLnBrk="0" fontAlgn="base" hangingPunct="0">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a:latin typeface="+mn-lt"/>
              </a:defRPr>
            </a:lvl1pPr>
          </a:lstStyle>
          <a:p>
            <a:pPr>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atin typeface="+mn-lt"/>
              </a:defRPr>
            </a:lvl1pPr>
          </a:lstStyle>
          <a:p>
            <a:pPr>
              <a:defRPr/>
            </a:pPr>
            <a:fld id="{7FA0DB87-050C-4ED4-B7B1-209443EC9072}" type="slidenum">
              <a:rPr lang="en-US">
                <a:solidFill>
                  <a:srgbClr val="000000"/>
                </a:solidFill>
              </a:rPr>
              <a:pPr>
                <a:defRPr/>
              </a:pPr>
              <a:t>‹#›</a:t>
            </a:fld>
            <a:endParaRPr lang="en-US">
              <a:solidFill>
                <a:srgbClr val="000000"/>
              </a:solidFill>
            </a:endParaRPr>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endParaRPr lang="en-US">
              <a:solidFill>
                <a:srgbClr val="000000"/>
              </a:solidFill>
            </a:endParaRPr>
          </a:p>
          <a:p>
            <a:pPr>
              <a:defRPr/>
            </a:pPr>
            <a:endParaRPr lang="en-US">
              <a:solidFill>
                <a:srgbClr val="000000"/>
              </a:solidFill>
            </a:endParaRPr>
          </a:p>
          <a:p>
            <a:pPr>
              <a:defRPr/>
            </a:pPr>
            <a:endParaRPr lang="en-US">
              <a:solidFill>
                <a:srgbClr val="000000"/>
              </a:solidFill>
            </a:endParaRPr>
          </a:p>
          <a:p>
            <a:pPr>
              <a:defRPr/>
            </a:pPr>
            <a:r>
              <a:rPr lang="en-US">
                <a:solidFill>
                  <a:srgbClr val="000000"/>
                </a:solidFill>
              </a:rPr>
              <a:t>© A+ Computer Science  -  www.apluscompsci.com</a:t>
            </a:r>
          </a:p>
        </p:txBody>
      </p:sp>
    </p:spTree>
    <p:extLst>
      <p:ext uri="{BB962C8B-B14F-4D97-AF65-F5344CB8AC3E}">
        <p14:creationId xmlns:p14="http://schemas.microsoft.com/office/powerpoint/2010/main" val="152615064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2"/>
          </p:nvPr>
        </p:nvSpPr>
        <p:spPr/>
        <p:txBody>
          <a:body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
        <p:nvSpPr>
          <p:cNvPr id="8" name="Rectangle 7"/>
          <p:cNvSpPr/>
          <p:nvPr/>
        </p:nvSpPr>
        <p:spPr>
          <a:xfrm>
            <a:off x="533400" y="4572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OOP</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br>
            <a:r>
              <a:rPr lang="en-US" sz="8000" dirty="0" err="1"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PIeces</a:t>
            </a: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b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2531" name="Text Box 2"/>
          <p:cNvSpPr txBox="1">
            <a:spLocks noChangeArrowheads="1"/>
          </p:cNvSpPr>
          <p:nvPr/>
        </p:nvSpPr>
        <p:spPr bwMode="auto">
          <a:xfrm>
            <a:off x="914400" y="1752600"/>
            <a:ext cx="7162800" cy="2898775"/>
          </a:xfrm>
          <a:prstGeom prst="rect">
            <a:avLst/>
          </a:prstGeom>
          <a:noFill/>
          <a:ln w="12700">
            <a:noFill/>
            <a:miter lim="800000"/>
            <a:headEnd type="none" w="sm" len="sm"/>
            <a:tailEnd type="none" w="sm" len="sm"/>
          </a:ln>
        </p:spPr>
        <p:txBody>
          <a:bodyPr>
            <a:spAutoFit/>
          </a:bodyPr>
          <a:lstStyle/>
          <a:p>
            <a:r>
              <a:rPr lang="en-US" sz="2800"/>
              <a:t>public Triangle(int a, int b, int c)</a:t>
            </a:r>
          </a:p>
          <a:p>
            <a:r>
              <a:rPr lang="en-US" sz="2800"/>
              <a:t>{</a:t>
            </a:r>
          </a:p>
          <a:p>
            <a:r>
              <a:rPr lang="en-US" sz="2800"/>
              <a:t>   sideA=a;</a:t>
            </a:r>
          </a:p>
          <a:p>
            <a:r>
              <a:rPr lang="en-US" sz="2800"/>
              <a:t>   sideB=b;</a:t>
            </a:r>
          </a:p>
          <a:p>
            <a:r>
              <a:rPr lang="en-US" sz="2800"/>
              <a:t>   sideC=c;</a:t>
            </a:r>
          </a:p>
          <a:p>
            <a:r>
              <a:rPr lang="en-US" sz="2800"/>
              <a:t>}</a:t>
            </a:r>
          </a:p>
          <a:p>
            <a:endParaRPr lang="pt-BR" sz="1600" b="0"/>
          </a:p>
        </p:txBody>
      </p:sp>
      <p:sp>
        <p:nvSpPr>
          <p:cNvPr id="22532" name="Text Box 3"/>
          <p:cNvSpPr txBox="1">
            <a:spLocks noChangeArrowheads="1"/>
          </p:cNvSpPr>
          <p:nvPr/>
        </p:nvSpPr>
        <p:spPr bwMode="auto">
          <a:xfrm>
            <a:off x="762000" y="6019800"/>
            <a:ext cx="7772400" cy="579438"/>
          </a:xfrm>
          <a:prstGeom prst="rect">
            <a:avLst/>
          </a:prstGeom>
          <a:noFill/>
          <a:ln w="12700">
            <a:noFill/>
            <a:miter lim="800000"/>
            <a:headEnd type="none" w="sm" len="sm"/>
            <a:tailEnd type="none" w="sm" len="sm"/>
          </a:ln>
        </p:spPr>
        <p:txBody>
          <a:bodyPr>
            <a:spAutoFit/>
          </a:bodyPr>
          <a:lstStyle/>
          <a:p>
            <a:pPr>
              <a:spcBef>
                <a:spcPct val="50000"/>
              </a:spcBef>
            </a:pPr>
            <a:endParaRPr lang="en-US" sz="3200"/>
          </a:p>
        </p:txBody>
      </p:sp>
      <p:sp>
        <p:nvSpPr>
          <p:cNvPr id="22534" name="Text Box 5"/>
          <p:cNvSpPr txBox="1">
            <a:spLocks noChangeArrowheads="1"/>
          </p:cNvSpPr>
          <p:nvPr/>
        </p:nvSpPr>
        <p:spPr bwMode="auto">
          <a:xfrm>
            <a:off x="609600" y="4495800"/>
            <a:ext cx="7772400" cy="1812925"/>
          </a:xfrm>
          <a:prstGeom prst="rect">
            <a:avLst/>
          </a:prstGeom>
          <a:noFill/>
          <a:ln w="12700">
            <a:solidFill>
              <a:schemeClr val="accent2"/>
            </a:solidFill>
            <a:miter lim="800000"/>
            <a:headEnd type="none" w="sm" len="sm"/>
            <a:tailEnd type="none" w="sm" len="sm"/>
          </a:ln>
        </p:spPr>
        <p:txBody>
          <a:bodyPr>
            <a:spAutoFit/>
          </a:bodyPr>
          <a:lstStyle/>
          <a:p>
            <a:pPr>
              <a:spcBef>
                <a:spcPct val="50000"/>
              </a:spcBef>
            </a:pPr>
            <a:r>
              <a:rPr lang="en-US" sz="2800" b="0">
                <a:solidFill>
                  <a:schemeClr val="accent2"/>
                </a:solidFill>
              </a:rPr>
              <a:t>Constructors often have parameters.  The parameters allow data to be passed into the class so that it can be assigned to the instance variables / data fields.</a:t>
            </a:r>
          </a:p>
        </p:txBody>
      </p:sp>
      <p:sp>
        <p:nvSpPr>
          <p:cNvPr id="22535" name="Line 6"/>
          <p:cNvSpPr>
            <a:spLocks noChangeShapeType="1"/>
          </p:cNvSpPr>
          <p:nvPr/>
        </p:nvSpPr>
        <p:spPr bwMode="auto">
          <a:xfrm flipH="1" flipV="1">
            <a:off x="5562600" y="2209800"/>
            <a:ext cx="1371600" cy="2362200"/>
          </a:xfrm>
          <a:prstGeom prst="line">
            <a:avLst/>
          </a:prstGeom>
          <a:noFill/>
          <a:ln w="76200">
            <a:solidFill>
              <a:srgbClr val="FF0000"/>
            </a:solidFill>
            <a:round/>
            <a:headEnd type="none" w="sm" len="sm"/>
            <a:tailEnd type="triangle" w="lg" len="lg"/>
          </a:ln>
        </p:spPr>
        <p:txBody>
          <a:bodyPr/>
          <a:lstStyle/>
          <a:p>
            <a:endParaRPr lang="en-US"/>
          </a:p>
        </p:txBody>
      </p:sp>
      <p:sp>
        <p:nvSpPr>
          <p:cNvPr id="22536" name="Line 7"/>
          <p:cNvSpPr>
            <a:spLocks noChangeShapeType="1"/>
          </p:cNvSpPr>
          <p:nvPr/>
        </p:nvSpPr>
        <p:spPr bwMode="auto">
          <a:xfrm flipH="1" flipV="1">
            <a:off x="4572000" y="2286000"/>
            <a:ext cx="1828800" cy="2286000"/>
          </a:xfrm>
          <a:prstGeom prst="line">
            <a:avLst/>
          </a:prstGeom>
          <a:noFill/>
          <a:ln w="76200">
            <a:solidFill>
              <a:srgbClr val="FF0000"/>
            </a:solidFill>
            <a:round/>
            <a:headEnd type="none" w="sm" len="sm"/>
            <a:tailEnd type="triangle" w="lg" len="lg"/>
          </a:ln>
        </p:spPr>
        <p:txBody>
          <a:bodyPr/>
          <a:lstStyle/>
          <a:p>
            <a:endParaRPr lang="en-US"/>
          </a:p>
        </p:txBody>
      </p:sp>
      <p:sp>
        <p:nvSpPr>
          <p:cNvPr id="22537" name="Line 8"/>
          <p:cNvSpPr>
            <a:spLocks noChangeShapeType="1"/>
          </p:cNvSpPr>
          <p:nvPr/>
        </p:nvSpPr>
        <p:spPr bwMode="auto">
          <a:xfrm flipH="1" flipV="1">
            <a:off x="6553200" y="2286000"/>
            <a:ext cx="609600" cy="2286000"/>
          </a:xfrm>
          <a:prstGeom prst="line">
            <a:avLst/>
          </a:prstGeom>
          <a:noFill/>
          <a:ln w="76200">
            <a:solidFill>
              <a:srgbClr val="FF0000"/>
            </a:solidFill>
            <a:round/>
            <a:headEnd type="none" w="sm" len="sm"/>
            <a:tailEnd type="triangle" w="lg" len="lg"/>
          </a:ln>
        </p:spPr>
        <p:txBody>
          <a:bodyPr/>
          <a:lstStyle/>
          <a:p>
            <a:endParaRPr lang="en-US"/>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Initialization Constructor</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3555" name="Text Box 2"/>
          <p:cNvSpPr txBox="1">
            <a:spLocks noChangeArrowheads="1"/>
          </p:cNvSpPr>
          <p:nvPr/>
        </p:nvSpPr>
        <p:spPr bwMode="auto">
          <a:xfrm>
            <a:off x="533400" y="1295400"/>
            <a:ext cx="7848600" cy="4108450"/>
          </a:xfrm>
          <a:prstGeom prst="rect">
            <a:avLst/>
          </a:prstGeom>
          <a:noFill/>
          <a:ln w="12700">
            <a:noFill/>
            <a:miter lim="800000"/>
            <a:headEnd type="none" w="sm" len="sm"/>
            <a:tailEnd type="none" w="sm" len="sm"/>
          </a:ln>
        </p:spPr>
        <p:txBody>
          <a:bodyPr>
            <a:spAutoFit/>
          </a:bodyPr>
          <a:lstStyle/>
          <a:p>
            <a:r>
              <a:rPr lang="en-US"/>
              <a:t>class </a:t>
            </a:r>
            <a:r>
              <a:rPr lang="en-US">
                <a:solidFill>
                  <a:schemeClr val="accent2"/>
                </a:solidFill>
              </a:rPr>
              <a:t>Triangle</a:t>
            </a:r>
          </a:p>
          <a:p>
            <a:r>
              <a:rPr lang="en-US"/>
              <a:t>{</a:t>
            </a:r>
          </a:p>
          <a:p>
            <a:r>
              <a:rPr lang="en-US"/>
              <a:t>   private int sideA, sideB, sideC;</a:t>
            </a:r>
          </a:p>
          <a:p>
            <a:endParaRPr lang="en-US"/>
          </a:p>
          <a:p>
            <a:r>
              <a:rPr lang="en-US"/>
              <a:t>   public </a:t>
            </a:r>
            <a:r>
              <a:rPr lang="en-US">
                <a:solidFill>
                  <a:srgbClr val="0000CC"/>
                </a:solidFill>
              </a:rPr>
              <a:t>Triangle(</a:t>
            </a:r>
            <a:r>
              <a:rPr lang="en-US"/>
              <a:t>int a, int b, int c</a:t>
            </a:r>
            <a:r>
              <a:rPr lang="en-US">
                <a:solidFill>
                  <a:srgbClr val="0000CC"/>
                </a:solidFill>
              </a:rPr>
              <a:t>)</a:t>
            </a:r>
          </a:p>
          <a:p>
            <a:r>
              <a:rPr lang="en-US"/>
              <a:t>   {</a:t>
            </a:r>
          </a:p>
          <a:p>
            <a:r>
              <a:rPr lang="en-US"/>
              <a:t>      sideA=a;</a:t>
            </a:r>
          </a:p>
          <a:p>
            <a:r>
              <a:rPr lang="en-US"/>
              <a:t>      sideB=b;</a:t>
            </a:r>
          </a:p>
          <a:p>
            <a:r>
              <a:rPr lang="en-US"/>
              <a:t>      sideC=c;</a:t>
            </a:r>
          </a:p>
          <a:p>
            <a:r>
              <a:rPr lang="en-US"/>
              <a:t>   }</a:t>
            </a:r>
          </a:p>
          <a:p>
            <a:r>
              <a:rPr lang="en-US"/>
              <a:t>}</a:t>
            </a:r>
          </a:p>
        </p:txBody>
      </p:sp>
      <p:sp>
        <p:nvSpPr>
          <p:cNvPr id="23557" name="Text Box 4"/>
          <p:cNvSpPr txBox="1">
            <a:spLocks noChangeArrowheads="1"/>
          </p:cNvSpPr>
          <p:nvPr/>
        </p:nvSpPr>
        <p:spPr bwMode="auto">
          <a:xfrm>
            <a:off x="381000" y="5791200"/>
            <a:ext cx="8332788" cy="579438"/>
          </a:xfrm>
          <a:prstGeom prst="rect">
            <a:avLst/>
          </a:prstGeom>
          <a:noFill/>
          <a:ln w="12700">
            <a:noFill/>
            <a:miter lim="800000"/>
            <a:headEnd type="none" w="sm" len="sm"/>
            <a:tailEnd type="none" w="sm" len="sm"/>
          </a:ln>
        </p:spPr>
        <p:txBody>
          <a:bodyPr wrap="none">
            <a:spAutoFit/>
          </a:bodyPr>
          <a:lstStyle/>
          <a:p>
            <a:r>
              <a:rPr lang="en-US" sz="3200"/>
              <a:t>Triangle triangle = </a:t>
            </a:r>
            <a:r>
              <a:rPr lang="en-US" sz="3200">
                <a:solidFill>
                  <a:srgbClr val="FF0000"/>
                </a:solidFill>
              </a:rPr>
              <a:t>new</a:t>
            </a:r>
            <a:r>
              <a:rPr lang="en-US" sz="3200"/>
              <a:t> </a:t>
            </a:r>
            <a:r>
              <a:rPr lang="en-US" sz="3200">
                <a:solidFill>
                  <a:srgbClr val="0000CC"/>
                </a:solidFill>
              </a:rPr>
              <a:t>Triangle(</a:t>
            </a:r>
            <a:r>
              <a:rPr lang="en-US" sz="3200"/>
              <a:t>3,4,5</a:t>
            </a:r>
            <a:r>
              <a:rPr lang="en-US" sz="3200">
                <a:solidFill>
                  <a:srgbClr val="0000CC"/>
                </a:solidFill>
              </a:rPr>
              <a:t>)</a:t>
            </a:r>
            <a:r>
              <a:rPr lang="en-US" sz="3200"/>
              <a:t>;</a:t>
            </a:r>
          </a:p>
        </p:txBody>
      </p:sp>
      <p:sp>
        <p:nvSpPr>
          <p:cNvPr id="23558" name="Line 5"/>
          <p:cNvSpPr>
            <a:spLocks noChangeShapeType="1"/>
          </p:cNvSpPr>
          <p:nvPr/>
        </p:nvSpPr>
        <p:spPr bwMode="auto">
          <a:xfrm flipH="1" flipV="1">
            <a:off x="3962400" y="3276600"/>
            <a:ext cx="3352800" cy="2590800"/>
          </a:xfrm>
          <a:prstGeom prst="line">
            <a:avLst/>
          </a:prstGeom>
          <a:noFill/>
          <a:ln w="76200">
            <a:solidFill>
              <a:srgbClr val="FF0000"/>
            </a:solidFill>
            <a:round/>
            <a:headEnd type="none" w="sm" len="sm"/>
            <a:tailEnd type="triangle" w="med" len="med"/>
          </a:ln>
        </p:spPr>
        <p:txBody>
          <a:bodyPr/>
          <a:lstStyle/>
          <a:p>
            <a:endParaRPr lang="en-US"/>
          </a:p>
        </p:txBody>
      </p:sp>
      <p:sp>
        <p:nvSpPr>
          <p:cNvPr id="23559" name="Line 6"/>
          <p:cNvSpPr>
            <a:spLocks noChangeShapeType="1"/>
          </p:cNvSpPr>
          <p:nvPr/>
        </p:nvSpPr>
        <p:spPr bwMode="auto">
          <a:xfrm flipH="1" flipV="1">
            <a:off x="4800600" y="3276600"/>
            <a:ext cx="2895600" cy="2590800"/>
          </a:xfrm>
          <a:prstGeom prst="line">
            <a:avLst/>
          </a:prstGeom>
          <a:noFill/>
          <a:ln w="76200">
            <a:solidFill>
              <a:srgbClr val="FF0000"/>
            </a:solidFill>
            <a:round/>
            <a:headEnd type="none" w="sm" len="sm"/>
            <a:tailEnd type="triangle" w="med" len="med"/>
          </a:ln>
        </p:spPr>
        <p:txBody>
          <a:bodyPr/>
          <a:lstStyle/>
          <a:p>
            <a:endParaRPr lang="en-US"/>
          </a:p>
        </p:txBody>
      </p:sp>
      <p:sp>
        <p:nvSpPr>
          <p:cNvPr id="23560" name="Line 7"/>
          <p:cNvSpPr>
            <a:spLocks noChangeShapeType="1"/>
          </p:cNvSpPr>
          <p:nvPr/>
        </p:nvSpPr>
        <p:spPr bwMode="auto">
          <a:xfrm flipH="1" flipV="1">
            <a:off x="5638800" y="3276600"/>
            <a:ext cx="2514600" cy="2590800"/>
          </a:xfrm>
          <a:prstGeom prst="line">
            <a:avLst/>
          </a:prstGeom>
          <a:noFill/>
          <a:ln w="76200">
            <a:solidFill>
              <a:srgbClr val="FF0000"/>
            </a:solidFill>
            <a:round/>
            <a:headEnd type="none" w="sm" len="sm"/>
            <a:tailEnd type="triangle" w="med" len="med"/>
          </a:ln>
        </p:spPr>
        <p:txBody>
          <a:bodyPr/>
          <a:lstStyle/>
          <a:p>
            <a:endParaRPr lang="en-US"/>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Initialization Constructor</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895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constructortwo.java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676400" y="22098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Variable</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Scope</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6628" name="Text Box 3"/>
          <p:cNvSpPr txBox="1">
            <a:spLocks noChangeArrowheads="1"/>
          </p:cNvSpPr>
          <p:nvPr/>
        </p:nvSpPr>
        <p:spPr bwMode="auto">
          <a:xfrm>
            <a:off x="1752600" y="1447800"/>
            <a:ext cx="5943600" cy="1373188"/>
          </a:xfrm>
          <a:prstGeom prst="rect">
            <a:avLst/>
          </a:prstGeom>
          <a:noFill/>
          <a:ln w="12700">
            <a:noFill/>
            <a:miter lim="800000"/>
            <a:headEnd type="none" w="sm" len="sm"/>
            <a:tailEnd type="none" w="sm" len="sm"/>
          </a:ln>
        </p:spPr>
        <p:txBody>
          <a:bodyPr>
            <a:spAutoFit/>
          </a:bodyPr>
          <a:lstStyle/>
          <a:p>
            <a:pPr eaLnBrk="1" hangingPunct="1"/>
            <a:r>
              <a:rPr lang="en-US" sz="2800" dirty="0"/>
              <a:t>{</a:t>
            </a:r>
          </a:p>
          <a:p>
            <a:pPr eaLnBrk="1" hangingPunct="1"/>
            <a:r>
              <a:rPr lang="en-US" sz="2800" dirty="0"/>
              <a:t>    </a:t>
            </a:r>
            <a:r>
              <a:rPr lang="en-US" sz="2800" dirty="0" err="1"/>
              <a:t>int</a:t>
            </a:r>
            <a:r>
              <a:rPr lang="en-US" sz="2800" dirty="0"/>
              <a:t> fun = 99;</a:t>
            </a:r>
          </a:p>
          <a:p>
            <a:pPr eaLnBrk="1" hangingPunct="1"/>
            <a:r>
              <a:rPr lang="en-US" sz="2800" dirty="0"/>
              <a:t>}</a:t>
            </a:r>
          </a:p>
        </p:txBody>
      </p:sp>
      <p:sp>
        <p:nvSpPr>
          <p:cNvPr id="26629" name="Text Box 4"/>
          <p:cNvSpPr txBox="1">
            <a:spLocks noChangeArrowheads="1"/>
          </p:cNvSpPr>
          <p:nvPr/>
        </p:nvSpPr>
        <p:spPr bwMode="auto">
          <a:xfrm>
            <a:off x="1371600" y="3505200"/>
            <a:ext cx="6872288" cy="2236788"/>
          </a:xfrm>
          <a:prstGeom prst="rect">
            <a:avLst/>
          </a:prstGeom>
          <a:noFill/>
          <a:ln w="9525">
            <a:solidFill>
              <a:schemeClr val="accent2"/>
            </a:solidFill>
            <a:miter lim="800000"/>
            <a:headEnd/>
            <a:tailEnd/>
          </a:ln>
        </p:spPr>
        <p:txBody>
          <a:bodyPr wrap="none">
            <a:spAutoFit/>
          </a:bodyPr>
          <a:lstStyle/>
          <a:p>
            <a:r>
              <a:rPr lang="en-US" sz="2800">
                <a:solidFill>
                  <a:srgbClr val="0000CC"/>
                </a:solidFill>
              </a:rPr>
              <a:t>Any variable defined inside of braces,</a:t>
            </a:r>
          </a:p>
          <a:p>
            <a:r>
              <a:rPr lang="en-US" sz="2800">
                <a:solidFill>
                  <a:srgbClr val="0000CC"/>
                </a:solidFill>
              </a:rPr>
              <a:t>only exists within those braces.</a:t>
            </a:r>
          </a:p>
          <a:p>
            <a:endParaRPr lang="en-US" sz="2800">
              <a:solidFill>
                <a:srgbClr val="0000CC"/>
              </a:solidFill>
            </a:endParaRPr>
          </a:p>
          <a:p>
            <a:r>
              <a:rPr lang="en-US" sz="2800">
                <a:solidFill>
                  <a:srgbClr val="0000CC"/>
                </a:solidFill>
              </a:rPr>
              <a:t>That variable has a scope limited to </a:t>
            </a:r>
          </a:p>
          <a:p>
            <a:r>
              <a:rPr lang="en-US" sz="2800">
                <a:solidFill>
                  <a:srgbClr val="0000CC"/>
                </a:solidFill>
              </a:rPr>
              <a:t>those braces.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Scope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7652" name="Text Box 3"/>
          <p:cNvSpPr txBox="1">
            <a:spLocks noChangeArrowheads="1"/>
          </p:cNvSpPr>
          <p:nvPr/>
        </p:nvSpPr>
        <p:spPr bwMode="auto">
          <a:xfrm>
            <a:off x="1143000" y="1905000"/>
            <a:ext cx="6970713" cy="3990975"/>
          </a:xfrm>
          <a:prstGeom prst="rect">
            <a:avLst/>
          </a:prstGeom>
          <a:noFill/>
          <a:ln w="9525">
            <a:noFill/>
            <a:miter lim="800000"/>
            <a:headEnd/>
            <a:tailEnd/>
          </a:ln>
        </p:spPr>
        <p:txBody>
          <a:bodyPr wrap="none">
            <a:spAutoFit/>
          </a:bodyPr>
          <a:lstStyle/>
          <a:p>
            <a:r>
              <a:rPr lang="en-US" sz="3200" dirty="0"/>
              <a:t>When you need many methods</a:t>
            </a:r>
          </a:p>
          <a:p>
            <a:r>
              <a:rPr lang="en-US" sz="3200" dirty="0"/>
              <a:t>to have access to the same</a:t>
            </a:r>
          </a:p>
          <a:p>
            <a:r>
              <a:rPr lang="en-US" sz="3200" dirty="0"/>
              <a:t>variable, you make that variable</a:t>
            </a:r>
          </a:p>
          <a:p>
            <a:r>
              <a:rPr lang="en-US" sz="3200" dirty="0"/>
              <a:t>an instance variable.</a:t>
            </a:r>
          </a:p>
          <a:p>
            <a:r>
              <a:rPr lang="en-US" sz="3200" dirty="0"/>
              <a:t/>
            </a:r>
            <a:br>
              <a:rPr lang="en-US" sz="3200" dirty="0"/>
            </a:br>
            <a:r>
              <a:rPr lang="en-US" sz="3200" dirty="0"/>
              <a:t>The scope of an instance variable</a:t>
            </a:r>
          </a:p>
          <a:p>
            <a:r>
              <a:rPr lang="en-US" sz="3200" dirty="0"/>
              <a:t>is the entire class where that </a:t>
            </a:r>
          </a:p>
          <a:p>
            <a:r>
              <a:rPr lang="en-US" sz="3200" dirty="0"/>
              <a:t>variable is defined.</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Instance Variables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228600" y="2514600"/>
            <a:ext cx="86106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spc="50" dirty="0" smtClean="0">
                <a:ln w="11430">
                  <a:solidFill>
                    <a:srgbClr val="FF0000"/>
                  </a:solidFill>
                </a:ln>
                <a:solidFill>
                  <a:srgbClr val="FF330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calc</a:t>
            </a:r>
            <a:r>
              <a:rPr lang="en-US" sz="6600" b="1" cap="none" spc="50" dirty="0" smtClean="0">
                <a:ln w="11430">
                  <a:solidFill>
                    <a:srgbClr val="FF0000"/>
                  </a:solidFill>
                </a:ln>
                <a:solidFill>
                  <a:srgbClr val="FF330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.java</a:t>
            </a:r>
          </a:p>
          <a:p>
            <a:pPr algn="ctr"/>
            <a:r>
              <a:rPr lang="en-US" sz="6600" b="1" spc="50" dirty="0" smtClean="0">
                <a:ln w="11430">
                  <a:solidFill>
                    <a:srgbClr val="FF0000"/>
                  </a:solidFill>
                </a:ln>
                <a:solidFill>
                  <a:srgbClr val="FF330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calcrunner.java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9699" name="Rectangle 2"/>
          <p:cNvSpPr>
            <a:spLocks noChangeArrowheads="1"/>
          </p:cNvSpPr>
          <p:nvPr/>
        </p:nvSpPr>
        <p:spPr bwMode="auto">
          <a:xfrm>
            <a:off x="1447800" y="2057400"/>
            <a:ext cx="3276600" cy="3378200"/>
          </a:xfrm>
          <a:prstGeom prst="rect">
            <a:avLst/>
          </a:prstGeom>
          <a:solidFill>
            <a:schemeClr val="bg1"/>
          </a:solidFill>
          <a:ln w="9525">
            <a:noFill/>
            <a:miter lim="800000"/>
            <a:headEnd/>
            <a:tailEnd/>
          </a:ln>
        </p:spPr>
        <p:txBody>
          <a:bodyPr lIns="92075" tIns="46038" rIns="92075" bIns="46038">
            <a:spAutoFit/>
          </a:bodyPr>
          <a:lstStyle/>
          <a:p>
            <a:pPr eaLnBrk="1" hangingPunct="1"/>
            <a:r>
              <a:rPr lang="en-US"/>
              <a:t>int      num; </a:t>
            </a:r>
          </a:p>
          <a:p>
            <a:pPr eaLnBrk="1" hangingPunct="1"/>
            <a:endParaRPr lang="en-US"/>
          </a:p>
          <a:p>
            <a:pPr eaLnBrk="1" hangingPunct="1"/>
            <a:endParaRPr lang="en-US"/>
          </a:p>
          <a:p>
            <a:pPr eaLnBrk="1" hangingPunct="1"/>
            <a:endParaRPr lang="en-US"/>
          </a:p>
          <a:p>
            <a:pPr eaLnBrk="1" hangingPunct="1"/>
            <a:r>
              <a:rPr lang="en-US"/>
              <a:t>int      num    =    99;</a:t>
            </a:r>
          </a:p>
          <a:p>
            <a:pPr eaLnBrk="1" hangingPunct="1"/>
            <a:endParaRPr lang="en-US"/>
          </a:p>
          <a:p>
            <a:pPr eaLnBrk="1" hangingPunct="1"/>
            <a:endParaRPr lang="en-US"/>
          </a:p>
          <a:p>
            <a:pPr eaLnBrk="1" hangingPunct="1"/>
            <a:endParaRPr lang="en-US"/>
          </a:p>
          <a:p>
            <a:pPr eaLnBrk="1" hangingPunct="1"/>
            <a:r>
              <a:rPr lang="en-US"/>
              <a:t>	num    =    56;</a:t>
            </a:r>
          </a:p>
        </p:txBody>
      </p:sp>
      <p:sp>
        <p:nvSpPr>
          <p:cNvPr id="29700"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pPr eaLnBrk="1" hangingPunct="1"/>
            <a:endParaRPr lang="en-US" sz="2800"/>
          </a:p>
        </p:txBody>
      </p:sp>
      <p:sp>
        <p:nvSpPr>
          <p:cNvPr id="29702" name="Text Box 5"/>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pPr eaLnBrk="1" hangingPunct="1"/>
            <a:endParaRPr lang="en-US" sz="2800"/>
          </a:p>
        </p:txBody>
      </p:sp>
      <p:sp>
        <p:nvSpPr>
          <p:cNvPr id="29703" name="Text Box 6"/>
          <p:cNvSpPr txBox="1">
            <a:spLocks noChangeArrowheads="1"/>
          </p:cNvSpPr>
          <p:nvPr/>
        </p:nvSpPr>
        <p:spPr bwMode="auto">
          <a:xfrm>
            <a:off x="1371600" y="3429000"/>
            <a:ext cx="838200" cy="604838"/>
          </a:xfrm>
          <a:prstGeom prst="rect">
            <a:avLst/>
          </a:prstGeom>
          <a:solidFill>
            <a:schemeClr val="bg1">
              <a:alpha val="0"/>
            </a:schemeClr>
          </a:solidFill>
          <a:ln w="25400">
            <a:solidFill>
              <a:srgbClr val="FF0000"/>
            </a:solidFill>
            <a:miter lim="800000"/>
            <a:headEnd type="none" w="sm" len="sm"/>
            <a:tailEnd type="none" w="sm" len="sm"/>
          </a:ln>
        </p:spPr>
        <p:txBody>
          <a:bodyPr>
            <a:spAutoFit/>
          </a:bodyPr>
          <a:lstStyle/>
          <a:p>
            <a:pPr>
              <a:spcBef>
                <a:spcPct val="50000"/>
              </a:spcBef>
            </a:pPr>
            <a:endParaRPr lang="en-US" sz="3200"/>
          </a:p>
        </p:txBody>
      </p:sp>
      <p:sp>
        <p:nvSpPr>
          <p:cNvPr id="29704" name="Text Box 7"/>
          <p:cNvSpPr txBox="1">
            <a:spLocks noChangeArrowheads="1"/>
          </p:cNvSpPr>
          <p:nvPr/>
        </p:nvSpPr>
        <p:spPr bwMode="auto">
          <a:xfrm>
            <a:off x="2362200" y="4876800"/>
            <a:ext cx="914400" cy="604838"/>
          </a:xfrm>
          <a:prstGeom prst="rect">
            <a:avLst/>
          </a:prstGeom>
          <a:solidFill>
            <a:schemeClr val="bg1">
              <a:alpha val="0"/>
            </a:schemeClr>
          </a:solidFill>
          <a:ln w="25400">
            <a:solidFill>
              <a:srgbClr val="333399"/>
            </a:solidFill>
            <a:miter lim="800000"/>
            <a:headEnd type="none" w="sm" len="sm"/>
            <a:tailEnd type="none" w="sm" len="sm"/>
          </a:ln>
        </p:spPr>
        <p:txBody>
          <a:bodyPr>
            <a:spAutoFit/>
          </a:bodyPr>
          <a:lstStyle/>
          <a:p>
            <a:pPr>
              <a:spcBef>
                <a:spcPct val="50000"/>
              </a:spcBef>
            </a:pPr>
            <a:endParaRPr lang="en-US" sz="3200"/>
          </a:p>
        </p:txBody>
      </p:sp>
      <p:sp>
        <p:nvSpPr>
          <p:cNvPr id="29705" name="Text Box 8"/>
          <p:cNvSpPr txBox="1">
            <a:spLocks noChangeArrowheads="1"/>
          </p:cNvSpPr>
          <p:nvPr/>
        </p:nvSpPr>
        <p:spPr bwMode="auto">
          <a:xfrm>
            <a:off x="2362200" y="3429000"/>
            <a:ext cx="914400" cy="604838"/>
          </a:xfrm>
          <a:prstGeom prst="rect">
            <a:avLst/>
          </a:prstGeom>
          <a:solidFill>
            <a:schemeClr val="bg1">
              <a:alpha val="0"/>
            </a:schemeClr>
          </a:solidFill>
          <a:ln w="25400">
            <a:solidFill>
              <a:srgbClr val="333399"/>
            </a:solidFill>
            <a:miter lim="800000"/>
            <a:headEnd type="none" w="sm" len="sm"/>
            <a:tailEnd type="none" w="sm" len="sm"/>
          </a:ln>
        </p:spPr>
        <p:txBody>
          <a:bodyPr>
            <a:spAutoFit/>
          </a:bodyPr>
          <a:lstStyle/>
          <a:p>
            <a:pPr>
              <a:spcBef>
                <a:spcPct val="50000"/>
              </a:spcBef>
            </a:pPr>
            <a:endParaRPr lang="en-US" sz="3200"/>
          </a:p>
        </p:txBody>
      </p:sp>
      <p:sp>
        <p:nvSpPr>
          <p:cNvPr id="29706" name="Text Box 9"/>
          <p:cNvSpPr txBox="1">
            <a:spLocks noChangeArrowheads="1"/>
          </p:cNvSpPr>
          <p:nvPr/>
        </p:nvSpPr>
        <p:spPr bwMode="auto">
          <a:xfrm>
            <a:off x="3962400" y="3429000"/>
            <a:ext cx="762000" cy="604838"/>
          </a:xfrm>
          <a:prstGeom prst="rect">
            <a:avLst/>
          </a:prstGeom>
          <a:solidFill>
            <a:schemeClr val="bg1">
              <a:alpha val="0"/>
            </a:schemeClr>
          </a:solidFill>
          <a:ln w="25400">
            <a:solidFill>
              <a:srgbClr val="008000"/>
            </a:solidFill>
            <a:miter lim="800000"/>
            <a:headEnd type="none" w="sm" len="sm"/>
            <a:tailEnd type="none" w="sm" len="sm"/>
          </a:ln>
        </p:spPr>
        <p:txBody>
          <a:bodyPr>
            <a:spAutoFit/>
          </a:bodyPr>
          <a:lstStyle/>
          <a:p>
            <a:pPr>
              <a:spcBef>
                <a:spcPct val="50000"/>
              </a:spcBef>
            </a:pPr>
            <a:endParaRPr lang="en-US" sz="3200"/>
          </a:p>
        </p:txBody>
      </p:sp>
      <p:sp>
        <p:nvSpPr>
          <p:cNvPr id="29707" name="Text Box 10"/>
          <p:cNvSpPr txBox="1">
            <a:spLocks noChangeArrowheads="1"/>
          </p:cNvSpPr>
          <p:nvPr/>
        </p:nvSpPr>
        <p:spPr bwMode="auto">
          <a:xfrm>
            <a:off x="3962400" y="4876800"/>
            <a:ext cx="762000" cy="604838"/>
          </a:xfrm>
          <a:prstGeom prst="rect">
            <a:avLst/>
          </a:prstGeom>
          <a:solidFill>
            <a:schemeClr val="bg1">
              <a:alpha val="0"/>
            </a:schemeClr>
          </a:solidFill>
          <a:ln w="25400">
            <a:solidFill>
              <a:srgbClr val="008000"/>
            </a:solidFill>
            <a:miter lim="800000"/>
            <a:headEnd type="none" w="sm" len="sm"/>
            <a:tailEnd type="none" w="sm" len="sm"/>
          </a:ln>
        </p:spPr>
        <p:txBody>
          <a:bodyPr>
            <a:spAutoFit/>
          </a:bodyPr>
          <a:lstStyle/>
          <a:p>
            <a:pPr>
              <a:spcBef>
                <a:spcPct val="50000"/>
              </a:spcBef>
            </a:pPr>
            <a:endParaRPr lang="en-US" sz="3200"/>
          </a:p>
        </p:txBody>
      </p:sp>
      <p:sp>
        <p:nvSpPr>
          <p:cNvPr id="29708" name="Line 11"/>
          <p:cNvSpPr>
            <a:spLocks noChangeShapeType="1"/>
          </p:cNvSpPr>
          <p:nvPr/>
        </p:nvSpPr>
        <p:spPr bwMode="auto">
          <a:xfrm flipH="1" flipV="1">
            <a:off x="4953000" y="3733800"/>
            <a:ext cx="1066800" cy="0"/>
          </a:xfrm>
          <a:prstGeom prst="line">
            <a:avLst/>
          </a:prstGeom>
          <a:noFill/>
          <a:ln w="50800">
            <a:solidFill>
              <a:srgbClr val="FF0000"/>
            </a:solidFill>
            <a:round/>
            <a:headEnd/>
            <a:tailEnd type="triangle" w="med" len="med"/>
          </a:ln>
        </p:spPr>
        <p:txBody>
          <a:bodyPr/>
          <a:lstStyle/>
          <a:p>
            <a:endParaRPr lang="en-US"/>
          </a:p>
        </p:txBody>
      </p:sp>
      <p:sp>
        <p:nvSpPr>
          <p:cNvPr id="29709" name="Text Box 12"/>
          <p:cNvSpPr txBox="1">
            <a:spLocks noChangeArrowheads="1"/>
          </p:cNvSpPr>
          <p:nvPr/>
        </p:nvSpPr>
        <p:spPr bwMode="auto">
          <a:xfrm>
            <a:off x="6096000" y="2971800"/>
            <a:ext cx="2209800" cy="1187450"/>
          </a:xfrm>
          <a:prstGeom prst="rect">
            <a:avLst/>
          </a:prstGeom>
          <a:noFill/>
          <a:ln w="9525">
            <a:noFill/>
            <a:miter lim="800000"/>
            <a:headEnd/>
            <a:tailEnd/>
          </a:ln>
        </p:spPr>
        <p:txBody>
          <a:bodyPr>
            <a:spAutoFit/>
          </a:bodyPr>
          <a:lstStyle/>
          <a:p>
            <a:pPr>
              <a:spcBef>
                <a:spcPct val="50000"/>
              </a:spcBef>
            </a:pPr>
            <a:r>
              <a:rPr lang="en-US">
                <a:solidFill>
                  <a:srgbClr val="FF0000"/>
                </a:solidFill>
              </a:rPr>
              <a:t>definition</a:t>
            </a:r>
            <a:br>
              <a:rPr lang="en-US">
                <a:solidFill>
                  <a:srgbClr val="FF0000"/>
                </a:solidFill>
              </a:rPr>
            </a:br>
            <a:r>
              <a:rPr lang="en-US">
                <a:solidFill>
                  <a:srgbClr val="FF0000"/>
                </a:solidFill>
              </a:rPr>
              <a:t>and assignment</a:t>
            </a:r>
          </a:p>
        </p:txBody>
      </p:sp>
      <p:sp>
        <p:nvSpPr>
          <p:cNvPr id="29710" name="Line 13"/>
          <p:cNvSpPr>
            <a:spLocks noChangeShapeType="1"/>
          </p:cNvSpPr>
          <p:nvPr/>
        </p:nvSpPr>
        <p:spPr bwMode="auto">
          <a:xfrm flipH="1" flipV="1">
            <a:off x="4800600" y="5257800"/>
            <a:ext cx="381000" cy="0"/>
          </a:xfrm>
          <a:prstGeom prst="line">
            <a:avLst/>
          </a:prstGeom>
          <a:noFill/>
          <a:ln w="50800">
            <a:solidFill>
              <a:srgbClr val="FF6600"/>
            </a:solidFill>
            <a:round/>
            <a:headEnd/>
            <a:tailEnd type="triangle" w="med" len="med"/>
          </a:ln>
        </p:spPr>
        <p:txBody>
          <a:bodyPr/>
          <a:lstStyle/>
          <a:p>
            <a:endParaRPr lang="en-US"/>
          </a:p>
        </p:txBody>
      </p:sp>
      <p:sp>
        <p:nvSpPr>
          <p:cNvPr id="29711" name="Text Box 14"/>
          <p:cNvSpPr txBox="1">
            <a:spLocks noChangeArrowheads="1"/>
          </p:cNvSpPr>
          <p:nvPr/>
        </p:nvSpPr>
        <p:spPr bwMode="auto">
          <a:xfrm>
            <a:off x="5181600" y="5029200"/>
            <a:ext cx="3048000" cy="457200"/>
          </a:xfrm>
          <a:prstGeom prst="rect">
            <a:avLst/>
          </a:prstGeom>
          <a:noFill/>
          <a:ln w="9525">
            <a:noFill/>
            <a:miter lim="800000"/>
            <a:headEnd/>
            <a:tailEnd/>
          </a:ln>
        </p:spPr>
        <p:txBody>
          <a:bodyPr>
            <a:spAutoFit/>
          </a:bodyPr>
          <a:lstStyle/>
          <a:p>
            <a:pPr>
              <a:spcBef>
                <a:spcPct val="50000"/>
              </a:spcBef>
            </a:pPr>
            <a:r>
              <a:rPr lang="en-US">
                <a:solidFill>
                  <a:srgbClr val="FF6600"/>
                </a:solidFill>
              </a:rPr>
              <a:t>assignment only</a:t>
            </a:r>
          </a:p>
        </p:txBody>
      </p:sp>
      <p:sp>
        <p:nvSpPr>
          <p:cNvPr id="29712" name="Text Box 15"/>
          <p:cNvSpPr txBox="1">
            <a:spLocks noChangeArrowheads="1"/>
          </p:cNvSpPr>
          <p:nvPr/>
        </p:nvSpPr>
        <p:spPr bwMode="auto">
          <a:xfrm>
            <a:off x="1371600" y="1981200"/>
            <a:ext cx="838200" cy="604838"/>
          </a:xfrm>
          <a:prstGeom prst="rect">
            <a:avLst/>
          </a:prstGeom>
          <a:solidFill>
            <a:schemeClr val="bg1">
              <a:alpha val="0"/>
            </a:schemeClr>
          </a:solidFill>
          <a:ln w="25400">
            <a:solidFill>
              <a:srgbClr val="FF0000"/>
            </a:solidFill>
            <a:miter lim="800000"/>
            <a:headEnd type="none" w="sm" len="sm"/>
            <a:tailEnd type="none" w="sm" len="sm"/>
          </a:ln>
        </p:spPr>
        <p:txBody>
          <a:bodyPr>
            <a:spAutoFit/>
          </a:bodyPr>
          <a:lstStyle/>
          <a:p>
            <a:pPr>
              <a:spcBef>
                <a:spcPct val="50000"/>
              </a:spcBef>
            </a:pPr>
            <a:endParaRPr lang="en-US" sz="3200"/>
          </a:p>
        </p:txBody>
      </p:sp>
      <p:sp>
        <p:nvSpPr>
          <p:cNvPr id="29713" name="Text Box 16"/>
          <p:cNvSpPr txBox="1">
            <a:spLocks noChangeArrowheads="1"/>
          </p:cNvSpPr>
          <p:nvPr/>
        </p:nvSpPr>
        <p:spPr bwMode="auto">
          <a:xfrm>
            <a:off x="2362200" y="1981200"/>
            <a:ext cx="1066800" cy="604838"/>
          </a:xfrm>
          <a:prstGeom prst="rect">
            <a:avLst/>
          </a:prstGeom>
          <a:solidFill>
            <a:schemeClr val="bg1">
              <a:alpha val="0"/>
            </a:schemeClr>
          </a:solidFill>
          <a:ln w="25400">
            <a:solidFill>
              <a:srgbClr val="333399"/>
            </a:solidFill>
            <a:miter lim="800000"/>
            <a:headEnd type="none" w="sm" len="sm"/>
            <a:tailEnd type="none" w="sm" len="sm"/>
          </a:ln>
        </p:spPr>
        <p:txBody>
          <a:bodyPr>
            <a:spAutoFit/>
          </a:bodyPr>
          <a:lstStyle/>
          <a:p>
            <a:pPr>
              <a:spcBef>
                <a:spcPct val="50000"/>
              </a:spcBef>
            </a:pPr>
            <a:endParaRPr lang="en-US" sz="3200"/>
          </a:p>
        </p:txBody>
      </p:sp>
      <p:sp>
        <p:nvSpPr>
          <p:cNvPr id="29714" name="Line 17"/>
          <p:cNvSpPr>
            <a:spLocks noChangeShapeType="1"/>
          </p:cNvSpPr>
          <p:nvPr/>
        </p:nvSpPr>
        <p:spPr bwMode="auto">
          <a:xfrm flipH="1" flipV="1">
            <a:off x="3733800" y="2286000"/>
            <a:ext cx="1066800" cy="0"/>
          </a:xfrm>
          <a:prstGeom prst="line">
            <a:avLst/>
          </a:prstGeom>
          <a:noFill/>
          <a:ln w="50800">
            <a:solidFill>
              <a:srgbClr val="333399"/>
            </a:solidFill>
            <a:round/>
            <a:headEnd/>
            <a:tailEnd type="triangle" w="med" len="med"/>
          </a:ln>
        </p:spPr>
        <p:txBody>
          <a:bodyPr/>
          <a:lstStyle/>
          <a:p>
            <a:endParaRPr lang="en-US"/>
          </a:p>
        </p:txBody>
      </p:sp>
      <p:sp>
        <p:nvSpPr>
          <p:cNvPr id="29715" name="Text Box 18"/>
          <p:cNvSpPr txBox="1">
            <a:spLocks noChangeArrowheads="1"/>
          </p:cNvSpPr>
          <p:nvPr/>
        </p:nvSpPr>
        <p:spPr bwMode="auto">
          <a:xfrm>
            <a:off x="4953000" y="2057400"/>
            <a:ext cx="3200400" cy="457200"/>
          </a:xfrm>
          <a:prstGeom prst="rect">
            <a:avLst/>
          </a:prstGeom>
          <a:noFill/>
          <a:ln w="9525">
            <a:noFill/>
            <a:miter lim="800000"/>
            <a:headEnd/>
            <a:tailEnd/>
          </a:ln>
        </p:spPr>
        <p:txBody>
          <a:bodyPr>
            <a:spAutoFit/>
          </a:bodyPr>
          <a:lstStyle/>
          <a:p>
            <a:pPr>
              <a:spcBef>
                <a:spcPct val="50000"/>
              </a:spcBef>
            </a:pPr>
            <a:r>
              <a:rPr lang="en-US">
                <a:solidFill>
                  <a:srgbClr val="333399"/>
                </a:solidFill>
              </a:rPr>
              <a:t>definition only</a:t>
            </a:r>
          </a:p>
        </p:txBody>
      </p:sp>
      <p:sp>
        <p:nvSpPr>
          <p:cNvPr id="20" name="Rectangle 1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Defining vs. Assigning</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0724" name="Text Box 3"/>
          <p:cNvSpPr txBox="1">
            <a:spLocks noChangeArrowheads="1"/>
          </p:cNvSpPr>
          <p:nvPr/>
        </p:nvSpPr>
        <p:spPr bwMode="auto">
          <a:xfrm>
            <a:off x="1219200" y="1676400"/>
            <a:ext cx="6884988" cy="3990975"/>
          </a:xfrm>
          <a:prstGeom prst="rect">
            <a:avLst/>
          </a:prstGeom>
          <a:noFill/>
          <a:ln w="9525">
            <a:noFill/>
            <a:miter lim="800000"/>
            <a:headEnd/>
            <a:tailEnd/>
          </a:ln>
        </p:spPr>
        <p:txBody>
          <a:bodyPr wrap="none">
            <a:spAutoFit/>
          </a:bodyPr>
          <a:lstStyle/>
          <a:p>
            <a:r>
              <a:rPr lang="en-US" sz="3200" dirty="0"/>
              <a:t>When you need only one method</a:t>
            </a:r>
          </a:p>
          <a:p>
            <a:r>
              <a:rPr lang="en-US" sz="3200" dirty="0"/>
              <a:t>to have access to a variable, </a:t>
            </a:r>
          </a:p>
          <a:p>
            <a:r>
              <a:rPr lang="en-US" sz="3200" dirty="0"/>
              <a:t>you should make that variable</a:t>
            </a:r>
          </a:p>
          <a:p>
            <a:r>
              <a:rPr lang="en-US" sz="3200" dirty="0"/>
              <a:t>a local variable.</a:t>
            </a:r>
          </a:p>
          <a:p>
            <a:endParaRPr lang="en-US" sz="3200" dirty="0"/>
          </a:p>
          <a:p>
            <a:r>
              <a:rPr lang="en-US" sz="3200" dirty="0"/>
              <a:t>The scope of a local variable is</a:t>
            </a:r>
          </a:p>
          <a:p>
            <a:r>
              <a:rPr lang="en-US" sz="3200" dirty="0"/>
              <a:t>limited to the method where it</a:t>
            </a:r>
          </a:p>
          <a:p>
            <a:r>
              <a:rPr lang="en-US" sz="3200" dirty="0"/>
              <a:t>is defined.</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Local Variables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1747" name="Text Box 2"/>
          <p:cNvSpPr txBox="1">
            <a:spLocks noChangeArrowheads="1"/>
          </p:cNvSpPr>
          <p:nvPr/>
        </p:nvSpPr>
        <p:spPr bwMode="auto">
          <a:xfrm>
            <a:off x="762000" y="1547812"/>
            <a:ext cx="5145088" cy="5310188"/>
          </a:xfrm>
          <a:prstGeom prst="rect">
            <a:avLst/>
          </a:prstGeom>
          <a:noFill/>
          <a:ln w="9525">
            <a:noFill/>
            <a:miter lim="800000"/>
            <a:headEnd/>
            <a:tailEnd/>
          </a:ln>
        </p:spPr>
        <p:txBody>
          <a:bodyPr wrap="none">
            <a:spAutoFit/>
          </a:bodyPr>
          <a:lstStyle/>
          <a:p>
            <a:r>
              <a:rPr lang="en-US" sz="1800" dirty="0"/>
              <a:t>public class </a:t>
            </a:r>
            <a:r>
              <a:rPr lang="en-US" sz="1800" dirty="0" err="1"/>
              <a:t>LocalVars</a:t>
            </a:r>
            <a:r>
              <a:rPr lang="en-US" sz="1800" dirty="0"/>
              <a:t>	</a:t>
            </a:r>
          </a:p>
          <a:p>
            <a:r>
              <a:rPr lang="en-US" sz="1800" dirty="0"/>
              <a:t>{</a:t>
            </a:r>
          </a:p>
          <a:p>
            <a:r>
              <a:rPr lang="en-US" sz="1800" dirty="0"/>
              <a:t>    private </a:t>
            </a:r>
            <a:r>
              <a:rPr lang="en-US" sz="1800" dirty="0" err="1"/>
              <a:t>int</a:t>
            </a:r>
            <a:r>
              <a:rPr lang="en-US" sz="1800" dirty="0"/>
              <a:t> fun;    	</a:t>
            </a:r>
            <a:r>
              <a:rPr lang="en-US" sz="1800" dirty="0">
                <a:solidFill>
                  <a:srgbClr val="008000"/>
                </a:solidFill>
              </a:rPr>
              <a:t>//instance variable</a:t>
            </a:r>
          </a:p>
          <a:p>
            <a:endParaRPr lang="en-US" sz="1800" dirty="0">
              <a:solidFill>
                <a:srgbClr val="008000"/>
              </a:solidFill>
            </a:endParaRPr>
          </a:p>
          <a:p>
            <a:r>
              <a:rPr lang="en-US" sz="1800" dirty="0"/>
              <a:t>    public void change()  {</a:t>
            </a:r>
          </a:p>
          <a:p>
            <a:r>
              <a:rPr lang="en-US" sz="1800" dirty="0"/>
              <a:t>      </a:t>
            </a:r>
            <a:r>
              <a:rPr lang="en-US" sz="1800" dirty="0" err="1"/>
              <a:t>int</a:t>
            </a:r>
            <a:r>
              <a:rPr lang="en-US" sz="1800" dirty="0"/>
              <a:t> fun = 99;      	</a:t>
            </a:r>
            <a:r>
              <a:rPr lang="en-US" sz="1800" dirty="0">
                <a:solidFill>
                  <a:srgbClr val="008000"/>
                </a:solidFill>
              </a:rPr>
              <a:t>//local variable</a:t>
            </a:r>
          </a:p>
          <a:p>
            <a:r>
              <a:rPr lang="en-US" sz="1800" dirty="0"/>
              <a:t>    }</a:t>
            </a:r>
          </a:p>
          <a:p>
            <a:endParaRPr lang="en-US" sz="1800" dirty="0"/>
          </a:p>
          <a:p>
            <a:r>
              <a:rPr lang="en-US" sz="1800" dirty="0"/>
              <a:t>    public void print()  {</a:t>
            </a:r>
          </a:p>
          <a:p>
            <a:r>
              <a:rPr lang="en-US" sz="1800" dirty="0"/>
              <a:t>      </a:t>
            </a:r>
            <a:r>
              <a:rPr lang="en-US" sz="1800" dirty="0" err="1"/>
              <a:t>System.out.println</a:t>
            </a:r>
            <a:r>
              <a:rPr lang="en-US" sz="1800" dirty="0"/>
              <a:t>(fun);</a:t>
            </a:r>
          </a:p>
          <a:p>
            <a:r>
              <a:rPr lang="en-US" sz="1800" dirty="0"/>
              <a:t>    }</a:t>
            </a:r>
          </a:p>
          <a:p>
            <a:endParaRPr lang="en-US" sz="1800" dirty="0"/>
          </a:p>
          <a:p>
            <a:r>
              <a:rPr lang="en-US" sz="1800" dirty="0"/>
              <a:t>    public static void main(String </a:t>
            </a:r>
            <a:r>
              <a:rPr lang="en-US" sz="1800" dirty="0" err="1"/>
              <a:t>args</a:t>
            </a:r>
            <a:r>
              <a:rPr lang="en-US" sz="1800" dirty="0"/>
              <a:t>[]) </a:t>
            </a:r>
          </a:p>
          <a:p>
            <a:r>
              <a:rPr lang="en-US" sz="1800" dirty="0"/>
              <a:t>    {</a:t>
            </a:r>
          </a:p>
          <a:p>
            <a:r>
              <a:rPr lang="en-US" sz="1800" dirty="0"/>
              <a:t>       </a:t>
            </a:r>
            <a:r>
              <a:rPr lang="en-US" sz="1800" dirty="0" err="1"/>
              <a:t>LocalVars</a:t>
            </a:r>
            <a:r>
              <a:rPr lang="en-US" sz="1800" dirty="0"/>
              <a:t> test = new </a:t>
            </a:r>
            <a:r>
              <a:rPr lang="en-US" sz="1800" dirty="0" err="1"/>
              <a:t>LocalVars</a:t>
            </a:r>
            <a:r>
              <a:rPr lang="en-US" sz="1800" dirty="0"/>
              <a:t>();</a:t>
            </a:r>
          </a:p>
          <a:p>
            <a:r>
              <a:rPr lang="en-US" sz="1800" dirty="0"/>
              <a:t>       </a:t>
            </a:r>
            <a:r>
              <a:rPr lang="en-US" sz="1800" dirty="0" err="1"/>
              <a:t>test.change</a:t>
            </a:r>
            <a:r>
              <a:rPr lang="en-US" sz="1800" dirty="0"/>
              <a:t>();	</a:t>
            </a:r>
          </a:p>
          <a:p>
            <a:r>
              <a:rPr lang="en-US" sz="1800" dirty="0"/>
              <a:t>       </a:t>
            </a:r>
            <a:r>
              <a:rPr lang="en-US" sz="1800" dirty="0" err="1"/>
              <a:t>test.print</a:t>
            </a:r>
            <a:r>
              <a:rPr lang="en-US" sz="1800" dirty="0"/>
              <a:t>();</a:t>
            </a:r>
          </a:p>
          <a:p>
            <a:r>
              <a:rPr lang="en-US" sz="1800" dirty="0"/>
              <a:t>    }</a:t>
            </a:r>
          </a:p>
          <a:p>
            <a:r>
              <a:rPr lang="en-US" sz="1800" dirty="0"/>
              <a:t>}</a:t>
            </a:r>
          </a:p>
        </p:txBody>
      </p:sp>
      <p:sp>
        <p:nvSpPr>
          <p:cNvPr id="31749" name="Text Box 4"/>
          <p:cNvSpPr txBox="1">
            <a:spLocks noChangeArrowheads="1"/>
          </p:cNvSpPr>
          <p:nvPr/>
        </p:nvSpPr>
        <p:spPr bwMode="auto">
          <a:xfrm>
            <a:off x="6477000" y="2971800"/>
            <a:ext cx="1905000" cy="1323975"/>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p>
          <a:p>
            <a:pPr>
              <a:spcBef>
                <a:spcPct val="50000"/>
              </a:spcBef>
            </a:pPr>
            <a:r>
              <a:rPr lang="en-US" sz="3200"/>
              <a:t>0</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Local Variables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828800" y="2514600"/>
            <a:ext cx="5638800" cy="1200329"/>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Objects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2771" name="Rectangle 2"/>
          <p:cNvSpPr>
            <a:spLocks noChangeArrowheads="1"/>
          </p:cNvSpPr>
          <p:nvPr/>
        </p:nvSpPr>
        <p:spPr bwMode="auto">
          <a:xfrm>
            <a:off x="609600" y="533400"/>
            <a:ext cx="8001000" cy="5638800"/>
          </a:xfrm>
          <a:prstGeom prst="rect">
            <a:avLst/>
          </a:prstGeom>
          <a:solidFill>
            <a:srgbClr val="00FFFF"/>
          </a:solidFill>
          <a:ln w="9525">
            <a:solidFill>
              <a:schemeClr val="tx1"/>
            </a:solidFill>
            <a:miter lim="800000"/>
            <a:headEnd/>
            <a:tailEnd/>
          </a:ln>
        </p:spPr>
        <p:txBody>
          <a:bodyPr wrap="none" anchor="ctr"/>
          <a:lstStyle/>
          <a:p>
            <a:pPr algn="ctr"/>
            <a:endParaRPr lang="en-US" sz="3200"/>
          </a:p>
        </p:txBody>
      </p:sp>
      <p:sp>
        <p:nvSpPr>
          <p:cNvPr id="32772" name="Text Box 3"/>
          <p:cNvSpPr txBox="1">
            <a:spLocks noChangeArrowheads="1"/>
          </p:cNvSpPr>
          <p:nvPr/>
        </p:nvSpPr>
        <p:spPr bwMode="auto">
          <a:xfrm>
            <a:off x="609600" y="533400"/>
            <a:ext cx="7848600" cy="1066800"/>
          </a:xfrm>
          <a:prstGeom prst="rect">
            <a:avLst/>
          </a:prstGeom>
          <a:noFill/>
          <a:ln w="9525">
            <a:noFill/>
            <a:miter lim="800000"/>
            <a:headEnd/>
            <a:tailEnd/>
          </a:ln>
        </p:spPr>
        <p:txBody>
          <a:bodyPr>
            <a:spAutoFit/>
          </a:bodyPr>
          <a:lstStyle/>
          <a:p>
            <a:pPr>
              <a:spcBef>
                <a:spcPct val="50000"/>
              </a:spcBef>
            </a:pPr>
            <a:r>
              <a:rPr lang="en-US" sz="3200"/>
              <a:t>LocalVars    		fun </a:t>
            </a:r>
            <a:br>
              <a:rPr lang="en-US" sz="3200"/>
            </a:br>
            <a:r>
              <a:rPr lang="en-US" sz="3200"/>
              <a:t>                 	        0</a:t>
            </a:r>
          </a:p>
        </p:txBody>
      </p:sp>
      <p:sp>
        <p:nvSpPr>
          <p:cNvPr id="32773" name="Rectangle 4"/>
          <p:cNvSpPr>
            <a:spLocks noChangeArrowheads="1"/>
          </p:cNvSpPr>
          <p:nvPr/>
        </p:nvSpPr>
        <p:spPr bwMode="auto">
          <a:xfrm>
            <a:off x="1828800" y="1905000"/>
            <a:ext cx="4953000" cy="1447800"/>
          </a:xfrm>
          <a:prstGeom prst="rect">
            <a:avLst/>
          </a:prstGeom>
          <a:solidFill>
            <a:srgbClr val="00FFFF"/>
          </a:solidFill>
          <a:ln w="38100">
            <a:solidFill>
              <a:srgbClr val="FFFFCC"/>
            </a:solidFill>
            <a:miter lim="800000"/>
            <a:headEnd/>
            <a:tailEnd/>
          </a:ln>
        </p:spPr>
        <p:txBody>
          <a:bodyPr wrap="none" anchor="ctr"/>
          <a:lstStyle/>
          <a:p>
            <a:pPr algn="ctr"/>
            <a:endParaRPr lang="en-US" sz="3200"/>
          </a:p>
        </p:txBody>
      </p:sp>
      <p:sp>
        <p:nvSpPr>
          <p:cNvPr id="32774" name="Rectangle 5"/>
          <p:cNvSpPr>
            <a:spLocks noChangeArrowheads="1"/>
          </p:cNvSpPr>
          <p:nvPr/>
        </p:nvSpPr>
        <p:spPr bwMode="auto">
          <a:xfrm>
            <a:off x="1905000" y="3810000"/>
            <a:ext cx="4953000" cy="1447800"/>
          </a:xfrm>
          <a:prstGeom prst="rect">
            <a:avLst/>
          </a:prstGeom>
          <a:solidFill>
            <a:srgbClr val="00FFFF"/>
          </a:solidFill>
          <a:ln w="38100">
            <a:solidFill>
              <a:srgbClr val="FFFF99"/>
            </a:solidFill>
            <a:miter lim="800000"/>
            <a:headEnd/>
            <a:tailEnd/>
          </a:ln>
        </p:spPr>
        <p:txBody>
          <a:bodyPr wrap="none" anchor="ctr"/>
          <a:lstStyle/>
          <a:p>
            <a:pPr algn="ctr"/>
            <a:endParaRPr lang="en-US" sz="3200"/>
          </a:p>
        </p:txBody>
      </p:sp>
      <p:sp>
        <p:nvSpPr>
          <p:cNvPr id="32775" name="Text Box 6"/>
          <p:cNvSpPr txBox="1">
            <a:spLocks noChangeArrowheads="1"/>
          </p:cNvSpPr>
          <p:nvPr/>
        </p:nvSpPr>
        <p:spPr bwMode="auto">
          <a:xfrm>
            <a:off x="1828800" y="1981200"/>
            <a:ext cx="1752600" cy="579438"/>
          </a:xfrm>
          <a:prstGeom prst="rect">
            <a:avLst/>
          </a:prstGeom>
          <a:noFill/>
          <a:ln w="9525">
            <a:noFill/>
            <a:miter lim="800000"/>
            <a:headEnd/>
            <a:tailEnd/>
          </a:ln>
        </p:spPr>
        <p:txBody>
          <a:bodyPr>
            <a:spAutoFit/>
          </a:bodyPr>
          <a:lstStyle/>
          <a:p>
            <a:pPr>
              <a:spcBef>
                <a:spcPct val="50000"/>
              </a:spcBef>
            </a:pPr>
            <a:r>
              <a:rPr lang="en-US" sz="3200"/>
              <a:t>change</a:t>
            </a:r>
          </a:p>
        </p:txBody>
      </p:sp>
      <p:sp>
        <p:nvSpPr>
          <p:cNvPr id="32776" name="Text Box 7"/>
          <p:cNvSpPr txBox="1">
            <a:spLocks noChangeArrowheads="1"/>
          </p:cNvSpPr>
          <p:nvPr/>
        </p:nvSpPr>
        <p:spPr bwMode="auto">
          <a:xfrm>
            <a:off x="1905000" y="3810000"/>
            <a:ext cx="1905000" cy="579438"/>
          </a:xfrm>
          <a:prstGeom prst="rect">
            <a:avLst/>
          </a:prstGeom>
          <a:noFill/>
          <a:ln w="9525">
            <a:noFill/>
            <a:miter lim="800000"/>
            <a:headEnd/>
            <a:tailEnd/>
          </a:ln>
        </p:spPr>
        <p:txBody>
          <a:bodyPr>
            <a:spAutoFit/>
          </a:bodyPr>
          <a:lstStyle/>
          <a:p>
            <a:pPr>
              <a:spcBef>
                <a:spcPct val="50000"/>
              </a:spcBef>
            </a:pPr>
            <a:r>
              <a:rPr lang="en-US" sz="3200"/>
              <a:t>print</a:t>
            </a:r>
          </a:p>
        </p:txBody>
      </p:sp>
      <p:sp>
        <p:nvSpPr>
          <p:cNvPr id="32777" name="Rectangle 8"/>
          <p:cNvSpPr>
            <a:spLocks noChangeArrowheads="1"/>
          </p:cNvSpPr>
          <p:nvPr/>
        </p:nvSpPr>
        <p:spPr bwMode="auto">
          <a:xfrm>
            <a:off x="4114800" y="2057400"/>
            <a:ext cx="2362200" cy="914400"/>
          </a:xfrm>
          <a:prstGeom prst="rect">
            <a:avLst/>
          </a:prstGeom>
          <a:solidFill>
            <a:srgbClr val="FFFF99"/>
          </a:solidFill>
          <a:ln w="38100">
            <a:solidFill>
              <a:srgbClr val="FFFF99"/>
            </a:solidFill>
            <a:miter lim="800000"/>
            <a:headEnd/>
            <a:tailEnd/>
          </a:ln>
        </p:spPr>
        <p:txBody>
          <a:bodyPr wrap="none" anchor="ctr"/>
          <a:lstStyle/>
          <a:p>
            <a:pPr algn="ctr">
              <a:spcBef>
                <a:spcPct val="50000"/>
              </a:spcBef>
            </a:pPr>
            <a:r>
              <a:rPr lang="en-US" sz="3600"/>
              <a:t>fun = 99</a:t>
            </a:r>
          </a:p>
          <a:p>
            <a:pPr algn="ctr"/>
            <a:endParaRPr lang="en-US" sz="3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localvars.java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828800" y="21336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OOP</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Pieces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b="1">
              <a:solidFill>
                <a:srgbClr val="000000"/>
              </a:solidFill>
            </a:endParaRPr>
          </a:p>
          <a:p>
            <a:pPr>
              <a:defRPr/>
            </a:pPr>
            <a:endParaRPr lang="en-US">
              <a:solidFill>
                <a:srgbClr val="000000"/>
              </a:solidFill>
              <a:latin typeface="Tahoma" pitchFamily="34" charset="0"/>
            </a:endParaRPr>
          </a:p>
          <a:p>
            <a:pPr>
              <a:defRPr/>
            </a:pPr>
            <a:endParaRPr lang="en-US" b="1">
              <a:solidFill>
                <a:srgbClr val="000000"/>
              </a:solidFill>
              <a:latin typeface="Tahoma" pitchFamily="34" charset="0"/>
            </a:endParaRPr>
          </a:p>
          <a:p>
            <a:pPr>
              <a:defRPr/>
            </a:pPr>
            <a:r>
              <a:rPr lang="en-US" b="1">
                <a:solidFill>
                  <a:srgbClr val="000000"/>
                </a:solidFill>
                <a:latin typeface="Tahoma" pitchFamily="34" charset="0"/>
              </a:rPr>
              <a:t>© A+ Computer Science  -  www.apluscompsci.com</a:t>
            </a:r>
          </a:p>
        </p:txBody>
      </p:sp>
      <p:sp>
        <p:nvSpPr>
          <p:cNvPr id="15364" name="Text Box 3"/>
          <p:cNvSpPr txBox="1">
            <a:spLocks noChangeArrowheads="1"/>
          </p:cNvSpPr>
          <p:nvPr/>
        </p:nvSpPr>
        <p:spPr bwMode="auto">
          <a:xfrm>
            <a:off x="990600" y="1676400"/>
            <a:ext cx="7467600" cy="4031873"/>
          </a:xfrm>
          <a:prstGeom prst="rect">
            <a:avLst/>
          </a:prstGeom>
          <a:noFill/>
          <a:ln w="9525">
            <a:noFill/>
            <a:miter lim="800000"/>
            <a:headEnd/>
            <a:tailEnd/>
          </a:ln>
        </p:spPr>
        <p:txBody>
          <a:bodyPr>
            <a:spAutoFit/>
          </a:bodyPr>
          <a:lstStyle/>
          <a:p>
            <a:r>
              <a:rPr lang="en-US" sz="3200" dirty="0">
                <a:solidFill>
                  <a:srgbClr val="000000"/>
                </a:solidFill>
              </a:rPr>
              <a:t>When you need </a:t>
            </a:r>
            <a:r>
              <a:rPr lang="en-US" sz="3200" dirty="0" smtClean="0">
                <a:solidFill>
                  <a:srgbClr val="000000"/>
                </a:solidFill>
              </a:rPr>
              <a:t>multiple </a:t>
            </a:r>
            <a:r>
              <a:rPr lang="en-US" sz="3200" dirty="0">
                <a:solidFill>
                  <a:srgbClr val="000000"/>
                </a:solidFill>
              </a:rPr>
              <a:t>methods</a:t>
            </a:r>
          </a:p>
          <a:p>
            <a:r>
              <a:rPr lang="en-US" sz="3200" dirty="0">
                <a:solidFill>
                  <a:srgbClr val="000000"/>
                </a:solidFill>
              </a:rPr>
              <a:t>to have access to the same</a:t>
            </a:r>
          </a:p>
          <a:p>
            <a:r>
              <a:rPr lang="en-US" sz="3200" dirty="0">
                <a:solidFill>
                  <a:srgbClr val="000000"/>
                </a:solidFill>
              </a:rPr>
              <a:t>variable, make the variable an instance </a:t>
            </a:r>
            <a:r>
              <a:rPr lang="en-US" sz="3200" dirty="0" smtClean="0">
                <a:solidFill>
                  <a:srgbClr val="000000"/>
                </a:solidFill>
              </a:rPr>
              <a:t>variable.</a:t>
            </a:r>
            <a:endParaRPr lang="en-US" sz="3200" dirty="0">
              <a:solidFill>
                <a:srgbClr val="000000"/>
              </a:solidFill>
            </a:endParaRPr>
          </a:p>
          <a:p>
            <a:r>
              <a:rPr lang="en-US" sz="3200" dirty="0">
                <a:solidFill>
                  <a:srgbClr val="000000"/>
                </a:solidFill>
              </a:rPr>
              <a:t/>
            </a:r>
            <a:br>
              <a:rPr lang="en-US" sz="3200" dirty="0">
                <a:solidFill>
                  <a:srgbClr val="000000"/>
                </a:solidFill>
              </a:rPr>
            </a:br>
            <a:r>
              <a:rPr lang="en-US" sz="3200" dirty="0">
                <a:solidFill>
                  <a:srgbClr val="000000"/>
                </a:solidFill>
              </a:rPr>
              <a:t>The scope of an instance variable</a:t>
            </a:r>
          </a:p>
          <a:p>
            <a:r>
              <a:rPr lang="en-US" sz="3200" dirty="0">
                <a:solidFill>
                  <a:srgbClr val="000000"/>
                </a:solidFill>
              </a:rPr>
              <a:t>is the entire class where the </a:t>
            </a:r>
          </a:p>
          <a:p>
            <a:r>
              <a:rPr lang="en-US" sz="3200" dirty="0">
                <a:solidFill>
                  <a:srgbClr val="000000"/>
                </a:solidFill>
              </a:rPr>
              <a:t>variable is defined.</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Instance Variables</a:t>
            </a:r>
            <a:endParaRPr lang="en-US" sz="5400" dirty="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298838899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2"/>
          </p:nvPr>
        </p:nvSpPr>
        <p:spPr/>
        <p:txBody>
          <a:bodyPr/>
          <a:lstStyle/>
          <a:p>
            <a:pPr>
              <a:defRPr/>
            </a:pPr>
            <a:endParaRPr lang="en-US" b="1">
              <a:solidFill>
                <a:srgbClr val="000000"/>
              </a:solidFill>
            </a:endParaRPr>
          </a:p>
          <a:p>
            <a:pPr>
              <a:defRPr/>
            </a:pPr>
            <a:endParaRPr lang="en-US">
              <a:solidFill>
                <a:srgbClr val="000000"/>
              </a:solidFill>
              <a:latin typeface="Tahoma" pitchFamily="34" charset="0"/>
            </a:endParaRPr>
          </a:p>
          <a:p>
            <a:pPr>
              <a:defRPr/>
            </a:pPr>
            <a:endParaRPr lang="en-US" b="1">
              <a:solidFill>
                <a:srgbClr val="000000"/>
              </a:solidFill>
              <a:latin typeface="Tahoma" pitchFamily="34" charset="0"/>
            </a:endParaRPr>
          </a:p>
          <a:p>
            <a:pPr>
              <a:defRPr/>
            </a:pPr>
            <a:r>
              <a:rPr lang="en-US" b="1">
                <a:solidFill>
                  <a:srgbClr val="000000"/>
                </a:solidFill>
                <a:latin typeface="Tahoma" pitchFamily="34" charset="0"/>
              </a:rPr>
              <a:t>© A+ Computer Science  -  www.apluscompsci.com</a:t>
            </a:r>
          </a:p>
        </p:txBody>
      </p:sp>
      <p:sp>
        <p:nvSpPr>
          <p:cNvPr id="27651" name="Text Box 2"/>
          <p:cNvSpPr txBox="1">
            <a:spLocks noChangeArrowheads="1"/>
          </p:cNvSpPr>
          <p:nvPr/>
        </p:nvSpPr>
        <p:spPr bwMode="auto">
          <a:xfrm>
            <a:off x="685800" y="1752600"/>
            <a:ext cx="3459601" cy="4401205"/>
          </a:xfrm>
          <a:prstGeom prst="rect">
            <a:avLst/>
          </a:prstGeom>
          <a:noFill/>
          <a:ln w="9525">
            <a:noFill/>
            <a:miter lim="800000"/>
            <a:headEnd/>
            <a:tailEnd/>
          </a:ln>
        </p:spPr>
        <p:txBody>
          <a:bodyPr wrap="none">
            <a:spAutoFit/>
          </a:bodyPr>
          <a:lstStyle/>
          <a:p>
            <a:r>
              <a:rPr lang="en-US" sz="2000" dirty="0">
                <a:solidFill>
                  <a:srgbClr val="000000"/>
                </a:solidFill>
              </a:rPr>
              <a:t>public class Calc</a:t>
            </a:r>
          </a:p>
          <a:p>
            <a:r>
              <a:rPr lang="en-US" sz="2000" dirty="0">
                <a:solidFill>
                  <a:srgbClr val="000000"/>
                </a:solidFill>
              </a:rPr>
              <a:t>{</a:t>
            </a:r>
          </a:p>
          <a:p>
            <a:r>
              <a:rPr lang="en-US" sz="2000" dirty="0">
                <a:solidFill>
                  <a:srgbClr val="000000"/>
                </a:solidFill>
              </a:rPr>
              <a:t>   private </a:t>
            </a:r>
            <a:r>
              <a:rPr lang="en-US" sz="2000" dirty="0" err="1">
                <a:solidFill>
                  <a:srgbClr val="000000"/>
                </a:solidFill>
              </a:rPr>
              <a:t>int</a:t>
            </a:r>
            <a:r>
              <a:rPr lang="en-US" sz="2000" dirty="0">
                <a:solidFill>
                  <a:srgbClr val="000000"/>
                </a:solidFill>
              </a:rPr>
              <a:t> one, two;   </a:t>
            </a:r>
          </a:p>
          <a:p>
            <a:r>
              <a:rPr lang="en-US" sz="2000" dirty="0">
                <a:solidFill>
                  <a:srgbClr val="000000"/>
                </a:solidFill>
              </a:rPr>
              <a:t>   private </a:t>
            </a:r>
            <a:r>
              <a:rPr lang="en-US" sz="2000" dirty="0" err="1">
                <a:solidFill>
                  <a:srgbClr val="000000"/>
                </a:solidFill>
              </a:rPr>
              <a:t>int</a:t>
            </a:r>
            <a:r>
              <a:rPr lang="en-US" sz="2000" dirty="0">
                <a:solidFill>
                  <a:srgbClr val="000000"/>
                </a:solidFill>
              </a:rPr>
              <a:t> answer;	</a:t>
            </a:r>
          </a:p>
          <a:p>
            <a:endParaRPr lang="en-US" sz="2000" dirty="0">
              <a:solidFill>
                <a:srgbClr val="000000"/>
              </a:solidFill>
            </a:endParaRPr>
          </a:p>
          <a:p>
            <a:endParaRPr lang="en-US" sz="2000" dirty="0">
              <a:solidFill>
                <a:srgbClr val="000000"/>
              </a:solidFill>
            </a:endParaRPr>
          </a:p>
          <a:p>
            <a:r>
              <a:rPr lang="en-US" sz="2000" dirty="0">
                <a:solidFill>
                  <a:srgbClr val="000000"/>
                </a:solidFill>
              </a:rPr>
              <a:t>   public void add(){</a:t>
            </a:r>
          </a:p>
          <a:p>
            <a:r>
              <a:rPr lang="en-US" sz="2000" dirty="0">
                <a:solidFill>
                  <a:srgbClr val="000000"/>
                </a:solidFill>
              </a:rPr>
              <a:t>      answer = one + two;</a:t>
            </a:r>
          </a:p>
          <a:p>
            <a:r>
              <a:rPr lang="en-US" sz="2000" dirty="0">
                <a:solidFill>
                  <a:srgbClr val="000000"/>
                </a:solidFill>
              </a:rPr>
              <a:t>   }</a:t>
            </a:r>
          </a:p>
          <a:p>
            <a:endParaRPr lang="en-US" sz="2000" dirty="0">
              <a:solidFill>
                <a:srgbClr val="000000"/>
              </a:solidFill>
            </a:endParaRPr>
          </a:p>
          <a:p>
            <a:r>
              <a:rPr lang="en-US" sz="2000" dirty="0">
                <a:solidFill>
                  <a:srgbClr val="000000"/>
                </a:solidFill>
              </a:rPr>
              <a:t>   public </a:t>
            </a:r>
            <a:r>
              <a:rPr lang="en-US" sz="2000" dirty="0" err="1" smtClean="0">
                <a:solidFill>
                  <a:srgbClr val="000000"/>
                </a:solidFill>
              </a:rPr>
              <a:t>int</a:t>
            </a:r>
            <a:r>
              <a:rPr lang="en-US" sz="2000" dirty="0" smtClean="0">
                <a:solidFill>
                  <a:srgbClr val="000000"/>
                </a:solidFill>
              </a:rPr>
              <a:t> </a:t>
            </a:r>
            <a:r>
              <a:rPr lang="en-US" sz="2000" dirty="0" err="1" smtClean="0">
                <a:solidFill>
                  <a:srgbClr val="000000"/>
                </a:solidFill>
              </a:rPr>
              <a:t>getAnswer</a:t>
            </a:r>
            <a:r>
              <a:rPr lang="en-US" sz="2000" dirty="0" smtClean="0">
                <a:solidFill>
                  <a:srgbClr val="000000"/>
                </a:solidFill>
              </a:rPr>
              <a:t>(){</a:t>
            </a:r>
            <a:endParaRPr lang="en-US" sz="2000" dirty="0">
              <a:solidFill>
                <a:srgbClr val="000000"/>
              </a:solidFill>
            </a:endParaRPr>
          </a:p>
          <a:p>
            <a:r>
              <a:rPr lang="en-US" sz="2000" dirty="0">
                <a:solidFill>
                  <a:srgbClr val="000000"/>
                </a:solidFill>
              </a:rPr>
              <a:t>      </a:t>
            </a:r>
            <a:r>
              <a:rPr lang="en-US" sz="2000" dirty="0" smtClean="0">
                <a:solidFill>
                  <a:srgbClr val="000000"/>
                </a:solidFill>
              </a:rPr>
              <a:t>return answer;</a:t>
            </a:r>
            <a:endParaRPr lang="en-US" sz="2000" dirty="0">
              <a:solidFill>
                <a:srgbClr val="000000"/>
              </a:solidFill>
            </a:endParaRPr>
          </a:p>
          <a:p>
            <a:r>
              <a:rPr lang="en-US" sz="2000" dirty="0">
                <a:solidFill>
                  <a:srgbClr val="000000"/>
                </a:solidFill>
              </a:rPr>
              <a:t>   }</a:t>
            </a:r>
          </a:p>
          <a:p>
            <a:r>
              <a:rPr lang="en-US" sz="2000" dirty="0">
                <a:solidFill>
                  <a:srgbClr val="000000"/>
                </a:solidFill>
              </a:rPr>
              <a:t>}</a:t>
            </a:r>
          </a:p>
        </p:txBody>
      </p:sp>
      <p:sp>
        <p:nvSpPr>
          <p:cNvPr id="8" name="Text Box 9"/>
          <p:cNvSpPr txBox="1">
            <a:spLocks noChangeArrowheads="1"/>
          </p:cNvSpPr>
          <p:nvPr/>
        </p:nvSpPr>
        <p:spPr bwMode="auto">
          <a:xfrm>
            <a:off x="5105400" y="2438400"/>
            <a:ext cx="3124200" cy="1815882"/>
          </a:xfrm>
          <a:prstGeom prst="rect">
            <a:avLst/>
          </a:prstGeom>
          <a:noFill/>
          <a:ln w="12700">
            <a:solidFill>
              <a:schemeClr val="accent2"/>
            </a:solidFill>
            <a:miter lim="800000"/>
            <a:headEnd type="none" w="sm" len="sm"/>
            <a:tailEnd type="none" w="sm" len="sm"/>
          </a:ln>
        </p:spPr>
        <p:txBody>
          <a:bodyPr wrap="square">
            <a:spAutoFit/>
          </a:bodyPr>
          <a:lstStyle/>
          <a:p>
            <a:pPr>
              <a:spcBef>
                <a:spcPct val="50000"/>
              </a:spcBef>
            </a:pPr>
            <a:r>
              <a:rPr lang="en-US" sz="2800" b="0" dirty="0" smtClean="0">
                <a:solidFill>
                  <a:srgbClr val="3333CC"/>
                </a:solidFill>
              </a:rPr>
              <a:t>Instance variables are shared by all methods in a class.</a:t>
            </a:r>
            <a:endParaRPr lang="en-US" sz="2800" b="0" dirty="0">
              <a:solidFill>
                <a:srgbClr val="3333CC"/>
              </a:solidFill>
            </a:endParaRPr>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Instance Variables</a:t>
            </a:r>
            <a:endParaRPr lang="en-US" sz="5400" dirty="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11" name="Line 5"/>
          <p:cNvSpPr>
            <a:spLocks noChangeShapeType="1"/>
          </p:cNvSpPr>
          <p:nvPr/>
        </p:nvSpPr>
        <p:spPr bwMode="auto">
          <a:xfrm flipH="1" flipV="1">
            <a:off x="3810000" y="2819400"/>
            <a:ext cx="1295400" cy="0"/>
          </a:xfrm>
          <a:prstGeom prst="line">
            <a:avLst/>
          </a:prstGeom>
          <a:noFill/>
          <a:ln w="76200">
            <a:solidFill>
              <a:srgbClr val="FF0000"/>
            </a:solidFill>
            <a:round/>
            <a:headEnd type="none" w="sm" len="sm"/>
            <a:tailEnd type="triangle" w="lg" len="lg"/>
          </a:ln>
        </p:spPr>
        <p:txBody>
          <a:bodyPr/>
          <a:lstStyle/>
          <a:p>
            <a:endParaRPr lang="en-US" sz="2800" b="0">
              <a:solidFill>
                <a:srgbClr val="000000"/>
              </a:solidFill>
              <a:latin typeface="Courier New" pitchFamily="49" charset="0"/>
            </a:endParaRPr>
          </a:p>
        </p:txBody>
      </p:sp>
    </p:spTree>
    <p:extLst>
      <p:ext uri="{BB962C8B-B14F-4D97-AF65-F5344CB8AC3E}">
        <p14:creationId xmlns:p14="http://schemas.microsoft.com/office/powerpoint/2010/main" val="363187938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b="1">
              <a:solidFill>
                <a:srgbClr val="000000"/>
              </a:solidFill>
            </a:endParaRPr>
          </a:p>
          <a:p>
            <a:pPr>
              <a:defRPr/>
            </a:pPr>
            <a:endParaRPr lang="en-US">
              <a:solidFill>
                <a:srgbClr val="000000"/>
              </a:solidFill>
              <a:latin typeface="Tahoma" pitchFamily="34" charset="0"/>
            </a:endParaRPr>
          </a:p>
          <a:p>
            <a:pPr>
              <a:defRPr/>
            </a:pPr>
            <a:endParaRPr lang="en-US" b="1">
              <a:solidFill>
                <a:srgbClr val="000000"/>
              </a:solidFill>
              <a:latin typeface="Tahoma" pitchFamily="34" charset="0"/>
            </a:endParaRPr>
          </a:p>
          <a:p>
            <a:pPr>
              <a:defRPr/>
            </a:pPr>
            <a:r>
              <a:rPr lang="en-US" b="1">
                <a:solidFill>
                  <a:srgbClr val="000000"/>
                </a:solidFill>
                <a:latin typeface="Tahoma" pitchFamily="34" charset="0"/>
              </a:rPr>
              <a:t>© A+ Computer Science  -  www.apluscompsci.com</a:t>
            </a:r>
          </a:p>
        </p:txBody>
      </p:sp>
      <p:sp>
        <p:nvSpPr>
          <p:cNvPr id="18435" name="Rectangle 2"/>
          <p:cNvSpPr>
            <a:spLocks noChangeArrowheads="1"/>
          </p:cNvSpPr>
          <p:nvPr/>
        </p:nvSpPr>
        <p:spPr bwMode="auto">
          <a:xfrm>
            <a:off x="1371600" y="1828800"/>
            <a:ext cx="6645275" cy="3140075"/>
          </a:xfrm>
          <a:prstGeom prst="rect">
            <a:avLst/>
          </a:prstGeom>
          <a:noFill/>
          <a:ln w="12700">
            <a:noFill/>
            <a:miter lim="800000"/>
            <a:headEnd type="none" w="sm" len="sm"/>
            <a:tailEnd type="none" w="sm" len="sm"/>
          </a:ln>
        </p:spPr>
        <p:txBody>
          <a:bodyPr wrap="none">
            <a:spAutoFit/>
          </a:bodyPr>
          <a:lstStyle/>
          <a:p>
            <a:r>
              <a:rPr lang="en-US" sz="4000" dirty="0">
                <a:solidFill>
                  <a:srgbClr val="000000"/>
                </a:solidFill>
                <a:latin typeface="Arial" charset="0"/>
              </a:rPr>
              <a:t>All members with private </a:t>
            </a:r>
          </a:p>
          <a:p>
            <a:r>
              <a:rPr lang="en-US" sz="4000" dirty="0">
                <a:solidFill>
                  <a:srgbClr val="000000"/>
                </a:solidFill>
                <a:latin typeface="Arial" charset="0"/>
              </a:rPr>
              <a:t>access can be accessed</a:t>
            </a:r>
          </a:p>
          <a:p>
            <a:r>
              <a:rPr lang="en-US" sz="4000" dirty="0">
                <a:solidFill>
                  <a:srgbClr val="000000"/>
                </a:solidFill>
                <a:latin typeface="Arial" charset="0"/>
              </a:rPr>
              <a:t>or modified only inside the</a:t>
            </a:r>
          </a:p>
          <a:p>
            <a:r>
              <a:rPr lang="en-US" sz="4000" dirty="0">
                <a:solidFill>
                  <a:srgbClr val="000000"/>
                </a:solidFill>
                <a:latin typeface="Arial" charset="0"/>
              </a:rPr>
              <a:t>class where they are </a:t>
            </a:r>
          </a:p>
          <a:p>
            <a:r>
              <a:rPr lang="en-US" sz="4000" dirty="0">
                <a:solidFill>
                  <a:srgbClr val="000000"/>
                </a:solidFill>
                <a:latin typeface="Arial" charset="0"/>
              </a:rPr>
              <a:t>defined.</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Private</a:t>
            </a:r>
            <a:endParaRPr lang="en-US" sz="5400" dirty="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13144266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b="1">
              <a:solidFill>
                <a:srgbClr val="000000"/>
              </a:solidFill>
            </a:endParaRPr>
          </a:p>
          <a:p>
            <a:pPr>
              <a:defRPr/>
            </a:pPr>
            <a:endParaRPr lang="en-US">
              <a:solidFill>
                <a:srgbClr val="000000"/>
              </a:solidFill>
              <a:latin typeface="Tahoma" pitchFamily="34" charset="0"/>
            </a:endParaRPr>
          </a:p>
          <a:p>
            <a:pPr>
              <a:defRPr/>
            </a:pPr>
            <a:endParaRPr lang="en-US" b="1">
              <a:solidFill>
                <a:srgbClr val="000000"/>
              </a:solidFill>
              <a:latin typeface="Tahoma" pitchFamily="34" charset="0"/>
            </a:endParaRPr>
          </a:p>
          <a:p>
            <a:pPr>
              <a:defRPr/>
            </a:pPr>
            <a:r>
              <a:rPr lang="en-US" b="1">
                <a:solidFill>
                  <a:srgbClr val="000000"/>
                </a:solidFill>
                <a:latin typeface="Tahoma" pitchFamily="34" charset="0"/>
              </a:rPr>
              <a:t>© A+ Computer Science  -  www.apluscompsci.com</a:t>
            </a:r>
          </a:p>
        </p:txBody>
      </p:sp>
      <p:sp>
        <p:nvSpPr>
          <p:cNvPr id="19459" name="Rectangle 2"/>
          <p:cNvSpPr>
            <a:spLocks noChangeArrowheads="1"/>
          </p:cNvSpPr>
          <p:nvPr/>
        </p:nvSpPr>
        <p:spPr bwMode="auto">
          <a:xfrm>
            <a:off x="685800" y="1981200"/>
            <a:ext cx="7751763" cy="2530475"/>
          </a:xfrm>
          <a:prstGeom prst="rect">
            <a:avLst/>
          </a:prstGeom>
          <a:noFill/>
          <a:ln w="12700">
            <a:noFill/>
            <a:miter lim="800000"/>
            <a:headEnd type="none" w="sm" len="sm"/>
            <a:tailEnd type="none" w="sm" len="sm"/>
          </a:ln>
        </p:spPr>
        <p:txBody>
          <a:bodyPr wrap="none">
            <a:spAutoFit/>
          </a:bodyPr>
          <a:lstStyle/>
          <a:p>
            <a:r>
              <a:rPr lang="en-US" sz="4000" dirty="0">
                <a:solidFill>
                  <a:srgbClr val="000000"/>
                </a:solidFill>
                <a:latin typeface="Arial" charset="0"/>
              </a:rPr>
              <a:t>All data members should have</a:t>
            </a:r>
          </a:p>
          <a:p>
            <a:r>
              <a:rPr lang="en-US" sz="4000" dirty="0">
                <a:solidFill>
                  <a:srgbClr val="000000"/>
                </a:solidFill>
                <a:latin typeface="Arial" charset="0"/>
              </a:rPr>
              <a:t>private access.   A set of public</a:t>
            </a:r>
          </a:p>
          <a:p>
            <a:r>
              <a:rPr lang="en-US" sz="4000" dirty="0">
                <a:solidFill>
                  <a:srgbClr val="000000"/>
                </a:solidFill>
                <a:latin typeface="Arial" charset="0"/>
              </a:rPr>
              <a:t>methods should be provided to</a:t>
            </a:r>
          </a:p>
          <a:p>
            <a:r>
              <a:rPr lang="en-US" sz="4000" dirty="0">
                <a:solidFill>
                  <a:srgbClr val="000000"/>
                </a:solidFill>
                <a:latin typeface="Arial" charset="0"/>
              </a:rPr>
              <a:t>manipulate the private data.</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Encapsulation</a:t>
            </a:r>
            <a:endParaRPr lang="en-US" sz="5400" dirty="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128046616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6083" name="Text Box 2"/>
          <p:cNvSpPr txBox="1">
            <a:spLocks noChangeArrowheads="1"/>
          </p:cNvSpPr>
          <p:nvPr/>
        </p:nvSpPr>
        <p:spPr bwMode="auto">
          <a:xfrm>
            <a:off x="1295400" y="1600200"/>
            <a:ext cx="4267200" cy="3016250"/>
          </a:xfrm>
          <a:prstGeom prst="rect">
            <a:avLst/>
          </a:prstGeom>
          <a:noFill/>
          <a:ln w="12700">
            <a:noFill/>
            <a:miter lim="800000"/>
            <a:headEnd type="none" w="sm" len="sm"/>
            <a:tailEnd type="none" w="sm" len="sm"/>
          </a:ln>
        </p:spPr>
        <p:txBody>
          <a:bodyPr>
            <a:spAutoFit/>
          </a:bodyPr>
          <a:lstStyle/>
          <a:p>
            <a:r>
              <a:rPr lang="en-US" sz="3200"/>
              <a:t>public Triangle()</a:t>
            </a:r>
          </a:p>
          <a:p>
            <a:r>
              <a:rPr lang="en-US" sz="3200"/>
              <a:t>{</a:t>
            </a:r>
          </a:p>
          <a:p>
            <a:r>
              <a:rPr lang="en-US" sz="3200"/>
              <a:t>   sideA=0;</a:t>
            </a:r>
          </a:p>
          <a:p>
            <a:r>
              <a:rPr lang="en-US" sz="3200"/>
              <a:t>   sideB=0;</a:t>
            </a:r>
          </a:p>
          <a:p>
            <a:r>
              <a:rPr lang="en-US" sz="3200"/>
              <a:t>   sideC=0;</a:t>
            </a:r>
          </a:p>
          <a:p>
            <a:r>
              <a:rPr lang="en-US" sz="3200"/>
              <a:t>}</a:t>
            </a:r>
          </a:p>
        </p:txBody>
      </p:sp>
      <p:sp>
        <p:nvSpPr>
          <p:cNvPr id="46086" name="Text Box 5"/>
          <p:cNvSpPr txBox="1">
            <a:spLocks noChangeArrowheads="1"/>
          </p:cNvSpPr>
          <p:nvPr/>
        </p:nvSpPr>
        <p:spPr bwMode="auto">
          <a:xfrm>
            <a:off x="1371600" y="4800600"/>
            <a:ext cx="6865938" cy="1382713"/>
          </a:xfrm>
          <a:prstGeom prst="rect">
            <a:avLst/>
          </a:prstGeom>
          <a:noFill/>
          <a:ln w="9525">
            <a:solidFill>
              <a:schemeClr val="accent2"/>
            </a:solidFill>
            <a:miter lim="800000"/>
            <a:headEnd/>
            <a:tailEnd/>
          </a:ln>
        </p:spPr>
        <p:txBody>
          <a:bodyPr wrap="none">
            <a:spAutoFit/>
          </a:bodyPr>
          <a:lstStyle/>
          <a:p>
            <a:pPr>
              <a:spcBef>
                <a:spcPct val="50000"/>
              </a:spcBef>
            </a:pPr>
            <a:r>
              <a:rPr lang="en-US" sz="2800">
                <a:solidFill>
                  <a:schemeClr val="accent2"/>
                </a:solidFill>
              </a:rPr>
              <a:t>Constructors are similar to methods.</a:t>
            </a:r>
            <a:br>
              <a:rPr lang="en-US" sz="2800">
                <a:solidFill>
                  <a:schemeClr val="accent2"/>
                </a:solidFill>
              </a:rPr>
            </a:br>
            <a:r>
              <a:rPr lang="en-US" sz="2800">
                <a:solidFill>
                  <a:schemeClr val="accent2"/>
                </a:solidFill>
              </a:rPr>
              <a:t>Constructors set the properties of an </a:t>
            </a:r>
            <a:br>
              <a:rPr lang="en-US" sz="2800">
                <a:solidFill>
                  <a:schemeClr val="accent2"/>
                </a:solidFill>
              </a:rPr>
            </a:br>
            <a:r>
              <a:rPr lang="en-US" sz="2800">
                <a:solidFill>
                  <a:schemeClr val="accent2"/>
                </a:solidFill>
              </a:rPr>
              <a:t>object to an initial state.</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Constructors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179111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7107" name="Text Box 2"/>
          <p:cNvSpPr txBox="1">
            <a:spLocks noChangeArrowheads="1"/>
          </p:cNvSpPr>
          <p:nvPr/>
        </p:nvSpPr>
        <p:spPr bwMode="auto">
          <a:xfrm>
            <a:off x="1066800" y="1600200"/>
            <a:ext cx="7010400" cy="3016250"/>
          </a:xfrm>
          <a:prstGeom prst="rect">
            <a:avLst/>
          </a:prstGeom>
          <a:noFill/>
          <a:ln w="12700">
            <a:noFill/>
            <a:miter lim="800000"/>
            <a:headEnd type="none" w="sm" len="sm"/>
            <a:tailEnd type="none" w="sm" len="sm"/>
          </a:ln>
        </p:spPr>
        <p:txBody>
          <a:bodyPr>
            <a:spAutoFit/>
          </a:bodyPr>
          <a:lstStyle/>
          <a:p>
            <a:r>
              <a:rPr lang="en-US" sz="3200">
                <a:solidFill>
                  <a:schemeClr val="tx2"/>
                </a:solidFill>
              </a:rPr>
              <a:t>public Triangle(int a, int b, int c)</a:t>
            </a:r>
          </a:p>
          <a:p>
            <a:r>
              <a:rPr lang="en-US" sz="3200">
                <a:solidFill>
                  <a:schemeClr val="tx2"/>
                </a:solidFill>
              </a:rPr>
              <a:t>{</a:t>
            </a:r>
          </a:p>
          <a:p>
            <a:r>
              <a:rPr lang="en-US" sz="3200">
                <a:solidFill>
                  <a:schemeClr val="tx2"/>
                </a:solidFill>
              </a:rPr>
              <a:t>   sideA=a;</a:t>
            </a:r>
          </a:p>
          <a:p>
            <a:r>
              <a:rPr lang="en-US" sz="3200">
                <a:solidFill>
                  <a:schemeClr val="tx2"/>
                </a:solidFill>
              </a:rPr>
              <a:t>   sideB=b;</a:t>
            </a:r>
          </a:p>
          <a:p>
            <a:r>
              <a:rPr lang="en-US" sz="3200">
                <a:solidFill>
                  <a:schemeClr val="tx2"/>
                </a:solidFill>
              </a:rPr>
              <a:t>   sideC=c;</a:t>
            </a:r>
          </a:p>
          <a:p>
            <a:r>
              <a:rPr lang="en-US" sz="3200">
                <a:solidFill>
                  <a:schemeClr val="tx2"/>
                </a:solidFill>
              </a:rPr>
              <a:t>}</a:t>
            </a:r>
          </a:p>
        </p:txBody>
      </p:sp>
      <p:sp>
        <p:nvSpPr>
          <p:cNvPr id="47110" name="Text Box 11"/>
          <p:cNvSpPr txBox="1">
            <a:spLocks noChangeArrowheads="1"/>
          </p:cNvSpPr>
          <p:nvPr/>
        </p:nvSpPr>
        <p:spPr bwMode="auto">
          <a:xfrm>
            <a:off x="1371600" y="4800600"/>
            <a:ext cx="6865938" cy="1382713"/>
          </a:xfrm>
          <a:prstGeom prst="rect">
            <a:avLst/>
          </a:prstGeom>
          <a:noFill/>
          <a:ln w="9525">
            <a:solidFill>
              <a:schemeClr val="accent2"/>
            </a:solidFill>
            <a:miter lim="800000"/>
            <a:headEnd/>
            <a:tailEnd/>
          </a:ln>
        </p:spPr>
        <p:txBody>
          <a:bodyPr wrap="none">
            <a:spAutoFit/>
          </a:bodyPr>
          <a:lstStyle/>
          <a:p>
            <a:pPr>
              <a:spcBef>
                <a:spcPct val="50000"/>
              </a:spcBef>
            </a:pPr>
            <a:r>
              <a:rPr lang="en-US" sz="2800">
                <a:solidFill>
                  <a:schemeClr val="accent2"/>
                </a:solidFill>
              </a:rPr>
              <a:t>Constructors are similar to methods.</a:t>
            </a:r>
            <a:br>
              <a:rPr lang="en-US" sz="2800">
                <a:solidFill>
                  <a:schemeClr val="accent2"/>
                </a:solidFill>
              </a:rPr>
            </a:br>
            <a:r>
              <a:rPr lang="en-US" sz="2800">
                <a:solidFill>
                  <a:schemeClr val="accent2"/>
                </a:solidFill>
              </a:rPr>
              <a:t>Constructors set the properties of an </a:t>
            </a:r>
            <a:br>
              <a:rPr lang="en-US" sz="2800">
                <a:solidFill>
                  <a:schemeClr val="accent2"/>
                </a:solidFill>
              </a:rPr>
            </a:br>
            <a:r>
              <a:rPr lang="en-US" sz="2800">
                <a:solidFill>
                  <a:schemeClr val="accent2"/>
                </a:solidFill>
              </a:rPr>
              <a:t>object to an initial state.</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Constructors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38837215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5364" name="Text Box 3"/>
          <p:cNvSpPr txBox="1">
            <a:spLocks noChangeArrowheads="1"/>
          </p:cNvSpPr>
          <p:nvPr/>
        </p:nvSpPr>
        <p:spPr bwMode="auto">
          <a:xfrm>
            <a:off x="990600" y="2209800"/>
            <a:ext cx="5392823" cy="1569660"/>
          </a:xfrm>
          <a:prstGeom prst="rect">
            <a:avLst/>
          </a:prstGeom>
          <a:noFill/>
          <a:ln w="12700">
            <a:noFill/>
            <a:miter lim="800000"/>
            <a:headEnd type="none" w="sm" len="sm"/>
            <a:tailEnd type="none" w="sm" len="sm"/>
          </a:ln>
        </p:spPr>
        <p:txBody>
          <a:bodyPr wrap="none">
            <a:spAutoFit/>
          </a:bodyPr>
          <a:lstStyle/>
          <a:p>
            <a:r>
              <a:rPr lang="en-US" sz="3200" dirty="0">
                <a:solidFill>
                  <a:srgbClr val="FF0000"/>
                </a:solidFill>
              </a:rPr>
              <a:t>new</a:t>
            </a:r>
            <a:r>
              <a:rPr lang="en-US" sz="3200" dirty="0"/>
              <a:t> Scanner(</a:t>
            </a:r>
            <a:r>
              <a:rPr lang="en-US" sz="3200" dirty="0" err="1"/>
              <a:t>System.in</a:t>
            </a:r>
            <a:r>
              <a:rPr lang="en-US" sz="3200" dirty="0"/>
              <a:t>);</a:t>
            </a:r>
          </a:p>
          <a:p>
            <a:endParaRPr lang="en-US" sz="3200" dirty="0"/>
          </a:p>
          <a:p>
            <a:r>
              <a:rPr lang="en-US" sz="3200" dirty="0">
                <a:solidFill>
                  <a:srgbClr val="FF0000"/>
                </a:solidFill>
              </a:rPr>
              <a:t>new</a:t>
            </a:r>
            <a:r>
              <a:rPr lang="en-US" sz="3200" dirty="0"/>
              <a:t> </a:t>
            </a:r>
            <a:r>
              <a:rPr lang="en-US" sz="3200" dirty="0" err="1" smtClean="0"/>
              <a:t>AplusBug</a:t>
            </a:r>
            <a:r>
              <a:rPr lang="en-US" sz="3200" dirty="0" smtClean="0"/>
              <a:t>();</a:t>
            </a:r>
            <a:endParaRPr lang="en-US" sz="3200" dirty="0"/>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Object Instantiation</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5410200" y="3124200"/>
            <a:ext cx="2038350" cy="226695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b="1">
              <a:solidFill>
                <a:srgbClr val="000000"/>
              </a:solidFill>
            </a:endParaRPr>
          </a:p>
          <a:p>
            <a:pPr>
              <a:defRPr/>
            </a:pPr>
            <a:endParaRPr lang="en-US">
              <a:solidFill>
                <a:srgbClr val="000000"/>
              </a:solidFill>
              <a:latin typeface="Tahoma" pitchFamily="34" charset="0"/>
            </a:endParaRPr>
          </a:p>
          <a:p>
            <a:pPr>
              <a:defRPr/>
            </a:pPr>
            <a:endParaRPr lang="en-US" b="1">
              <a:solidFill>
                <a:srgbClr val="000000"/>
              </a:solidFill>
              <a:latin typeface="Tahoma" pitchFamily="34" charset="0"/>
            </a:endParaRPr>
          </a:p>
          <a:p>
            <a:pPr>
              <a:defRPr/>
            </a:pPr>
            <a:r>
              <a:rPr lang="en-US" b="1">
                <a:solidFill>
                  <a:srgbClr val="000000"/>
                </a:solidFill>
                <a:latin typeface="Tahoma" pitchFamily="34" charset="0"/>
              </a:rPr>
              <a:t>© A+ Computer Science  -  www.apluscompsci.com</a:t>
            </a:r>
          </a:p>
        </p:txBody>
      </p:sp>
      <p:sp>
        <p:nvSpPr>
          <p:cNvPr id="26628" name="Text Box 4"/>
          <p:cNvSpPr txBox="1">
            <a:spLocks noChangeArrowheads="1"/>
          </p:cNvSpPr>
          <p:nvPr/>
        </p:nvSpPr>
        <p:spPr bwMode="auto">
          <a:xfrm>
            <a:off x="1143000" y="2438400"/>
            <a:ext cx="6477000" cy="1752600"/>
          </a:xfrm>
          <a:prstGeom prst="rect">
            <a:avLst/>
          </a:prstGeom>
          <a:noFill/>
          <a:ln w="12700">
            <a:solidFill>
              <a:schemeClr val="accent2"/>
            </a:solidFill>
            <a:miter lim="800000"/>
            <a:headEnd type="none" w="sm" len="sm"/>
            <a:tailEnd type="none" w="sm" len="sm"/>
          </a:ln>
        </p:spPr>
        <p:txBody>
          <a:bodyPr>
            <a:spAutoFit/>
          </a:bodyPr>
          <a:lstStyle/>
          <a:p>
            <a:pPr>
              <a:spcBef>
                <a:spcPct val="50000"/>
              </a:spcBef>
            </a:pPr>
            <a:r>
              <a:rPr lang="en-US" sz="3600" b="0">
                <a:solidFill>
                  <a:srgbClr val="3333CC"/>
                </a:solidFill>
              </a:rPr>
              <a:t>Modifier methods are methods that change the properties of an object.</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Modifier Methods</a:t>
            </a:r>
            <a:endParaRPr lang="en-US" sz="5400" dirty="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289419202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2"/>
          </p:nvPr>
        </p:nvSpPr>
        <p:spPr/>
        <p:txBody>
          <a:bodyPr/>
          <a:lstStyle/>
          <a:p>
            <a:pPr>
              <a:defRPr/>
            </a:pPr>
            <a:endParaRPr lang="en-US" b="1">
              <a:solidFill>
                <a:srgbClr val="000000"/>
              </a:solidFill>
            </a:endParaRPr>
          </a:p>
          <a:p>
            <a:pPr>
              <a:defRPr/>
            </a:pPr>
            <a:endParaRPr lang="en-US">
              <a:solidFill>
                <a:srgbClr val="000000"/>
              </a:solidFill>
              <a:latin typeface="Tahoma" pitchFamily="34" charset="0"/>
            </a:endParaRPr>
          </a:p>
          <a:p>
            <a:pPr>
              <a:defRPr/>
            </a:pPr>
            <a:endParaRPr lang="en-US" b="1">
              <a:solidFill>
                <a:srgbClr val="000000"/>
              </a:solidFill>
              <a:latin typeface="Tahoma" pitchFamily="34" charset="0"/>
            </a:endParaRPr>
          </a:p>
          <a:p>
            <a:pPr>
              <a:defRPr/>
            </a:pPr>
            <a:r>
              <a:rPr lang="en-US" b="1">
                <a:solidFill>
                  <a:srgbClr val="000000"/>
                </a:solidFill>
                <a:latin typeface="Tahoma" pitchFamily="34" charset="0"/>
              </a:rPr>
              <a:t>© A+ Computer Science  -  www.apluscompsci.com</a:t>
            </a:r>
          </a:p>
        </p:txBody>
      </p:sp>
      <p:sp>
        <p:nvSpPr>
          <p:cNvPr id="64516" name="Rectangle 3"/>
          <p:cNvSpPr>
            <a:spLocks noChangeArrowheads="1"/>
          </p:cNvSpPr>
          <p:nvPr/>
        </p:nvSpPr>
        <p:spPr bwMode="auto">
          <a:xfrm>
            <a:off x="609600" y="1676400"/>
            <a:ext cx="7807325" cy="3443288"/>
          </a:xfrm>
          <a:prstGeom prst="rect">
            <a:avLst/>
          </a:prstGeom>
          <a:noFill/>
          <a:ln w="9525">
            <a:noFill/>
            <a:miter lim="800000"/>
            <a:headEnd/>
            <a:tailEnd/>
          </a:ln>
        </p:spPr>
        <p:txBody>
          <a:bodyPr wrap="none">
            <a:spAutoFit/>
          </a:bodyPr>
          <a:lstStyle/>
          <a:p>
            <a:r>
              <a:rPr lang="en-US" sz="3200">
                <a:solidFill>
                  <a:srgbClr val="000000"/>
                </a:solidFill>
              </a:rPr>
              <a:t>public void setSides(int a, int b, int c)</a:t>
            </a:r>
          </a:p>
          <a:p>
            <a:r>
              <a:rPr lang="en-US" sz="3200">
                <a:solidFill>
                  <a:srgbClr val="000000"/>
                </a:solidFill>
              </a:rPr>
              <a:t>{</a:t>
            </a:r>
          </a:p>
          <a:p>
            <a:r>
              <a:rPr lang="en-US" sz="3200">
                <a:solidFill>
                  <a:srgbClr val="000000"/>
                </a:solidFill>
              </a:rPr>
              <a:t>     sideA=a;</a:t>
            </a:r>
          </a:p>
          <a:p>
            <a:r>
              <a:rPr lang="en-US" sz="3200">
                <a:solidFill>
                  <a:srgbClr val="000000"/>
                </a:solidFill>
              </a:rPr>
              <a:t>     sideB=b;</a:t>
            </a:r>
          </a:p>
          <a:p>
            <a:r>
              <a:rPr lang="en-US" sz="3200">
                <a:solidFill>
                  <a:srgbClr val="000000"/>
                </a:solidFill>
              </a:rPr>
              <a:t>     sideC=c;  </a:t>
            </a:r>
          </a:p>
          <a:p>
            <a:r>
              <a:rPr lang="en-US" sz="3200">
                <a:solidFill>
                  <a:srgbClr val="000000"/>
                </a:solidFill>
              </a:rPr>
              <a:t>}</a:t>
            </a:r>
          </a:p>
          <a:p>
            <a:r>
              <a:rPr lang="en-US" sz="2800" b="0">
                <a:solidFill>
                  <a:srgbClr val="000000"/>
                </a:solidFill>
                <a:latin typeface="Times New Roman" pitchFamily="18" charset="0"/>
              </a:rPr>
              <a:t>		</a:t>
            </a:r>
          </a:p>
        </p:txBody>
      </p:sp>
      <p:sp>
        <p:nvSpPr>
          <p:cNvPr id="64517" name="Text Box 4"/>
          <p:cNvSpPr txBox="1">
            <a:spLocks noChangeArrowheads="1"/>
          </p:cNvSpPr>
          <p:nvPr/>
        </p:nvSpPr>
        <p:spPr bwMode="auto">
          <a:xfrm>
            <a:off x="1752600" y="4572000"/>
            <a:ext cx="5770563" cy="1382713"/>
          </a:xfrm>
          <a:prstGeom prst="rect">
            <a:avLst/>
          </a:prstGeom>
          <a:noFill/>
          <a:ln w="9525">
            <a:solidFill>
              <a:schemeClr val="accent2"/>
            </a:solidFill>
            <a:miter lim="800000"/>
            <a:headEnd/>
            <a:tailEnd/>
          </a:ln>
        </p:spPr>
        <p:txBody>
          <a:bodyPr wrap="none">
            <a:spAutoFit/>
          </a:bodyPr>
          <a:lstStyle/>
          <a:p>
            <a:pPr>
              <a:spcBef>
                <a:spcPct val="50000"/>
              </a:spcBef>
            </a:pPr>
            <a:r>
              <a:rPr lang="en-US" sz="2800">
                <a:solidFill>
                  <a:srgbClr val="3333CC"/>
                </a:solidFill>
              </a:rPr>
              <a:t>Modifier methods are methods </a:t>
            </a:r>
            <a:br>
              <a:rPr lang="en-US" sz="2800">
                <a:solidFill>
                  <a:srgbClr val="3333CC"/>
                </a:solidFill>
              </a:rPr>
            </a:br>
            <a:r>
              <a:rPr lang="en-US" sz="2800">
                <a:solidFill>
                  <a:srgbClr val="3333CC"/>
                </a:solidFill>
              </a:rPr>
              <a:t>that change the properties of </a:t>
            </a:r>
            <a:br>
              <a:rPr lang="en-US" sz="2800">
                <a:solidFill>
                  <a:srgbClr val="3333CC"/>
                </a:solidFill>
              </a:rPr>
            </a:br>
            <a:r>
              <a:rPr lang="en-US" sz="2800">
                <a:solidFill>
                  <a:srgbClr val="3333CC"/>
                </a:solidFill>
              </a:rPr>
              <a:t>an object.</a:t>
            </a:r>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Modifier Methods</a:t>
            </a:r>
            <a:endParaRPr lang="en-US" sz="5400" dirty="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50145195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8132" name="Rectangle 3"/>
          <p:cNvSpPr>
            <a:spLocks noChangeArrowheads="1"/>
          </p:cNvSpPr>
          <p:nvPr/>
        </p:nvSpPr>
        <p:spPr bwMode="auto">
          <a:xfrm>
            <a:off x="609600" y="1676400"/>
            <a:ext cx="7807325" cy="3443288"/>
          </a:xfrm>
          <a:prstGeom prst="rect">
            <a:avLst/>
          </a:prstGeom>
          <a:noFill/>
          <a:ln w="9525">
            <a:noFill/>
            <a:miter lim="800000"/>
            <a:headEnd/>
            <a:tailEnd/>
          </a:ln>
        </p:spPr>
        <p:txBody>
          <a:bodyPr wrap="none">
            <a:spAutoFit/>
          </a:bodyPr>
          <a:lstStyle/>
          <a:p>
            <a:r>
              <a:rPr lang="en-US" sz="3200"/>
              <a:t>public void setSides(int a, int b, int c)</a:t>
            </a:r>
          </a:p>
          <a:p>
            <a:r>
              <a:rPr lang="en-US" sz="3200"/>
              <a:t>{</a:t>
            </a:r>
          </a:p>
          <a:p>
            <a:r>
              <a:rPr lang="en-US" sz="3200"/>
              <a:t>     sideA=a;</a:t>
            </a:r>
          </a:p>
          <a:p>
            <a:r>
              <a:rPr lang="en-US" sz="3200"/>
              <a:t>     sideB=b;</a:t>
            </a:r>
          </a:p>
          <a:p>
            <a:r>
              <a:rPr lang="en-US" sz="3200"/>
              <a:t>     sideC=c;  </a:t>
            </a:r>
          </a:p>
          <a:p>
            <a:r>
              <a:rPr lang="en-US" sz="3200"/>
              <a:t>}</a:t>
            </a:r>
          </a:p>
          <a:p>
            <a:r>
              <a:rPr lang="en-US" sz="2800" b="0">
                <a:latin typeface="Times New Roman" pitchFamily="18" charset="0"/>
              </a:rPr>
              <a:t>		</a:t>
            </a:r>
          </a:p>
        </p:txBody>
      </p:sp>
      <p:sp>
        <p:nvSpPr>
          <p:cNvPr id="48133" name="Text Box 4"/>
          <p:cNvSpPr txBox="1">
            <a:spLocks noChangeArrowheads="1"/>
          </p:cNvSpPr>
          <p:nvPr/>
        </p:nvSpPr>
        <p:spPr bwMode="auto">
          <a:xfrm>
            <a:off x="1524000" y="4800600"/>
            <a:ext cx="5770563" cy="1382713"/>
          </a:xfrm>
          <a:prstGeom prst="rect">
            <a:avLst/>
          </a:prstGeom>
          <a:noFill/>
          <a:ln w="9525">
            <a:solidFill>
              <a:schemeClr val="accent2"/>
            </a:solidFill>
            <a:miter lim="800000"/>
            <a:headEnd/>
            <a:tailEnd/>
          </a:ln>
        </p:spPr>
        <p:txBody>
          <a:bodyPr wrap="none">
            <a:spAutoFit/>
          </a:bodyPr>
          <a:lstStyle/>
          <a:p>
            <a:pPr>
              <a:spcBef>
                <a:spcPct val="50000"/>
              </a:spcBef>
            </a:pPr>
            <a:r>
              <a:rPr lang="en-US" sz="2800">
                <a:solidFill>
                  <a:schemeClr val="accent2"/>
                </a:solidFill>
              </a:rPr>
              <a:t>Modifier methods are methods </a:t>
            </a:r>
            <a:br>
              <a:rPr lang="en-US" sz="2800">
                <a:solidFill>
                  <a:schemeClr val="accent2"/>
                </a:solidFill>
              </a:rPr>
            </a:br>
            <a:r>
              <a:rPr lang="en-US" sz="2800">
                <a:solidFill>
                  <a:schemeClr val="accent2"/>
                </a:solidFill>
              </a:rPr>
              <a:t>that change the properties of </a:t>
            </a:r>
            <a:br>
              <a:rPr lang="en-US" sz="2800">
                <a:solidFill>
                  <a:schemeClr val="accent2"/>
                </a:solidFill>
              </a:rPr>
            </a:br>
            <a:r>
              <a:rPr lang="en-US" sz="2800">
                <a:solidFill>
                  <a:schemeClr val="accent2"/>
                </a:solidFill>
              </a:rPr>
              <a:t>an object.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Modifier Methods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2"/>
          </p:nvPr>
        </p:nvSpPr>
        <p:spPr>
          <a:noFill/>
        </p:spPr>
        <p:txBody>
          <a:bodyPr/>
          <a:lstStyle/>
          <a:p>
            <a:endParaRPr lang="en-US" smtClean="0">
              <a:solidFill>
                <a:srgbClr val="000000"/>
              </a:solidFill>
              <a:latin typeface="Times New Roman" pitchFamily="18" charset="0"/>
            </a:endParaRPr>
          </a:p>
          <a:p>
            <a:endParaRPr lang="en-US" b="0" smtClean="0">
              <a:solidFill>
                <a:srgbClr val="000000"/>
              </a:solidFill>
            </a:endParaRPr>
          </a:p>
          <a:p>
            <a:endParaRPr lang="en-US" smtClean="0">
              <a:solidFill>
                <a:srgbClr val="000000"/>
              </a:solidFill>
            </a:endParaRPr>
          </a:p>
          <a:p>
            <a:r>
              <a:rPr lang="en-US" smtClean="0">
                <a:solidFill>
                  <a:srgbClr val="000000"/>
                </a:solidFill>
              </a:rPr>
              <a:t>© A+ Computer Science  -  www.apluscompsci.com</a:t>
            </a:r>
          </a:p>
        </p:txBody>
      </p:sp>
      <p:sp>
        <p:nvSpPr>
          <p:cNvPr id="45059" name="Text Box 2"/>
          <p:cNvSpPr txBox="1">
            <a:spLocks noChangeArrowheads="1"/>
          </p:cNvSpPr>
          <p:nvPr/>
        </p:nvSpPr>
        <p:spPr bwMode="auto">
          <a:xfrm>
            <a:off x="533400" y="1447800"/>
            <a:ext cx="7772400" cy="4968875"/>
          </a:xfrm>
          <a:prstGeom prst="rect">
            <a:avLst/>
          </a:prstGeom>
          <a:noFill/>
          <a:ln w="12700">
            <a:noFill/>
            <a:miter lim="800000"/>
            <a:headEnd type="none" w="sm" len="sm"/>
            <a:tailEnd type="none" w="sm" len="sm"/>
          </a:ln>
        </p:spPr>
        <p:txBody>
          <a:bodyPr>
            <a:spAutoFit/>
          </a:bodyPr>
          <a:lstStyle/>
          <a:p>
            <a:r>
              <a:rPr lang="en-US" sz="2000" dirty="0">
                <a:solidFill>
                  <a:srgbClr val="000000"/>
                </a:solidFill>
              </a:rPr>
              <a:t>class Triangle</a:t>
            </a:r>
            <a:br>
              <a:rPr lang="en-US" sz="2000" dirty="0">
                <a:solidFill>
                  <a:srgbClr val="000000"/>
                </a:solidFill>
              </a:rPr>
            </a:br>
            <a:r>
              <a:rPr lang="en-US" sz="2000" dirty="0">
                <a:solidFill>
                  <a:srgbClr val="000000"/>
                </a:solidFill>
              </a:rPr>
              <a:t>{</a:t>
            </a:r>
          </a:p>
          <a:p>
            <a:r>
              <a:rPr lang="en-US" sz="2000" dirty="0">
                <a:solidFill>
                  <a:srgbClr val="000000"/>
                </a:solidFill>
              </a:rPr>
              <a:t>   private </a:t>
            </a:r>
            <a:r>
              <a:rPr lang="en-US" sz="2000" dirty="0" err="1">
                <a:solidFill>
                  <a:srgbClr val="000000"/>
                </a:solidFill>
              </a:rPr>
              <a:t>int</a:t>
            </a:r>
            <a:r>
              <a:rPr lang="en-US" sz="2000" dirty="0">
                <a:solidFill>
                  <a:srgbClr val="000000"/>
                </a:solidFill>
              </a:rPr>
              <a:t> </a:t>
            </a:r>
            <a:r>
              <a:rPr lang="en-US" sz="2000" dirty="0" err="1">
                <a:solidFill>
                  <a:srgbClr val="000000"/>
                </a:solidFill>
              </a:rPr>
              <a:t>sideA</a:t>
            </a:r>
            <a:r>
              <a:rPr lang="en-US" sz="2000" dirty="0">
                <a:solidFill>
                  <a:srgbClr val="000000"/>
                </a:solidFill>
              </a:rPr>
              <a:t>, </a:t>
            </a:r>
            <a:r>
              <a:rPr lang="en-US" sz="2000" dirty="0" err="1">
                <a:solidFill>
                  <a:srgbClr val="000000"/>
                </a:solidFill>
              </a:rPr>
              <a:t>sideB</a:t>
            </a:r>
            <a:r>
              <a:rPr lang="en-US" sz="2000" dirty="0">
                <a:solidFill>
                  <a:srgbClr val="000000"/>
                </a:solidFill>
              </a:rPr>
              <a:t>, </a:t>
            </a:r>
            <a:r>
              <a:rPr lang="en-US" sz="2000" dirty="0" err="1">
                <a:solidFill>
                  <a:srgbClr val="000000"/>
                </a:solidFill>
              </a:rPr>
              <a:t>sideC</a:t>
            </a:r>
            <a:r>
              <a:rPr lang="en-US" sz="2000" dirty="0">
                <a:solidFill>
                  <a:srgbClr val="000000"/>
                </a:solidFill>
              </a:rPr>
              <a:t>;</a:t>
            </a:r>
          </a:p>
          <a:p>
            <a:endParaRPr lang="en-US" sz="2000" dirty="0">
              <a:solidFill>
                <a:srgbClr val="000000"/>
              </a:solidFill>
            </a:endParaRPr>
          </a:p>
          <a:p>
            <a:r>
              <a:rPr lang="en-US" sz="2000" dirty="0">
                <a:solidFill>
                  <a:srgbClr val="000000"/>
                </a:solidFill>
              </a:rPr>
              <a:t>   public Triangle(</a:t>
            </a:r>
            <a:r>
              <a:rPr lang="en-US" sz="2000" dirty="0" err="1">
                <a:solidFill>
                  <a:srgbClr val="000000"/>
                </a:solidFill>
              </a:rPr>
              <a:t>int</a:t>
            </a:r>
            <a:r>
              <a:rPr lang="en-US" sz="2000" dirty="0">
                <a:solidFill>
                  <a:srgbClr val="000000"/>
                </a:solidFill>
              </a:rPr>
              <a:t> a, </a:t>
            </a:r>
            <a:r>
              <a:rPr lang="en-US" sz="2000" dirty="0" err="1">
                <a:solidFill>
                  <a:srgbClr val="000000"/>
                </a:solidFill>
              </a:rPr>
              <a:t>int</a:t>
            </a:r>
            <a:r>
              <a:rPr lang="en-US" sz="2000" dirty="0">
                <a:solidFill>
                  <a:srgbClr val="000000"/>
                </a:solidFill>
              </a:rPr>
              <a:t> b, </a:t>
            </a:r>
            <a:r>
              <a:rPr lang="en-US" sz="2000" dirty="0" err="1">
                <a:solidFill>
                  <a:srgbClr val="000000"/>
                </a:solidFill>
              </a:rPr>
              <a:t>int</a:t>
            </a:r>
            <a:r>
              <a:rPr lang="en-US" sz="2000" dirty="0">
                <a:solidFill>
                  <a:srgbClr val="000000"/>
                </a:solidFill>
              </a:rPr>
              <a:t> c)</a:t>
            </a:r>
          </a:p>
          <a:p>
            <a:r>
              <a:rPr lang="en-US" sz="2000" dirty="0">
                <a:solidFill>
                  <a:srgbClr val="000000"/>
                </a:solidFill>
              </a:rPr>
              <a:t>   {</a:t>
            </a:r>
          </a:p>
          <a:p>
            <a:r>
              <a:rPr lang="en-US" sz="2000" dirty="0">
                <a:solidFill>
                  <a:srgbClr val="000000"/>
                </a:solidFill>
              </a:rPr>
              <a:t>      </a:t>
            </a:r>
            <a:r>
              <a:rPr lang="en-US" sz="2000" dirty="0" err="1">
                <a:solidFill>
                  <a:srgbClr val="000000"/>
                </a:solidFill>
              </a:rPr>
              <a:t>sideA</a:t>
            </a:r>
            <a:r>
              <a:rPr lang="en-US" sz="2000" dirty="0">
                <a:solidFill>
                  <a:srgbClr val="000000"/>
                </a:solidFill>
              </a:rPr>
              <a:t>=a;</a:t>
            </a:r>
          </a:p>
          <a:p>
            <a:r>
              <a:rPr lang="en-US" sz="2000" dirty="0">
                <a:solidFill>
                  <a:srgbClr val="000000"/>
                </a:solidFill>
              </a:rPr>
              <a:t>      </a:t>
            </a:r>
            <a:r>
              <a:rPr lang="en-US" sz="2000" dirty="0" err="1">
                <a:solidFill>
                  <a:srgbClr val="000000"/>
                </a:solidFill>
              </a:rPr>
              <a:t>sideB</a:t>
            </a:r>
            <a:r>
              <a:rPr lang="en-US" sz="2000" dirty="0">
                <a:solidFill>
                  <a:srgbClr val="000000"/>
                </a:solidFill>
              </a:rPr>
              <a:t>=b;</a:t>
            </a:r>
          </a:p>
          <a:p>
            <a:r>
              <a:rPr lang="en-US" sz="2000" dirty="0">
                <a:solidFill>
                  <a:srgbClr val="000000"/>
                </a:solidFill>
              </a:rPr>
              <a:t>      </a:t>
            </a:r>
            <a:r>
              <a:rPr lang="en-US" sz="2000" dirty="0" err="1">
                <a:solidFill>
                  <a:srgbClr val="000000"/>
                </a:solidFill>
              </a:rPr>
              <a:t>sideC</a:t>
            </a:r>
            <a:r>
              <a:rPr lang="en-US" sz="2000" dirty="0">
                <a:solidFill>
                  <a:srgbClr val="000000"/>
                </a:solidFill>
              </a:rPr>
              <a:t>=c;</a:t>
            </a:r>
          </a:p>
          <a:p>
            <a:r>
              <a:rPr lang="en-US" sz="2000" dirty="0">
                <a:solidFill>
                  <a:srgbClr val="000000"/>
                </a:solidFill>
              </a:rPr>
              <a:t>   }</a:t>
            </a:r>
          </a:p>
          <a:p>
            <a:endParaRPr lang="en-US" sz="2000" dirty="0">
              <a:solidFill>
                <a:srgbClr val="000000"/>
              </a:solidFill>
            </a:endParaRPr>
          </a:p>
          <a:p>
            <a:r>
              <a:rPr lang="en-US" sz="2000" dirty="0">
                <a:solidFill>
                  <a:srgbClr val="000000"/>
                </a:solidFill>
              </a:rPr>
              <a:t>   public </a:t>
            </a:r>
            <a:r>
              <a:rPr lang="en-US" sz="2000" dirty="0">
                <a:solidFill>
                  <a:srgbClr val="3333CC"/>
                </a:solidFill>
              </a:rPr>
              <a:t>String </a:t>
            </a:r>
            <a:r>
              <a:rPr lang="en-US" sz="2000" dirty="0" err="1">
                <a:solidFill>
                  <a:srgbClr val="FF0000"/>
                </a:solidFill>
              </a:rPr>
              <a:t>toString</a:t>
            </a:r>
            <a:r>
              <a:rPr lang="en-US" sz="2000" dirty="0">
                <a:solidFill>
                  <a:srgbClr val="FF0000"/>
                </a:solidFill>
              </a:rPr>
              <a:t>()</a:t>
            </a:r>
          </a:p>
          <a:p>
            <a:r>
              <a:rPr lang="en-US" sz="2000" dirty="0">
                <a:solidFill>
                  <a:srgbClr val="000000"/>
                </a:solidFill>
              </a:rPr>
              <a:t>   {</a:t>
            </a:r>
          </a:p>
          <a:p>
            <a:r>
              <a:rPr lang="en-US" sz="2000" dirty="0">
                <a:solidFill>
                  <a:srgbClr val="000000"/>
                </a:solidFill>
              </a:rPr>
              <a:t>      return </a:t>
            </a:r>
            <a:r>
              <a:rPr lang="en-US" sz="2000" dirty="0" err="1">
                <a:solidFill>
                  <a:srgbClr val="000000"/>
                </a:solidFill>
              </a:rPr>
              <a:t>sideA</a:t>
            </a:r>
            <a:r>
              <a:rPr lang="en-US" sz="2000" dirty="0">
                <a:solidFill>
                  <a:srgbClr val="000000"/>
                </a:solidFill>
              </a:rPr>
              <a:t> + " " + </a:t>
            </a:r>
            <a:r>
              <a:rPr lang="en-US" sz="2000" dirty="0" err="1">
                <a:solidFill>
                  <a:srgbClr val="000000"/>
                </a:solidFill>
              </a:rPr>
              <a:t>sideB</a:t>
            </a:r>
            <a:r>
              <a:rPr lang="en-US" sz="2000" dirty="0">
                <a:solidFill>
                  <a:srgbClr val="000000"/>
                </a:solidFill>
              </a:rPr>
              <a:t> + " " + </a:t>
            </a:r>
            <a:r>
              <a:rPr lang="en-US" sz="2000" dirty="0" err="1">
                <a:solidFill>
                  <a:srgbClr val="000000"/>
                </a:solidFill>
              </a:rPr>
              <a:t>sideC</a:t>
            </a:r>
            <a:r>
              <a:rPr lang="en-US" sz="2000" dirty="0">
                <a:solidFill>
                  <a:srgbClr val="000000"/>
                </a:solidFill>
              </a:rPr>
              <a:t>;</a:t>
            </a:r>
          </a:p>
          <a:p>
            <a:r>
              <a:rPr lang="en-US" sz="2000" dirty="0">
                <a:solidFill>
                  <a:srgbClr val="000000"/>
                </a:solidFill>
              </a:rPr>
              <a:t>   }</a:t>
            </a:r>
          </a:p>
          <a:p>
            <a:r>
              <a:rPr lang="en-US" sz="2000" dirty="0">
                <a:solidFill>
                  <a:srgbClr val="000000"/>
                </a:solidFill>
              </a:rPr>
              <a:t>}</a:t>
            </a:r>
          </a:p>
        </p:txBody>
      </p:sp>
      <p:sp>
        <p:nvSpPr>
          <p:cNvPr id="45062" name="Text Box 6"/>
          <p:cNvSpPr txBox="1">
            <a:spLocks noChangeArrowheads="1"/>
          </p:cNvSpPr>
          <p:nvPr/>
        </p:nvSpPr>
        <p:spPr bwMode="auto">
          <a:xfrm>
            <a:off x="4800600" y="4114800"/>
            <a:ext cx="3276600" cy="588963"/>
          </a:xfrm>
          <a:prstGeom prst="rect">
            <a:avLst/>
          </a:prstGeom>
          <a:noFill/>
          <a:ln w="9525">
            <a:solidFill>
              <a:srgbClr val="FF0000"/>
            </a:solidFill>
            <a:miter lim="800000"/>
            <a:headEnd/>
            <a:tailEnd/>
          </a:ln>
        </p:spPr>
        <p:txBody>
          <a:bodyPr>
            <a:spAutoFit/>
          </a:bodyPr>
          <a:lstStyle/>
          <a:p>
            <a:pPr>
              <a:spcBef>
                <a:spcPct val="50000"/>
              </a:spcBef>
            </a:pPr>
            <a:r>
              <a:rPr lang="en-US" sz="3200">
                <a:solidFill>
                  <a:srgbClr val="FF0000"/>
                </a:solidFill>
              </a:rPr>
              <a:t>return method</a:t>
            </a:r>
          </a:p>
        </p:txBody>
      </p:sp>
      <p:sp>
        <p:nvSpPr>
          <p:cNvPr id="45063" name="Line 7"/>
          <p:cNvSpPr>
            <a:spLocks noChangeShapeType="1"/>
          </p:cNvSpPr>
          <p:nvPr/>
        </p:nvSpPr>
        <p:spPr bwMode="auto">
          <a:xfrm flipH="1">
            <a:off x="3886200" y="4572000"/>
            <a:ext cx="914400" cy="381000"/>
          </a:xfrm>
          <a:prstGeom prst="line">
            <a:avLst/>
          </a:prstGeom>
          <a:noFill/>
          <a:ln w="50800">
            <a:solidFill>
              <a:srgbClr val="FF0000"/>
            </a:solidFill>
            <a:round/>
            <a:headEnd/>
            <a:tailEnd type="triangle" w="med" len="med"/>
          </a:ln>
        </p:spPr>
        <p:txBody>
          <a:bodyPr/>
          <a:lstStyle/>
          <a:p>
            <a:endParaRPr lang="en-US" sz="1600">
              <a:solidFill>
                <a:srgbClr val="000000"/>
              </a:solidFill>
            </a:endParaRPr>
          </a:p>
        </p:txBody>
      </p:sp>
      <p:sp>
        <p:nvSpPr>
          <p:cNvPr id="45064" name="Text Box 8"/>
          <p:cNvSpPr txBox="1">
            <a:spLocks noChangeArrowheads="1"/>
          </p:cNvSpPr>
          <p:nvPr/>
        </p:nvSpPr>
        <p:spPr bwMode="auto">
          <a:xfrm>
            <a:off x="3810000" y="3429000"/>
            <a:ext cx="2514600" cy="588963"/>
          </a:xfrm>
          <a:prstGeom prst="rect">
            <a:avLst/>
          </a:prstGeom>
          <a:noFill/>
          <a:ln w="9525">
            <a:solidFill>
              <a:srgbClr val="0000FF"/>
            </a:solidFill>
            <a:miter lim="800000"/>
            <a:headEnd/>
            <a:tailEnd/>
          </a:ln>
        </p:spPr>
        <p:txBody>
          <a:bodyPr>
            <a:spAutoFit/>
          </a:bodyPr>
          <a:lstStyle/>
          <a:p>
            <a:pPr>
              <a:spcBef>
                <a:spcPct val="50000"/>
              </a:spcBef>
            </a:pPr>
            <a:r>
              <a:rPr lang="en-US" sz="3200">
                <a:solidFill>
                  <a:srgbClr val="3333CC"/>
                </a:solidFill>
              </a:rPr>
              <a:t>return type</a:t>
            </a:r>
          </a:p>
        </p:txBody>
      </p:sp>
      <p:sp>
        <p:nvSpPr>
          <p:cNvPr id="45065" name="Line 9"/>
          <p:cNvSpPr>
            <a:spLocks noChangeShapeType="1"/>
          </p:cNvSpPr>
          <p:nvPr/>
        </p:nvSpPr>
        <p:spPr bwMode="auto">
          <a:xfrm flipH="1">
            <a:off x="2286000" y="3962400"/>
            <a:ext cx="1524000" cy="914400"/>
          </a:xfrm>
          <a:prstGeom prst="line">
            <a:avLst/>
          </a:prstGeom>
          <a:noFill/>
          <a:ln w="50800">
            <a:solidFill>
              <a:srgbClr val="0000FF"/>
            </a:solidFill>
            <a:round/>
            <a:headEnd/>
            <a:tailEnd type="triangle" w="med" len="med"/>
          </a:ln>
        </p:spPr>
        <p:txBody>
          <a:bodyPr/>
          <a:lstStyle/>
          <a:p>
            <a:endParaRPr lang="en-US" sz="1600">
              <a:solidFill>
                <a:srgbClr val="000000"/>
              </a:solidFill>
            </a:endParaRPr>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toString</a:t>
            </a:r>
            <a:r>
              <a:rPr lang="en-US" sz="5400" dirty="0" smtClean="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Method</a:t>
            </a:r>
            <a:endParaRPr lang="en-US" sz="5400" dirty="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401203541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3622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triangle.java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trianglerunner.java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solidFill>
                <a:srgbClr val="000000"/>
              </a:solidFill>
            </a:endParaRPr>
          </a:p>
          <a:p>
            <a:endParaRPr lang="en-US" dirty="0" smtClean="0">
              <a:solidFill>
                <a:srgbClr val="000000"/>
              </a:solidFill>
            </a:endParaRPr>
          </a:p>
          <a:p>
            <a:endParaRPr lang="en-US" dirty="0" smtClean="0">
              <a:solidFill>
                <a:srgbClr val="000000"/>
              </a:solidFill>
            </a:endParaRPr>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sz="2800" b="0">
              <a:solidFill>
                <a:srgbClr val="000000"/>
              </a:solidFill>
              <a:latin typeface="Courier New" pitchFamily="49" charset="0"/>
            </a:endParaRPr>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sz="2800" b="0">
              <a:solidFill>
                <a:srgbClr val="000000"/>
              </a:solidFill>
              <a:latin typeface="Courier New" pitchFamily="49" charset="0"/>
            </a:endParaRPr>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b="0">
                <a:solidFill>
                  <a:srgbClr val="000000"/>
                </a:solidFill>
                <a:latin typeface="Comic Sans MS" pitchFamily="66" charset="0"/>
              </a:rPr>
              <a:t> </a:t>
            </a:r>
            <a:endParaRPr lang="en-US" sz="2800" b="0">
              <a:solidFill>
                <a:srgbClr val="CC3300"/>
              </a:solidFill>
              <a:latin typeface="Comic Sans MS" pitchFamily="66" charset="0"/>
            </a:endParaRPr>
          </a:p>
        </p:txBody>
      </p:sp>
      <p:sp>
        <p:nvSpPr>
          <p:cNvPr id="7" name="Rectangle 6"/>
          <p:cNvSpPr/>
          <p:nvPr/>
        </p:nvSpPr>
        <p:spPr>
          <a:xfrm>
            <a:off x="1219200" y="1828800"/>
            <a:ext cx="64770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ea typeface="Tahoma" pitchFamily="34" charset="0"/>
                <a:cs typeface="Tahoma" pitchFamily="34" charset="0"/>
              </a:rPr>
              <a:t>Formatting</a:t>
            </a:r>
            <a:br>
              <a:rPr lang="en-US" sz="7200" dirty="0" smtClean="0">
                <a:ln w="11430">
                  <a:solidFill>
                    <a:srgbClr val="FFFF00"/>
                  </a:solidFill>
                </a:ln>
                <a:solidFill>
                  <a:srgbClr val="0066FF"/>
                </a:solidFill>
                <a:effectLst>
                  <a:outerShdw blurRad="50800" dist="39000" dir="5460000" algn="tl">
                    <a:srgbClr val="000000">
                      <a:alpha val="38000"/>
                    </a:srgbClr>
                  </a:outerShdw>
                </a:effectLst>
                <a:ea typeface="Tahoma" pitchFamily="34" charset="0"/>
                <a:cs typeface="Tahoma" pitchFamily="34" charset="0"/>
              </a:rPr>
            </a:br>
            <a:r>
              <a:rPr lang="en-US" sz="7200" dirty="0" smtClean="0">
                <a:ln w="11430">
                  <a:solidFill>
                    <a:srgbClr val="FFFF00"/>
                  </a:solidFill>
                </a:ln>
                <a:solidFill>
                  <a:srgbClr val="0066FF"/>
                </a:solidFill>
                <a:effectLst>
                  <a:outerShdw blurRad="50800" dist="39000" dir="5460000" algn="tl">
                    <a:srgbClr val="000000">
                      <a:alpha val="38000"/>
                    </a:srgbClr>
                  </a:outerShdw>
                </a:effectLst>
                <a:ea typeface="Tahoma" pitchFamily="34" charset="0"/>
                <a:cs typeface="Tahoma" pitchFamily="34" charset="0"/>
              </a:rPr>
              <a:t>Numbers</a:t>
            </a:r>
            <a:endParaRPr lang="en-US" sz="7200" dirty="0">
              <a:ln w="11430">
                <a:solidFill>
                  <a:srgbClr val="FFFF00"/>
                </a:solidFill>
              </a:ln>
              <a:solidFill>
                <a:srgbClr val="0066FF"/>
              </a:solidFill>
              <a:effectLst>
                <a:outerShdw blurRad="50800" dist="39000" dir="5460000" algn="tl">
                  <a:srgbClr val="000000">
                    <a:alpha val="38000"/>
                  </a:srgbClr>
                </a:outerShdw>
              </a:effectLst>
              <a:ea typeface="Tahoma" pitchFamily="34" charset="0"/>
              <a:cs typeface="Tahoma" pitchFamily="34" charset="0"/>
            </a:endParaRPr>
          </a:p>
        </p:txBody>
      </p:sp>
    </p:spTree>
    <p:extLst>
      <p:ext uri="{BB962C8B-B14F-4D97-AF65-F5344CB8AC3E}">
        <p14:creationId xmlns:p14="http://schemas.microsoft.com/office/powerpoint/2010/main" val="73245752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2"/>
          </p:nvPr>
        </p:nvSpPr>
        <p:spPr/>
        <p:txBody>
          <a:bodyPr/>
          <a:lstStyle/>
          <a:p>
            <a:pPr>
              <a:defRPr/>
            </a:pPr>
            <a:endParaRPr lang="en-US" b="1">
              <a:solidFill>
                <a:srgbClr val="000000"/>
              </a:solidFill>
            </a:endParaRPr>
          </a:p>
          <a:p>
            <a:pPr>
              <a:defRPr/>
            </a:pPr>
            <a:endParaRPr lang="en-US">
              <a:solidFill>
                <a:srgbClr val="000000"/>
              </a:solidFill>
              <a:latin typeface="Tahoma" pitchFamily="34" charset="0"/>
            </a:endParaRPr>
          </a:p>
          <a:p>
            <a:pPr>
              <a:defRPr/>
            </a:pPr>
            <a:endParaRPr lang="en-US" b="1">
              <a:solidFill>
                <a:srgbClr val="000000"/>
              </a:solidFill>
              <a:latin typeface="Tahoma" pitchFamily="34" charset="0"/>
            </a:endParaRPr>
          </a:p>
          <a:p>
            <a:pPr>
              <a:defRPr/>
            </a:pPr>
            <a:r>
              <a:rPr lang="en-US" b="1">
                <a:solidFill>
                  <a:srgbClr val="000000"/>
                </a:solidFill>
                <a:latin typeface="Tahoma" pitchFamily="34" charset="0"/>
              </a:rPr>
              <a:t>© A+ Computer Science  -  www.apluscompsci.com</a:t>
            </a:r>
          </a:p>
        </p:txBody>
      </p:sp>
      <p:sp>
        <p:nvSpPr>
          <p:cNvPr id="30723" name="Text Box 3"/>
          <p:cNvSpPr txBox="1">
            <a:spLocks noChangeArrowheads="1"/>
          </p:cNvSpPr>
          <p:nvPr/>
        </p:nvSpPr>
        <p:spPr bwMode="auto">
          <a:xfrm>
            <a:off x="0" y="4648200"/>
            <a:ext cx="7772400" cy="579438"/>
          </a:xfrm>
          <a:prstGeom prst="rect">
            <a:avLst/>
          </a:prstGeom>
          <a:noFill/>
          <a:ln w="12700">
            <a:noFill/>
            <a:miter lim="800000"/>
            <a:headEnd type="none" w="sm" len="sm"/>
            <a:tailEnd type="none" w="sm" len="sm"/>
          </a:ln>
        </p:spPr>
        <p:txBody>
          <a:bodyPr>
            <a:spAutoFit/>
          </a:bodyPr>
          <a:lstStyle/>
          <a:p>
            <a:pPr>
              <a:spcBef>
                <a:spcPct val="50000"/>
              </a:spcBef>
            </a:pPr>
            <a:endParaRPr lang="en-US" sz="3200">
              <a:solidFill>
                <a:srgbClr val="000000"/>
              </a:solidFill>
            </a:endParaRPr>
          </a:p>
        </p:txBody>
      </p:sp>
      <p:sp>
        <p:nvSpPr>
          <p:cNvPr id="30724" name="Line 6"/>
          <p:cNvSpPr>
            <a:spLocks noChangeShapeType="1"/>
          </p:cNvSpPr>
          <p:nvPr/>
        </p:nvSpPr>
        <p:spPr bwMode="auto">
          <a:xfrm>
            <a:off x="6934200" y="2743200"/>
            <a:ext cx="0" cy="914400"/>
          </a:xfrm>
          <a:prstGeom prst="line">
            <a:avLst/>
          </a:prstGeom>
          <a:noFill/>
          <a:ln w="76200">
            <a:solidFill>
              <a:srgbClr val="0000FF"/>
            </a:solidFill>
            <a:round/>
            <a:headEnd type="none" w="sm" len="sm"/>
            <a:tailEnd type="triangle" w="lg" len="lg"/>
          </a:ln>
        </p:spPr>
        <p:txBody>
          <a:bodyPr/>
          <a:lstStyle/>
          <a:p>
            <a:endParaRPr lang="en-US" sz="2800" b="0">
              <a:solidFill>
                <a:srgbClr val="000000"/>
              </a:solidFill>
              <a:latin typeface="Courier New" pitchFamily="49" charset="0"/>
            </a:endParaRPr>
          </a:p>
        </p:txBody>
      </p:sp>
      <p:sp>
        <p:nvSpPr>
          <p:cNvPr id="30726" name="Text Box 8"/>
          <p:cNvSpPr txBox="1">
            <a:spLocks noChangeArrowheads="1"/>
          </p:cNvSpPr>
          <p:nvPr/>
        </p:nvSpPr>
        <p:spPr bwMode="auto">
          <a:xfrm>
            <a:off x="6477000" y="4953000"/>
            <a:ext cx="1981200" cy="107950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r>
              <a:rPr lang="en-US" sz="3200">
                <a:solidFill>
                  <a:srgbClr val="000000"/>
                </a:solidFill>
              </a:rPr>
              <a:t>9.24</a:t>
            </a:r>
          </a:p>
        </p:txBody>
      </p:sp>
      <p:sp>
        <p:nvSpPr>
          <p:cNvPr id="30727" name="Rectangle 9"/>
          <p:cNvSpPr>
            <a:spLocks noChangeArrowheads="1"/>
          </p:cNvSpPr>
          <p:nvPr/>
        </p:nvSpPr>
        <p:spPr bwMode="auto">
          <a:xfrm>
            <a:off x="533400" y="3581400"/>
            <a:ext cx="7678738" cy="641350"/>
          </a:xfrm>
          <a:prstGeom prst="rect">
            <a:avLst/>
          </a:prstGeom>
          <a:noFill/>
          <a:ln w="12700">
            <a:noFill/>
            <a:miter lim="800000"/>
            <a:headEnd type="none" w="sm" len="sm"/>
            <a:tailEnd type="none" w="sm" len="sm"/>
          </a:ln>
        </p:spPr>
        <p:txBody>
          <a:bodyPr wrap="none">
            <a:spAutoFit/>
          </a:bodyPr>
          <a:lstStyle/>
          <a:p>
            <a:r>
              <a:rPr lang="en-US" sz="3600">
                <a:solidFill>
                  <a:srgbClr val="000000"/>
                </a:solidFill>
              </a:rPr>
              <a:t>out.printf( " </a:t>
            </a:r>
            <a:r>
              <a:rPr lang="en-US" sz="3600">
                <a:solidFill>
                  <a:srgbClr val="008000"/>
                </a:solidFill>
              </a:rPr>
              <a:t>%.2f</a:t>
            </a:r>
            <a:r>
              <a:rPr lang="en-US" sz="3600">
                <a:solidFill>
                  <a:srgbClr val="000000"/>
                </a:solidFill>
              </a:rPr>
              <a:t> " , </a:t>
            </a:r>
            <a:r>
              <a:rPr lang="en-US" sz="3600">
                <a:solidFill>
                  <a:srgbClr val="3333CC"/>
                </a:solidFill>
              </a:rPr>
              <a:t>9.237284 </a:t>
            </a:r>
            <a:r>
              <a:rPr lang="en-US" sz="3600">
                <a:solidFill>
                  <a:srgbClr val="000000"/>
                </a:solidFill>
              </a:rPr>
              <a:t>);</a:t>
            </a:r>
          </a:p>
        </p:txBody>
      </p:sp>
      <p:sp>
        <p:nvSpPr>
          <p:cNvPr id="30728" name="Line 10"/>
          <p:cNvSpPr>
            <a:spLocks noChangeShapeType="1"/>
          </p:cNvSpPr>
          <p:nvPr/>
        </p:nvSpPr>
        <p:spPr bwMode="auto">
          <a:xfrm>
            <a:off x="4114800" y="2743200"/>
            <a:ext cx="0" cy="914400"/>
          </a:xfrm>
          <a:prstGeom prst="line">
            <a:avLst/>
          </a:prstGeom>
          <a:noFill/>
          <a:ln w="76200">
            <a:solidFill>
              <a:srgbClr val="008000"/>
            </a:solidFill>
            <a:round/>
            <a:headEnd type="none" w="sm" len="sm"/>
            <a:tailEnd type="triangle" w="lg" len="lg"/>
          </a:ln>
        </p:spPr>
        <p:txBody>
          <a:bodyPr/>
          <a:lstStyle/>
          <a:p>
            <a:endParaRPr lang="en-US" sz="2800" b="0">
              <a:solidFill>
                <a:srgbClr val="000000"/>
              </a:solidFill>
              <a:latin typeface="Courier New" pitchFamily="49" charset="0"/>
            </a:endParaRPr>
          </a:p>
        </p:txBody>
      </p:sp>
      <p:sp>
        <p:nvSpPr>
          <p:cNvPr id="30729" name="Text Box 11"/>
          <p:cNvSpPr txBox="1">
            <a:spLocks noChangeArrowheads="1"/>
          </p:cNvSpPr>
          <p:nvPr/>
        </p:nvSpPr>
        <p:spPr bwMode="auto">
          <a:xfrm>
            <a:off x="1295400" y="2057400"/>
            <a:ext cx="3352800" cy="654050"/>
          </a:xfrm>
          <a:prstGeom prst="rect">
            <a:avLst/>
          </a:prstGeom>
          <a:noFill/>
          <a:ln w="12700">
            <a:solidFill>
              <a:srgbClr val="008000"/>
            </a:solidFill>
            <a:miter lim="800000"/>
            <a:headEnd type="none" w="sm" len="sm"/>
            <a:tailEnd type="none" w="sm" len="sm"/>
          </a:ln>
        </p:spPr>
        <p:txBody>
          <a:bodyPr>
            <a:spAutoFit/>
          </a:bodyPr>
          <a:lstStyle/>
          <a:p>
            <a:pPr>
              <a:spcBef>
                <a:spcPct val="50000"/>
              </a:spcBef>
            </a:pPr>
            <a:r>
              <a:rPr lang="en-US" sz="3600" b="0">
                <a:solidFill>
                  <a:srgbClr val="008000"/>
                </a:solidFill>
              </a:rPr>
              <a:t>How to format</a:t>
            </a:r>
          </a:p>
        </p:txBody>
      </p:sp>
      <p:sp>
        <p:nvSpPr>
          <p:cNvPr id="30730" name="Text Box 12"/>
          <p:cNvSpPr txBox="1">
            <a:spLocks noChangeArrowheads="1"/>
          </p:cNvSpPr>
          <p:nvPr/>
        </p:nvSpPr>
        <p:spPr bwMode="auto">
          <a:xfrm>
            <a:off x="5257800" y="2057400"/>
            <a:ext cx="3352800" cy="654050"/>
          </a:xfrm>
          <a:prstGeom prst="rect">
            <a:avLst/>
          </a:prstGeom>
          <a:noFill/>
          <a:ln w="12700">
            <a:solidFill>
              <a:schemeClr val="accent2"/>
            </a:solidFill>
            <a:miter lim="800000"/>
            <a:headEnd type="none" w="sm" len="sm"/>
            <a:tailEnd type="none" w="sm" len="sm"/>
          </a:ln>
        </p:spPr>
        <p:txBody>
          <a:bodyPr>
            <a:spAutoFit/>
          </a:bodyPr>
          <a:lstStyle/>
          <a:p>
            <a:pPr>
              <a:spcBef>
                <a:spcPct val="50000"/>
              </a:spcBef>
            </a:pPr>
            <a:r>
              <a:rPr lang="en-US" sz="3600" b="0">
                <a:solidFill>
                  <a:srgbClr val="3333CC"/>
                </a:solidFill>
              </a:rPr>
              <a:t>What to format</a:t>
            </a:r>
          </a:p>
        </p:txBody>
      </p:sp>
      <p:sp>
        <p:nvSpPr>
          <p:cNvPr id="30731" name="Line 13"/>
          <p:cNvSpPr>
            <a:spLocks noChangeShapeType="1"/>
          </p:cNvSpPr>
          <p:nvPr/>
        </p:nvSpPr>
        <p:spPr bwMode="auto">
          <a:xfrm>
            <a:off x="3733800" y="2743200"/>
            <a:ext cx="0" cy="914400"/>
          </a:xfrm>
          <a:prstGeom prst="line">
            <a:avLst/>
          </a:prstGeom>
          <a:noFill/>
          <a:ln w="76200">
            <a:solidFill>
              <a:srgbClr val="008000"/>
            </a:solidFill>
            <a:round/>
            <a:headEnd type="none" w="sm" len="sm"/>
            <a:tailEnd type="triangle" w="lg" len="lg"/>
          </a:ln>
        </p:spPr>
        <p:txBody>
          <a:bodyPr/>
          <a:lstStyle/>
          <a:p>
            <a:endParaRPr lang="en-US" sz="2800" b="0">
              <a:solidFill>
                <a:srgbClr val="000000"/>
              </a:solidFill>
              <a:latin typeface="Courier New" pitchFamily="49" charset="0"/>
            </a:endParaRPr>
          </a:p>
        </p:txBody>
      </p:sp>
      <p:sp>
        <p:nvSpPr>
          <p:cNvPr id="30732" name="Line 14"/>
          <p:cNvSpPr>
            <a:spLocks noChangeShapeType="1"/>
          </p:cNvSpPr>
          <p:nvPr/>
        </p:nvSpPr>
        <p:spPr bwMode="auto">
          <a:xfrm>
            <a:off x="4495800" y="2743200"/>
            <a:ext cx="0" cy="914400"/>
          </a:xfrm>
          <a:prstGeom prst="line">
            <a:avLst/>
          </a:prstGeom>
          <a:noFill/>
          <a:ln w="76200">
            <a:solidFill>
              <a:srgbClr val="008000"/>
            </a:solidFill>
            <a:round/>
            <a:headEnd type="none" w="sm" len="sm"/>
            <a:tailEnd type="triangle" w="lg" len="lg"/>
          </a:ln>
        </p:spPr>
        <p:txBody>
          <a:bodyPr/>
          <a:lstStyle/>
          <a:p>
            <a:endParaRPr lang="en-US" sz="2800" b="0">
              <a:solidFill>
                <a:srgbClr val="000000"/>
              </a:solidFill>
              <a:latin typeface="Courier New" pitchFamily="49" charset="0"/>
            </a:endParaRPr>
          </a:p>
        </p:txBody>
      </p:sp>
      <p:sp>
        <p:nvSpPr>
          <p:cNvPr id="15" name="Rectangle 1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Formatting Output</a:t>
            </a:r>
            <a:endParaRPr lang="en-US" sz="5400" dirty="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264588039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2"/>
          </p:nvPr>
        </p:nvSpPr>
        <p:spPr/>
        <p:txBody>
          <a:bodyPr/>
          <a:lstStyle/>
          <a:p>
            <a:pPr>
              <a:defRPr/>
            </a:pPr>
            <a:endParaRPr lang="en-US" b="1">
              <a:solidFill>
                <a:srgbClr val="000000"/>
              </a:solidFill>
            </a:endParaRPr>
          </a:p>
          <a:p>
            <a:pPr>
              <a:defRPr/>
            </a:pPr>
            <a:endParaRPr lang="en-US">
              <a:solidFill>
                <a:srgbClr val="000000"/>
              </a:solidFill>
              <a:latin typeface="Tahoma" pitchFamily="34" charset="0"/>
            </a:endParaRPr>
          </a:p>
          <a:p>
            <a:pPr>
              <a:defRPr/>
            </a:pPr>
            <a:endParaRPr lang="en-US" b="1">
              <a:solidFill>
                <a:srgbClr val="000000"/>
              </a:solidFill>
              <a:latin typeface="Tahoma" pitchFamily="34" charset="0"/>
            </a:endParaRPr>
          </a:p>
          <a:p>
            <a:pPr>
              <a:defRPr/>
            </a:pPr>
            <a:r>
              <a:rPr lang="en-US" b="1">
                <a:solidFill>
                  <a:srgbClr val="000000"/>
                </a:solidFill>
                <a:latin typeface="Tahoma" pitchFamily="34" charset="0"/>
              </a:rPr>
              <a:t>© A+ Computer Science  -  www.apluscompsci.com</a:t>
            </a:r>
          </a:p>
        </p:txBody>
      </p:sp>
      <p:sp>
        <p:nvSpPr>
          <p:cNvPr id="31747" name="Text Box 2"/>
          <p:cNvSpPr txBox="1">
            <a:spLocks noChangeArrowheads="1"/>
          </p:cNvSpPr>
          <p:nvPr/>
        </p:nvSpPr>
        <p:spPr bwMode="auto">
          <a:xfrm>
            <a:off x="304800" y="2514600"/>
            <a:ext cx="5486400" cy="2770188"/>
          </a:xfrm>
          <a:prstGeom prst="rect">
            <a:avLst/>
          </a:prstGeom>
          <a:noFill/>
          <a:ln w="12700">
            <a:noFill/>
            <a:miter lim="800000"/>
            <a:headEnd type="none" w="sm" len="sm"/>
            <a:tailEnd type="none" w="sm" len="sm"/>
          </a:ln>
        </p:spPr>
        <p:txBody>
          <a:bodyPr>
            <a:spAutoFit/>
          </a:bodyPr>
          <a:lstStyle/>
          <a:p>
            <a:r>
              <a:rPr lang="en-US">
                <a:solidFill>
                  <a:srgbClr val="000000"/>
                </a:solidFill>
              </a:rPr>
              <a:t>double dec = 9.231482367;</a:t>
            </a:r>
          </a:p>
          <a:p>
            <a:r>
              <a:rPr lang="en-US">
                <a:solidFill>
                  <a:srgbClr val="000000"/>
                </a:solidFill>
              </a:rPr>
              <a:t>out.printf("dec == %.1f\n",dec);</a:t>
            </a:r>
          </a:p>
          <a:p>
            <a:r>
              <a:rPr lang="en-US">
                <a:solidFill>
                  <a:srgbClr val="000000"/>
                </a:solidFill>
              </a:rPr>
              <a:t>out.printf("dec == %.2f\n",dec);</a:t>
            </a:r>
          </a:p>
          <a:p>
            <a:r>
              <a:rPr lang="en-US">
                <a:solidFill>
                  <a:srgbClr val="000000"/>
                </a:solidFill>
              </a:rPr>
              <a:t>out.printf("dec == %.3f\n",dec);</a:t>
            </a:r>
          </a:p>
          <a:p>
            <a:r>
              <a:rPr lang="en-US">
                <a:solidFill>
                  <a:srgbClr val="000000"/>
                </a:solidFill>
              </a:rPr>
              <a:t>out.printf("dec == %.4f\n",dec);</a:t>
            </a:r>
          </a:p>
          <a:p>
            <a:r>
              <a:rPr lang="en-US">
                <a:solidFill>
                  <a:srgbClr val="000000"/>
                </a:solidFill>
              </a:rPr>
              <a:t>out.printf("dec == %.5f\n",dec);	</a:t>
            </a:r>
            <a:r>
              <a:rPr lang="en-US" sz="3200">
                <a:solidFill>
                  <a:srgbClr val="000000"/>
                </a:solidFill>
              </a:rPr>
              <a:t>	</a:t>
            </a:r>
          </a:p>
        </p:txBody>
      </p:sp>
      <p:sp>
        <p:nvSpPr>
          <p:cNvPr id="31749" name="Text Box 4"/>
          <p:cNvSpPr txBox="1">
            <a:spLocks noChangeArrowheads="1"/>
          </p:cNvSpPr>
          <p:nvPr/>
        </p:nvSpPr>
        <p:spPr bwMode="auto">
          <a:xfrm>
            <a:off x="6019800" y="2362200"/>
            <a:ext cx="2819400" cy="241776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p>
          <a:p>
            <a:r>
              <a:rPr lang="en-US">
                <a:solidFill>
                  <a:srgbClr val="000000"/>
                </a:solidFill>
              </a:rPr>
              <a:t>dec == 9.2</a:t>
            </a:r>
          </a:p>
          <a:p>
            <a:r>
              <a:rPr lang="en-US">
                <a:solidFill>
                  <a:srgbClr val="000000"/>
                </a:solidFill>
              </a:rPr>
              <a:t>dec == 9.23</a:t>
            </a:r>
          </a:p>
          <a:p>
            <a:r>
              <a:rPr lang="en-US">
                <a:solidFill>
                  <a:srgbClr val="000000"/>
                </a:solidFill>
              </a:rPr>
              <a:t>dec == 9.231</a:t>
            </a:r>
          </a:p>
          <a:p>
            <a:r>
              <a:rPr lang="en-US">
                <a:solidFill>
                  <a:srgbClr val="000000"/>
                </a:solidFill>
              </a:rPr>
              <a:t>dec == 9.2315</a:t>
            </a:r>
          </a:p>
          <a:p>
            <a:r>
              <a:rPr lang="en-US">
                <a:solidFill>
                  <a:srgbClr val="000000"/>
                </a:solidFill>
              </a:rPr>
              <a:t>dec == 9.23148</a:t>
            </a:r>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Formatting Output</a:t>
            </a:r>
            <a:endParaRPr lang="en-US" sz="5400" dirty="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398201603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2"/>
          </p:nvPr>
        </p:nvSpPr>
        <p:spPr/>
        <p:txBody>
          <a:bodyPr/>
          <a:lstStyle/>
          <a:p>
            <a:pPr>
              <a:defRPr/>
            </a:pPr>
            <a:endParaRPr lang="en-US" b="1">
              <a:solidFill>
                <a:srgbClr val="000000"/>
              </a:solidFill>
            </a:endParaRPr>
          </a:p>
          <a:p>
            <a:pPr>
              <a:defRPr/>
            </a:pPr>
            <a:endParaRPr lang="en-US">
              <a:solidFill>
                <a:srgbClr val="000000"/>
              </a:solidFill>
              <a:latin typeface="Tahoma" pitchFamily="34" charset="0"/>
            </a:endParaRPr>
          </a:p>
          <a:p>
            <a:pPr>
              <a:defRPr/>
            </a:pPr>
            <a:endParaRPr lang="en-US" b="1">
              <a:solidFill>
                <a:srgbClr val="000000"/>
              </a:solidFill>
              <a:latin typeface="Tahoma" pitchFamily="34" charset="0"/>
            </a:endParaRPr>
          </a:p>
          <a:p>
            <a:pPr>
              <a:defRPr/>
            </a:pPr>
            <a:r>
              <a:rPr lang="en-US" b="1">
                <a:solidFill>
                  <a:srgbClr val="000000"/>
                </a:solidFill>
                <a:latin typeface="Tahoma" pitchFamily="34" charset="0"/>
              </a:rPr>
              <a:t>© A+ Computer Science  -  www.apluscompsci.com</a:t>
            </a:r>
          </a:p>
        </p:txBody>
      </p:sp>
      <p:sp>
        <p:nvSpPr>
          <p:cNvPr id="32771" name="Line 3"/>
          <p:cNvSpPr>
            <a:spLocks noChangeShapeType="1"/>
          </p:cNvSpPr>
          <p:nvPr/>
        </p:nvSpPr>
        <p:spPr bwMode="auto">
          <a:xfrm>
            <a:off x="4648200" y="2743200"/>
            <a:ext cx="0" cy="914400"/>
          </a:xfrm>
          <a:prstGeom prst="line">
            <a:avLst/>
          </a:prstGeom>
          <a:noFill/>
          <a:ln w="76200">
            <a:solidFill>
              <a:srgbClr val="0000FF"/>
            </a:solidFill>
            <a:round/>
            <a:headEnd type="none" w="sm" len="sm"/>
            <a:tailEnd type="triangle" w="lg" len="lg"/>
          </a:ln>
        </p:spPr>
        <p:txBody>
          <a:bodyPr/>
          <a:lstStyle/>
          <a:p>
            <a:endParaRPr lang="en-US" sz="2800" b="0">
              <a:solidFill>
                <a:srgbClr val="000000"/>
              </a:solidFill>
              <a:latin typeface="Courier New" pitchFamily="49" charset="0"/>
            </a:endParaRPr>
          </a:p>
        </p:txBody>
      </p:sp>
      <p:sp>
        <p:nvSpPr>
          <p:cNvPr id="32773" name="Text Box 5"/>
          <p:cNvSpPr txBox="1">
            <a:spLocks noChangeArrowheads="1"/>
          </p:cNvSpPr>
          <p:nvPr/>
        </p:nvSpPr>
        <p:spPr bwMode="auto">
          <a:xfrm>
            <a:off x="6172200" y="4724400"/>
            <a:ext cx="2209800" cy="1203325"/>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600" u="sng">
                <a:solidFill>
                  <a:srgbClr val="FF0000"/>
                </a:solidFill>
              </a:rPr>
              <a:t>OUTPUT</a:t>
            </a:r>
            <a:br>
              <a:rPr lang="en-US" sz="3600" u="sng">
                <a:solidFill>
                  <a:srgbClr val="FF0000"/>
                </a:solidFill>
              </a:rPr>
            </a:br>
            <a:r>
              <a:rPr lang="en-US" sz="3600" b="0">
                <a:solidFill>
                  <a:srgbClr val="FF0000"/>
                </a:solidFill>
              </a:rPr>
              <a:t>      </a:t>
            </a:r>
            <a:r>
              <a:rPr lang="en-US" sz="3600">
                <a:solidFill>
                  <a:srgbClr val="000000"/>
                </a:solidFill>
              </a:rPr>
              <a:t>8.26</a:t>
            </a:r>
          </a:p>
        </p:txBody>
      </p:sp>
      <p:sp>
        <p:nvSpPr>
          <p:cNvPr id="32774" name="Rectangle 6"/>
          <p:cNvSpPr>
            <a:spLocks noChangeArrowheads="1"/>
          </p:cNvSpPr>
          <p:nvPr/>
        </p:nvSpPr>
        <p:spPr bwMode="auto">
          <a:xfrm>
            <a:off x="533400" y="3581400"/>
            <a:ext cx="7678738" cy="641350"/>
          </a:xfrm>
          <a:prstGeom prst="rect">
            <a:avLst/>
          </a:prstGeom>
          <a:noFill/>
          <a:ln w="12700">
            <a:noFill/>
            <a:miter lim="800000"/>
            <a:headEnd type="none" w="sm" len="sm"/>
            <a:tailEnd type="none" w="sm" len="sm"/>
          </a:ln>
        </p:spPr>
        <p:txBody>
          <a:bodyPr wrap="none">
            <a:spAutoFit/>
          </a:bodyPr>
          <a:lstStyle/>
          <a:p>
            <a:r>
              <a:rPr lang="en-US" sz="3600">
                <a:solidFill>
                  <a:srgbClr val="000000"/>
                </a:solidFill>
              </a:rPr>
              <a:t>out.printf( " %</a:t>
            </a:r>
            <a:r>
              <a:rPr lang="en-US" sz="3600">
                <a:solidFill>
                  <a:srgbClr val="008000"/>
                </a:solidFill>
              </a:rPr>
              <a:t>9.</a:t>
            </a:r>
            <a:r>
              <a:rPr lang="en-US" sz="3600">
                <a:solidFill>
                  <a:srgbClr val="3333CC"/>
                </a:solidFill>
              </a:rPr>
              <a:t>2</a:t>
            </a:r>
            <a:r>
              <a:rPr lang="en-US" sz="3600">
                <a:solidFill>
                  <a:srgbClr val="FF0000"/>
                </a:solidFill>
              </a:rPr>
              <a:t>f</a:t>
            </a:r>
            <a:r>
              <a:rPr lang="en-US" sz="3600">
                <a:solidFill>
                  <a:srgbClr val="000000"/>
                </a:solidFill>
              </a:rPr>
              <a:t> " , </a:t>
            </a:r>
            <a:r>
              <a:rPr lang="en-US" sz="3600">
                <a:solidFill>
                  <a:srgbClr val="3333CC"/>
                </a:solidFill>
              </a:rPr>
              <a:t>8.25612 </a:t>
            </a:r>
            <a:r>
              <a:rPr lang="en-US" sz="3600">
                <a:solidFill>
                  <a:srgbClr val="000000"/>
                </a:solidFill>
              </a:rPr>
              <a:t>);</a:t>
            </a:r>
          </a:p>
        </p:txBody>
      </p:sp>
      <p:sp>
        <p:nvSpPr>
          <p:cNvPr id="32775" name="Line 7"/>
          <p:cNvSpPr>
            <a:spLocks noChangeShapeType="1"/>
          </p:cNvSpPr>
          <p:nvPr/>
        </p:nvSpPr>
        <p:spPr bwMode="auto">
          <a:xfrm>
            <a:off x="4191000" y="2743200"/>
            <a:ext cx="0" cy="914400"/>
          </a:xfrm>
          <a:prstGeom prst="line">
            <a:avLst/>
          </a:prstGeom>
          <a:noFill/>
          <a:ln w="76200">
            <a:solidFill>
              <a:srgbClr val="008000"/>
            </a:solidFill>
            <a:round/>
            <a:headEnd type="none" w="sm" len="sm"/>
            <a:tailEnd type="triangle" w="lg" len="lg"/>
          </a:ln>
        </p:spPr>
        <p:txBody>
          <a:bodyPr/>
          <a:lstStyle/>
          <a:p>
            <a:endParaRPr lang="en-US" sz="2800" b="0">
              <a:solidFill>
                <a:srgbClr val="000000"/>
              </a:solidFill>
              <a:latin typeface="Courier New" pitchFamily="49" charset="0"/>
            </a:endParaRPr>
          </a:p>
        </p:txBody>
      </p:sp>
      <p:sp>
        <p:nvSpPr>
          <p:cNvPr id="32776" name="Text Box 8"/>
          <p:cNvSpPr txBox="1">
            <a:spLocks noChangeArrowheads="1"/>
          </p:cNvSpPr>
          <p:nvPr/>
        </p:nvSpPr>
        <p:spPr bwMode="auto">
          <a:xfrm>
            <a:off x="1600200" y="2057400"/>
            <a:ext cx="2743200" cy="654050"/>
          </a:xfrm>
          <a:prstGeom prst="rect">
            <a:avLst/>
          </a:prstGeom>
          <a:noFill/>
          <a:ln w="12700">
            <a:solidFill>
              <a:srgbClr val="008000"/>
            </a:solidFill>
            <a:miter lim="800000"/>
            <a:headEnd type="none" w="sm" len="sm"/>
            <a:tailEnd type="none" w="sm" len="sm"/>
          </a:ln>
        </p:spPr>
        <p:txBody>
          <a:bodyPr>
            <a:spAutoFit/>
          </a:bodyPr>
          <a:lstStyle/>
          <a:p>
            <a:pPr>
              <a:spcBef>
                <a:spcPct val="50000"/>
              </a:spcBef>
            </a:pPr>
            <a:r>
              <a:rPr lang="en-US" sz="3600" b="0">
                <a:solidFill>
                  <a:srgbClr val="008000"/>
                </a:solidFill>
              </a:rPr>
              <a:t>Column size</a:t>
            </a:r>
          </a:p>
        </p:txBody>
      </p:sp>
      <p:sp>
        <p:nvSpPr>
          <p:cNvPr id="32777" name="Text Box 9"/>
          <p:cNvSpPr txBox="1">
            <a:spLocks noChangeArrowheads="1"/>
          </p:cNvSpPr>
          <p:nvPr/>
        </p:nvSpPr>
        <p:spPr bwMode="auto">
          <a:xfrm>
            <a:off x="4495800" y="2057400"/>
            <a:ext cx="3352800" cy="654050"/>
          </a:xfrm>
          <a:prstGeom prst="rect">
            <a:avLst/>
          </a:prstGeom>
          <a:noFill/>
          <a:ln w="12700">
            <a:solidFill>
              <a:schemeClr val="accent2"/>
            </a:solidFill>
            <a:miter lim="800000"/>
            <a:headEnd type="none" w="sm" len="sm"/>
            <a:tailEnd type="none" w="sm" len="sm"/>
          </a:ln>
        </p:spPr>
        <p:txBody>
          <a:bodyPr>
            <a:spAutoFit/>
          </a:bodyPr>
          <a:lstStyle/>
          <a:p>
            <a:pPr>
              <a:spcBef>
                <a:spcPct val="50000"/>
              </a:spcBef>
            </a:pPr>
            <a:r>
              <a:rPr lang="en-US" sz="3600" b="0">
                <a:solidFill>
                  <a:srgbClr val="3333CC"/>
                </a:solidFill>
              </a:rPr>
              <a:t># of decimals</a:t>
            </a:r>
          </a:p>
        </p:txBody>
      </p:sp>
      <p:sp>
        <p:nvSpPr>
          <p:cNvPr id="32778" name="Line 10"/>
          <p:cNvSpPr>
            <a:spLocks noChangeShapeType="1"/>
          </p:cNvSpPr>
          <p:nvPr/>
        </p:nvSpPr>
        <p:spPr bwMode="auto">
          <a:xfrm flipV="1">
            <a:off x="4876800" y="4191000"/>
            <a:ext cx="0" cy="838200"/>
          </a:xfrm>
          <a:prstGeom prst="line">
            <a:avLst/>
          </a:prstGeom>
          <a:noFill/>
          <a:ln w="76200">
            <a:solidFill>
              <a:srgbClr val="FF0000"/>
            </a:solidFill>
            <a:round/>
            <a:headEnd type="none" w="sm" len="sm"/>
            <a:tailEnd type="triangle" w="lg" len="lg"/>
          </a:ln>
        </p:spPr>
        <p:txBody>
          <a:bodyPr/>
          <a:lstStyle/>
          <a:p>
            <a:endParaRPr lang="en-US" sz="2800" b="0">
              <a:solidFill>
                <a:srgbClr val="000000"/>
              </a:solidFill>
              <a:latin typeface="Courier New" pitchFamily="49" charset="0"/>
            </a:endParaRPr>
          </a:p>
        </p:txBody>
      </p:sp>
      <p:sp>
        <p:nvSpPr>
          <p:cNvPr id="32779" name="Text Box 11"/>
          <p:cNvSpPr txBox="1">
            <a:spLocks noChangeArrowheads="1"/>
          </p:cNvSpPr>
          <p:nvPr/>
        </p:nvSpPr>
        <p:spPr bwMode="auto">
          <a:xfrm>
            <a:off x="2133600" y="5029200"/>
            <a:ext cx="2819400" cy="654050"/>
          </a:xfrm>
          <a:prstGeom prst="rect">
            <a:avLst/>
          </a:prstGeom>
          <a:noFill/>
          <a:ln w="12700">
            <a:solidFill>
              <a:srgbClr val="FF0000"/>
            </a:solidFill>
            <a:miter lim="800000"/>
            <a:headEnd type="none" w="sm" len="sm"/>
            <a:tailEnd type="none" w="sm" len="sm"/>
          </a:ln>
        </p:spPr>
        <p:txBody>
          <a:bodyPr>
            <a:spAutoFit/>
          </a:bodyPr>
          <a:lstStyle/>
          <a:p>
            <a:pPr>
              <a:spcBef>
                <a:spcPct val="50000"/>
              </a:spcBef>
            </a:pPr>
            <a:r>
              <a:rPr lang="en-US" sz="3600" b="0">
                <a:solidFill>
                  <a:srgbClr val="FF0000"/>
                </a:solidFill>
              </a:rPr>
              <a:t>type of data</a:t>
            </a:r>
          </a:p>
        </p:txBody>
      </p:sp>
      <p:sp>
        <p:nvSpPr>
          <p:cNvPr id="14" name="Rectangle 13"/>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Formatting Output</a:t>
            </a:r>
            <a:endParaRPr lang="en-US" sz="5400" dirty="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236595397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2"/>
          </p:nvPr>
        </p:nvSpPr>
        <p:spPr/>
        <p:txBody>
          <a:bodyPr/>
          <a:lstStyle/>
          <a:p>
            <a:pPr>
              <a:defRPr/>
            </a:pPr>
            <a:endParaRPr lang="en-US" b="1">
              <a:solidFill>
                <a:srgbClr val="000000"/>
              </a:solidFill>
            </a:endParaRPr>
          </a:p>
          <a:p>
            <a:pPr>
              <a:defRPr/>
            </a:pPr>
            <a:endParaRPr lang="en-US">
              <a:solidFill>
                <a:srgbClr val="000000"/>
              </a:solidFill>
              <a:latin typeface="Tahoma" pitchFamily="34" charset="0"/>
            </a:endParaRPr>
          </a:p>
          <a:p>
            <a:pPr>
              <a:defRPr/>
            </a:pPr>
            <a:endParaRPr lang="en-US" b="1">
              <a:solidFill>
                <a:srgbClr val="000000"/>
              </a:solidFill>
              <a:latin typeface="Tahoma" pitchFamily="34" charset="0"/>
            </a:endParaRPr>
          </a:p>
          <a:p>
            <a:pPr>
              <a:defRPr/>
            </a:pPr>
            <a:r>
              <a:rPr lang="en-US" b="1">
                <a:solidFill>
                  <a:srgbClr val="000000"/>
                </a:solidFill>
                <a:latin typeface="Tahoma" pitchFamily="34" charset="0"/>
              </a:rPr>
              <a:t>© A+ Computer Science  -  www.apluscompsci.com</a:t>
            </a:r>
          </a:p>
        </p:txBody>
      </p:sp>
      <p:sp>
        <p:nvSpPr>
          <p:cNvPr id="33795" name="Text Box 2"/>
          <p:cNvSpPr txBox="1">
            <a:spLocks noChangeArrowheads="1"/>
          </p:cNvSpPr>
          <p:nvPr/>
        </p:nvSpPr>
        <p:spPr bwMode="auto">
          <a:xfrm>
            <a:off x="304800" y="2209800"/>
            <a:ext cx="8769350" cy="2041525"/>
          </a:xfrm>
          <a:prstGeom prst="rect">
            <a:avLst/>
          </a:prstGeom>
          <a:noFill/>
          <a:ln w="12700">
            <a:noFill/>
            <a:miter lim="800000"/>
            <a:headEnd type="none" w="sm" len="sm"/>
            <a:tailEnd type="none" w="sm" len="sm"/>
          </a:ln>
        </p:spPr>
        <p:txBody>
          <a:bodyPr wrap="none">
            <a:spAutoFit/>
          </a:bodyPr>
          <a:lstStyle/>
          <a:p>
            <a:r>
              <a:rPr lang="en-US" sz="3200">
                <a:solidFill>
                  <a:srgbClr val="000000"/>
                </a:solidFill>
              </a:rPr>
              <a:t>double dec = 5.3423;</a:t>
            </a:r>
          </a:p>
          <a:p>
            <a:r>
              <a:rPr lang="en-US" sz="3200">
                <a:solidFill>
                  <a:srgbClr val="000000"/>
                </a:solidFill>
              </a:rPr>
              <a:t>out.println(String.format("%.3f",dec));</a:t>
            </a:r>
          </a:p>
          <a:p>
            <a:r>
              <a:rPr lang="en-US" sz="3200">
                <a:solidFill>
                  <a:srgbClr val="000000"/>
                </a:solidFill>
              </a:rPr>
              <a:t>out.println(String.format("%12.3f",dec));</a:t>
            </a:r>
          </a:p>
          <a:p>
            <a:r>
              <a:rPr lang="en-US" sz="3200">
                <a:solidFill>
                  <a:srgbClr val="000000"/>
                </a:solidFill>
              </a:rPr>
              <a:t>out.println(String.format("%-7.3f",dec));</a:t>
            </a:r>
          </a:p>
        </p:txBody>
      </p:sp>
      <p:sp>
        <p:nvSpPr>
          <p:cNvPr id="33797" name="Text Box 4"/>
          <p:cNvSpPr txBox="1">
            <a:spLocks noChangeArrowheads="1"/>
          </p:cNvSpPr>
          <p:nvPr/>
        </p:nvSpPr>
        <p:spPr bwMode="auto">
          <a:xfrm>
            <a:off x="533400" y="4495800"/>
            <a:ext cx="2895600" cy="187325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p>
          <a:p>
            <a:r>
              <a:rPr lang="en-US" sz="2800">
                <a:solidFill>
                  <a:srgbClr val="000000"/>
                </a:solidFill>
                <a:latin typeface="Courier New" pitchFamily="49" charset="0"/>
              </a:rPr>
              <a:t>5.342</a:t>
            </a:r>
          </a:p>
          <a:p>
            <a:r>
              <a:rPr lang="en-US" sz="2800">
                <a:solidFill>
                  <a:srgbClr val="000000"/>
                </a:solidFill>
                <a:latin typeface="Courier New" pitchFamily="49" charset="0"/>
              </a:rPr>
              <a:t>       5.342</a:t>
            </a:r>
          </a:p>
          <a:p>
            <a:r>
              <a:rPr lang="en-US" sz="2800">
                <a:solidFill>
                  <a:srgbClr val="000000"/>
                </a:solidFill>
                <a:latin typeface="Courier New" pitchFamily="49" charset="0"/>
              </a:rPr>
              <a:t>5.342  x</a:t>
            </a:r>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Formatting Output</a:t>
            </a:r>
            <a:endParaRPr lang="en-US" sz="5400" dirty="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34682791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
        <p:nvSpPr>
          <p:cNvPr id="16388" name="Text Box 3"/>
          <p:cNvSpPr txBox="1">
            <a:spLocks noChangeArrowheads="1"/>
          </p:cNvSpPr>
          <p:nvPr/>
        </p:nvSpPr>
        <p:spPr bwMode="auto">
          <a:xfrm>
            <a:off x="533400" y="1828800"/>
            <a:ext cx="7677102" cy="3539430"/>
          </a:xfrm>
          <a:prstGeom prst="rect">
            <a:avLst/>
          </a:prstGeom>
          <a:noFill/>
          <a:ln w="12700">
            <a:noFill/>
            <a:miter lim="800000"/>
            <a:headEnd type="none" w="sm" len="sm"/>
            <a:tailEnd type="none" w="sm" len="sm"/>
          </a:ln>
        </p:spPr>
        <p:txBody>
          <a:bodyPr wrap="none">
            <a:spAutoFit/>
          </a:bodyPr>
          <a:lstStyle/>
          <a:p>
            <a:r>
              <a:rPr lang="en-US" sz="3200" dirty="0"/>
              <a:t>Scanner keyboard =</a:t>
            </a:r>
          </a:p>
          <a:p>
            <a:r>
              <a:rPr lang="en-US" sz="3200" dirty="0"/>
              <a:t>                   </a:t>
            </a:r>
            <a:r>
              <a:rPr lang="en-US" sz="3200" dirty="0">
                <a:solidFill>
                  <a:srgbClr val="FF0000"/>
                </a:solidFill>
              </a:rPr>
              <a:t>new</a:t>
            </a:r>
            <a:r>
              <a:rPr lang="en-US" sz="3200" dirty="0"/>
              <a:t> Scanner(</a:t>
            </a:r>
            <a:r>
              <a:rPr lang="en-US" sz="3200" dirty="0" err="1"/>
              <a:t>System.in</a:t>
            </a:r>
            <a:r>
              <a:rPr lang="en-US" sz="3200" dirty="0"/>
              <a:t>);</a:t>
            </a:r>
          </a:p>
          <a:p>
            <a:endParaRPr lang="en-US" sz="3200" dirty="0"/>
          </a:p>
          <a:p>
            <a:r>
              <a:rPr lang="en-US" sz="3200" dirty="0" err="1" smtClean="0"/>
              <a:t>AplusBug</a:t>
            </a:r>
            <a:r>
              <a:rPr lang="en-US" sz="3200" dirty="0" smtClean="0"/>
              <a:t> dude;</a:t>
            </a:r>
            <a:br>
              <a:rPr lang="en-US" sz="3200" dirty="0" smtClean="0"/>
            </a:br>
            <a:r>
              <a:rPr lang="en-US" sz="3200" dirty="0" smtClean="0"/>
              <a:t>dude = </a:t>
            </a:r>
            <a:r>
              <a:rPr lang="en-US" sz="3200" dirty="0">
                <a:solidFill>
                  <a:srgbClr val="FF0000"/>
                </a:solidFill>
              </a:rPr>
              <a:t>new</a:t>
            </a:r>
            <a:r>
              <a:rPr lang="en-US" sz="3200" dirty="0"/>
              <a:t> </a:t>
            </a:r>
            <a:r>
              <a:rPr lang="en-US" sz="3200" dirty="0" err="1" smtClean="0"/>
              <a:t>AplusBug</a:t>
            </a:r>
            <a:r>
              <a:rPr lang="en-US" sz="3200" dirty="0" smtClean="0"/>
              <a:t>();</a:t>
            </a:r>
            <a:endParaRPr lang="en-US" sz="3200" dirty="0"/>
          </a:p>
          <a:p>
            <a:endParaRPr lang="en-US" sz="3200" dirty="0"/>
          </a:p>
          <a:p>
            <a:endParaRPr lang="en-US" sz="3200" dirty="0"/>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References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6477000" y="3276600"/>
            <a:ext cx="2038350" cy="226695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2"/>
          </p:nvPr>
        </p:nvSpPr>
        <p:spPr>
          <a:noFill/>
        </p:spPr>
        <p:txBody>
          <a:bodyPr/>
          <a:lstStyle/>
          <a:p>
            <a:endParaRPr lang="en-US" smtClean="0">
              <a:solidFill>
                <a:srgbClr val="000000"/>
              </a:solidFill>
            </a:endParaRPr>
          </a:p>
          <a:p>
            <a:endParaRPr lang="en-US" smtClean="0">
              <a:solidFill>
                <a:srgbClr val="000000"/>
              </a:solidFill>
            </a:endParaRPr>
          </a:p>
          <a:p>
            <a:endParaRPr lang="en-US" smtClean="0">
              <a:solidFill>
                <a:srgbClr val="000000"/>
              </a:solidFill>
            </a:endParaRPr>
          </a:p>
          <a:p>
            <a:r>
              <a:rPr lang="en-US" smtClean="0">
                <a:solidFill>
                  <a:srgbClr val="000000"/>
                </a:solidFill>
              </a:rPr>
              <a:t>© A+ Computer Science  -  www.apluscompsci.com</a:t>
            </a:r>
          </a:p>
        </p:txBody>
      </p:sp>
      <p:sp>
        <p:nvSpPr>
          <p:cNvPr id="4" name="Rectangle 3"/>
          <p:cNvSpPr/>
          <p:nvPr/>
        </p:nvSpPr>
        <p:spPr>
          <a:xfrm>
            <a:off x="228600" y="2514600"/>
            <a:ext cx="86106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ea typeface="Tahoma" pitchFamily="34" charset="0"/>
                <a:cs typeface="Tahoma" pitchFamily="34" charset="0"/>
              </a:rPr>
              <a:t>realformatone.java</a:t>
            </a:r>
          </a:p>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ea typeface="Tahoma" pitchFamily="34" charset="0"/>
                <a:cs typeface="Tahoma" pitchFamily="34" charset="0"/>
              </a:rPr>
              <a:t>realformattwo.java</a:t>
            </a:r>
            <a:endParaRPr lang="en-US" sz="6000" spc="50" dirty="0">
              <a:ln w="11430">
                <a:solidFill>
                  <a:srgbClr val="FF0000"/>
                </a:solidFill>
              </a:ln>
              <a:solidFill>
                <a:srgbClr val="FF3300"/>
              </a:solidFill>
              <a:effectLst>
                <a:outerShdw blurRad="76200" dist="50800" dir="5400000" algn="tl" rotWithShape="0">
                  <a:srgbClr val="000000">
                    <a:alpha val="65000"/>
                  </a:srgbClr>
                </a:outerShdw>
              </a:effectLst>
              <a:ea typeface="Tahoma" pitchFamily="34" charset="0"/>
              <a:cs typeface="Tahoma" pitchFamily="34" charset="0"/>
            </a:endParaRPr>
          </a:p>
        </p:txBody>
      </p:sp>
    </p:spTree>
    <p:extLst>
      <p:ext uri="{BB962C8B-B14F-4D97-AF65-F5344CB8AC3E}">
        <p14:creationId xmlns:p14="http://schemas.microsoft.com/office/powerpoint/2010/main" val="361291828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2"/>
          </p:nvPr>
        </p:nvSpPr>
        <p:spPr/>
        <p:txBody>
          <a:bodyPr/>
          <a:lstStyle/>
          <a:p>
            <a:pPr>
              <a:defRPr/>
            </a:pPr>
            <a:endParaRPr lang="en-US" b="1">
              <a:solidFill>
                <a:srgbClr val="000000"/>
              </a:solidFill>
            </a:endParaRPr>
          </a:p>
          <a:p>
            <a:pPr>
              <a:defRPr/>
            </a:pPr>
            <a:endParaRPr lang="en-US">
              <a:solidFill>
                <a:srgbClr val="000000"/>
              </a:solidFill>
              <a:latin typeface="Tahoma" pitchFamily="34" charset="0"/>
            </a:endParaRPr>
          </a:p>
          <a:p>
            <a:pPr>
              <a:defRPr/>
            </a:pPr>
            <a:endParaRPr lang="en-US" b="1">
              <a:solidFill>
                <a:srgbClr val="000000"/>
              </a:solidFill>
              <a:latin typeface="Tahoma" pitchFamily="34" charset="0"/>
            </a:endParaRPr>
          </a:p>
          <a:p>
            <a:pPr>
              <a:defRPr/>
            </a:pPr>
            <a:r>
              <a:rPr lang="en-US" b="1">
                <a:solidFill>
                  <a:srgbClr val="000000"/>
                </a:solidFill>
                <a:latin typeface="Tahoma" pitchFamily="34" charset="0"/>
              </a:rPr>
              <a:t>© A+ Computer Science  -  www.apluscompsci.com</a:t>
            </a:r>
          </a:p>
        </p:txBody>
      </p:sp>
      <p:sp>
        <p:nvSpPr>
          <p:cNvPr id="35843" name="Text Box 2"/>
          <p:cNvSpPr txBox="1">
            <a:spLocks noChangeArrowheads="1"/>
          </p:cNvSpPr>
          <p:nvPr/>
        </p:nvSpPr>
        <p:spPr bwMode="auto">
          <a:xfrm>
            <a:off x="533400" y="2209800"/>
            <a:ext cx="5951538" cy="2528888"/>
          </a:xfrm>
          <a:prstGeom prst="rect">
            <a:avLst/>
          </a:prstGeom>
          <a:noFill/>
          <a:ln w="12700">
            <a:noFill/>
            <a:miter lim="800000"/>
            <a:headEnd type="none" w="sm" len="sm"/>
            <a:tailEnd type="none" w="sm" len="sm"/>
          </a:ln>
        </p:spPr>
        <p:txBody>
          <a:bodyPr wrap="none">
            <a:spAutoFit/>
          </a:bodyPr>
          <a:lstStyle/>
          <a:p>
            <a:r>
              <a:rPr lang="en-US" sz="3200">
                <a:solidFill>
                  <a:srgbClr val="000000"/>
                </a:solidFill>
              </a:rPr>
              <a:t>int num = 923;</a:t>
            </a:r>
          </a:p>
          <a:p>
            <a:r>
              <a:rPr lang="en-US" sz="3200">
                <a:solidFill>
                  <a:srgbClr val="000000"/>
                </a:solidFill>
              </a:rPr>
              <a:t>out.printf("%d\n", num);</a:t>
            </a:r>
          </a:p>
          <a:p>
            <a:r>
              <a:rPr lang="en-US" sz="3200">
                <a:solidFill>
                  <a:srgbClr val="000000"/>
                </a:solidFill>
              </a:rPr>
              <a:t>out.printf("%6d\n", num);</a:t>
            </a:r>
          </a:p>
          <a:p>
            <a:r>
              <a:rPr lang="en-US" sz="3200">
                <a:solidFill>
                  <a:srgbClr val="000000"/>
                </a:solidFill>
              </a:rPr>
              <a:t>out.printf("%-6d\n", num);</a:t>
            </a:r>
          </a:p>
          <a:p>
            <a:r>
              <a:rPr lang="en-US" sz="3200">
                <a:solidFill>
                  <a:srgbClr val="000000"/>
                </a:solidFill>
              </a:rPr>
              <a:t>out.printf("%06d\n", num);</a:t>
            </a:r>
          </a:p>
        </p:txBody>
      </p:sp>
      <p:sp>
        <p:nvSpPr>
          <p:cNvPr id="35844" name="Text Box 3"/>
          <p:cNvSpPr txBox="1">
            <a:spLocks noChangeArrowheads="1"/>
          </p:cNvSpPr>
          <p:nvPr/>
        </p:nvSpPr>
        <p:spPr bwMode="auto">
          <a:xfrm>
            <a:off x="6629400" y="2438400"/>
            <a:ext cx="2209800" cy="230028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p>
          <a:p>
            <a:r>
              <a:rPr lang="en-US" sz="2800">
                <a:solidFill>
                  <a:srgbClr val="000000"/>
                </a:solidFill>
                <a:latin typeface="Courier New" pitchFamily="49" charset="0"/>
              </a:rPr>
              <a:t>923</a:t>
            </a:r>
          </a:p>
          <a:p>
            <a:r>
              <a:rPr lang="en-US" sz="2800">
                <a:solidFill>
                  <a:srgbClr val="000000"/>
                </a:solidFill>
                <a:latin typeface="Courier New" pitchFamily="49" charset="0"/>
              </a:rPr>
              <a:t>   923</a:t>
            </a:r>
          </a:p>
          <a:p>
            <a:r>
              <a:rPr lang="en-US" sz="2800">
                <a:solidFill>
                  <a:srgbClr val="000000"/>
                </a:solidFill>
                <a:latin typeface="Courier New" pitchFamily="49" charset="0"/>
              </a:rPr>
              <a:t>923</a:t>
            </a:r>
          </a:p>
          <a:p>
            <a:r>
              <a:rPr lang="en-US" sz="2800">
                <a:solidFill>
                  <a:srgbClr val="000000"/>
                </a:solidFill>
                <a:latin typeface="Courier New" pitchFamily="49" charset="0"/>
              </a:rPr>
              <a:t>000923</a:t>
            </a:r>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Formatting Output</a:t>
            </a:r>
            <a:endParaRPr lang="en-US" sz="5400" dirty="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197884183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2"/>
          </p:nvPr>
        </p:nvSpPr>
        <p:spPr/>
        <p:txBody>
          <a:bodyPr/>
          <a:lstStyle/>
          <a:p>
            <a:pPr>
              <a:defRPr/>
            </a:pPr>
            <a:endParaRPr lang="en-US" b="1">
              <a:solidFill>
                <a:srgbClr val="000000"/>
              </a:solidFill>
            </a:endParaRPr>
          </a:p>
          <a:p>
            <a:pPr>
              <a:defRPr/>
            </a:pPr>
            <a:endParaRPr lang="en-US">
              <a:solidFill>
                <a:srgbClr val="000000"/>
              </a:solidFill>
              <a:latin typeface="Tahoma" pitchFamily="34" charset="0"/>
            </a:endParaRPr>
          </a:p>
          <a:p>
            <a:pPr>
              <a:defRPr/>
            </a:pPr>
            <a:endParaRPr lang="en-US" b="1">
              <a:solidFill>
                <a:srgbClr val="000000"/>
              </a:solidFill>
              <a:latin typeface="Tahoma" pitchFamily="34" charset="0"/>
            </a:endParaRPr>
          </a:p>
          <a:p>
            <a:pPr>
              <a:defRPr/>
            </a:pPr>
            <a:r>
              <a:rPr lang="en-US" b="1">
                <a:solidFill>
                  <a:srgbClr val="000000"/>
                </a:solidFill>
                <a:latin typeface="Tahoma" pitchFamily="34" charset="0"/>
              </a:rPr>
              <a:t>© A+ Computer Science  -  www.apluscompsci.com</a:t>
            </a:r>
          </a:p>
        </p:txBody>
      </p:sp>
      <p:sp>
        <p:nvSpPr>
          <p:cNvPr id="36867" name="Text Box 2"/>
          <p:cNvSpPr txBox="1">
            <a:spLocks noChangeArrowheads="1"/>
          </p:cNvSpPr>
          <p:nvPr/>
        </p:nvSpPr>
        <p:spPr bwMode="auto">
          <a:xfrm>
            <a:off x="304800" y="1752600"/>
            <a:ext cx="8680450" cy="2528888"/>
          </a:xfrm>
          <a:prstGeom prst="rect">
            <a:avLst/>
          </a:prstGeom>
          <a:noFill/>
          <a:ln w="12700">
            <a:noFill/>
            <a:miter lim="800000"/>
            <a:headEnd type="none" w="sm" len="sm"/>
            <a:tailEnd type="none" w="sm" len="sm"/>
          </a:ln>
        </p:spPr>
        <p:txBody>
          <a:bodyPr wrap="none">
            <a:spAutoFit/>
          </a:bodyPr>
          <a:lstStyle/>
          <a:p>
            <a:r>
              <a:rPr lang="en-US" sz="3200">
                <a:solidFill>
                  <a:srgbClr val="000000"/>
                </a:solidFill>
              </a:rPr>
              <a:t>int num = 567;</a:t>
            </a:r>
          </a:p>
          <a:p>
            <a:r>
              <a:rPr lang="en-US" sz="3200">
                <a:solidFill>
                  <a:srgbClr val="000000"/>
                </a:solidFill>
              </a:rPr>
              <a:t>out.println(String.format("%d",num));</a:t>
            </a:r>
          </a:p>
          <a:p>
            <a:r>
              <a:rPr lang="en-US" sz="3200">
                <a:solidFill>
                  <a:srgbClr val="000000"/>
                </a:solidFill>
              </a:rPr>
              <a:t>out.println(String.format("%6d",num));</a:t>
            </a:r>
          </a:p>
          <a:p>
            <a:r>
              <a:rPr lang="en-US" sz="3200">
                <a:solidFill>
                  <a:srgbClr val="000000"/>
                </a:solidFill>
              </a:rPr>
              <a:t>out.println(String.format("%-6d",num));</a:t>
            </a:r>
          </a:p>
          <a:p>
            <a:r>
              <a:rPr lang="en-US" sz="3200">
                <a:solidFill>
                  <a:srgbClr val="000000"/>
                </a:solidFill>
              </a:rPr>
              <a:t>out.println(String.format("%06d",num));</a:t>
            </a:r>
          </a:p>
        </p:txBody>
      </p:sp>
      <p:sp>
        <p:nvSpPr>
          <p:cNvPr id="36868" name="Text Box 3"/>
          <p:cNvSpPr txBox="1">
            <a:spLocks noChangeArrowheads="1"/>
          </p:cNvSpPr>
          <p:nvPr/>
        </p:nvSpPr>
        <p:spPr bwMode="auto">
          <a:xfrm>
            <a:off x="533400" y="4343400"/>
            <a:ext cx="2209800" cy="230028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p>
          <a:p>
            <a:r>
              <a:rPr lang="en-US" sz="2800">
                <a:solidFill>
                  <a:srgbClr val="000000"/>
                </a:solidFill>
                <a:latin typeface="Courier New" pitchFamily="49" charset="0"/>
              </a:rPr>
              <a:t>567</a:t>
            </a:r>
          </a:p>
          <a:p>
            <a:r>
              <a:rPr lang="en-US" sz="2800">
                <a:solidFill>
                  <a:srgbClr val="000000"/>
                </a:solidFill>
                <a:latin typeface="Courier New" pitchFamily="49" charset="0"/>
              </a:rPr>
              <a:t>   567</a:t>
            </a:r>
          </a:p>
          <a:p>
            <a:r>
              <a:rPr lang="en-US" sz="2800">
                <a:solidFill>
                  <a:srgbClr val="000000"/>
                </a:solidFill>
                <a:latin typeface="Courier New" pitchFamily="49" charset="0"/>
              </a:rPr>
              <a:t>567</a:t>
            </a:r>
          </a:p>
          <a:p>
            <a:r>
              <a:rPr lang="en-US" sz="2800">
                <a:solidFill>
                  <a:srgbClr val="000000"/>
                </a:solidFill>
                <a:latin typeface="Courier New" pitchFamily="49" charset="0"/>
              </a:rPr>
              <a:t>000567</a:t>
            </a:r>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Formatting Output</a:t>
            </a:r>
            <a:endParaRPr lang="en-US" sz="5400" dirty="0">
              <a:ln w="18000">
                <a:solidFill>
                  <a:srgbClr val="3333CC">
                    <a:satMod val="140000"/>
                  </a:srgb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162340036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2"/>
          </p:nvPr>
        </p:nvSpPr>
        <p:spPr>
          <a:noFill/>
        </p:spPr>
        <p:txBody>
          <a:bodyPr/>
          <a:lstStyle/>
          <a:p>
            <a:endParaRPr lang="en-US" smtClean="0">
              <a:solidFill>
                <a:srgbClr val="000000"/>
              </a:solidFill>
            </a:endParaRPr>
          </a:p>
          <a:p>
            <a:endParaRPr lang="en-US" smtClean="0">
              <a:solidFill>
                <a:srgbClr val="000000"/>
              </a:solidFill>
            </a:endParaRPr>
          </a:p>
          <a:p>
            <a:endParaRPr lang="en-US" smtClean="0">
              <a:solidFill>
                <a:srgbClr val="000000"/>
              </a:solidFill>
            </a:endParaRPr>
          </a:p>
          <a:p>
            <a:r>
              <a:rPr lang="en-US" smtClean="0">
                <a:solidFill>
                  <a:srgbClr val="000000"/>
                </a:solidFill>
              </a:rPr>
              <a:t>© A+ Computer Science  -  www.apluscompsci.com</a:t>
            </a:r>
          </a:p>
        </p:txBody>
      </p:sp>
      <p:sp>
        <p:nvSpPr>
          <p:cNvPr id="4" name="Rectangle 3"/>
          <p:cNvSpPr/>
          <p:nvPr/>
        </p:nvSpPr>
        <p:spPr>
          <a:xfrm>
            <a:off x="457200" y="2514600"/>
            <a:ext cx="82296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ea typeface="Tahoma" pitchFamily="34" charset="0"/>
                <a:cs typeface="Tahoma" pitchFamily="34" charset="0"/>
              </a:rPr>
              <a:t>intformatone.java</a:t>
            </a:r>
          </a:p>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ea typeface="Tahoma" pitchFamily="34" charset="0"/>
                <a:cs typeface="Tahoma" pitchFamily="34" charset="0"/>
              </a:rPr>
              <a:t>intformattwo.java</a:t>
            </a:r>
            <a:endParaRPr lang="en-US" sz="6000" spc="50" dirty="0">
              <a:ln w="11430">
                <a:solidFill>
                  <a:srgbClr val="FF0000"/>
                </a:solidFill>
              </a:ln>
              <a:solidFill>
                <a:srgbClr val="FF3300"/>
              </a:solidFill>
              <a:effectLst>
                <a:outerShdw blurRad="76200" dist="50800" dir="5400000" algn="tl" rotWithShape="0">
                  <a:srgbClr val="000000">
                    <a:alpha val="65000"/>
                  </a:srgbClr>
                </a:outerShdw>
              </a:effectLst>
              <a:ea typeface="Tahoma" pitchFamily="34" charset="0"/>
              <a:cs typeface="Tahoma" pitchFamily="34" charset="0"/>
            </a:endParaRPr>
          </a:p>
        </p:txBody>
      </p:sp>
    </p:spTree>
    <p:extLst>
      <p:ext uri="{BB962C8B-B14F-4D97-AF65-F5344CB8AC3E}">
        <p14:creationId xmlns:p14="http://schemas.microsoft.com/office/powerpoint/2010/main" val="231551278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extLst>
      <p:ext uri="{BB962C8B-B14F-4D97-AF65-F5344CB8AC3E}">
        <p14:creationId xmlns:p14="http://schemas.microsoft.com/office/powerpoint/2010/main" val="385467129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2"/>
          </p:nvPr>
        </p:nvSpPr>
        <p:spPr/>
        <p:txBody>
          <a:body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
        <p:nvSpPr>
          <p:cNvPr id="8" name="Rectangle 7"/>
          <p:cNvSpPr/>
          <p:nvPr/>
        </p:nvSpPr>
        <p:spPr>
          <a:xfrm>
            <a:off x="533400" y="4572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OOP</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br>
            <a:r>
              <a:rPr lang="en-US" sz="8000" dirty="0" err="1"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PIeces</a:t>
            </a: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b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16070867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143000" y="2514600"/>
            <a:ext cx="6781800" cy="1200329"/>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Constructors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8435" name="Rectangle 2"/>
          <p:cNvSpPr>
            <a:spLocks noChangeArrowheads="1"/>
          </p:cNvSpPr>
          <p:nvPr/>
        </p:nvSpPr>
        <p:spPr bwMode="auto">
          <a:xfrm>
            <a:off x="609600" y="1981200"/>
            <a:ext cx="8159750" cy="3937000"/>
          </a:xfrm>
          <a:prstGeom prst="rect">
            <a:avLst/>
          </a:prstGeom>
          <a:noFill/>
          <a:ln w="12700">
            <a:noFill/>
            <a:miter lim="800000"/>
            <a:headEnd type="none" w="sm" len="sm"/>
            <a:tailEnd type="none" w="sm" len="sm"/>
          </a:ln>
        </p:spPr>
        <p:txBody>
          <a:bodyPr wrap="none">
            <a:spAutoFit/>
          </a:bodyPr>
          <a:lstStyle/>
          <a:p>
            <a:r>
              <a:rPr lang="en-US" sz="3600">
                <a:solidFill>
                  <a:srgbClr val="330099"/>
                </a:solidFill>
                <a:latin typeface="Arial" charset="0"/>
              </a:rPr>
              <a:t>very similar to methods</a:t>
            </a:r>
            <a:br>
              <a:rPr lang="en-US" sz="3600">
                <a:solidFill>
                  <a:srgbClr val="330099"/>
                </a:solidFill>
                <a:latin typeface="Arial" charset="0"/>
              </a:rPr>
            </a:br>
            <a:endParaRPr lang="en-US" sz="3600">
              <a:solidFill>
                <a:srgbClr val="330099"/>
              </a:solidFill>
              <a:latin typeface="Arial" charset="0"/>
            </a:endParaRPr>
          </a:p>
          <a:p>
            <a:r>
              <a:rPr lang="en-US" sz="3600">
                <a:solidFill>
                  <a:srgbClr val="330099"/>
                </a:solidFill>
                <a:latin typeface="Arial" charset="0"/>
              </a:rPr>
              <a:t>have the same name as the class</a:t>
            </a:r>
          </a:p>
          <a:p>
            <a:endParaRPr lang="en-US" sz="3600">
              <a:solidFill>
                <a:srgbClr val="330099"/>
              </a:solidFill>
              <a:latin typeface="Arial" charset="0"/>
            </a:endParaRPr>
          </a:p>
          <a:p>
            <a:r>
              <a:rPr lang="en-US" sz="3600">
                <a:solidFill>
                  <a:srgbClr val="330099"/>
                </a:solidFill>
                <a:latin typeface="Arial" charset="0"/>
              </a:rPr>
              <a:t>have no return type – no void,int,etc.</a:t>
            </a:r>
          </a:p>
          <a:p>
            <a:endParaRPr lang="en-US" sz="3600">
              <a:solidFill>
                <a:srgbClr val="330099"/>
              </a:solidFill>
              <a:latin typeface="Arial" charset="0"/>
            </a:endParaRPr>
          </a:p>
          <a:p>
            <a:r>
              <a:rPr lang="en-US" sz="3600">
                <a:solidFill>
                  <a:srgbClr val="330099"/>
                </a:solidFill>
                <a:latin typeface="Arial" charset="0"/>
              </a:rPr>
              <a:t>initialize all instance variables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Constructors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9459"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pPr eaLnBrk="1" hangingPunct="1"/>
            <a:endParaRPr lang="en-US" sz="2800"/>
          </a:p>
        </p:txBody>
      </p:sp>
      <p:sp>
        <p:nvSpPr>
          <p:cNvPr id="19461" name="Text Box 5"/>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pPr eaLnBrk="1" hangingPunct="1"/>
            <a:endParaRPr lang="en-US" sz="2800"/>
          </a:p>
        </p:txBody>
      </p:sp>
      <p:sp>
        <p:nvSpPr>
          <p:cNvPr id="19462" name="Text Box 12"/>
          <p:cNvSpPr txBox="1">
            <a:spLocks noChangeArrowheads="1"/>
          </p:cNvSpPr>
          <p:nvPr/>
        </p:nvSpPr>
        <p:spPr bwMode="auto">
          <a:xfrm>
            <a:off x="3886200" y="4343400"/>
            <a:ext cx="1752600" cy="457200"/>
          </a:xfrm>
          <a:prstGeom prst="rect">
            <a:avLst/>
          </a:prstGeom>
          <a:noFill/>
          <a:ln w="9525">
            <a:noFill/>
            <a:miter lim="800000"/>
            <a:headEnd/>
            <a:tailEnd/>
          </a:ln>
        </p:spPr>
        <p:txBody>
          <a:bodyPr>
            <a:spAutoFit/>
          </a:bodyPr>
          <a:lstStyle/>
          <a:p>
            <a:pPr>
              <a:spcBef>
                <a:spcPct val="50000"/>
              </a:spcBef>
            </a:pPr>
            <a:r>
              <a:rPr lang="en-US">
                <a:solidFill>
                  <a:srgbClr val="FF0000"/>
                </a:solidFill>
              </a:rPr>
              <a:t>method</a:t>
            </a:r>
          </a:p>
        </p:txBody>
      </p:sp>
      <p:sp>
        <p:nvSpPr>
          <p:cNvPr id="19463" name="Text Box 18"/>
          <p:cNvSpPr txBox="1">
            <a:spLocks noChangeArrowheads="1"/>
          </p:cNvSpPr>
          <p:nvPr/>
        </p:nvSpPr>
        <p:spPr bwMode="auto">
          <a:xfrm>
            <a:off x="3733800" y="1981200"/>
            <a:ext cx="1981200" cy="457200"/>
          </a:xfrm>
          <a:prstGeom prst="rect">
            <a:avLst/>
          </a:prstGeom>
          <a:noFill/>
          <a:ln w="9525">
            <a:noFill/>
            <a:miter lim="800000"/>
            <a:headEnd/>
            <a:tailEnd/>
          </a:ln>
        </p:spPr>
        <p:txBody>
          <a:bodyPr>
            <a:spAutoFit/>
          </a:bodyPr>
          <a:lstStyle/>
          <a:p>
            <a:pPr>
              <a:spcBef>
                <a:spcPct val="50000"/>
              </a:spcBef>
            </a:pPr>
            <a:r>
              <a:rPr lang="en-US">
                <a:solidFill>
                  <a:srgbClr val="333399"/>
                </a:solidFill>
              </a:rPr>
              <a:t>constructor</a:t>
            </a:r>
          </a:p>
        </p:txBody>
      </p:sp>
      <p:sp>
        <p:nvSpPr>
          <p:cNvPr id="19464" name="Text Box 28"/>
          <p:cNvSpPr txBox="1">
            <a:spLocks noChangeArrowheads="1"/>
          </p:cNvSpPr>
          <p:nvPr/>
        </p:nvSpPr>
        <p:spPr bwMode="auto">
          <a:xfrm>
            <a:off x="3276600" y="4876800"/>
            <a:ext cx="2057400" cy="482600"/>
          </a:xfrm>
          <a:prstGeom prst="rect">
            <a:avLst/>
          </a:prstGeom>
          <a:solidFill>
            <a:schemeClr val="bg1">
              <a:alpha val="0"/>
            </a:schemeClr>
          </a:solidFill>
          <a:ln w="25400">
            <a:solidFill>
              <a:srgbClr val="FF0000"/>
            </a:solidFill>
            <a:miter lim="800000"/>
            <a:headEnd type="none" w="sm" len="sm"/>
            <a:tailEnd type="none" w="sm" len="sm"/>
          </a:ln>
        </p:spPr>
        <p:txBody>
          <a:bodyPr>
            <a:spAutoFit/>
          </a:bodyPr>
          <a:lstStyle/>
          <a:p>
            <a:pPr>
              <a:spcBef>
                <a:spcPct val="50000"/>
              </a:spcBef>
            </a:pPr>
            <a:r>
              <a:rPr lang="en-US">
                <a:solidFill>
                  <a:srgbClr val="CC0000"/>
                </a:solidFill>
              </a:rPr>
              <a:t>return type</a:t>
            </a:r>
          </a:p>
        </p:txBody>
      </p:sp>
      <p:sp>
        <p:nvSpPr>
          <p:cNvPr id="19465" name="Text Box 29"/>
          <p:cNvSpPr txBox="1">
            <a:spLocks noChangeArrowheads="1"/>
          </p:cNvSpPr>
          <p:nvPr/>
        </p:nvSpPr>
        <p:spPr bwMode="auto">
          <a:xfrm>
            <a:off x="5486400" y="4876800"/>
            <a:ext cx="1066800" cy="482600"/>
          </a:xfrm>
          <a:prstGeom prst="rect">
            <a:avLst/>
          </a:prstGeom>
          <a:solidFill>
            <a:schemeClr val="bg1">
              <a:alpha val="0"/>
            </a:schemeClr>
          </a:solidFill>
          <a:ln w="25400">
            <a:solidFill>
              <a:srgbClr val="333399"/>
            </a:solidFill>
            <a:miter lim="800000"/>
            <a:headEnd type="none" w="sm" len="sm"/>
            <a:tailEnd type="none" w="sm" len="sm"/>
          </a:ln>
        </p:spPr>
        <p:txBody>
          <a:bodyPr>
            <a:spAutoFit/>
          </a:bodyPr>
          <a:lstStyle/>
          <a:p>
            <a:pPr>
              <a:spcBef>
                <a:spcPct val="50000"/>
              </a:spcBef>
            </a:pPr>
            <a:r>
              <a:rPr lang="en-US">
                <a:solidFill>
                  <a:srgbClr val="000066"/>
                </a:solidFill>
              </a:rPr>
              <a:t>name</a:t>
            </a:r>
          </a:p>
        </p:txBody>
      </p:sp>
      <p:sp>
        <p:nvSpPr>
          <p:cNvPr id="19466" name="Text Box 30"/>
          <p:cNvSpPr txBox="1">
            <a:spLocks noChangeArrowheads="1"/>
          </p:cNvSpPr>
          <p:nvPr/>
        </p:nvSpPr>
        <p:spPr bwMode="auto">
          <a:xfrm>
            <a:off x="6705600" y="4876800"/>
            <a:ext cx="1524000" cy="482600"/>
          </a:xfrm>
          <a:prstGeom prst="rect">
            <a:avLst/>
          </a:prstGeom>
          <a:solidFill>
            <a:schemeClr val="bg1">
              <a:alpha val="0"/>
            </a:schemeClr>
          </a:solidFill>
          <a:ln w="25400">
            <a:solidFill>
              <a:srgbClr val="008000"/>
            </a:solidFill>
            <a:miter lim="800000"/>
            <a:headEnd type="none" w="sm" len="sm"/>
            <a:tailEnd type="none" w="sm" len="sm"/>
          </a:ln>
        </p:spPr>
        <p:txBody>
          <a:bodyPr>
            <a:spAutoFit/>
          </a:bodyPr>
          <a:lstStyle/>
          <a:p>
            <a:pPr>
              <a:spcBef>
                <a:spcPct val="50000"/>
              </a:spcBef>
            </a:pPr>
            <a:r>
              <a:rPr lang="en-US">
                <a:solidFill>
                  <a:srgbClr val="008000"/>
                </a:solidFill>
              </a:rPr>
              <a:t>params</a:t>
            </a:r>
          </a:p>
        </p:txBody>
      </p:sp>
      <p:sp>
        <p:nvSpPr>
          <p:cNvPr id="19467" name="Text Box 31"/>
          <p:cNvSpPr txBox="1">
            <a:spLocks noChangeArrowheads="1"/>
          </p:cNvSpPr>
          <p:nvPr/>
        </p:nvSpPr>
        <p:spPr bwMode="auto">
          <a:xfrm>
            <a:off x="914400" y="5562600"/>
            <a:ext cx="7315200" cy="482600"/>
          </a:xfrm>
          <a:prstGeom prst="rect">
            <a:avLst/>
          </a:prstGeom>
          <a:solidFill>
            <a:schemeClr val="bg1">
              <a:alpha val="0"/>
            </a:schemeClr>
          </a:solidFill>
          <a:ln w="25400">
            <a:solidFill>
              <a:srgbClr val="FF9900"/>
            </a:solidFill>
            <a:miter lim="800000"/>
            <a:headEnd type="none" w="sm" len="sm"/>
            <a:tailEnd type="none" w="sm" len="sm"/>
          </a:ln>
        </p:spPr>
        <p:txBody>
          <a:bodyPr>
            <a:spAutoFit/>
          </a:bodyPr>
          <a:lstStyle/>
          <a:p>
            <a:pPr algn="ctr">
              <a:spcBef>
                <a:spcPct val="50000"/>
              </a:spcBef>
            </a:pPr>
            <a:r>
              <a:rPr lang="en-US">
                <a:solidFill>
                  <a:srgbClr val="FF9900"/>
                </a:solidFill>
              </a:rPr>
              <a:t>code</a:t>
            </a:r>
          </a:p>
        </p:txBody>
      </p:sp>
      <p:sp>
        <p:nvSpPr>
          <p:cNvPr id="19468" name="Text Box 32"/>
          <p:cNvSpPr txBox="1">
            <a:spLocks noChangeArrowheads="1"/>
          </p:cNvSpPr>
          <p:nvPr/>
        </p:nvSpPr>
        <p:spPr bwMode="auto">
          <a:xfrm>
            <a:off x="914400" y="4876800"/>
            <a:ext cx="2209800" cy="482600"/>
          </a:xfrm>
          <a:prstGeom prst="rect">
            <a:avLst/>
          </a:prstGeom>
          <a:solidFill>
            <a:schemeClr val="bg1">
              <a:alpha val="0"/>
            </a:schemeClr>
          </a:solidFill>
          <a:ln w="25400">
            <a:solidFill>
              <a:srgbClr val="0099CC"/>
            </a:solidFill>
            <a:miter lim="800000"/>
            <a:headEnd type="none" w="sm" len="sm"/>
            <a:tailEnd type="none" w="sm" len="sm"/>
          </a:ln>
        </p:spPr>
        <p:txBody>
          <a:bodyPr>
            <a:spAutoFit/>
          </a:bodyPr>
          <a:lstStyle/>
          <a:p>
            <a:pPr algn="ctr">
              <a:spcBef>
                <a:spcPct val="50000"/>
              </a:spcBef>
            </a:pPr>
            <a:r>
              <a:rPr lang="en-US" dirty="0">
                <a:solidFill>
                  <a:srgbClr val="0099CC"/>
                </a:solidFill>
              </a:rPr>
              <a:t>access</a:t>
            </a:r>
          </a:p>
        </p:txBody>
      </p:sp>
      <p:sp>
        <p:nvSpPr>
          <p:cNvPr id="19469" name="Text Box 34"/>
          <p:cNvSpPr txBox="1">
            <a:spLocks noChangeArrowheads="1"/>
          </p:cNvSpPr>
          <p:nvPr/>
        </p:nvSpPr>
        <p:spPr bwMode="auto">
          <a:xfrm>
            <a:off x="5486400" y="2514600"/>
            <a:ext cx="1066800" cy="482600"/>
          </a:xfrm>
          <a:prstGeom prst="rect">
            <a:avLst/>
          </a:prstGeom>
          <a:solidFill>
            <a:schemeClr val="bg1">
              <a:alpha val="0"/>
            </a:schemeClr>
          </a:solidFill>
          <a:ln w="25400">
            <a:solidFill>
              <a:srgbClr val="333399"/>
            </a:solidFill>
            <a:miter lim="800000"/>
            <a:headEnd type="none" w="sm" len="sm"/>
            <a:tailEnd type="none" w="sm" len="sm"/>
          </a:ln>
        </p:spPr>
        <p:txBody>
          <a:bodyPr>
            <a:spAutoFit/>
          </a:bodyPr>
          <a:lstStyle/>
          <a:p>
            <a:pPr>
              <a:spcBef>
                <a:spcPct val="50000"/>
              </a:spcBef>
            </a:pPr>
            <a:r>
              <a:rPr lang="en-US">
                <a:solidFill>
                  <a:srgbClr val="000066"/>
                </a:solidFill>
              </a:rPr>
              <a:t>name</a:t>
            </a:r>
          </a:p>
        </p:txBody>
      </p:sp>
      <p:sp>
        <p:nvSpPr>
          <p:cNvPr id="19470" name="Text Box 35"/>
          <p:cNvSpPr txBox="1">
            <a:spLocks noChangeArrowheads="1"/>
          </p:cNvSpPr>
          <p:nvPr/>
        </p:nvSpPr>
        <p:spPr bwMode="auto">
          <a:xfrm>
            <a:off x="6705600" y="2514600"/>
            <a:ext cx="1524000" cy="482600"/>
          </a:xfrm>
          <a:prstGeom prst="rect">
            <a:avLst/>
          </a:prstGeom>
          <a:solidFill>
            <a:schemeClr val="bg1">
              <a:alpha val="0"/>
            </a:schemeClr>
          </a:solidFill>
          <a:ln w="25400">
            <a:solidFill>
              <a:srgbClr val="008000"/>
            </a:solidFill>
            <a:miter lim="800000"/>
            <a:headEnd type="none" w="sm" len="sm"/>
            <a:tailEnd type="none" w="sm" len="sm"/>
          </a:ln>
        </p:spPr>
        <p:txBody>
          <a:bodyPr>
            <a:spAutoFit/>
          </a:bodyPr>
          <a:lstStyle/>
          <a:p>
            <a:pPr>
              <a:spcBef>
                <a:spcPct val="50000"/>
              </a:spcBef>
            </a:pPr>
            <a:r>
              <a:rPr lang="en-US">
                <a:solidFill>
                  <a:srgbClr val="008000"/>
                </a:solidFill>
              </a:rPr>
              <a:t>params</a:t>
            </a:r>
          </a:p>
        </p:txBody>
      </p:sp>
      <p:sp>
        <p:nvSpPr>
          <p:cNvPr id="19471" name="Text Box 36"/>
          <p:cNvSpPr txBox="1">
            <a:spLocks noChangeArrowheads="1"/>
          </p:cNvSpPr>
          <p:nvPr/>
        </p:nvSpPr>
        <p:spPr bwMode="auto">
          <a:xfrm>
            <a:off x="914400" y="3200400"/>
            <a:ext cx="7315200" cy="482600"/>
          </a:xfrm>
          <a:prstGeom prst="rect">
            <a:avLst/>
          </a:prstGeom>
          <a:solidFill>
            <a:schemeClr val="bg1">
              <a:alpha val="0"/>
            </a:schemeClr>
          </a:solidFill>
          <a:ln w="25400">
            <a:solidFill>
              <a:srgbClr val="FF9900"/>
            </a:solidFill>
            <a:miter lim="800000"/>
            <a:headEnd type="none" w="sm" len="sm"/>
            <a:tailEnd type="none" w="sm" len="sm"/>
          </a:ln>
        </p:spPr>
        <p:txBody>
          <a:bodyPr>
            <a:spAutoFit/>
          </a:bodyPr>
          <a:lstStyle/>
          <a:p>
            <a:pPr algn="ctr">
              <a:spcBef>
                <a:spcPct val="50000"/>
              </a:spcBef>
            </a:pPr>
            <a:r>
              <a:rPr lang="en-US">
                <a:solidFill>
                  <a:srgbClr val="FF9900"/>
                </a:solidFill>
              </a:rPr>
              <a:t>code</a:t>
            </a:r>
          </a:p>
        </p:txBody>
      </p:sp>
      <p:sp>
        <p:nvSpPr>
          <p:cNvPr id="19472" name="Text Box 37"/>
          <p:cNvSpPr txBox="1">
            <a:spLocks noChangeArrowheads="1"/>
          </p:cNvSpPr>
          <p:nvPr/>
        </p:nvSpPr>
        <p:spPr bwMode="auto">
          <a:xfrm>
            <a:off x="914400" y="2514600"/>
            <a:ext cx="2209800" cy="482600"/>
          </a:xfrm>
          <a:prstGeom prst="rect">
            <a:avLst/>
          </a:prstGeom>
          <a:solidFill>
            <a:schemeClr val="bg1">
              <a:alpha val="0"/>
            </a:schemeClr>
          </a:solidFill>
          <a:ln w="25400">
            <a:solidFill>
              <a:srgbClr val="0099CC"/>
            </a:solidFill>
            <a:miter lim="800000"/>
            <a:headEnd type="none" w="sm" len="sm"/>
            <a:tailEnd type="none" w="sm" len="sm"/>
          </a:ln>
        </p:spPr>
        <p:txBody>
          <a:bodyPr>
            <a:spAutoFit/>
          </a:bodyPr>
          <a:lstStyle/>
          <a:p>
            <a:pPr algn="ctr">
              <a:spcBef>
                <a:spcPct val="50000"/>
              </a:spcBef>
            </a:pPr>
            <a:r>
              <a:rPr lang="en-US" dirty="0">
                <a:solidFill>
                  <a:srgbClr val="0099CC"/>
                </a:solidFill>
              </a:rPr>
              <a:t>access</a:t>
            </a:r>
          </a:p>
        </p:txBody>
      </p:sp>
      <p:sp>
        <p:nvSpPr>
          <p:cNvPr id="17" name="Rectangle 1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Constructors vs. Methods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0483" name="Text Box 2"/>
          <p:cNvSpPr txBox="1">
            <a:spLocks noChangeArrowheads="1"/>
          </p:cNvSpPr>
          <p:nvPr/>
        </p:nvSpPr>
        <p:spPr bwMode="auto">
          <a:xfrm>
            <a:off x="457200" y="1447800"/>
            <a:ext cx="7848600" cy="4108450"/>
          </a:xfrm>
          <a:prstGeom prst="rect">
            <a:avLst/>
          </a:prstGeom>
          <a:noFill/>
          <a:ln w="12700">
            <a:noFill/>
            <a:miter lim="800000"/>
            <a:headEnd type="none" w="sm" len="sm"/>
            <a:tailEnd type="none" w="sm" len="sm"/>
          </a:ln>
        </p:spPr>
        <p:txBody>
          <a:bodyPr>
            <a:spAutoFit/>
          </a:bodyPr>
          <a:lstStyle/>
          <a:p>
            <a:r>
              <a:rPr lang="en-US"/>
              <a:t>class </a:t>
            </a:r>
            <a:r>
              <a:rPr lang="en-US">
                <a:solidFill>
                  <a:schemeClr val="accent2"/>
                </a:solidFill>
              </a:rPr>
              <a:t>Triangle</a:t>
            </a:r>
          </a:p>
          <a:p>
            <a:r>
              <a:rPr lang="en-US"/>
              <a:t>{</a:t>
            </a:r>
          </a:p>
          <a:p>
            <a:r>
              <a:rPr lang="en-US"/>
              <a:t>   private int sideA, sideB, sideC;</a:t>
            </a:r>
          </a:p>
          <a:p>
            <a:endParaRPr lang="en-US"/>
          </a:p>
          <a:p>
            <a:r>
              <a:rPr lang="en-US"/>
              <a:t>   public </a:t>
            </a:r>
            <a:r>
              <a:rPr lang="en-US">
                <a:solidFill>
                  <a:schemeClr val="accent2"/>
                </a:solidFill>
              </a:rPr>
              <a:t>Triangle()</a:t>
            </a:r>
          </a:p>
          <a:p>
            <a:r>
              <a:rPr lang="en-US"/>
              <a:t>   {</a:t>
            </a:r>
          </a:p>
          <a:p>
            <a:r>
              <a:rPr lang="en-US"/>
              <a:t>      sideA=0;</a:t>
            </a:r>
          </a:p>
          <a:p>
            <a:r>
              <a:rPr lang="en-US"/>
              <a:t>      sideB=0;</a:t>
            </a:r>
          </a:p>
          <a:p>
            <a:r>
              <a:rPr lang="en-US"/>
              <a:t>      sideC=0;</a:t>
            </a:r>
          </a:p>
          <a:p>
            <a:r>
              <a:rPr lang="en-US"/>
              <a:t>   }</a:t>
            </a:r>
          </a:p>
          <a:p>
            <a:r>
              <a:rPr lang="en-US"/>
              <a:t>}</a:t>
            </a:r>
          </a:p>
        </p:txBody>
      </p:sp>
      <p:sp>
        <p:nvSpPr>
          <p:cNvPr id="20485" name="Text Box 4"/>
          <p:cNvSpPr txBox="1">
            <a:spLocks noChangeArrowheads="1"/>
          </p:cNvSpPr>
          <p:nvPr/>
        </p:nvSpPr>
        <p:spPr bwMode="auto">
          <a:xfrm>
            <a:off x="1524000" y="5562600"/>
            <a:ext cx="7372531" cy="584775"/>
          </a:xfrm>
          <a:prstGeom prst="rect">
            <a:avLst/>
          </a:prstGeom>
          <a:noFill/>
          <a:ln w="12700">
            <a:noFill/>
            <a:miter lim="800000"/>
            <a:headEnd type="none" w="sm" len="sm"/>
            <a:tailEnd type="none" w="sm" len="sm"/>
          </a:ln>
        </p:spPr>
        <p:txBody>
          <a:bodyPr wrap="none">
            <a:spAutoFit/>
          </a:bodyPr>
          <a:lstStyle/>
          <a:p>
            <a:r>
              <a:rPr lang="en-US" sz="3200" dirty="0"/>
              <a:t>Triangle </a:t>
            </a:r>
            <a:r>
              <a:rPr lang="en-US" sz="3200" dirty="0" err="1"/>
              <a:t>triangle</a:t>
            </a:r>
            <a:r>
              <a:rPr lang="en-US" sz="3200" dirty="0"/>
              <a:t> = </a:t>
            </a:r>
            <a:r>
              <a:rPr lang="en-US" sz="3200" dirty="0">
                <a:solidFill>
                  <a:srgbClr val="FF0000"/>
                </a:solidFill>
              </a:rPr>
              <a:t>new</a:t>
            </a:r>
            <a:r>
              <a:rPr lang="en-US" sz="3200" dirty="0"/>
              <a:t> </a:t>
            </a:r>
            <a:r>
              <a:rPr lang="en-US" sz="3200" dirty="0">
                <a:solidFill>
                  <a:srgbClr val="0000CC"/>
                </a:solidFill>
              </a:rPr>
              <a:t>Triangle()</a:t>
            </a:r>
            <a:r>
              <a:rPr lang="en-US" sz="3200" dirty="0"/>
              <a:t>;</a:t>
            </a:r>
          </a:p>
        </p:txBody>
      </p:sp>
      <p:sp>
        <p:nvSpPr>
          <p:cNvPr id="20486" name="Line 5"/>
          <p:cNvSpPr>
            <a:spLocks noChangeShapeType="1"/>
          </p:cNvSpPr>
          <p:nvPr/>
        </p:nvSpPr>
        <p:spPr bwMode="auto">
          <a:xfrm flipH="1" flipV="1">
            <a:off x="2971800" y="3429000"/>
            <a:ext cx="4267200" cy="2133600"/>
          </a:xfrm>
          <a:prstGeom prst="line">
            <a:avLst/>
          </a:prstGeom>
          <a:noFill/>
          <a:ln w="38100">
            <a:solidFill>
              <a:srgbClr val="0000FF"/>
            </a:solidFill>
            <a:round/>
            <a:headEnd/>
            <a:tailEnd type="triangle" w="med" len="med"/>
          </a:ln>
        </p:spPr>
        <p:txBody>
          <a:bodyPr/>
          <a:lstStyle/>
          <a:p>
            <a:endParaRPr lang="en-US"/>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Default Constructor</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895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constructorone.java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3374</TotalTime>
  <Words>2594</Words>
  <Application>Microsoft Macintosh PowerPoint</Application>
  <PresentationFormat>On-screen Show (4:3)</PresentationFormat>
  <Paragraphs>560</Paragraphs>
  <Slides>45</Slides>
  <Notes>45</Notes>
  <HiddenSlides>0</HiddenSlides>
  <MMClips>0</MMClips>
  <ScaleCrop>false</ScaleCrop>
  <HeadingPairs>
    <vt:vector size="4" baseType="variant">
      <vt:variant>
        <vt:lpstr>Theme</vt:lpstr>
      </vt:variant>
      <vt:variant>
        <vt:i4>3</vt:i4>
      </vt:variant>
      <vt:variant>
        <vt:lpstr>Slide Titles</vt:lpstr>
      </vt:variant>
      <vt:variant>
        <vt:i4>45</vt:i4>
      </vt:variant>
    </vt:vector>
  </HeadingPairs>
  <TitlesOfParts>
    <vt:vector size="48" baseType="lpstr">
      <vt:lpstr>Blank Presentation</vt:lpstr>
      <vt:lpstr>1_Blank Presentation</vt:lpstr>
      <vt:lpstr>2_Blank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return methods</dc:title>
  <dc:subject>OOP Return Methods</dc:subject>
  <dc:creator>A+ Computer Science</dc:creator>
  <cp:keywords>www.apluscompsci.com</cp:keywords>
  <dc:description>OOP Return Methods_x000d_
©A+ Computer Science_x000d_
www.apluscompsci.com</dc:description>
  <cp:lastModifiedBy>Garrett</cp:lastModifiedBy>
  <cp:revision>317</cp:revision>
  <cp:lastPrinted>2000-08-31T01:08:25Z</cp:lastPrinted>
  <dcterms:created xsi:type="dcterms:W3CDTF">1997-10-20T19:37:18Z</dcterms:created>
  <dcterms:modified xsi:type="dcterms:W3CDTF">2018-10-05T18:23:53Z</dcterms:modified>
  <cp:category>www.apluscompsci.com</cp:category>
</cp:coreProperties>
</file>