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308" r:id="rId4"/>
    <p:sldId id="305" r:id="rId5"/>
    <p:sldId id="262" r:id="rId6"/>
    <p:sldId id="295" r:id="rId7"/>
    <p:sldId id="287" r:id="rId8"/>
    <p:sldId id="327" r:id="rId9"/>
    <p:sldId id="334" r:id="rId10"/>
    <p:sldId id="310" r:id="rId11"/>
    <p:sldId id="303" r:id="rId12"/>
    <p:sldId id="301" r:id="rId13"/>
    <p:sldId id="300" r:id="rId14"/>
    <p:sldId id="302" r:id="rId15"/>
    <p:sldId id="328" r:id="rId16"/>
    <p:sldId id="296" r:id="rId17"/>
    <p:sldId id="315" r:id="rId18"/>
    <p:sldId id="316" r:id="rId19"/>
    <p:sldId id="329" r:id="rId20"/>
    <p:sldId id="309" r:id="rId21"/>
    <p:sldId id="314" r:id="rId22"/>
    <p:sldId id="320" r:id="rId23"/>
    <p:sldId id="318" r:id="rId24"/>
    <p:sldId id="319" r:id="rId25"/>
    <p:sldId id="312" r:id="rId26"/>
    <p:sldId id="330" r:id="rId27"/>
    <p:sldId id="321" r:id="rId28"/>
    <p:sldId id="325" r:id="rId29"/>
    <p:sldId id="331" r:id="rId30"/>
    <p:sldId id="333" r:id="rId31"/>
    <p:sldId id="33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1"/>
    <a:srgbClr val="4CB93D"/>
    <a:srgbClr val="38A725"/>
    <a:srgbClr val="FFFF3B"/>
    <a:srgbClr val="2DA5FF"/>
    <a:srgbClr val="0D53A1"/>
    <a:srgbClr val="FF0000"/>
    <a:srgbClr val="00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2401" autoAdjust="0"/>
  </p:normalViewPr>
  <p:slideViewPr>
    <p:cSldViewPr>
      <p:cViewPr>
        <p:scale>
          <a:sx n="66" d="100"/>
          <a:sy n="66" d="100"/>
        </p:scale>
        <p:origin x="-11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6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BD0D2F8-AA06-481F-9B7A-817D8E85A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©A+ Computer Science     www.apluscompsci.com                 </a:t>
            </a:r>
            <a:fld id="{CAE453D0-183E-4498-B77C-4A93419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7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4CCEBFB-2030-48A4-8AFB-71795A42596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chart above lists the most commonly used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1600" smtClean="0"/>
              <a:t> methods.   This chart is a great reference when preparing for quizzes and tests and when working on lab assignments.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0A09292-681D-4C51-86F1-B312AE73F98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 smtClean="0"/>
              <a:t> is a class that contains a reference named out.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smtClean="0"/>
              <a:t> is a static reference to 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smtClean="0"/>
              <a:t> can be used via methods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,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to display values on the console window.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5B07D44-EEF8-4779-8F47-863CC11C7B8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/>
              <a:t> will print a value and remain on the same line as the value printed.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4A1FEF2-CB07-4E8C-B5FF-98B0D3BE4F8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will print a value on the current output line and then move down to the next line.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188F22A-C1C4-4315-BD8E-E2C1E28EBBD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will print a value on the current output line and then move down to the next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This examples shows that 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printed on the first line and then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printed on the second line.  </a:t>
            </a:r>
          </a:p>
          <a:p>
            <a:pPr eaLnBrk="1" hangingPunct="1"/>
            <a:r>
              <a:rPr lang="en-US" sz="1600" dirty="0" smtClean="0"/>
              <a:t>This output occurs because both output commands use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E4FFC67-D4C6-47C7-90DE-4C7A9932AF4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\n, \t, \r, and \b </a:t>
            </a:r>
            <a:r>
              <a:rPr lang="en-US" sz="1600" dirty="0" smtClean="0"/>
              <a:t>are common escape sequences used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/>
              <a:t>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dirty="0" smtClean="0"/>
              <a:t>is used to tab over five spaces.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600" dirty="0" smtClean="0"/>
              <a:t>is used to move the cursor down to the next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dirty="0" smtClean="0"/>
              <a:t>is used to move the cursor to the beginning of the current output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dirty="0" smtClean="0"/>
              <a:t>is used to backspace one place on the current line.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FCB9AD07-2B39-4427-A022-2ABF60FB1BD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\n, \t, \r, and \b </a:t>
            </a:r>
            <a:r>
              <a:rPr lang="en-US" sz="1600" smtClean="0"/>
              <a:t>are common escape sequences used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print, println, </a:t>
            </a:r>
            <a:r>
              <a:rPr lang="en-US" sz="1600" smtClean="0"/>
              <a:t>and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printf</a:t>
            </a:r>
            <a:r>
              <a:rPr lang="en-US" sz="1600" smtClean="0"/>
              <a:t>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smtClean="0"/>
              <a:t>is used to tab over five spaces.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600" smtClean="0"/>
              <a:t>is used to move the cursor down to the next line.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smtClean="0"/>
              <a:t>is used to move the cursor to the beginning of the current output line.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smtClean="0"/>
              <a:t>is used to backspace one place on the current line.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2CC6512-D163-49E9-BF11-FCAB08ADB57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\n, \t, \r, and \b </a:t>
            </a:r>
            <a:r>
              <a:rPr lang="en-US" sz="1600" smtClean="0"/>
              <a:t>are common escape sequences used with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print, println, </a:t>
            </a:r>
            <a:r>
              <a:rPr lang="en-US" sz="1600" smtClean="0"/>
              <a:t>and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printf</a:t>
            </a:r>
            <a:r>
              <a:rPr lang="en-US" sz="1600" smtClean="0"/>
              <a:t>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smtClean="0"/>
              <a:t>is used to tab over five spaces.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600" smtClean="0"/>
              <a:t>is used to move the cursor down to the next line.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smtClean="0"/>
              <a:t>is used to move the cursor to the beginning of the current output line.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smtClean="0"/>
              <a:t>is used to backspace one place on the current line.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This is a very simple Java class.   The name of the class 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/>
              <a:t>All Java programs start with a class.  Pieces are added to the class to make a complete program.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73B116B-1FE1-4F26-841D-171B976E057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\\, \", and \' </a:t>
            </a:r>
            <a:r>
              <a:rPr lang="en-US" sz="1600" smtClean="0"/>
              <a:t>are common escape sequences used with to print out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\, '</a:t>
            </a:r>
            <a:r>
              <a:rPr lang="en-US" sz="1600" smtClean="0"/>
              <a:t>, and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smtClean="0"/>
              <a:t>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smtClean="0"/>
              <a:t>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\'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smtClean="0"/>
              <a:t>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0CDC5B3-1524-4462-8374-01BF96B332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\\, \", and \' </a:t>
            </a:r>
            <a:r>
              <a:rPr lang="en-US" sz="1600" smtClean="0"/>
              <a:t>are common escape sequences used with to print out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\, '</a:t>
            </a:r>
            <a:r>
              <a:rPr lang="en-US" sz="1600" smtClean="0"/>
              <a:t>, and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smtClean="0"/>
              <a:t>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smtClean="0"/>
              <a:t>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\' </a:t>
            </a:r>
            <a:r>
              <a:rPr lang="en-US" sz="1600" smtClean="0"/>
              <a:t>is used to print out a single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smtClean="0"/>
              <a:t>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26BCF7A-34D2-4492-90B8-E15E2DA5C46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cs typeface="Times New Roman" pitchFamily="18" charset="0"/>
              </a:rPr>
              <a:t>This chart lists the most commonly used escape sequences.  This chart should be a great reference point when working on labs and when preparing for quizzes and tests.</a:t>
            </a:r>
            <a:endParaRPr lang="en-US" sz="16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27B89BC-96C7-431A-920C-42F3B102376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Comments are used to add clarity and descriptions to code.  </a:t>
            </a:r>
          </a:p>
          <a:p>
            <a:pPr eaLnBrk="1" hangingPunct="1"/>
            <a:r>
              <a:rPr lang="en-US" sz="1600" dirty="0" smtClean="0"/>
              <a:t>When properly placed, comments can add quite a bit of readability to a piece of code.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/>
              <a:t> is a single line comment used for a single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*/</a:t>
            </a:r>
            <a:r>
              <a:rPr lang="en-US" sz="1600" dirty="0" smtClean="0"/>
              <a:t> is used when multiple comment lines are needed.</a:t>
            </a:r>
          </a:p>
          <a:p>
            <a:pPr eaLnBrk="1" hangingPunct="1"/>
            <a:r>
              <a:rPr lang="en-US" sz="1600" dirty="0" smtClean="0"/>
              <a:t> </a:t>
            </a:r>
          </a:p>
          <a:p>
            <a:pPr eaLnBrk="1" hangingPunct="1"/>
            <a:r>
              <a:rPr lang="en-US" sz="1600" dirty="0" smtClean="0"/>
              <a:t>Comments are also very useful to isolate a section of code when testing/debugging.   </a:t>
            </a:r>
          </a:p>
          <a:p>
            <a:pPr eaLnBrk="1" hangingPunct="1"/>
            <a:r>
              <a:rPr lang="en-US" sz="1600" dirty="0" smtClean="0"/>
              <a:t>It is very handy to comment off a section of code in order to the test the remaining code.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062CAC2-E41C-49B9-BA7C-4F54BE082B5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Comments are used to add clarity and descriptions to code.  </a:t>
            </a:r>
          </a:p>
          <a:p>
            <a:pPr eaLnBrk="1" hangingPunct="1"/>
            <a:r>
              <a:rPr lang="en-US" sz="1600" dirty="0" smtClean="0"/>
              <a:t>When properly placed, comments can add quite a bit of readability to a piece of code.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/>
              <a:t> is a single line comment used for a single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*/</a:t>
            </a:r>
            <a:r>
              <a:rPr lang="en-US" sz="1600" dirty="0" smtClean="0"/>
              <a:t> is used when multiple comment lines are needed.</a:t>
            </a:r>
          </a:p>
          <a:p>
            <a:pPr eaLnBrk="1" hangingPunct="1"/>
            <a:r>
              <a:rPr lang="en-US" sz="1600" dirty="0" smtClean="0"/>
              <a:t> </a:t>
            </a:r>
          </a:p>
          <a:p>
            <a:pPr eaLnBrk="1" hangingPunct="1"/>
            <a:r>
              <a:rPr lang="en-US" sz="1600" dirty="0" smtClean="0"/>
              <a:t>Comments are also very useful to isolate a section of code when testing/debugging.   </a:t>
            </a:r>
          </a:p>
          <a:p>
            <a:pPr eaLnBrk="1" hangingPunct="1"/>
            <a:r>
              <a:rPr lang="en-US" sz="1600" dirty="0" smtClean="0"/>
              <a:t>It is very handy to comment off a section of code in order to the test the remaining code.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4522F78-E2A0-4A0A-AA75-2AD9368284B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can be used to set the number of decimal when printing a decimal number.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can be used to print any type of data.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540EFD3-721A-42D3-9D91-A2066BB3D08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3FFDCA6-9B2C-47B8-B775-8D460AF1F5A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BB3CA0D-85EA-4A80-B405-6E57A86A6C5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class is a bit more sophisticated than the previous one.  </a:t>
            </a:r>
          </a:p>
          <a:p>
            <a:pPr eaLnBrk="1" hangingPunct="1"/>
            <a:r>
              <a:rPr lang="en-US" sz="1600" dirty="0" smtClean="0"/>
              <a:t>This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class has a single method named main.  </a:t>
            </a:r>
          </a:p>
          <a:p>
            <a:pPr eaLnBrk="1" hangingPunct="1"/>
            <a:r>
              <a:rPr lang="en-US" sz="1600" dirty="0" smtClean="0"/>
              <a:t>The main method is typically used to test the class in which it is contained.  </a:t>
            </a:r>
          </a:p>
          <a:p>
            <a:pPr eaLnBrk="1" hangingPunct="1"/>
            <a:r>
              <a:rPr lang="en-US" sz="1600" dirty="0" smtClean="0"/>
              <a:t>For this particular example, the main method contains a statement that prints out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26E203C-4A11-45A6-9A87-3070FEEE20C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requires that all classes and methods have an open brace </a:t>
            </a:r>
            <a:r>
              <a:rPr lang="en-US" sz="1600" dirty="0" smtClean="0">
                <a:latin typeface="Courier New" pitchFamily="49" charset="0"/>
              </a:rPr>
              <a:t>{</a:t>
            </a:r>
            <a:r>
              <a:rPr lang="en-US" sz="1600" dirty="0" smtClean="0"/>
              <a:t> and a close brace </a:t>
            </a:r>
            <a:r>
              <a:rPr lang="en-US" sz="1600" dirty="0" smtClean="0">
                <a:latin typeface="Courier New" pitchFamily="49" charset="0"/>
              </a:rPr>
              <a:t>}</a:t>
            </a:r>
            <a:r>
              <a:rPr lang="en-US" sz="1600" dirty="0" smtClean="0"/>
              <a:t>. </a:t>
            </a:r>
          </a:p>
          <a:p>
            <a:pPr eaLnBrk="1" hangingPunct="1"/>
            <a:r>
              <a:rPr lang="en-US" sz="1600" dirty="0" smtClean="0"/>
              <a:t>Braces come in pairs; thus, every open </a:t>
            </a:r>
            <a:r>
              <a:rPr lang="en-US" sz="1600" dirty="0" smtClean="0">
                <a:latin typeface="Courier New" pitchFamily="49" charset="0"/>
              </a:rPr>
              <a:t>{</a:t>
            </a:r>
            <a:r>
              <a:rPr lang="en-US" sz="1600" dirty="0" smtClean="0"/>
              <a:t> brace must have a matching close </a:t>
            </a:r>
            <a:r>
              <a:rPr lang="en-US" sz="1600" dirty="0" smtClean="0">
                <a:latin typeface="Courier New" pitchFamily="49" charset="0"/>
              </a:rPr>
              <a:t>}</a:t>
            </a:r>
            <a:r>
              <a:rPr lang="en-US" sz="1600" dirty="0" smtClean="0"/>
              <a:t> brace.  </a:t>
            </a:r>
          </a:p>
          <a:p>
            <a:pPr eaLnBrk="1" hangingPunct="1"/>
            <a:r>
              <a:rPr lang="en-US" sz="1600" dirty="0" smtClean="0"/>
              <a:t>Braces are used to indicate the beginning of a code block and the ending of a code block.</a:t>
            </a:r>
          </a:p>
          <a:p>
            <a:pPr eaLnBrk="1" hangingPunct="1"/>
            <a:r>
              <a:rPr lang="en-US" sz="1600" dirty="0" smtClean="0"/>
              <a:t>Program statements are placed inside of the code blocks starting after the open brace and ending before the close brace.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9A209E5-D836-4EDC-A5E0-6F4CC77AEC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In Java, all program statements are terminated with a semi-colon ;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System.out.println()</a:t>
            </a:r>
            <a:r>
              <a:rPr lang="en-US" sz="1600" smtClean="0"/>
              <a:t> is a program statement and must be terminated with a ;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class CompSci</a:t>
            </a:r>
            <a:r>
              <a:rPr lang="en-US" sz="1600" smtClean="0"/>
              <a:t> is a class declaration not a program statement; as a result, there is no terminating ; 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630085F-5FEE-4265-BAAA-3E31A8B0C6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rule above simply states that you should never place a semi-colon before an open brace </a:t>
            </a:r>
            <a:r>
              <a:rPr lang="en-US" sz="1600" smtClean="0">
                <a:latin typeface="Courier New" pitchFamily="49" charset="0"/>
              </a:rPr>
              <a:t>{</a:t>
            </a:r>
            <a:r>
              <a:rPr lang="en-US" sz="1600" smtClean="0"/>
              <a:t> .</a:t>
            </a:r>
          </a:p>
          <a:p>
            <a:pPr eaLnBrk="1" hangingPunct="1"/>
            <a:r>
              <a:rPr lang="en-US" sz="1600" smtClean="0"/>
              <a:t>Following this rule will cut down on syntax errors.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F1299BC-2A49-4169-8E2E-D1529DBC392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Indentation and spacing is not required.   Java will allow entire programs to be written on a single line, but this style is strongly discouraged.</a:t>
            </a:r>
          </a:p>
          <a:p>
            <a:pPr eaLnBrk="1" hangingPunct="1"/>
            <a:r>
              <a:rPr lang="en-US" sz="1600" smtClean="0"/>
              <a:t>Indenting code statements 3 spaces is a good style to indicate that the statements are inside of a particular block of code.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System.out.println()</a:t>
            </a:r>
            <a:r>
              <a:rPr lang="en-US" sz="1600" smtClean="0"/>
              <a:t> is inside of method main; thus, it is indented 3 spaces to make this visibly clear. 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smtClean="0"/>
              <a:t> method is inside of class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smtClean="0"/>
              <a:t> which is why it is indented 3 spaces.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E7B9-3CC8-4A4F-8865-1301D255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72F5-BFEA-40A4-95EF-006316B86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3EA53-F470-43EF-B595-40C50EFCE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1785F-A8EC-48B5-BCDE-B3BE28AD0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B4D56-4A69-4DB6-9806-21135F2B7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EE05-FC66-408C-A9BD-4F2615402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8E270-35B0-4E95-B0D9-093F6FA77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DE1BA-D932-4CDD-9C05-F5D2E55C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0D54-D976-4292-A9CD-677C9DE22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F5A7-CC4B-4A76-B70D-41CF40AC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042F-00E1-4705-8304-4B8D20877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BBAF73F6-0091-4513-A6D8-6D517CD1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 Java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23940" name="Group 36"/>
          <p:cNvGraphicFramePr>
            <a:graphicFrameLocks noGrp="1"/>
          </p:cNvGraphicFramePr>
          <p:nvPr/>
        </p:nvGraphicFramePr>
        <p:xfrm>
          <a:off x="609600" y="1066800"/>
          <a:ext cx="8077200" cy="33797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System.out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and stay on the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println(x)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and move to next line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printf(s,x)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according to s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90600" y="3200400"/>
            <a:ext cx="7772400" cy="1692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System.</a:t>
            </a:r>
            <a:r>
              <a:rPr lang="en-US">
                <a:solidFill>
                  <a:srgbClr val="FF0000"/>
                </a:solidFill>
              </a:rPr>
              <a:t>out</a:t>
            </a:r>
            <a:r>
              <a:rPr lang="en-US" b="0"/>
              <a:t>.</a:t>
            </a:r>
            <a:r>
              <a:rPr lang="en-US">
                <a:solidFill>
                  <a:schemeClr val="accent2"/>
                </a:solidFill>
              </a:rPr>
              <a:t>print</a:t>
            </a:r>
            <a:r>
              <a:rPr lang="en-US" b="0"/>
              <a:t>(</a:t>
            </a:r>
            <a:r>
              <a:rPr lang="en-US" sz="3200" b="0"/>
              <a:t>"</a:t>
            </a:r>
            <a:r>
              <a:rPr lang="en-US" b="0"/>
              <a:t>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213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800600" y="1905000"/>
            <a:ext cx="321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command / method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971800" y="2514600"/>
            <a:ext cx="609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5029200" y="2362200"/>
            <a:ext cx="45720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compsci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1981200"/>
            <a:ext cx="7267575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System.out.print("aplus compsci");</a:t>
            </a:r>
          </a:p>
          <a:p>
            <a:pPr eaLnBrk="0" hangingPunct="0"/>
            <a:r>
              <a:rPr lang="en-US" b="0"/>
              <a:t>System.out.print("aplus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95400" y="4114800"/>
            <a:ext cx="54102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err="1"/>
              <a:t>aplus</a:t>
            </a:r>
            <a:r>
              <a:rPr lang="en-US" sz="3200" b="0" dirty="0"/>
              <a:t> </a:t>
            </a:r>
            <a:r>
              <a:rPr lang="en-US" sz="3200" b="0" dirty="0" err="1" smtClean="0"/>
              <a:t>compsciaplus</a:t>
            </a:r>
            <a:r>
              <a:rPr lang="en-US" sz="3200" b="0" dirty="0" smtClean="0"/>
              <a:t> </a:t>
            </a:r>
            <a:r>
              <a:rPr lang="en-US" sz="3200" b="0" dirty="0" err="1"/>
              <a:t>compsci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327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/>
              <a:t>("</a:t>
            </a:r>
            <a:r>
              <a:rPr lang="en-US" b="0" dirty="0" err="1"/>
              <a:t>aplus</a:t>
            </a:r>
            <a:r>
              <a:rPr lang="en-US" b="0" dirty="0"/>
              <a:t> </a:t>
            </a:r>
            <a:r>
              <a:rPr lang="en-US" b="0" dirty="0" err="1"/>
              <a:t>compsci</a:t>
            </a:r>
            <a:r>
              <a:rPr lang="en-US" b="0" dirty="0"/>
              <a:t>");</a:t>
            </a:r>
          </a:p>
          <a:p>
            <a:pPr eaLnBrk="0" hangingPunct="0"/>
            <a:endParaRPr lang="en-US" b="0" dirty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err="1"/>
              <a:t>aplus</a:t>
            </a:r>
            <a:r>
              <a:rPr lang="en-US" sz="3200" b="0" dirty="0"/>
              <a:t> </a:t>
            </a:r>
            <a:r>
              <a:rPr lang="en-US" sz="3200" b="0" dirty="0" err="1"/>
              <a:t>compsci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6327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System.out.println("aplus compsci");</a:t>
            </a:r>
          </a:p>
          <a:p>
            <a:pPr eaLnBrk="0" hangingPunct="0"/>
            <a:r>
              <a:rPr lang="en-US" b="0"/>
              <a:t>System.out.println("aplus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3200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compsci</a:t>
            </a:r>
            <a:br>
              <a:rPr lang="en-US" sz="3200" b="0"/>
            </a:br>
            <a:r>
              <a:rPr lang="en-US" sz="3200" b="0"/>
              <a:t>aplus compsci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143000" y="3886200"/>
            <a:ext cx="779719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</a:t>
            </a:r>
            <a:r>
              <a:rPr lang="en-US" b="0" dirty="0" smtClean="0"/>
              <a:t>\</a:t>
            </a:r>
            <a:r>
              <a:rPr lang="en-US" b="0" dirty="0" err="1" smtClean="0"/>
              <a:t>tompsci</a:t>
            </a:r>
            <a:r>
              <a:rPr lang="en-US" sz="3200" b="0" dirty="0"/>
              <a:t>"</a:t>
            </a:r>
            <a:r>
              <a:rPr lang="en-US" b="0" dirty="0"/>
              <a:t>);</a:t>
            </a:r>
          </a:p>
        </p:txBody>
      </p:sp>
      <p:sp>
        <p:nvSpPr>
          <p:cNvPr id="28677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>
                <a:solidFill>
                  <a:schemeClr val="accent2"/>
                </a:solidFill>
              </a:rPr>
              <a:t>\b		backspace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1295400" y="5029200"/>
            <a:ext cx="60960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</a:t>
            </a:r>
            <a:r>
              <a:rPr lang="en-US" b="0" dirty="0" smtClean="0"/>
              <a:t>       </a:t>
            </a:r>
            <a:r>
              <a:rPr lang="en-US" b="0" dirty="0" err="1"/>
              <a:t>ompsci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143000" y="3886200"/>
            <a:ext cx="779719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apluscom</a:t>
            </a:r>
            <a:r>
              <a:rPr lang="en-US" b="0" dirty="0" smtClean="0"/>
              <a:t>\</a:t>
            </a:r>
            <a:r>
              <a:rPr lang="en-US" b="0" dirty="0" err="1" smtClean="0"/>
              <a:t>tpsci</a:t>
            </a:r>
            <a:r>
              <a:rPr lang="en-US" sz="3200" b="0" dirty="0"/>
              <a:t>"</a:t>
            </a:r>
            <a:r>
              <a:rPr lang="en-US" b="0" dirty="0"/>
              <a:t>);</a:t>
            </a:r>
          </a:p>
        </p:txBody>
      </p:sp>
      <p:sp>
        <p:nvSpPr>
          <p:cNvPr id="29701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95400" y="5029200"/>
            <a:ext cx="55626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apluscom</a:t>
            </a:r>
            <a:r>
              <a:rPr lang="en-US" b="0" dirty="0" smtClean="0"/>
              <a:t>         </a:t>
            </a:r>
            <a:r>
              <a:rPr lang="en-US" b="0" dirty="0" err="1"/>
              <a:t>psci</a:t>
            </a:r>
            <a:endParaRPr lang="en-US" b="0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>
                <a:solidFill>
                  <a:schemeClr val="accent2"/>
                </a:solidFill>
              </a:rPr>
              <a:t>\b		backspace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7922233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apluscomp</a:t>
            </a:r>
            <a:r>
              <a:rPr lang="en-US" b="0" dirty="0" smtClean="0"/>
              <a:t>\</a:t>
            </a:r>
            <a:r>
              <a:rPr lang="en-US" b="0" dirty="0" err="1" smtClean="0"/>
              <a:t>nsci</a:t>
            </a:r>
            <a:r>
              <a:rPr lang="en-US" b="0" dirty="0"/>
              <a:t>");</a:t>
            </a:r>
          </a:p>
          <a:p>
            <a:endParaRPr lang="en-US" sz="3200" u="sng" dirty="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19200" y="4876800"/>
            <a:ext cx="3810000" cy="1692771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apluscomp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sci</a:t>
            </a:r>
            <a:endParaRPr lang="en-US" b="0" dirty="0"/>
          </a:p>
        </p:txBody>
      </p:sp>
      <p:sp>
        <p:nvSpPr>
          <p:cNvPr id="30726" name="WordArt 6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>
                <a:solidFill>
                  <a:schemeClr val="accent2"/>
                </a:solidFill>
              </a:rPr>
              <a:t>\b		backspace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FF0000"/>
                </a:solidFill>
              </a:rPr>
              <a:t>public class AplusCompSci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{</a:t>
            </a:r>
          </a:p>
          <a:p>
            <a:pPr eaLnBrk="0" hangingPunct="0"/>
            <a:endParaRPr lang="en-US" sz="3200" b="0">
              <a:solidFill>
                <a:srgbClr val="000066"/>
              </a:solidFill>
            </a:endParaRPr>
          </a:p>
          <a:p>
            <a:pPr eaLnBrk="0" hangingPunct="0"/>
            <a:endParaRPr lang="en-US" sz="3200" b="0">
              <a:solidFill>
                <a:srgbClr val="000066"/>
              </a:solidFill>
            </a:endParaRP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}</a:t>
            </a:r>
            <a:endParaRPr lang="en-US" sz="2000" b="0">
              <a:solidFill>
                <a:srgbClr val="000066"/>
              </a:solidFill>
            </a:endParaRPr>
          </a:p>
          <a:p>
            <a:pPr eaLnBrk="0" hangingPunct="0"/>
            <a:endParaRPr lang="en-US" sz="2000" b="0">
              <a:solidFill>
                <a:srgbClr val="000066"/>
              </a:solidFill>
            </a:endParaRPr>
          </a:p>
          <a:p>
            <a:pPr eaLnBrk="0" hangingPunct="0"/>
            <a:endParaRPr lang="en-US" sz="2000" b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371600" y="5029200"/>
            <a:ext cx="6651625" cy="5921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All Java programs start with a class.</a:t>
            </a:r>
            <a:endParaRPr lang="en-US" sz="32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Simple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4724400" cy="15668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\\		</a:t>
            </a:r>
            <a:r>
              <a:rPr lang="en-US" sz="3200" dirty="0" smtClean="0">
                <a:solidFill>
                  <a:schemeClr val="accent2"/>
                </a:solidFill>
              </a:rPr>
              <a:t>prints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\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\"</a:t>
            </a: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	prints </a:t>
            </a:r>
            <a:r>
              <a:rPr lang="en-US" sz="3200" dirty="0">
                <a:solidFill>
                  <a:schemeClr val="accent2"/>
                </a:solidFill>
              </a:rPr>
              <a:t>"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\’		</a:t>
            </a:r>
            <a:r>
              <a:rPr lang="en-US" sz="3200" dirty="0" smtClean="0">
                <a:solidFill>
                  <a:schemeClr val="accent2"/>
                </a:solidFill>
              </a:rPr>
              <a:t>prints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81000" y="4038600"/>
            <a:ext cx="8379089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\\</a:t>
            </a:r>
            <a:r>
              <a:rPr lang="en-US" b="0" dirty="0"/>
              <a:t>compsci\"/");</a:t>
            </a:r>
          </a:p>
          <a:p>
            <a:endParaRPr lang="en-US" sz="3200" u="sng" dirty="0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49530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</a:t>
            </a:r>
            <a:r>
              <a:rPr lang="en-US" b="0" dirty="0" smtClean="0"/>
              <a:t>\</a:t>
            </a:r>
            <a:r>
              <a:rPr lang="en-US" b="0" dirty="0" err="1" smtClean="0"/>
              <a:t>compsci</a:t>
            </a:r>
            <a:r>
              <a:rPr lang="en-US" b="0" dirty="0"/>
              <a:t>"/</a:t>
            </a:r>
          </a:p>
        </p:txBody>
      </p:sp>
      <p:sp>
        <p:nvSpPr>
          <p:cNvPr id="32775" name="WordArt 9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505200" y="2057400"/>
            <a:ext cx="4724400" cy="15668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\\		outs \</a:t>
            </a:r>
          </a:p>
          <a:p>
            <a:r>
              <a:rPr lang="en-US" sz="3200">
                <a:solidFill>
                  <a:schemeClr val="accent2"/>
                </a:solidFill>
              </a:rPr>
              <a:t>\"		outs "</a:t>
            </a:r>
          </a:p>
          <a:p>
            <a:r>
              <a:rPr lang="en-US" sz="3200">
                <a:solidFill>
                  <a:schemeClr val="accent2"/>
                </a:solidFill>
              </a:rPr>
              <a:t>\’		outs ’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28600" y="4038600"/>
            <a:ext cx="8662821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\\</a:t>
            </a:r>
            <a:r>
              <a:rPr lang="en-US" b="0" dirty="0"/>
              <a:t>'comp\'sci\'/");</a:t>
            </a:r>
          </a:p>
          <a:p>
            <a:endParaRPr lang="en-US" sz="3200" u="sng" dirty="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95400" y="5029200"/>
            <a:ext cx="48006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</a:t>
            </a:r>
            <a:r>
              <a:rPr lang="en-US" b="0" dirty="0" smtClean="0"/>
              <a:t>\</a:t>
            </a:r>
            <a:r>
              <a:rPr lang="en-US" b="0" dirty="0"/>
              <a:t>'</a:t>
            </a:r>
            <a:r>
              <a:rPr lang="en-US" b="0" dirty="0" err="1"/>
              <a:t>comp'sci</a:t>
            </a:r>
            <a:r>
              <a:rPr lang="en-US" b="0" dirty="0"/>
              <a:t>'/</a:t>
            </a:r>
          </a:p>
        </p:txBody>
      </p:sp>
      <p:sp>
        <p:nvSpPr>
          <p:cNvPr id="33799" name="WordArt 6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43403" name="Group 43"/>
          <p:cNvGraphicFramePr>
            <a:graphicFrameLocks noGrp="1"/>
          </p:cNvGraphicFramePr>
          <p:nvPr/>
        </p:nvGraphicFramePr>
        <p:xfrm>
          <a:off x="609600" y="457200"/>
          <a:ext cx="8077200" cy="51069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Escape Sequences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combinations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tabs over five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moves to front of next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deletes previous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moves to front of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backslash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double quote 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single quote 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43000" y="2362200"/>
            <a:ext cx="6705600" cy="1079500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//		single-line comments</a:t>
            </a:r>
          </a:p>
          <a:p>
            <a:r>
              <a:rPr lang="en-US" sz="3200">
                <a:solidFill>
                  <a:srgbClr val="009900"/>
                </a:solidFill>
              </a:rPr>
              <a:t>/*   */	block comments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326313" cy="1677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//this line prints stuff on the screen</a:t>
            </a:r>
          </a:p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 </a:t>
            </a:r>
            <a:r>
              <a:rPr lang="en-US" b="0" dirty="0" err="1" smtClean="0"/>
              <a:t>cs</a:t>
            </a:r>
            <a:r>
              <a:rPr lang="en-US" b="0" dirty="0" smtClean="0"/>
              <a:t>");</a:t>
            </a:r>
            <a:endParaRPr lang="en-US" b="0" dirty="0"/>
          </a:p>
          <a:p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143000" y="2362200"/>
            <a:ext cx="6705600" cy="1079500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//		single-line comments</a:t>
            </a:r>
          </a:p>
          <a:p>
            <a:r>
              <a:rPr lang="en-US" sz="3200">
                <a:solidFill>
                  <a:srgbClr val="009900"/>
                </a:solidFill>
              </a:rPr>
              <a:t>/*   */	block comments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405688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/*</a:t>
            </a:r>
          </a:p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   this line prints stuff on the screen</a:t>
            </a:r>
          </a:p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*/</a:t>
            </a:r>
          </a:p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 </a:t>
            </a:r>
            <a:r>
              <a:rPr lang="en-US" b="0" dirty="0" err="1" smtClean="0"/>
              <a:t>cs</a:t>
            </a:r>
            <a:r>
              <a:rPr lang="en-US" b="0" dirty="0" smtClean="0"/>
              <a:t>");</a:t>
            </a:r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Comments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66254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System.out.printf</a:t>
            </a:r>
            <a:r>
              <a:rPr lang="en-US" b="0" dirty="0"/>
              <a:t>("%</a:t>
            </a:r>
            <a:r>
              <a:rPr lang="en-US" b="0" dirty="0" err="1"/>
              <a:t>s</a:t>
            </a:r>
            <a:r>
              <a:rPr lang="en-US" b="0" dirty="0" err="1" smtClean="0"/>
              <a:t>","apluscs</a:t>
            </a:r>
            <a:r>
              <a:rPr lang="en-US" b="0" dirty="0" smtClean="0"/>
              <a:t>\n</a:t>
            </a:r>
            <a:r>
              <a:rPr lang="en-US" b="0" dirty="0"/>
              <a:t>");</a:t>
            </a:r>
          </a:p>
          <a:p>
            <a:pPr eaLnBrk="0" hangingPunct="0"/>
            <a:endParaRPr lang="en-US" b="0" dirty="0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990600" y="30480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err="1" smtClean="0"/>
              <a:t>apluscs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three.java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Syntax errors occur when you type something in wrong, causing the code to not compile.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6586538" cy="2554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>
                <a:solidFill>
                  <a:srgbClr val="009900"/>
                </a:solidFill>
              </a:rPr>
              <a:t>//missing semicolon - ; expected</a:t>
            </a:r>
          </a:p>
          <a:p>
            <a:pPr eaLnBrk="0" hangingPunct="0"/>
            <a:r>
              <a:rPr lang="en-US" sz="3200" b="0" dirty="0" err="1"/>
              <a:t>System.out.println</a:t>
            </a:r>
            <a:r>
              <a:rPr lang="en-US" sz="3200" b="0" dirty="0" smtClean="0"/>
              <a:t>("</a:t>
            </a:r>
            <a:r>
              <a:rPr lang="en-US" sz="3200" b="0" dirty="0" err="1" smtClean="0"/>
              <a:t>aplus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cs</a:t>
            </a:r>
            <a:r>
              <a:rPr lang="en-US" sz="3200" b="0" dirty="0" smtClean="0"/>
              <a:t>")</a:t>
            </a:r>
            <a:endParaRPr lang="en-US" sz="3200" b="0" dirty="0"/>
          </a:p>
          <a:p>
            <a:endParaRPr lang="en-US" sz="3200" u="sng" dirty="0"/>
          </a:p>
          <a:p>
            <a:pPr eaLnBrk="0" hangingPunct="0"/>
            <a:r>
              <a:rPr lang="en-US" sz="3200" b="0" dirty="0">
                <a:solidFill>
                  <a:srgbClr val="009900"/>
                </a:solidFill>
              </a:rPr>
              <a:t>//case problem – should be System</a:t>
            </a:r>
          </a:p>
          <a:p>
            <a:pPr eaLnBrk="0" hangingPunct="0"/>
            <a:r>
              <a:rPr lang="en-US" sz="3200" b="0" dirty="0" err="1"/>
              <a:t>system.out.println</a:t>
            </a:r>
            <a:r>
              <a:rPr lang="en-US" sz="3200" b="0" dirty="0" smtClean="0"/>
              <a:t>("</a:t>
            </a:r>
            <a:r>
              <a:rPr lang="en-US" sz="3200" b="0" dirty="0" err="1" smtClean="0"/>
              <a:t>aplus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cs</a:t>
            </a:r>
            <a:r>
              <a:rPr lang="en-US" sz="3200" b="0" dirty="0" smtClean="0"/>
              <a:t>")</a:t>
            </a:r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Programming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Runtime errors occur when something goes wrong while the program is running.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725646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>
                <a:solidFill>
                  <a:srgbClr val="009900"/>
                </a:solidFill>
              </a:rPr>
              <a:t>//an out of bounds exception is thrown</a:t>
            </a:r>
          </a:p>
          <a:p>
            <a:pPr eaLnBrk="0" hangingPunct="0"/>
            <a:r>
              <a:rPr lang="en-US" sz="3200" b="0"/>
              <a:t>String s = "runtime_error";</a:t>
            </a:r>
          </a:p>
          <a:p>
            <a:pPr eaLnBrk="0" hangingPunct="0"/>
            <a:r>
              <a:rPr lang="en-US" sz="3200" b="0"/>
              <a:t>System.out.println( s.charAt(15)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Programming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four.java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1000" y="15240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FF0000"/>
                </a:solidFill>
              </a:rPr>
              <a:t>public class AplusCompSci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{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FF0000"/>
                </a:solidFill>
              </a:rPr>
              <a:t>public static void main</a:t>
            </a:r>
            <a:r>
              <a:rPr lang="en-US" sz="3200" b="0">
                <a:solidFill>
                  <a:srgbClr val="000066"/>
                </a:solidFill>
              </a:rPr>
              <a:t>(String[] args) 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{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   System.out.println("Aplus Comp Sci!");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}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}</a:t>
            </a:r>
            <a:endParaRPr lang="en-US" sz="2000" b="0">
              <a:solidFill>
                <a:srgbClr val="000066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410200" y="48768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 Sci!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Simple Class + main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 Java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3400" y="1371600"/>
            <a:ext cx="7924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FF0000"/>
                </a:solidFill>
              </a:rPr>
              <a:t>{  </a:t>
            </a:r>
            <a:r>
              <a:rPr lang="en-US" sz="2000">
                <a:solidFill>
                  <a:srgbClr val="006600"/>
                </a:solidFill>
              </a:rPr>
              <a:t>//open brace</a:t>
            </a:r>
            <a:endParaRPr lang="en-US" sz="2000" b="0">
              <a:solidFill>
                <a:srgbClr val="006600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FF0000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FF0000"/>
                </a:solidFill>
              </a:rPr>
              <a:t>}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FF0000"/>
                </a:solidFill>
              </a:rPr>
              <a:t>}  </a:t>
            </a:r>
            <a:r>
              <a:rPr lang="en-US" sz="2000">
                <a:solidFill>
                  <a:srgbClr val="006600"/>
                </a:solidFill>
              </a:rPr>
              <a:t>//close brace</a:t>
            </a:r>
            <a:endParaRPr lang="en-US" sz="200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5181600"/>
            <a:ext cx="7691438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66"/>
                </a:solidFill>
              </a:rPr>
              <a:t>Braces – You gotta have ‘em!   Every class</a:t>
            </a:r>
          </a:p>
          <a:p>
            <a:pPr eaLnBrk="0" hangingPunct="0"/>
            <a:r>
              <a:rPr lang="en-US" sz="2800">
                <a:solidFill>
                  <a:srgbClr val="000066"/>
                </a:solidFill>
              </a:rPr>
              <a:t>and every method must have a </a:t>
            </a:r>
            <a:r>
              <a:rPr lang="en-US" sz="2800">
                <a:solidFill>
                  <a:srgbClr val="FF0000"/>
                </a:solidFill>
              </a:rPr>
              <a:t>{ </a:t>
            </a:r>
            <a:r>
              <a:rPr lang="en-US" sz="2800">
                <a:solidFill>
                  <a:srgbClr val="000066"/>
                </a:solidFill>
              </a:rPr>
              <a:t>and a</a:t>
            </a:r>
            <a:r>
              <a:rPr lang="en-US" sz="2800">
                <a:solidFill>
                  <a:srgbClr val="FF0000"/>
                </a:solidFill>
              </a:rPr>
              <a:t> } </a:t>
            </a:r>
            <a:r>
              <a:rPr lang="en-US" sz="2800">
                <a:solidFill>
                  <a:srgbClr val="000066"/>
                </a:solidFill>
              </a:rPr>
              <a:t>.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1524000"/>
            <a:ext cx="8001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</a:t>
            </a:r>
            <a:r>
              <a:rPr lang="en-US" sz="3200">
                <a:solidFill>
                  <a:srgbClr val="FF0000"/>
                </a:solidFill>
              </a:rPr>
              <a:t>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838200" y="5105400"/>
            <a:ext cx="76962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66"/>
                </a:solidFill>
              </a:rPr>
              <a:t>You must put a semi-colon at the end of all Java program statements ( 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r>
              <a:rPr lang="en-US" sz="2800" dirty="0">
                <a:solidFill>
                  <a:srgbClr val="000066"/>
                </a:solidFill>
              </a:rPr>
              <a:t> ).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09600" y="1600200"/>
            <a:ext cx="6629400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 b="0" dirty="0" smtClean="0">
                <a:solidFill>
                  <a:srgbClr val="FF0000"/>
                </a:solidFill>
              </a:rPr>
              <a:t>Never</a:t>
            </a:r>
            <a:r>
              <a:rPr lang="en-US" sz="4400" b="0" dirty="0" smtClean="0">
                <a:solidFill>
                  <a:srgbClr val="000066"/>
                </a:solidFill>
              </a:rPr>
              <a:t> </a:t>
            </a:r>
            <a:r>
              <a:rPr lang="en-US" sz="4400" b="0" dirty="0">
                <a:solidFill>
                  <a:srgbClr val="000066"/>
                </a:solidFill>
              </a:rPr>
              <a:t>put a ; </a:t>
            </a:r>
          </a:p>
          <a:p>
            <a:r>
              <a:rPr lang="en-US" sz="4400" b="0" dirty="0">
                <a:solidFill>
                  <a:srgbClr val="000066"/>
                </a:solidFill>
              </a:rPr>
              <a:t>before an open  {  brace</a:t>
            </a:r>
          </a:p>
          <a:p>
            <a:endParaRPr lang="en-US" sz="4400" b="0" dirty="0">
              <a:solidFill>
                <a:srgbClr val="000066"/>
              </a:solidFill>
            </a:endParaRPr>
          </a:p>
          <a:p>
            <a:r>
              <a:rPr lang="en-US" sz="4400" b="0" dirty="0">
                <a:solidFill>
                  <a:srgbClr val="000066"/>
                </a:solidFill>
              </a:rPr>
              <a:t>;{  </a:t>
            </a:r>
            <a:r>
              <a:rPr lang="en-US" sz="4400" b="0" dirty="0">
                <a:solidFill>
                  <a:srgbClr val="006600"/>
                </a:solidFill>
              </a:rPr>
              <a:t>//illegal</a:t>
            </a:r>
          </a:p>
          <a:p>
            <a:r>
              <a:rPr lang="en-US" sz="4400" b="0" dirty="0">
                <a:solidFill>
                  <a:srgbClr val="000066"/>
                </a:solidFill>
              </a:rPr>
              <a:t>};  </a:t>
            </a:r>
            <a:r>
              <a:rPr lang="en-US" sz="4400" b="0" dirty="0">
                <a:solidFill>
                  <a:srgbClr val="006600"/>
                </a:solidFill>
              </a:rPr>
              <a:t>//legal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3508271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62000" y="1676400"/>
            <a:ext cx="8153400" cy="4462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</a:t>
            </a:r>
            <a:r>
              <a:rPr lang="en-US" sz="3200">
                <a:solidFill>
                  <a:srgbClr val="006600"/>
                </a:solidFill>
              </a:rPr>
              <a:t>;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/>
              <a:t>   </a:t>
            </a:r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2800" b="0">
                <a:solidFill>
                  <a:srgbClr val="000066"/>
                </a:solidFill>
              </a:rPr>
              <a:t>Indent all code 3 spaces to make it easier to read.</a:t>
            </a:r>
          </a:p>
        </p:txBody>
      </p:sp>
      <p:sp>
        <p:nvSpPr>
          <p:cNvPr id="19461" name="WordArt 5"/>
          <p:cNvSpPr>
            <a:spLocks noChangeArrowheads="1" noChangeShapeType="1" noTextEdit="1"/>
          </p:cNvSpPr>
          <p:nvPr/>
        </p:nvSpPr>
        <p:spPr bwMode="auto">
          <a:xfrm>
            <a:off x="2971800" y="4419600"/>
            <a:ext cx="3200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123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Indentation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apluscompsci.java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Basic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1140</TotalTime>
  <Words>2220</Words>
  <Application>Microsoft Macintosh PowerPoint</Application>
  <PresentationFormat>On-screen Show (4:3)</PresentationFormat>
  <Paragraphs>441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and output</dc:title>
  <dc:subject>Syntax Output</dc:subject>
  <dc:creator>A+ Computer Science</dc:creator>
  <cp:keywords>www.apluscompsci.com</cp:keywords>
  <dc:description>Syntax Output_x000d_
©A+ Computer Science_x000d_
www.apluscompsci.com</dc:description>
  <cp:lastModifiedBy>Garrett</cp:lastModifiedBy>
  <cp:revision>282</cp:revision>
  <dcterms:created xsi:type="dcterms:W3CDTF">1998-04-17T03:31:10Z</dcterms:created>
  <dcterms:modified xsi:type="dcterms:W3CDTF">2018-08-31T23:27:47Z</dcterms:modified>
  <cp:category>www.apluscompsci.com</cp:category>
</cp:coreProperties>
</file>