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5" r:id="rId2"/>
    <p:sldId id="346" r:id="rId3"/>
    <p:sldId id="343" r:id="rId4"/>
    <p:sldId id="344" r:id="rId5"/>
    <p:sldId id="287" r:id="rId6"/>
    <p:sldId id="263" r:id="rId7"/>
    <p:sldId id="331" r:id="rId8"/>
    <p:sldId id="330" r:id="rId9"/>
    <p:sldId id="328" r:id="rId10"/>
    <p:sldId id="308" r:id="rId11"/>
    <p:sldId id="347" r:id="rId12"/>
    <p:sldId id="334" r:id="rId13"/>
    <p:sldId id="336" r:id="rId14"/>
    <p:sldId id="348" r:id="rId15"/>
    <p:sldId id="326" r:id="rId16"/>
    <p:sldId id="332" r:id="rId17"/>
    <p:sldId id="352" r:id="rId18"/>
    <p:sldId id="353" r:id="rId19"/>
    <p:sldId id="312" r:id="rId20"/>
    <p:sldId id="313" r:id="rId21"/>
    <p:sldId id="314" r:id="rId22"/>
    <p:sldId id="316" r:id="rId23"/>
    <p:sldId id="349" r:id="rId24"/>
    <p:sldId id="340" r:id="rId25"/>
    <p:sldId id="339" r:id="rId26"/>
    <p:sldId id="341" r:id="rId27"/>
    <p:sldId id="317" r:id="rId28"/>
    <p:sldId id="327" r:id="rId29"/>
    <p:sldId id="319" r:id="rId30"/>
    <p:sldId id="354" r:id="rId31"/>
    <p:sldId id="321" r:id="rId32"/>
    <p:sldId id="329" r:id="rId33"/>
    <p:sldId id="322" r:id="rId34"/>
    <p:sldId id="350" r:id="rId35"/>
    <p:sldId id="355" r:id="rId36"/>
    <p:sldId id="357" r:id="rId37"/>
    <p:sldId id="351" r:id="rId38"/>
    <p:sldId id="356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76703" autoAdjust="0"/>
  </p:normalViewPr>
  <p:slideViewPr>
    <p:cSldViewPr>
      <p:cViewPr varScale="1">
        <p:scale>
          <a:sx n="67" d="100"/>
          <a:sy n="67" d="100"/>
        </p:scale>
        <p:origin x="-174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"/>
    </p:cViewPr>
  </p:sorterViewPr>
  <p:notesViewPr>
    <p:cSldViewPr>
      <p:cViewPr varScale="1">
        <p:scale>
          <a:sx n="53" d="100"/>
          <a:sy n="53" d="100"/>
        </p:scale>
        <p:origin x="-28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E6B38020-2A6D-418E-BA39-A3CC0F9D5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D19796EF-B31F-4D71-8FA9-0988DF0869BC}" type="slidenum">
              <a:rPr lang="en-US" sz="1300"/>
              <a:pPr algn="r" defTabSz="966788">
                <a:defRPr/>
              </a:pPr>
              <a:t>‹#›</a:t>
            </a:fld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0895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a String reference.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stores the location/address of a String Object.</a:t>
            </a:r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smtClean="0"/>
              <a:t> method compares the contents of two String Objects to see if they contain the same letters in the same order in the same case.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contains the letters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 is one!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does not contain the letters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letters is not one!</a:t>
            </a:r>
            <a:r>
              <a:rPr lang="en-US" sz="1600" smtClean="0"/>
              <a:t> is displayed.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has been nested inside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will only be tested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 </a:t>
            </a:r>
            <a:r>
              <a:rPr lang="en-US" sz="1600" smtClean="0"/>
              <a:t>is true.</a:t>
            </a:r>
          </a:p>
          <a:p>
            <a:r>
              <a:rPr lang="en-US" sz="1600" smtClean="0"/>
              <a:t>The else is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if(num&gt;2).  </a:t>
            </a:r>
            <a:r>
              <a:rPr lang="en-US" sz="1600" smtClean="0">
                <a:cs typeface="Times New Roman" pitchFamily="18" charset="0"/>
              </a:rPr>
              <a:t>Without the braces, the else would be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>
                <a:cs typeface="Times New Roman" pitchFamily="18" charset="0"/>
              </a:rPr>
              <a:t> as if and else are paired based on proximity.</a:t>
            </a:r>
            <a:endParaRPr lang="en-US" sz="1600" smtClean="0"/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has been nested inside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/>
              <a:t> will only be tested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 </a:t>
            </a:r>
            <a:r>
              <a:rPr lang="en-US" sz="1600" smtClean="0"/>
              <a:t>is true.</a:t>
            </a:r>
          </a:p>
          <a:p>
            <a:r>
              <a:rPr lang="en-US" sz="1600" smtClean="0"/>
              <a:t>The else is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if(num&lt;10).  </a:t>
            </a:r>
            <a:r>
              <a:rPr lang="en-US" sz="1600" smtClean="0">
                <a:cs typeface="Times New Roman" pitchFamily="18" charset="0"/>
              </a:rPr>
              <a:t>If braces were present around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if(num&lt;10)</a:t>
            </a:r>
            <a:r>
              <a:rPr lang="en-US" sz="1600" smtClean="0">
                <a:cs typeface="Times New Roman" pitchFamily="18" charset="0"/>
              </a:rPr>
              <a:t>, the else would be associated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>
                <a:cs typeface="Times New Roman" pitchFamily="18" charset="0"/>
              </a:rPr>
              <a:t>as if and else are paired based on proximity.</a:t>
            </a:r>
            <a:endParaRPr lang="en-US" sz="1600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Once a String Object has been instantiated, that String Object can never be modified.</a:t>
            </a:r>
          </a:p>
          <a:p>
            <a:r>
              <a:rPr lang="en-US" sz="1600" smtClean="0"/>
              <a:t>The String class does not contain any modifier methods.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a reference that refers to a String Object.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starts out referring to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stores the location/address of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then referred to the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tcea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stores the location/address of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tcea</a:t>
            </a:r>
            <a:r>
              <a:rPr lang="en-US" sz="1600" smtClean="0"/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a reference that refers to a String Object.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starts out referring to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s.toUpperCase()</a:t>
            </a:r>
            <a:r>
              <a:rPr lang="en-US" sz="1600" smtClean="0"/>
              <a:t> returns a new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still referring to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referred to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s.toUpperCase()</a:t>
            </a:r>
            <a:r>
              <a:rPr lang="en-US" sz="1600" smtClean="0"/>
              <a:t>.</a:t>
            </a:r>
          </a:p>
          <a:p>
            <a:r>
              <a:rPr lang="en-US" sz="1600" smtClean="0"/>
              <a:t>s.toUpperCase() returns a new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smtClean="0"/>
              <a:t> is now referring to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is a reference that refers to a String Object.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is a reference that refers to a String Object.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starts out referring to a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starts out referring to a different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endParaRPr lang="en-US" sz="1600" smtClean="0"/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one==two</a:t>
            </a:r>
            <a:r>
              <a:rPr lang="en-US" sz="1600" smtClean="0"/>
              <a:t> compares the locations/addresses stored in one and two.</a:t>
            </a:r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do not store the same location/address.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== can be used to compare the memory addresses of objects.</a:t>
            </a:r>
            <a:br>
              <a:rPr lang="en-US" sz="1600" smtClean="0"/>
            </a:br>
            <a:r>
              <a:rPr lang="en-US" sz="1600" smtClean="0"/>
              <a:t>.equals and .compareTo can be used to compare the actual object contents.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Integer compareTo() method compares the contents of the 2 Integer objects.</a:t>
            </a:r>
            <a:br>
              <a:rPr lang="en-US" sz="1600" smtClean="0"/>
            </a:br>
            <a:r>
              <a:rPr lang="en-US" sz="1600" smtClean="0"/>
              <a:t>If a is greater than b, then a.compareTo(b) will return a positive value.</a:t>
            </a:r>
          </a:p>
          <a:p>
            <a:r>
              <a:rPr lang="en-US" sz="1600" smtClean="0"/>
              <a:t>If a is less than b, then a.compareTo(b) will return a negative value.</a:t>
            </a:r>
          </a:p>
          <a:p>
            <a:r>
              <a:rPr lang="en-US" sz="1600" smtClean="0"/>
              <a:t>If a is equal to b, then a.compareTo(b) will return 0.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== can be used to compare the memory addresses of objects.</a:t>
            </a:r>
            <a:br>
              <a:rPr lang="en-US" sz="1600" smtClean="0"/>
            </a:br>
            <a:r>
              <a:rPr lang="en-US" sz="1600" smtClean="0"/>
              <a:t>.equals and .compareTo can be used to compare the actual object contents.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chart above lists some very common and very useful String class methods.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compareTo()</a:t>
            </a:r>
            <a:r>
              <a:rPr lang="en-US" sz="1600" smtClean="0"/>
              <a:t> are used quite often.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replaceAll()</a:t>
            </a:r>
            <a:r>
              <a:rPr lang="en-US" sz="1600" smtClean="0"/>
              <a:t> are very useful, but that widely used.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toUpperCase()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toLowerCase()</a:t>
            </a:r>
            <a:r>
              <a:rPr lang="en-US" sz="1600" smtClean="0"/>
              <a:t> can be very useful in certain situations.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is a reference that refers to a String Object.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is a reference that refers to a String Object.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starts out referring to a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starts out referring to a different String Object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endParaRPr lang="en-US" sz="1600" smtClean="0"/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one.equals(two)</a:t>
            </a:r>
            <a:r>
              <a:rPr lang="en-US" sz="1600" smtClean="0"/>
              <a:t> compares the contents of the String Objects referred to by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smtClean="0"/>
              <a:t> both refer to String Objects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one.equals(two)</a:t>
            </a:r>
            <a:r>
              <a:rPr lang="en-US" sz="1600" smtClean="0"/>
              <a:t> is true.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compareTo()</a:t>
            </a:r>
            <a:r>
              <a:rPr lang="en-US" sz="1600" smtClean="0"/>
              <a:t> method compares the letters stored in two String Objects.</a:t>
            </a:r>
          </a:p>
          <a:p>
            <a:r>
              <a:rPr lang="en-US" sz="1600" smtClean="0"/>
              <a:t>The difference in ASCII of the first two letters that do not match is returned.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If-else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  <a:p>
            <a:r>
              <a:rPr lang="en-US" sz="1600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1600" smtClean="0"/>
              <a:t> method is useful to remove leading and trailing spaces. 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toLowerCase()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toUpperCase()</a:t>
            </a:r>
            <a:r>
              <a:rPr lang="en-US" sz="1600" smtClean="0"/>
              <a:t> both return new String Objects.  The new String Object contains the same letters as the original String in all uppercase or all lowercase.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toLowerCase()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toUpperCase()</a:t>
            </a:r>
            <a:r>
              <a:rPr lang="en-US" sz="1600" smtClean="0"/>
              <a:t> do not change the original String Object.  Both return a new String with the changes requested.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replaceAll()</a:t>
            </a:r>
            <a:r>
              <a:rPr lang="en-US" sz="1600" smtClean="0"/>
              <a:t> returns a new String with the changes requested.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replaceAll()</a:t>
            </a:r>
            <a:r>
              <a:rPr lang="en-US" sz="1600" smtClean="0"/>
              <a:t> does not change the original String.  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replaceAll()</a:t>
            </a:r>
            <a:r>
              <a:rPr lang="en-US" sz="1600" smtClean="0"/>
              <a:t> returns a new String with the specified letters replaced with the provided letters.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If-else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the condition is true,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will occur.  </a:t>
            </a:r>
          </a:p>
          <a:p>
            <a:r>
              <a:rPr lang="en-US" sz="1600" smtClean="0"/>
              <a:t>If the condition is false,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greater than 100,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&gt;100!</a:t>
            </a:r>
            <a:r>
              <a:rPr lang="en-US" sz="1600" dirty="0" smtClean="0"/>
              <a:t> is displayed.</a:t>
            </a:r>
          </a:p>
          <a:p>
            <a:r>
              <a:rPr lang="en-US" sz="1600" dirty="0" smtClean="0"/>
              <a:t>If </a:t>
            </a:r>
            <a:r>
              <a:rPr lang="en-US" sz="1600" smtClean="0"/>
              <a:t>aplus </a:t>
            </a:r>
            <a:r>
              <a:rPr lang="en-US" sz="1600" dirty="0" smtClean="0"/>
              <a:t>is not greater than 100,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!&gt;100!</a:t>
            </a:r>
            <a:r>
              <a:rPr lang="en-US" sz="1600" dirty="0" smtClean="0"/>
              <a:t> is displayed.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num is greater than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&gt;100!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num is not greater than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!&gt;100!</a:t>
            </a:r>
            <a:r>
              <a:rPr lang="en-US" sz="1600" smtClean="0"/>
              <a:t> is displayed.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num is greater than or equal to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&gt;=100!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num is not greater than or equal to 100,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!&gt;=100!</a:t>
            </a:r>
            <a:r>
              <a:rPr lang="en-US" sz="1600" smtClean="0"/>
              <a:t> is displayed.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uilScore is greater than 190,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team</a:t>
            </a:r>
            <a:r>
              <a:rPr lang="en-US" sz="1600" smtClean="0"/>
              <a:t> is displayed.</a:t>
            </a:r>
          </a:p>
          <a:p>
            <a:r>
              <a:rPr lang="en-US" sz="1600" smtClean="0"/>
              <a:t>If uilScore is not greater than 190,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bench </a:t>
            </a:r>
            <a:r>
              <a:rPr lang="en-US" sz="1600" smtClean="0"/>
              <a:t>is displayed.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18E76-99CA-4021-8963-2AC8FD3E4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CB88-40D4-4A0D-9916-88E0090D1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FAC3-18BE-410D-9720-4ADC95525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A614B-EC48-4077-87BD-FE58A26C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33C10-060B-4A39-8409-25825F81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59A31-3431-4B9A-9151-6EA617F39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4B888-9C84-4E47-8984-76E77899F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75BB-655A-4247-B3E3-00136F0DC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B4BC9-7A7B-4C55-8120-7BDD818E5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781F-3CCC-4C28-AD77-8E3B4706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9AB66-44C4-443F-A43A-0A4D8A4D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98BF6D7-0010-44C4-8D07-24B4FD44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5334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/ STRINGS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6868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String s = "one";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s.equals</a:t>
            </a:r>
            <a:r>
              <a:rPr lang="en-US" sz="3200" dirty="0"/>
              <a:t>("one"))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(s + " is one!");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(s + " is not one!");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25146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one is one!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ifelse.java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felsestring.java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70500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num=1;</a:t>
            </a:r>
            <a:br>
              <a:rPr lang="en-US" sz="3200" dirty="0"/>
            </a:br>
            <a:r>
              <a:rPr lang="en-US" sz="3200" dirty="0"/>
              <a:t>if(num&gt;2)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if(num&lt;10)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System.out.println</a:t>
            </a:r>
            <a:r>
              <a:rPr lang="en-US" sz="3200" dirty="0"/>
              <a:t>("&gt;2&lt;10");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("&lt;2");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876800" y="18288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&lt;2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7050088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num=11;</a:t>
            </a:r>
            <a:br>
              <a:rPr lang="en-US" sz="3200" dirty="0"/>
            </a:br>
            <a:r>
              <a:rPr lang="en-US" sz="3200" dirty="0"/>
              <a:t>if(num&gt;2) </a:t>
            </a:r>
          </a:p>
          <a:p>
            <a:r>
              <a:rPr lang="en-US" sz="3200" dirty="0"/>
              <a:t>   if(num&lt;10)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System.out.println</a:t>
            </a:r>
            <a:r>
              <a:rPr lang="en-US" sz="3200" dirty="0"/>
              <a:t>("&gt;2&lt;10");</a:t>
            </a:r>
          </a:p>
          <a:p>
            <a:r>
              <a:rPr lang="en-US" sz="3200" dirty="0"/>
              <a:t>else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("&lt;2");</a:t>
            </a:r>
          </a:p>
          <a:p>
            <a:endParaRPr lang="en-US" sz="3200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791200" y="13716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&lt;2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57200" y="4876800"/>
            <a:ext cx="60198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Always use braces with ifs to indicate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which statements are related.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399" y="3962400"/>
            <a:ext cx="231570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0772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ifnesting.java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danglingelse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3813175" cy="3387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/>
              <a:t>if(total &gt;= 25)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else(total = 10)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886200"/>
            <a:ext cx="3508271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1447800"/>
            <a:ext cx="66294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4400" b="0" dirty="0">
                <a:solidFill>
                  <a:srgbClr val="FF0000"/>
                </a:solidFill>
              </a:rPr>
              <a:t>Never</a:t>
            </a:r>
            <a:r>
              <a:rPr lang="en-US" sz="4400" b="0" dirty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sz="4400" b="0" dirty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r>
              <a:rPr lang="en-US" sz="4400" b="0" dirty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 dirty="0" smtClean="0">
                <a:solidFill>
                  <a:srgbClr val="000066"/>
                </a:solidFill>
              </a:rPr>
              <a:t>;{  </a:t>
            </a:r>
            <a:endParaRPr lang="en-US" sz="4400" b="0" dirty="0">
              <a:solidFill>
                <a:srgbClr val="000066"/>
              </a:solidFill>
            </a:endParaRPr>
          </a:p>
          <a:p>
            <a:pPr eaLnBrk="1" hangingPunct="1"/>
            <a:r>
              <a:rPr lang="en-US" sz="4400" b="0" dirty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 dirty="0" smtClean="0">
                <a:solidFill>
                  <a:srgbClr val="000066"/>
                </a:solidFill>
              </a:rPr>
              <a:t>};  </a:t>
            </a:r>
            <a:endParaRPr lang="en-US" sz="4400" b="0" dirty="0">
              <a:solidFill>
                <a:srgbClr val="000066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legal</a:t>
            </a:r>
            <a:endParaRPr lang="en-US" sz="3600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524000" y="35814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illegal</a:t>
            </a:r>
            <a:endParaRPr lang="en-US" sz="360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886200"/>
            <a:ext cx="3508271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More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Strings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066800" y="2008188"/>
            <a:ext cx="6924675" cy="399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String objects are immutable.</a:t>
            </a:r>
          </a:p>
          <a:p>
            <a:endParaRPr lang="en-US" sz="3200"/>
          </a:p>
          <a:p>
            <a:r>
              <a:rPr lang="en-US" sz="3200"/>
              <a:t>The String class does not contain</a:t>
            </a:r>
          </a:p>
          <a:p>
            <a:r>
              <a:rPr lang="en-US" sz="3200"/>
              <a:t>any modifier methods.</a:t>
            </a:r>
          </a:p>
          <a:p>
            <a:endParaRPr lang="en-US" sz="3200"/>
          </a:p>
          <a:p>
            <a:r>
              <a:rPr lang="en-US" sz="3200">
                <a:solidFill>
                  <a:srgbClr val="003366"/>
                </a:solidFill>
              </a:rPr>
              <a:t>new String("uiltcea");</a:t>
            </a:r>
          </a:p>
          <a:p>
            <a:r>
              <a:rPr lang="en-US" sz="3200">
                <a:solidFill>
                  <a:srgbClr val="003366"/>
                </a:solidFill>
              </a:rPr>
              <a:t>"statechamps"</a:t>
            </a:r>
          </a:p>
          <a:p>
            <a:r>
              <a:rPr lang="en-US" sz="3200">
                <a:solidFill>
                  <a:srgbClr val="003366"/>
                </a:solidFill>
              </a:rPr>
              <a:t>"alligator"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Objects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if else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791450" cy="399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A String reference variable can be</a:t>
            </a:r>
            <a:br>
              <a:rPr lang="en-US" sz="3200"/>
            </a:br>
            <a:r>
              <a:rPr lang="en-US" sz="3200"/>
              <a:t>changed, but the String object the </a:t>
            </a:r>
          </a:p>
          <a:p>
            <a:r>
              <a:rPr lang="en-US" sz="3200"/>
              <a:t>variable refers to cannot be changed.</a:t>
            </a:r>
          </a:p>
          <a:p>
            <a:endParaRPr lang="en-US" sz="3200"/>
          </a:p>
          <a:p>
            <a:r>
              <a:rPr lang="en-US" sz="3200"/>
              <a:t>String s = "uil";</a:t>
            </a:r>
          </a:p>
          <a:p>
            <a:r>
              <a:rPr lang="en-US" sz="3200"/>
              <a:t>out.println(s);</a:t>
            </a:r>
          </a:p>
          <a:p>
            <a:r>
              <a:rPr lang="en-US" sz="3200"/>
              <a:t>s = "tcea";</a:t>
            </a:r>
          </a:p>
          <a:p>
            <a:r>
              <a:rPr lang="en-US" sz="3200"/>
              <a:t>out.println(s);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927725" y="3494088"/>
            <a:ext cx="38258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5486400" y="4724400"/>
            <a:ext cx="1371600" cy="1066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"uil"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6096000" y="3962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7467600" y="4724400"/>
            <a:ext cx="1371600" cy="1066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"tcea"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324600" y="3886200"/>
            <a:ext cx="1676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5867400" y="39624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nimBg="1"/>
      <p:bldP spid="112648" grpId="0" animBg="1"/>
      <p:bldP spid="1126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1878013"/>
            <a:ext cx="8075613" cy="44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 String reference variable can be changed, </a:t>
            </a:r>
            <a:br>
              <a:rPr lang="en-US"/>
            </a:br>
            <a:r>
              <a:rPr lang="en-US"/>
              <a:t>but the String object the variable refers </a:t>
            </a:r>
            <a:br>
              <a:rPr lang="en-US"/>
            </a:br>
            <a:r>
              <a:rPr lang="en-US"/>
              <a:t>to cannot be changed.</a:t>
            </a:r>
          </a:p>
          <a:p>
            <a:endParaRPr lang="en-US" sz="3200"/>
          </a:p>
          <a:p>
            <a:r>
              <a:rPr lang="en-US"/>
              <a:t>String s = "compsci ";</a:t>
            </a:r>
          </a:p>
          <a:p>
            <a:r>
              <a:rPr lang="en-US"/>
              <a:t>out.println(s);</a:t>
            </a:r>
          </a:p>
          <a:p>
            <a:r>
              <a:rPr lang="en-US"/>
              <a:t>s.toUpperCase();   	</a:t>
            </a:r>
          </a:p>
          <a:p>
            <a:r>
              <a:rPr lang="en-US"/>
              <a:t>out.println(s);</a:t>
            </a:r>
          </a:p>
          <a:p>
            <a:r>
              <a:rPr lang="en-US"/>
              <a:t>s=s.toUpperCase();   	</a:t>
            </a:r>
          </a:p>
          <a:p>
            <a:r>
              <a:rPr lang="en-US"/>
              <a:t>out.println(s); </a:t>
            </a:r>
            <a:r>
              <a:rPr lang="en-US" sz="3200"/>
              <a:t>		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400800" y="40386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compsci</a:t>
            </a:r>
            <a:br>
              <a:rPr lang="en-US"/>
            </a:br>
            <a:r>
              <a:rPr lang="en-US"/>
              <a:t>compsci</a:t>
            </a:r>
            <a:br>
              <a:rPr lang="en-US"/>
            </a:br>
            <a:r>
              <a:rPr lang="en-US"/>
              <a:t>COMPSCI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6751638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String one = new String("compsci");</a:t>
            </a:r>
          </a:p>
          <a:p>
            <a:r>
              <a:rPr lang="en-US"/>
              <a:t>String two = new String("compsci");</a:t>
            </a:r>
          </a:p>
          <a:p>
            <a:endParaRPr lang="en-US"/>
          </a:p>
          <a:p>
            <a:r>
              <a:rPr lang="en-US"/>
              <a:t>if(one==two)</a:t>
            </a:r>
          </a:p>
          <a:p>
            <a:r>
              <a:rPr lang="en-US"/>
              <a:t>   System.out.println("==");</a:t>
            </a:r>
          </a:p>
          <a:p>
            <a:r>
              <a:rPr lang="en-US"/>
              <a:t>else</a:t>
            </a:r>
          </a:p>
          <a:p>
            <a:r>
              <a:rPr lang="en-US"/>
              <a:t>   System.out.println("!==");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934200" y="35814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!==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7772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== compares the String references which are the memory addresses of the actual String objects.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209801"/>
            <a:ext cx="8001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touppercase.java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stringref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04825" y="2057400"/>
            <a:ext cx="7591425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Object references can be compared </a:t>
            </a:r>
          </a:p>
          <a:p>
            <a:r>
              <a:rPr lang="en-US" sz="3200"/>
              <a:t>with ==.</a:t>
            </a:r>
          </a:p>
          <a:p>
            <a:endParaRPr lang="en-US" sz="3200"/>
          </a:p>
          <a:p>
            <a:r>
              <a:rPr lang="en-US" sz="3200"/>
              <a:t>The actual object contents can be </a:t>
            </a:r>
          </a:p>
          <a:p>
            <a:r>
              <a:rPr lang="en-US" sz="3200"/>
              <a:t>compared using equals() or </a:t>
            </a:r>
          </a:p>
          <a:p>
            <a:r>
              <a:rPr lang="en-US" sz="3200"/>
              <a:t>compareTo()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Comparing Objects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1445240"/>
            <a:ext cx="54832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/>
              <a:t>Integer one = 90;</a:t>
            </a:r>
          </a:p>
          <a:p>
            <a:r>
              <a:rPr lang="en-US" sz="2400" dirty="0"/>
              <a:t>Integer two = 75;</a:t>
            </a:r>
          </a:p>
          <a:p>
            <a:r>
              <a:rPr lang="en-US" sz="2400" dirty="0" err="1" smtClean="0"/>
              <a:t>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one.compareTo</a:t>
            </a:r>
            <a:r>
              <a:rPr lang="en-US" sz="2400" dirty="0" smtClean="0"/>
              <a:t>(two</a:t>
            </a:r>
            <a:r>
              <a:rPr lang="en-US" sz="2400" dirty="0"/>
              <a:t>));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two.compareTo</a:t>
            </a:r>
            <a:r>
              <a:rPr lang="en-US" sz="2400" dirty="0"/>
              <a:t>(one));</a:t>
            </a:r>
          </a:p>
          <a:p>
            <a:endParaRPr lang="en-US" sz="2400" dirty="0"/>
          </a:p>
          <a:p>
            <a:r>
              <a:rPr lang="en-US" sz="2400" dirty="0"/>
              <a:t>two = 90;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two.equals</a:t>
            </a:r>
            <a:r>
              <a:rPr lang="en-US" sz="2400" dirty="0"/>
              <a:t>(one));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two.compareTo</a:t>
            </a:r>
            <a:r>
              <a:rPr lang="en-US" sz="2400" dirty="0"/>
              <a:t>(one</a:t>
            </a:r>
            <a:r>
              <a:rPr lang="en-US" sz="2400" dirty="0" smtClean="0"/>
              <a:t>));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705600" y="1828800"/>
            <a:ext cx="1905000" cy="2554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-1</a:t>
            </a:r>
            <a:br>
              <a:rPr lang="en-US" sz="3200" dirty="0"/>
            </a:br>
            <a:r>
              <a:rPr lang="en-US" sz="3200" dirty="0"/>
              <a:t>1</a:t>
            </a:r>
            <a:br>
              <a:rPr lang="en-US" sz="3200" dirty="0"/>
            </a:br>
            <a:r>
              <a:rPr lang="en-US" sz="3200" dirty="0"/>
              <a:t>true</a:t>
            </a:r>
            <a:br>
              <a:rPr lang="en-US" sz="3200" dirty="0"/>
            </a:br>
            <a:r>
              <a:rPr lang="en-US" sz="3200" dirty="0"/>
              <a:t>0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09600" y="4876800"/>
            <a:ext cx="7772400" cy="15700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compareTo() returns a negative value when A is less than B and a positive value when A is greater than B.  </a:t>
            </a:r>
          </a:p>
          <a:p>
            <a:r>
              <a:rPr lang="en-US" sz="2400">
                <a:solidFill>
                  <a:schemeClr val="accent2"/>
                </a:solidFill>
              </a:rPr>
              <a:t>0 is returned with the A and B are the same.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Comparing Objects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04825" y="2057400"/>
            <a:ext cx="7488238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String references can be compared </a:t>
            </a:r>
          </a:p>
          <a:p>
            <a:r>
              <a:rPr lang="en-US" sz="3200"/>
              <a:t>with ==.</a:t>
            </a:r>
          </a:p>
          <a:p>
            <a:endParaRPr lang="en-US" sz="3200"/>
          </a:p>
          <a:p>
            <a:r>
              <a:rPr lang="en-US" sz="3200"/>
              <a:t>The actual String contents can be </a:t>
            </a:r>
          </a:p>
          <a:p>
            <a:r>
              <a:rPr lang="en-US" sz="3200"/>
              <a:t>compared using equals() or </a:t>
            </a:r>
          </a:p>
          <a:p>
            <a:r>
              <a:rPr lang="en-US" sz="3200"/>
              <a:t>compareTo()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Comparing Strings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16789" name="Group 53"/>
          <p:cNvGraphicFramePr>
            <a:graphicFrameLocks noGrp="1"/>
          </p:cNvGraphicFramePr>
          <p:nvPr/>
        </p:nvGraphicFramePr>
        <p:xfrm>
          <a:off x="457200" y="533400"/>
          <a:ext cx="8382000" cy="4883151"/>
        </p:xfrm>
        <a:graphic>
          <a:graphicData uri="http://schemas.openxmlformats.org/drawingml/2006/table">
            <a:tbl>
              <a:tblPr/>
              <a:tblGrid>
                <a:gridCol w="2590800"/>
                <a:gridCol w="5791200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equals(s)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this string has same chars as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compareTo(s)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compares this string and s for &gt;,&lt;, and 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trim()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leading and trailing whitespace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replaceAll(x,y)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new String with all x changed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toUpperCase()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new String with uppercase chars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toLowerCase()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new String with lowercase chars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67516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String one = new String("compsci");</a:t>
            </a:r>
          </a:p>
          <a:p>
            <a:r>
              <a:rPr lang="en-US"/>
              <a:t>String two = new String("compsci");</a:t>
            </a:r>
          </a:p>
          <a:p>
            <a:endParaRPr lang="en-US"/>
          </a:p>
          <a:p>
            <a:r>
              <a:rPr lang="en-US"/>
              <a:t>if(one.equals(two))</a:t>
            </a:r>
          </a:p>
          <a:p>
            <a:r>
              <a:rPr lang="en-US"/>
              <a:t>   System.out.println("equal");</a:t>
            </a:r>
          </a:p>
          <a:p>
            <a:r>
              <a:rPr lang="en-US"/>
              <a:t>else</a:t>
            </a:r>
          </a:p>
          <a:p>
            <a:r>
              <a:rPr lang="en-US"/>
              <a:t>   System.out.println("!equal");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0" y="3124200"/>
            <a:ext cx="1981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equal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7162800" cy="8302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equals() compares the values stored in the actual String objects.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equals( 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704850" y="2438400"/>
            <a:ext cx="6356227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String one = "region";</a:t>
            </a:r>
          </a:p>
          <a:p>
            <a:r>
              <a:rPr lang="en-US" dirty="0"/>
              <a:t>String two = "</a:t>
            </a:r>
            <a:r>
              <a:rPr lang="en-US" dirty="0" err="1"/>
              <a:t>uilstate</a:t>
            </a:r>
            <a:r>
              <a:rPr lang="en-US" dirty="0"/>
              <a:t>";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one.compareTo</a:t>
            </a:r>
            <a:r>
              <a:rPr lang="en-US" dirty="0" smtClean="0"/>
              <a:t>(two</a:t>
            </a:r>
            <a:r>
              <a:rPr lang="en-US" dirty="0"/>
              <a:t>));</a:t>
            </a:r>
          </a:p>
          <a:p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two.compareTo</a:t>
            </a:r>
            <a:r>
              <a:rPr lang="en-US" dirty="0"/>
              <a:t>(one));</a:t>
            </a:r>
          </a:p>
          <a:p>
            <a:r>
              <a:rPr lang="en-US" dirty="0" smtClean="0"/>
              <a:t>two </a:t>
            </a:r>
            <a:r>
              <a:rPr lang="en-US" dirty="0"/>
              <a:t>= "region";</a:t>
            </a:r>
          </a:p>
          <a:p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two.compareTo</a:t>
            </a:r>
            <a:r>
              <a:rPr lang="en-US" dirty="0"/>
              <a:t>(one));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7086600" y="2438400"/>
            <a:ext cx="19050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-3</a:t>
            </a:r>
            <a:br>
              <a:rPr lang="en-US" sz="3200" dirty="0"/>
            </a:br>
            <a:r>
              <a:rPr lang="en-US" sz="3200" dirty="0"/>
              <a:t>3</a:t>
            </a:r>
            <a:br>
              <a:rPr lang="en-US" sz="3200" dirty="0"/>
            </a:br>
            <a:r>
              <a:rPr lang="en-US" sz="3200" dirty="0"/>
              <a:t>0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7772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compareTo() returns the difference in ASCII value when comparing Strings.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compareTo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</a:t>
            </a:r>
            <a:endParaRPr lang="en-US" sz="5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5189241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 dirty="0"/>
              <a:t>if   I am tired</a:t>
            </a:r>
          </a:p>
          <a:p>
            <a:r>
              <a:rPr lang="en-US" sz="4800" dirty="0"/>
              <a:t>   I go to sleep</a:t>
            </a:r>
            <a:br>
              <a:rPr lang="en-US" sz="4800" dirty="0"/>
            </a:br>
            <a:r>
              <a:rPr lang="en-US" sz="4800" dirty="0"/>
              <a:t>else </a:t>
            </a:r>
            <a:br>
              <a:rPr lang="en-US" sz="4800" dirty="0"/>
            </a:br>
            <a:r>
              <a:rPr lang="en-US" sz="4800" dirty="0"/>
              <a:t>   I go for a </a:t>
            </a:r>
            <a:r>
              <a:rPr lang="en-US" sz="4800" dirty="0" smtClean="0"/>
              <a:t>run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133600"/>
            <a:ext cx="2867025" cy="15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equals.java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compareto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09600" y="2209800"/>
            <a:ext cx="7826375" cy="2654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String s = "     100   ";</a:t>
            </a:r>
          </a:p>
          <a:p>
            <a:r>
              <a:rPr lang="en-US"/>
              <a:t>String trimmed = s.trim();</a:t>
            </a:r>
          </a:p>
          <a:p>
            <a:r>
              <a:rPr lang="en-US"/>
              <a:t>out.println(trimmed);</a:t>
            </a:r>
          </a:p>
          <a:p>
            <a:endParaRPr lang="en-US"/>
          </a:p>
          <a:p>
            <a:r>
              <a:rPr lang="en-US"/>
              <a:t>out.println(Integer.parseInt(trimmed)*9);</a:t>
            </a:r>
          </a:p>
          <a:p>
            <a:pPr eaLnBrk="1" hangingPunct="1"/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934200" y="1828800"/>
            <a:ext cx="19812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100</a:t>
            </a:r>
            <a:br>
              <a:rPr lang="en-US" sz="3200"/>
            </a:br>
            <a:r>
              <a:rPr lang="en-US" sz="3200"/>
              <a:t>900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7772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trim() returns a new String with all leading and trailing white space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trim()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1981200"/>
            <a:ext cx="73152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String s = "compsci";</a:t>
            </a:r>
          </a:p>
          <a:p>
            <a:pPr eaLnBrk="1" hangingPunct="1"/>
            <a:r>
              <a:rPr lang="en-US"/>
              <a:t>out.println(s.toUpperCase());</a:t>
            </a:r>
          </a:p>
          <a:p>
            <a:pPr eaLnBrk="1" hangingPunct="1"/>
            <a:r>
              <a:rPr lang="en-US"/>
              <a:t>out.println(s);</a:t>
            </a:r>
          </a:p>
          <a:p>
            <a:pPr eaLnBrk="1" hangingPunct="1"/>
            <a:r>
              <a:rPr lang="en-US"/>
              <a:t>out.println(s.toLowerCase());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934200" y="20574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/>
              <a:t>COMPSCI</a:t>
            </a:r>
          </a:p>
          <a:p>
            <a:r>
              <a:rPr lang="en-US"/>
              <a:t>compsci</a:t>
            </a:r>
          </a:p>
          <a:p>
            <a:r>
              <a:rPr lang="en-US"/>
              <a:t>compsci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7772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toUpperCase() and toLowerCase() return new Strings with the changes requested.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Case Changing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73152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String s = "abcdef1xyzabf1";</a:t>
            </a:r>
          </a:p>
          <a:p>
            <a:pPr eaLnBrk="1" hangingPunct="1"/>
            <a:r>
              <a:rPr lang="en-US"/>
              <a:t>s = s.replaceAll("1", "#");</a:t>
            </a:r>
          </a:p>
          <a:p>
            <a:pPr eaLnBrk="1" hangingPunct="1"/>
            <a:r>
              <a:rPr lang="en-US"/>
              <a:t>out.println( s );</a:t>
            </a:r>
          </a:p>
          <a:p>
            <a:pPr eaLnBrk="1" hangingPunct="1"/>
            <a:endParaRPr lang="en-US"/>
          </a:p>
          <a:p>
            <a:endParaRPr lang="en-US">
              <a:latin typeface="Arial" charset="0"/>
            </a:endParaRPr>
          </a:p>
          <a:p>
            <a:pPr eaLnBrk="1" hangingPunct="1"/>
            <a:endParaRPr lang="en-US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5562600" y="3124200"/>
            <a:ext cx="32766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/>
              <a:t>abcdef#xyzabf#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7772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replaceAll() returns a new String with all number 1s changed to # signs.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replaceAll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7924800" cy="2133599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replaceall.java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touppercase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209801"/>
            <a:ext cx="81534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trim.java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stringtonums.java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2372925"/>
            <a:ext cx="47244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char </a:t>
            </a:r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'e';</a:t>
            </a:r>
            <a:endParaRPr lang="en-US" dirty="0" smtClean="0"/>
          </a:p>
          <a:p>
            <a:pPr eaLnBrk="1" hangingPunct="1"/>
            <a:r>
              <a:rPr lang="en-US" dirty="0" smtClean="0"/>
              <a:t>c = </a:t>
            </a:r>
            <a:r>
              <a:rPr lang="en-US" dirty="0" err="1" smtClean="0"/>
              <a:t>c.toUpperCase</a:t>
            </a:r>
            <a:r>
              <a:rPr lang="en-US" dirty="0" smtClean="0"/>
              <a:t>(c);</a:t>
            </a:r>
            <a:endParaRPr lang="en-US" dirty="0"/>
          </a:p>
          <a:p>
            <a:pPr eaLnBrk="1" hangingPunct="1"/>
            <a:r>
              <a:rPr lang="en-US" dirty="0" err="1" smtClean="0"/>
              <a:t>out.println</a:t>
            </a:r>
            <a:r>
              <a:rPr lang="en-US" dirty="0" smtClean="0"/>
              <a:t>(c);</a:t>
            </a:r>
            <a:endParaRPr lang="en-US" dirty="0"/>
          </a:p>
          <a:p>
            <a:pPr eaLnBrk="1" hangingPunct="1"/>
            <a:r>
              <a:rPr lang="en-US" dirty="0"/>
              <a:t>c = </a:t>
            </a:r>
            <a:r>
              <a:rPr lang="en-US" dirty="0" err="1" smtClean="0"/>
              <a:t>c.toLowerCase</a:t>
            </a:r>
            <a:r>
              <a:rPr lang="en-US" dirty="0" smtClean="0"/>
              <a:t>(c</a:t>
            </a:r>
            <a:r>
              <a:rPr lang="en-US" dirty="0"/>
              <a:t>);</a:t>
            </a:r>
          </a:p>
          <a:p>
            <a:pPr eaLnBrk="1" hangingPunct="1"/>
            <a:r>
              <a:rPr lang="en-US" dirty="0" err="1" smtClean="0"/>
              <a:t>out.println</a:t>
            </a:r>
            <a:r>
              <a:rPr lang="en-US" dirty="0" smtClean="0"/>
              <a:t>(c);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918960" y="2559685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/>
              <a:t>e</a:t>
            </a:r>
            <a:endParaRPr lang="en-US" dirty="0"/>
          </a:p>
          <a:p>
            <a:r>
              <a:rPr lang="en-US" dirty="0"/>
              <a:t>E</a:t>
            </a:r>
            <a:endParaRPr lang="en-US" dirty="0"/>
          </a:p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7772400" cy="830997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toUpperCase</a:t>
            </a:r>
            <a:r>
              <a:rPr lang="en-US" sz="2400" dirty="0">
                <a:solidFill>
                  <a:schemeClr val="accent2"/>
                </a:solidFill>
              </a:rPr>
              <a:t>() and </a:t>
            </a:r>
            <a:r>
              <a:rPr lang="en-US" sz="2400" dirty="0" err="1">
                <a:solidFill>
                  <a:schemeClr val="accent2"/>
                </a:solidFill>
              </a:rPr>
              <a:t>toLowerCase</a:t>
            </a:r>
            <a:r>
              <a:rPr lang="en-US" sz="2400" dirty="0">
                <a:solidFill>
                  <a:schemeClr val="accent2"/>
                </a:solidFill>
              </a:rPr>
              <a:t>() </a:t>
            </a:r>
            <a:r>
              <a:rPr lang="en-US" sz="2400" dirty="0" smtClean="0">
                <a:solidFill>
                  <a:schemeClr val="accent2"/>
                </a:solidFill>
              </a:rPr>
              <a:t>are return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Case Changing </a:t>
            </a:r>
          </a:p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Character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6858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/ STRINGS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047038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/>
              <a:t>if   I like the current song</a:t>
            </a:r>
          </a:p>
          <a:p>
            <a:r>
              <a:rPr lang="en-US" sz="4800"/>
              <a:t>   I make it louder</a:t>
            </a:r>
            <a:br>
              <a:rPr lang="en-US" sz="4800"/>
            </a:br>
            <a:r>
              <a:rPr lang="en-US" sz="4800"/>
              <a:t>else</a:t>
            </a:r>
            <a:br>
              <a:rPr lang="en-US" sz="4800"/>
            </a:br>
            <a:r>
              <a:rPr lang="en-US" sz="4800"/>
              <a:t>   I change the song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737674"/>
            <a:ext cx="1468988" cy="244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051"/>
          <p:cNvSpPr txBox="1">
            <a:spLocks noChangeArrowheads="1"/>
          </p:cNvSpPr>
          <p:nvPr/>
        </p:nvSpPr>
        <p:spPr bwMode="auto">
          <a:xfrm>
            <a:off x="685800" y="1828800"/>
            <a:ext cx="5943600" cy="399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if(  </a:t>
            </a:r>
            <a:r>
              <a:rPr lang="en-US" sz="2400" dirty="0" err="1"/>
              <a:t>boolean</a:t>
            </a:r>
            <a:r>
              <a:rPr lang="en-US" sz="2400" dirty="0"/>
              <a:t> condition placed here   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do something 1;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do something 2;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24200"/>
            <a:ext cx="220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aplus</a:t>
            </a:r>
            <a:r>
              <a:rPr lang="en-US" sz="3200" dirty="0" smtClean="0"/>
              <a:t> = 990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if( </a:t>
            </a:r>
            <a:r>
              <a:rPr lang="en-US" sz="3200" dirty="0" err="1" smtClean="0"/>
              <a:t>aplus</a:t>
            </a:r>
            <a:r>
              <a:rPr lang="en-US" sz="3200" dirty="0" smtClean="0"/>
              <a:t> &gt; 100 )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("&gt; 100!");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("! &gt; 100!");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6248400" y="15240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&gt; 100!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0010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num=50;</a:t>
            </a:r>
          </a:p>
          <a:p>
            <a:r>
              <a:rPr lang="en-US" sz="3200" dirty="0"/>
              <a:t>if(num&gt;100)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("&gt; 100!");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("! &gt; 100!");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172200" y="17526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! &gt; 100!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0010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num=100;</a:t>
            </a:r>
          </a:p>
          <a:p>
            <a:r>
              <a:rPr lang="en-US" sz="3200" dirty="0"/>
              <a:t>if(num&gt;=100)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("&gt;= 100!");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("! &gt;= 100!");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553200" y="15240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&gt;= 100!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0010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uilScore</a:t>
            </a:r>
            <a:r>
              <a:rPr lang="en-US" sz="3200" dirty="0"/>
              <a:t>=200;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&gt;190)</a:t>
            </a:r>
            <a:br>
              <a:rPr lang="en-US" sz="3200" dirty="0"/>
            </a:br>
            <a:r>
              <a:rPr lang="en-US" sz="3200" dirty="0"/>
              <a:t>{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("team");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("bench");</a:t>
            </a:r>
          </a:p>
          <a:p>
            <a:r>
              <a:rPr lang="en-US" sz="3200" dirty="0"/>
              <a:t>}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934200" y="16002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else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1254</TotalTime>
  <Words>1800</Words>
  <Application>Microsoft Office PowerPoint</Application>
  <PresentationFormat>On-screen Show (4:3)</PresentationFormat>
  <Paragraphs>484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</dc:title>
  <dc:subject>If Else</dc:subject>
  <dc:creator>A+ Computer Science</dc:creator>
  <cp:keywords>www.apluscompsci.com</cp:keywords>
  <dc:description>If Else_x000d_
©A+ Computer Science_x000d_
www.apluscompsci.com</dc:description>
  <cp:lastModifiedBy>Stacey Armstrong</cp:lastModifiedBy>
  <cp:revision>304</cp:revision>
  <dcterms:created xsi:type="dcterms:W3CDTF">1995-06-17T23:31:02Z</dcterms:created>
  <dcterms:modified xsi:type="dcterms:W3CDTF">2017-05-10T21:39:12Z</dcterms:modified>
  <cp:category>www.apluscompsci.com</cp:category>
</cp:coreProperties>
</file>