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2" r:id="rId2"/>
    <p:sldId id="323" r:id="rId3"/>
    <p:sldId id="318" r:id="rId4"/>
    <p:sldId id="320" r:id="rId5"/>
    <p:sldId id="330" r:id="rId6"/>
    <p:sldId id="311" r:id="rId7"/>
    <p:sldId id="273" r:id="rId8"/>
    <p:sldId id="331" r:id="rId9"/>
    <p:sldId id="312" r:id="rId10"/>
    <p:sldId id="286" r:id="rId11"/>
    <p:sldId id="262" r:id="rId12"/>
    <p:sldId id="309" r:id="rId13"/>
    <p:sldId id="324" r:id="rId14"/>
    <p:sldId id="304" r:id="rId15"/>
    <p:sldId id="327" r:id="rId16"/>
    <p:sldId id="313" r:id="rId17"/>
    <p:sldId id="328" r:id="rId18"/>
    <p:sldId id="288" r:id="rId19"/>
    <p:sldId id="310" r:id="rId20"/>
    <p:sldId id="325" r:id="rId21"/>
    <p:sldId id="32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6600CC"/>
    <a:srgbClr val="800000"/>
    <a:srgbClr val="F9FFD5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1415" autoAdjust="0"/>
    <p:restoredTop sz="62186" autoAdjust="0"/>
  </p:normalViewPr>
  <p:slideViewPr>
    <p:cSldViewPr>
      <p:cViewPr varScale="1">
        <p:scale>
          <a:sx n="54" d="100"/>
          <a:sy n="54" d="100"/>
        </p:scale>
        <p:origin x="-210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D1FE062D-147C-4D80-BB62-A064A6B4E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/>
              <a:t>©A+ Computer Science     www.apluscompsci.com                 </a:t>
            </a:r>
            <a:fld id="{7D539933-0A97-49E1-ABA3-74A361057662}" type="slidenum">
              <a:rPr lang="en-US" sz="1300"/>
              <a:pPr algn="r" defTabSz="966788">
                <a:defRPr/>
              </a:pPr>
              <a:t>‹#›</a:t>
            </a:fld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27855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 if the condition is true.</a:t>
            </a:r>
          </a:p>
          <a:p>
            <a:endParaRPr lang="en-US" sz="1600" smtClean="0"/>
          </a:p>
          <a:p>
            <a:r>
              <a:rPr lang="en-US" sz="1600" smtClean="0"/>
              <a:t>If the condition is false,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not occur.</a:t>
            </a:r>
          </a:p>
          <a:p>
            <a:r>
              <a:rPr lang="en-US" sz="1600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less than 100, the example above will display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 100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greater than 100, the example above will display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100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uilScore</a:t>
            </a:r>
            <a:r>
              <a:rPr lang="en-US" sz="1600" smtClean="0"/>
              <a:t> is equal to 240,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state champ</a:t>
            </a:r>
            <a:r>
              <a:rPr lang="en-US" sz="1600" smtClean="0"/>
              <a:t>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uilScore</a:t>
            </a:r>
            <a:r>
              <a:rPr lang="en-US" sz="1600" smtClean="0"/>
              <a:t> is less than 100,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work harder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 is true,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.</a:t>
            </a:r>
          </a:p>
          <a:p>
            <a:r>
              <a:rPr lang="en-US" sz="1600" smtClean="0"/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1600" smtClean="0"/>
              <a:t> is false, the example above will display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Nesting occurs when one thing is placed inside of another thing.</a:t>
            </a:r>
          </a:p>
          <a:p>
            <a:endParaRPr lang="en-US" sz="1600" smtClean="0"/>
          </a:p>
          <a:p>
            <a:r>
              <a:rPr lang="en-US" sz="1600" smtClean="0"/>
              <a:t>In the example,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 contains 2 ifs.   The 2 ifs have been nested in side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.  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if(num&gt;2)</a:t>
            </a:r>
            <a:r>
              <a:rPr lang="en-US" sz="1600" smtClean="0"/>
              <a:t> is true, the 2 nested ifs will be evaluated.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NEVER put a semi-colon before an OPEN BRACE.</a:t>
            </a:r>
          </a:p>
          <a:p>
            <a:endParaRPr lang="en-US" sz="1600" smtClean="0"/>
          </a:p>
          <a:p>
            <a:r>
              <a:rPr lang="en-US" sz="1600" smtClean="0"/>
              <a:t>NEVER use one equal = when comparing values.</a:t>
            </a:r>
          </a:p>
          <a:p>
            <a:r>
              <a:rPr lang="en-US" sz="1600" smtClean="0"/>
              <a:t>ALWAYS use two == equals when looking to see if two things are the same.   2 eyes 2 ==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  <a:p>
            <a:r>
              <a:rPr lang="en-US" sz="1600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>
                <a:cs typeface="Times New Roman" pitchFamily="18" charset="0"/>
              </a:rPr>
              <a:t>If statements are just simple decision-making statements.</a:t>
            </a:r>
          </a:p>
          <a:p>
            <a:r>
              <a:rPr lang="en-US" sz="1600" smtClean="0">
                <a:cs typeface="Times New Roman" pitchFamily="18" charset="0"/>
              </a:rPr>
              <a:t>A condition is checked and something may or may not happen based on the evaluation of that condition.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Relational operators are used to compare values for equality, less than, and greater than.</a:t>
            </a:r>
          </a:p>
          <a:p>
            <a:endParaRPr lang="en-US" sz="1600" smtClean="0"/>
          </a:p>
          <a:p>
            <a:r>
              <a:rPr lang="en-US" sz="1600" smtClean="0"/>
              <a:t>90&lt;2 is false.</a:t>
            </a:r>
          </a:p>
          <a:p>
            <a:r>
              <a:rPr lang="en-US" sz="1600" smtClean="0"/>
              <a:t>90&gt;2 is true.</a:t>
            </a:r>
          </a:p>
          <a:p>
            <a:r>
              <a:rPr lang="en-US" sz="1600" smtClean="0"/>
              <a:t>90==2 is false.</a:t>
            </a:r>
          </a:p>
          <a:p>
            <a:r>
              <a:rPr lang="en-US" sz="1600" smtClean="0"/>
              <a:t>2==2 is true.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smtClean="0"/>
              <a:t>A boolean is a variable or condition that can be evaluated as true or false.  </a:t>
            </a:r>
          </a:p>
          <a:p>
            <a:endParaRPr lang="en-US" sz="1600" smtClean="0"/>
          </a:p>
          <a:p>
            <a:r>
              <a:rPr lang="en-US" sz="1600" smtClean="0"/>
              <a:t>90&lt;2 is false.</a:t>
            </a:r>
          </a:p>
          <a:p>
            <a:r>
              <a:rPr lang="en-US" sz="1600" smtClean="0"/>
              <a:t>90&gt;2 is true.</a:t>
            </a:r>
          </a:p>
          <a:p>
            <a:r>
              <a:rPr lang="en-US" sz="1600" smtClean="0"/>
              <a:t>90==2 is false.</a:t>
            </a:r>
          </a:p>
          <a:p>
            <a:r>
              <a:rPr lang="en-US" sz="1600" smtClean="0"/>
              <a:t>2==2 is true.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D2AE-9F4E-4B8F-AC4A-CE8A64A53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19FF-0F56-4097-BD90-44B1AFF5A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36AF1-0D1D-4352-934B-7F441557A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6B06B-B22F-4999-9FAB-4E7A02CCE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79901-8754-4A0E-8B2D-0031B2DAE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80884-803B-46D9-9D89-EDB0990B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955E-EC4A-4568-BE43-BB4193602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FCFA-E21B-49FF-824B-B26DB2E3D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9DEE4-81AC-4BBE-94BD-0F3C15BA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79BCF-6040-4425-A94E-7B5573CF6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414B8-E96E-4737-9586-F906F299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31E1CB9-958D-43AD-80B9-04BDB7DC6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60991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if (</a:t>
            </a:r>
            <a:r>
              <a:rPr lang="en-US" sz="2400" dirty="0"/>
              <a:t>   </a:t>
            </a:r>
            <a:r>
              <a:rPr lang="en-US" sz="2400" dirty="0" err="1"/>
              <a:t>boolean</a:t>
            </a:r>
            <a:r>
              <a:rPr lang="en-US" sz="2400" dirty="0"/>
              <a:t> condition placed here  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do something 1;</a:t>
            </a:r>
          </a:p>
          <a:p>
            <a:r>
              <a:rPr lang="en-US" dirty="0"/>
              <a:t>   do something 2;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743200"/>
            <a:ext cx="220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= 109;</a:t>
            </a:r>
          </a:p>
          <a:p>
            <a:r>
              <a:rPr lang="en-US" sz="3200" dirty="0" smtClean="0"/>
              <a:t>if(</a:t>
            </a:r>
            <a:r>
              <a:rPr lang="en-US" sz="3200" dirty="0" err="1" smtClean="0"/>
              <a:t>aplus</a:t>
            </a:r>
            <a:r>
              <a:rPr lang="en-US" sz="3200" dirty="0" smtClean="0"/>
              <a:t>&lt;100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 smtClean="0"/>
              <a:t>("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&lt; 100");</a:t>
            </a:r>
          </a:p>
          <a:p>
            <a:r>
              <a:rPr lang="en-US" sz="3200" dirty="0"/>
              <a:t>}		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 smtClean="0"/>
              <a:t>if(</a:t>
            </a:r>
            <a:r>
              <a:rPr lang="en-US" sz="3200" dirty="0" err="1" smtClean="0"/>
              <a:t>aplus</a:t>
            </a:r>
            <a:r>
              <a:rPr lang="en-US" sz="3200" dirty="0" smtClean="0"/>
              <a:t>&gt;100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 smtClean="0"/>
              <a:t>("</a:t>
            </a: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&gt; 100");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6019800" y="1524000"/>
            <a:ext cx="27432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 err="1" smtClean="0"/>
              <a:t>aplus</a:t>
            </a:r>
            <a:r>
              <a:rPr lang="en-US" sz="3200" dirty="0" smtClean="0"/>
              <a:t> </a:t>
            </a:r>
            <a:r>
              <a:rPr lang="en-US" sz="3200" dirty="0"/>
              <a:t>&gt;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2057400"/>
            <a:ext cx="79248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uilScore</a:t>
            </a:r>
            <a:r>
              <a:rPr lang="en-US" sz="3200" dirty="0"/>
              <a:t> = 240;</a:t>
            </a:r>
          </a:p>
          <a:p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==240)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("state champ");</a:t>
            </a:r>
          </a:p>
          <a:p>
            <a:r>
              <a:rPr lang="en-US" sz="3200" dirty="0"/>
              <a:t>}		</a:t>
            </a:r>
            <a:br>
              <a:rPr lang="en-US" sz="3200" dirty="0"/>
            </a:br>
            <a:r>
              <a:rPr lang="en-US" sz="3200" dirty="0"/>
              <a:t>if(</a:t>
            </a:r>
            <a:r>
              <a:rPr lang="en-US" sz="3200" dirty="0" err="1"/>
              <a:t>uilScore</a:t>
            </a:r>
            <a:r>
              <a:rPr lang="en-US" sz="3200" dirty="0"/>
              <a:t>&lt;100)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("work harder");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1828800"/>
            <a:ext cx="3505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state champ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162800" cy="304698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ifone.java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foneuil.java</a:t>
            </a:r>
          </a:p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65595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 err="1"/>
              <a:t>isOdd</a:t>
            </a:r>
            <a:r>
              <a:rPr lang="en-US" sz="3200" dirty="0"/>
              <a:t> = true;</a:t>
            </a:r>
            <a:br>
              <a:rPr lang="en-US" sz="3200" dirty="0"/>
            </a:br>
            <a:r>
              <a:rPr lang="en-US" sz="3200" dirty="0"/>
              <a:t>if(</a:t>
            </a:r>
            <a:r>
              <a:rPr lang="en-US" sz="3200" dirty="0" err="1"/>
              <a:t>isOdd</a:t>
            </a:r>
            <a:r>
              <a:rPr lang="en-US" sz="3200" dirty="0"/>
              <a:t> == true)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</a:t>
            </a:r>
            <a:r>
              <a:rPr lang="en-US" sz="3200" dirty="0" err="1"/>
              <a:t>isodd</a:t>
            </a:r>
            <a:r>
              <a:rPr lang="en-US" sz="3200" dirty="0"/>
              <a:t>");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if(</a:t>
            </a:r>
            <a:r>
              <a:rPr lang="en-US" sz="3200" dirty="0" err="1"/>
              <a:t>isOdd</a:t>
            </a:r>
            <a:r>
              <a:rPr lang="en-US" sz="3200" dirty="0"/>
              <a:t> == false)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("</a:t>
            </a:r>
            <a:r>
              <a:rPr lang="en-US" sz="3200" dirty="0" err="1"/>
              <a:t>iseven</a:t>
            </a:r>
            <a:r>
              <a:rPr lang="en-US" sz="3200" dirty="0"/>
              <a:t>");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934200" y="17526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isodd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7924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ifoneboolean.java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ternary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70500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num=7;</a:t>
            </a:r>
            <a:br>
              <a:rPr lang="en-US" sz="3200" dirty="0"/>
            </a:br>
            <a:r>
              <a:rPr lang="en-US" sz="3200" dirty="0"/>
              <a:t>if(num&gt;2)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if(num&lt;10)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System.out.println</a:t>
            </a:r>
            <a:r>
              <a:rPr lang="en-US" sz="3200" dirty="0"/>
              <a:t>("&gt;2&lt;10");</a:t>
            </a:r>
          </a:p>
          <a:p>
            <a:r>
              <a:rPr lang="en-US" sz="3200" dirty="0"/>
              <a:t>   if(num&gt;10)</a:t>
            </a:r>
          </a:p>
          <a:p>
            <a:r>
              <a:rPr lang="en-US" sz="3200" dirty="0"/>
              <a:t>      </a:t>
            </a:r>
            <a:r>
              <a:rPr lang="en-US" sz="3200" dirty="0" err="1"/>
              <a:t>System.out.println</a:t>
            </a:r>
            <a:r>
              <a:rPr lang="en-US" sz="3200" dirty="0"/>
              <a:t>("&gt;2&gt;10");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105400" y="1905000"/>
            <a:ext cx="29718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&gt;2&lt;10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Nesting Ifs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ifnesting.java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4" name="Text Box 2051"/>
          <p:cNvSpPr txBox="1">
            <a:spLocks noChangeArrowheads="1"/>
          </p:cNvSpPr>
          <p:nvPr/>
        </p:nvSpPr>
        <p:spPr bwMode="auto">
          <a:xfrm>
            <a:off x="838200" y="1676400"/>
            <a:ext cx="3833813" cy="393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(total &gt;= 25)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dirty="0">
                <a:solidFill>
                  <a:srgbClr val="FF0000"/>
                </a:solidFill>
              </a:rPr>
              <a:t>(total = 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3508271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914400" y="1600200"/>
            <a:ext cx="6629400" cy="411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4400" b="0">
                <a:solidFill>
                  <a:srgbClr val="FF0000"/>
                </a:solidFill>
              </a:rPr>
              <a:t>Never</a:t>
            </a:r>
            <a:r>
              <a:rPr lang="en-US" sz="4400" b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;{ 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};  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legal</a:t>
            </a:r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illegal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if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IFS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5594350" cy="3751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 dirty="0"/>
              <a:t>if I am hungry</a:t>
            </a:r>
          </a:p>
          <a:p>
            <a:r>
              <a:rPr lang="en-US" sz="4800" dirty="0"/>
              <a:t>   I eat something</a:t>
            </a:r>
          </a:p>
          <a:p>
            <a:endParaRPr lang="en-US" sz="4800" dirty="0"/>
          </a:p>
          <a:p>
            <a:r>
              <a:rPr lang="en-US" sz="4800" dirty="0"/>
              <a:t>if I am tired</a:t>
            </a:r>
          </a:p>
          <a:p>
            <a:r>
              <a:rPr lang="en-US" sz="4800" dirty="0"/>
              <a:t>   I go to sleep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600200"/>
            <a:ext cx="1571649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2867025" cy="15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7216775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800" dirty="0"/>
              <a:t>if it is dark</a:t>
            </a:r>
          </a:p>
          <a:p>
            <a:r>
              <a:rPr lang="en-US" sz="4800" dirty="0"/>
              <a:t>   I turn a light on</a:t>
            </a:r>
          </a:p>
          <a:p>
            <a:endParaRPr lang="en-US" sz="4800" dirty="0"/>
          </a:p>
          <a:p>
            <a:r>
              <a:rPr lang="en-US" sz="4800" dirty="0"/>
              <a:t>if I can’t hear the song</a:t>
            </a:r>
          </a:p>
          <a:p>
            <a:r>
              <a:rPr lang="en-US" sz="4800" dirty="0"/>
              <a:t>   I make it louder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524000"/>
            <a:ext cx="1743547" cy="154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4876800"/>
            <a:ext cx="783188" cy="130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4384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Logic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2672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15748" name="Group 36"/>
          <p:cNvGraphicFramePr>
            <a:graphicFrameLocks noGrp="1"/>
          </p:cNvGraphicFramePr>
          <p:nvPr/>
        </p:nvGraphicFramePr>
        <p:xfrm>
          <a:off x="609600" y="457200"/>
          <a:ext cx="8077200" cy="46751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Relational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x==y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and y have the same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x&gt;y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greater than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x&lt;y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less than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x&gt;=y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greater than or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x&lt;=y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less than or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x!=y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x is not equal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051"/>
          <p:cNvSpPr txBox="1">
            <a:spLocks noChangeArrowheads="1"/>
          </p:cNvSpPr>
          <p:nvPr/>
        </p:nvSpPr>
        <p:spPr bwMode="auto">
          <a:xfrm>
            <a:off x="1295400" y="2057400"/>
            <a:ext cx="6378575" cy="3516313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3399"/>
                </a:solidFill>
              </a:rPr>
              <a:t>A boolean is any condition or</a:t>
            </a:r>
          </a:p>
          <a:p>
            <a:r>
              <a:rPr lang="en-US" sz="3200">
                <a:solidFill>
                  <a:srgbClr val="333399"/>
                </a:solidFill>
              </a:rPr>
              <a:t>variable that can be evaluated</a:t>
            </a:r>
          </a:p>
          <a:p>
            <a:r>
              <a:rPr lang="en-US" sz="3200">
                <a:solidFill>
                  <a:srgbClr val="333399"/>
                </a:solidFill>
              </a:rPr>
              <a:t>to true or false.</a:t>
            </a:r>
          </a:p>
          <a:p>
            <a:endParaRPr lang="en-US" sz="3200">
              <a:solidFill>
                <a:srgbClr val="333399"/>
              </a:solidFill>
            </a:endParaRPr>
          </a:p>
          <a:p>
            <a:r>
              <a:rPr lang="en-US" sz="3200">
                <a:solidFill>
                  <a:srgbClr val="333399"/>
                </a:solidFill>
              </a:rPr>
              <a:t>10 == 10 </a:t>
            </a:r>
          </a:p>
          <a:p>
            <a:r>
              <a:rPr lang="en-US" sz="3200">
                <a:solidFill>
                  <a:srgbClr val="333399"/>
                </a:solidFill>
              </a:rPr>
              <a:t>boolean isOdd = true;</a:t>
            </a:r>
          </a:p>
          <a:p>
            <a:r>
              <a:rPr lang="en-US" sz="3200">
                <a:solidFill>
                  <a:srgbClr val="333399"/>
                </a:solidFill>
              </a:rPr>
              <a:t>boolean isEven = false;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Boolean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Statements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4222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  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620000" cy="25415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333399"/>
                </a:solidFill>
              </a:rPr>
              <a:t>An if statement is a block of code</a:t>
            </a:r>
          </a:p>
          <a:p>
            <a:r>
              <a:rPr lang="en-US" sz="3200">
                <a:solidFill>
                  <a:srgbClr val="333399"/>
                </a:solidFill>
              </a:rPr>
              <a:t>that is associated with a condition.  </a:t>
            </a:r>
          </a:p>
          <a:p>
            <a:r>
              <a:rPr lang="en-US" sz="3200">
                <a:solidFill>
                  <a:srgbClr val="333399"/>
                </a:solidFill>
              </a:rPr>
              <a:t>The block of code may execute </a:t>
            </a:r>
          </a:p>
          <a:p>
            <a:r>
              <a:rPr lang="en-US" sz="3200">
                <a:solidFill>
                  <a:srgbClr val="333399"/>
                </a:solidFill>
              </a:rPr>
              <a:t>once or not at all depending on</a:t>
            </a:r>
          </a:p>
          <a:p>
            <a:r>
              <a:rPr lang="en-US" sz="3200">
                <a:solidFill>
                  <a:srgbClr val="333399"/>
                </a:solidFill>
              </a:rPr>
              <a:t>the evaluation of the condition.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If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1160</TotalTime>
  <Words>772</Words>
  <Application>Microsoft Office PowerPoint</Application>
  <PresentationFormat>On-screen Show (4:3)</PresentationFormat>
  <Paragraphs>239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</dc:title>
  <dc:subject>Ifs</dc:subject>
  <dc:creator>A+ Computer Science</dc:creator>
  <cp:keywords>www.apluscompsci.com</cp:keywords>
  <dc:description>Ifs_x000d_
©A+ Computer Science_x000d_
www.apluscompsci.com</dc:description>
  <cp:lastModifiedBy>Stacey Armstrong</cp:lastModifiedBy>
  <cp:revision>272</cp:revision>
  <dcterms:created xsi:type="dcterms:W3CDTF">1995-06-17T23:31:02Z</dcterms:created>
  <dcterms:modified xsi:type="dcterms:W3CDTF">2017-03-11T19:09:42Z</dcterms:modified>
  <cp:category>www.apluscompsci.com</cp:category>
</cp:coreProperties>
</file>