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44" r:id="rId2"/>
    <p:sldId id="404" r:id="rId3"/>
    <p:sldId id="366" r:id="rId4"/>
    <p:sldId id="429" r:id="rId5"/>
    <p:sldId id="442" r:id="rId6"/>
    <p:sldId id="446" r:id="rId7"/>
    <p:sldId id="309" r:id="rId8"/>
    <p:sldId id="405" r:id="rId9"/>
    <p:sldId id="443" r:id="rId10"/>
    <p:sldId id="315" r:id="rId11"/>
    <p:sldId id="438" r:id="rId12"/>
    <p:sldId id="317" r:id="rId13"/>
    <p:sldId id="447" r:id="rId14"/>
    <p:sldId id="391" r:id="rId15"/>
    <p:sldId id="439" r:id="rId16"/>
    <p:sldId id="448" r:id="rId17"/>
    <p:sldId id="437" r:id="rId18"/>
    <p:sldId id="436" r:id="rId19"/>
    <p:sldId id="450" r:id="rId20"/>
    <p:sldId id="454" r:id="rId21"/>
    <p:sldId id="456" r:id="rId22"/>
    <p:sldId id="455" r:id="rId23"/>
    <p:sldId id="440" r:id="rId24"/>
    <p:sldId id="451" r:id="rId25"/>
    <p:sldId id="453" r:id="rId26"/>
    <p:sldId id="445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006600"/>
    <a:srgbClr val="008080"/>
    <a:srgbClr val="006666"/>
    <a:srgbClr val="339966"/>
    <a:srgbClr val="33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8209" autoAdjust="0"/>
  </p:normalViewPr>
  <p:slideViewPr>
    <p:cSldViewPr>
      <p:cViewPr varScale="1">
        <p:scale>
          <a:sx n="72" d="100"/>
          <a:sy n="72" d="100"/>
        </p:scale>
        <p:origin x="-9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C1D5CFF6-93C5-4459-A796-311CE2381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/>
              <a:t>©A+ Computer Science     www.apluscompsci.com                 </a:t>
            </a:r>
            <a:fld id="{A9598C7E-44C0-40EA-8B1F-8ABB577F02A4}" type="slidenum">
              <a:rPr lang="en-US" sz="1300"/>
              <a:pPr algn="r" defTabSz="966788">
                <a:defRPr/>
              </a:pPr>
              <a:t>‹#›</a:t>
            </a:fld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131035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smtClean="0"/>
              <a:t> method returns the character count.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smtClean="0"/>
              <a:t> looks at the String Object and returns back the number of characters contained. </a:t>
            </a:r>
            <a:br>
              <a:rPr lang="en-US" sz="1600" smtClean="0"/>
            </a:br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 contains 7 characters so a call to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smtClean="0"/>
              <a:t> would return 7.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Return methods typically perform some action then send back a value.  Return methods are also used as get methods to retrieve a value from an Object.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charAt()</a:t>
            </a:r>
            <a:r>
              <a:rPr lang="en-US" sz="1600" smtClean="0"/>
              <a:t> method returns the character at the specific spot.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charAt(0)</a:t>
            </a:r>
            <a:r>
              <a:rPr lang="en-US" sz="1600" smtClean="0"/>
              <a:t> would return the character at spot 0.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charAt(2)</a:t>
            </a:r>
            <a:r>
              <a:rPr lang="en-US" sz="1600" smtClean="0"/>
              <a:t> would return the character at spot 2.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1600" smtClean="0"/>
              <a:t> method returns a String containing a section from the original String.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1600" smtClean="0"/>
              <a:t> method returns a String containing a section from the original String.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indexOf()</a:t>
            </a:r>
            <a:r>
              <a:rPr lang="en-US" sz="1600" smtClean="0"/>
              <a:t> method looks for a value and returns the spot at which that value is stored.  If the value provided is not present in the String, -1 is returned.  -1 would not be a valid spot in the String which is why -1 was chosen as the return value when a value is not found.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indexOf()</a:t>
            </a:r>
            <a:r>
              <a:rPr lang="en-US" sz="1600" smtClean="0"/>
              <a:t> method looks for a value and returns the spot at which that value is stored.  If the value provided is not present in the String, -1 is returned.  -1 would not be a valid spot in the String which is why -1 was chosen as the return value when a value is not found.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A String is a group of characters.  Strings are used to store words, which can consist of letters, numbers, and symbols.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stringOne</a:t>
            </a:r>
            <a:r>
              <a:rPr lang="en-US" sz="1600" smtClean="0"/>
              <a:t> is a reference.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stringOne</a:t>
            </a:r>
            <a:r>
              <a:rPr lang="en-US" sz="1600" smtClean="0"/>
              <a:t> stores the location / memory address of 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"big"</a:t>
            </a:r>
            <a:r>
              <a:rPr lang="en-US" sz="1600" smtClean="0"/>
              <a:t>.  </a:t>
            </a:r>
          </a:p>
          <a:p>
            <a:r>
              <a:rPr lang="en-US" sz="1600" smtClean="0"/>
              <a:t>To determine 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stringOne</a:t>
            </a:r>
            <a:r>
              <a:rPr lang="en-US" sz="1600" smtClean="0"/>
              <a:t> equals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"it"</a:t>
            </a:r>
            <a:r>
              <a:rPr lang="en-US" sz="1600" smtClean="0">
                <a:cs typeface="Times New Roman" pitchFamily="18" charset="0"/>
              </a:rPr>
              <a:t>,</a:t>
            </a:r>
            <a:r>
              <a:rPr lang="en-US" sz="1600" smtClean="0"/>
              <a:t>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smtClean="0"/>
              <a:t> method must be used.  </a:t>
            </a:r>
          </a:p>
          <a:p>
            <a:r>
              <a:rPr lang="en-US" sz="1600" smtClean="0"/>
              <a:t>If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600" smtClean="0"/>
              <a:t> operator is used, the location / memory addresses would be compared.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It is very common to add strings together make a new string.</a:t>
            </a:r>
          </a:p>
          <a:p>
            <a:r>
              <a:rPr lang="en-US" sz="1600" smtClean="0"/>
              <a:t>Methods could be used as well as using the plus + operator.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1600" smtClean="0"/>
              <a:t> is used to display an Object.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println()</a:t>
            </a:r>
            <a:r>
              <a:rPr lang="en-US" sz="1600" smtClean="0"/>
              <a:t> automatically call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1600" smtClean="0"/>
              <a:t> when displaying an Object reference.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1600" smtClean="0"/>
              <a:t> typically sends back all data/properties from an Object as one String.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is a String reference.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is storing the location / memory address of the String Object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apluscompsci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champ</a:t>
            </a:r>
            <a:r>
              <a:rPr lang="en-US" sz="1600" dirty="0" smtClean="0"/>
              <a:t> is a String reference.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champ</a:t>
            </a:r>
            <a:r>
              <a:rPr lang="en-US" sz="1600" dirty="0" smtClean="0"/>
              <a:t> is storing the location / memory address of the String Object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is a String reference.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is storing the location / memory address of the String Object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apluscompsci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/>
              <a:t>;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is a String reference.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is storing the location / memory address of the String Object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apluscompsci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/>
              <a:t>;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String is an immutable Object.   </a:t>
            </a:r>
          </a:p>
          <a:p>
            <a:r>
              <a:rPr lang="en-US" sz="1600" smtClean="0"/>
              <a:t>String cannot be changed.   </a:t>
            </a:r>
          </a:p>
          <a:p>
            <a:r>
              <a:rPr lang="en-US" sz="1600" smtClean="0"/>
              <a:t>All of the String methods are accessor method.   </a:t>
            </a:r>
          </a:p>
          <a:p>
            <a:r>
              <a:rPr lang="en-US" sz="1600" smtClean="0"/>
              <a:t>All of the String methods are return methods.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String is an immutable Object.   </a:t>
            </a:r>
          </a:p>
          <a:p>
            <a:r>
              <a:rPr lang="en-US" sz="1600" smtClean="0"/>
              <a:t>String cannot be changed.   </a:t>
            </a:r>
          </a:p>
          <a:p>
            <a:r>
              <a:rPr lang="en-US" sz="1600" smtClean="0"/>
              <a:t>All of the String methods are accessor method.   </a:t>
            </a:r>
          </a:p>
          <a:p>
            <a:r>
              <a:rPr lang="en-US" sz="1600" smtClean="0"/>
              <a:t>All of the String methods are return methods.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B3438-509B-4490-BE68-943ABB0E7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0030-6615-426F-A55D-22BCBB31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0DA9-AA20-4490-8406-820DAD736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EA76-9EFA-4FAD-9A65-0A5E7D650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0FF6-4E07-40EE-8CD6-1A7F9096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4F352-B031-4297-B810-43A059E40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E5493-5B8B-4738-98E7-9DACA3795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DFA6-485D-4565-BD16-233A9C443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9825-EF25-4EC5-8E22-FF0895816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A12F-3343-45E9-BA3E-D8F7B6A1E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15DDA-DC66-4133-A527-2F3F1A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FA0DB87-050C-4ED4-B7B1-209443EC9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strings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5486400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 dirty="0"/>
              <a:t>String s = </a:t>
            </a:r>
            <a:r>
              <a:rPr lang="en-US" sz="3200" dirty="0" smtClean="0"/>
              <a:t>"</a:t>
            </a:r>
            <a:r>
              <a:rPr lang="en-US" sz="3200" dirty="0" err="1" smtClean="0"/>
              <a:t>apluscs</a:t>
            </a:r>
            <a:r>
              <a:rPr lang="en-US" sz="3200" dirty="0" smtClean="0"/>
              <a:t>";</a:t>
            </a:r>
            <a:endParaRPr lang="en-US" sz="3200" dirty="0"/>
          </a:p>
          <a:p>
            <a:pPr eaLnBrk="1" hangingPunct="1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len</a:t>
            </a:r>
            <a:r>
              <a:rPr lang="en-US" sz="3200" dirty="0"/>
              <a:t> = </a:t>
            </a:r>
            <a:r>
              <a:rPr lang="en-US" sz="3200" dirty="0" err="1"/>
              <a:t>s.length</a:t>
            </a:r>
            <a:r>
              <a:rPr lang="en-US" sz="3200" dirty="0"/>
              <a:t>();</a:t>
            </a:r>
          </a:p>
          <a:p>
            <a:pPr eaLnBrk="1" hangingPunct="1"/>
            <a:r>
              <a:rPr lang="en-US" sz="3200" dirty="0" err="1"/>
              <a:t>System.out.println</a:t>
            </a:r>
            <a:r>
              <a:rPr lang="en-US" sz="3200" dirty="0"/>
              <a:t>( </a:t>
            </a:r>
            <a:r>
              <a:rPr lang="en-US" sz="3200" dirty="0" err="1"/>
              <a:t>len</a:t>
            </a:r>
            <a:r>
              <a:rPr lang="en-US" sz="3200" dirty="0"/>
              <a:t> );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400800" y="2133600"/>
            <a:ext cx="19050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7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3581400" y="4343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2667000" y="48815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69641" name="Group 9"/>
          <p:cNvGraphicFramePr>
            <a:graphicFrameLocks noGrp="1"/>
          </p:cNvGraphicFramePr>
          <p:nvPr/>
        </p:nvGraphicFramePr>
        <p:xfrm>
          <a:off x="3429000" y="4891088"/>
          <a:ext cx="4822825" cy="518159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length()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315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Return methods perform some action</a:t>
            </a:r>
          </a:p>
          <a:p>
            <a:r>
              <a:rPr lang="en-US" sz="2800" dirty="0"/>
              <a:t>and return a result back.  </a:t>
            </a:r>
            <a:br>
              <a:rPr lang="en-US" sz="2800" dirty="0"/>
            </a:br>
            <a:r>
              <a:rPr lang="en-US" sz="2800" dirty="0"/>
              <a:t>.length() is a return method.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String s = </a:t>
            </a:r>
            <a:r>
              <a:rPr lang="en-US" sz="2800" dirty="0" smtClean="0"/>
              <a:t>"</a:t>
            </a:r>
            <a:r>
              <a:rPr lang="en-US" sz="2800" dirty="0" err="1" smtClean="0"/>
              <a:t>apluscs</a:t>
            </a:r>
            <a:r>
              <a:rPr lang="en-US" sz="2800" dirty="0" smtClean="0"/>
              <a:t>";</a:t>
            </a:r>
            <a:endParaRPr lang="en-US" sz="2800" dirty="0"/>
          </a:p>
          <a:p>
            <a:pPr eaLnBrk="1" hangingPunct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</a:t>
            </a:r>
            <a:r>
              <a:rPr lang="en-US" sz="2800" dirty="0" err="1"/>
              <a:t>s.length</a:t>
            </a:r>
            <a:r>
              <a:rPr lang="en-US" sz="2800" dirty="0"/>
              <a:t>();</a:t>
            </a:r>
          </a:p>
          <a:p>
            <a:pPr eaLnBrk="1" hangingPunct="1"/>
            <a:r>
              <a:rPr lang="en-US" sz="2800" dirty="0" err="1"/>
              <a:t>System.out.println</a:t>
            </a:r>
            <a:r>
              <a:rPr lang="en-US" sz="2800" dirty="0"/>
              <a:t>( </a:t>
            </a:r>
            <a:r>
              <a:rPr lang="en-US" sz="2800" dirty="0" err="1"/>
              <a:t>len</a:t>
            </a:r>
            <a:r>
              <a:rPr lang="en-US" sz="2800" dirty="0"/>
              <a:t> );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5181600"/>
            <a:ext cx="7696200" cy="708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length()</a:t>
            </a:r>
            <a:r>
              <a:rPr lang="en-US" sz="2000">
                <a:solidFill>
                  <a:schemeClr val="accent2"/>
                </a:solidFill>
              </a:rPr>
              <a:t> returns an integer back to the </a:t>
            </a:r>
            <a:r>
              <a:rPr lang="en-US" sz="2000">
                <a:solidFill>
                  <a:srgbClr val="6600CC"/>
                </a:solidFill>
              </a:rPr>
              <a:t>calling location.</a:t>
            </a:r>
            <a:r>
              <a:rPr lang="en-US" sz="2000">
                <a:solidFill>
                  <a:schemeClr val="accent2"/>
                </a:solidFill>
              </a:rPr>
              <a:t/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The value returned is then assigned to variable len.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length()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010400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 dirty="0"/>
              <a:t>String s = </a:t>
            </a:r>
            <a:r>
              <a:rPr lang="en-US" sz="3200" dirty="0" smtClean="0"/>
              <a:t>"</a:t>
            </a:r>
            <a:r>
              <a:rPr lang="en-US" sz="3200" dirty="0" err="1" smtClean="0"/>
              <a:t>apluscs</a:t>
            </a:r>
            <a:r>
              <a:rPr lang="en-US" sz="3200" dirty="0" smtClean="0"/>
              <a:t>";</a:t>
            </a:r>
            <a:endParaRPr lang="en-US" sz="3200" dirty="0"/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err="1"/>
              <a:t>out.print</a:t>
            </a:r>
            <a:r>
              <a:rPr lang="en-US" sz="3200" dirty="0"/>
              <a:t>(</a:t>
            </a:r>
            <a:r>
              <a:rPr lang="en-US" sz="3200" dirty="0" err="1"/>
              <a:t>s.charAt</a:t>
            </a:r>
            <a:r>
              <a:rPr lang="en-US" sz="3200" dirty="0"/>
              <a:t>(0) + " ");</a:t>
            </a:r>
          </a:p>
          <a:p>
            <a:pPr eaLnBrk="1" hangingPunct="1"/>
            <a:r>
              <a:rPr lang="en-US" sz="3200" dirty="0" err="1"/>
              <a:t>out.print</a:t>
            </a:r>
            <a:r>
              <a:rPr lang="en-US" sz="3200" dirty="0"/>
              <a:t>(</a:t>
            </a:r>
            <a:r>
              <a:rPr lang="en-US" sz="3200" dirty="0" err="1"/>
              <a:t>s.charAt</a:t>
            </a:r>
            <a:r>
              <a:rPr lang="en-US" sz="3200" dirty="0"/>
              <a:t>(2) + " ");</a:t>
            </a:r>
          </a:p>
          <a:p>
            <a:pPr eaLnBrk="1" hangingPunct="1"/>
            <a:r>
              <a:rPr lang="en-US" sz="3200" dirty="0" err="1"/>
              <a:t>out.println</a:t>
            </a:r>
            <a:r>
              <a:rPr lang="en-US" sz="3200" dirty="0"/>
              <a:t>(</a:t>
            </a:r>
            <a:r>
              <a:rPr lang="en-US" sz="3200" dirty="0" err="1"/>
              <a:t>s.charAt</a:t>
            </a:r>
            <a:r>
              <a:rPr lang="en-US" sz="3200" dirty="0"/>
              <a:t>(6));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7010400" y="18288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l 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Text Box 28"/>
          <p:cNvSpPr txBox="1">
            <a:spLocks noChangeArrowheads="1"/>
          </p:cNvSpPr>
          <p:nvPr/>
        </p:nvSpPr>
        <p:spPr bwMode="auto">
          <a:xfrm>
            <a:off x="3962400" y="48006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23558" name="Text Box 29"/>
          <p:cNvSpPr txBox="1">
            <a:spLocks noChangeArrowheads="1"/>
          </p:cNvSpPr>
          <p:nvPr/>
        </p:nvSpPr>
        <p:spPr bwMode="auto">
          <a:xfrm>
            <a:off x="3048000" y="53387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3810000" y="5348288"/>
          <a:ext cx="4822825" cy="518159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charAt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length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b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charat.java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4038600" cy="4154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/>
              <a:t>String s = </a:t>
            </a:r>
            <a:r>
              <a:rPr lang="en-US" sz="2400" dirty="0" smtClean="0"/>
              <a:t>"</a:t>
            </a:r>
            <a:r>
              <a:rPr lang="en-US" sz="2400" dirty="0" err="1" smtClean="0"/>
              <a:t>aplusc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/>
              <a:t>String sub ="";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(3);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(0,3);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(4);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477000" y="15240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err="1" smtClean="0"/>
              <a:t>uscs</a:t>
            </a:r>
            <a:endParaRPr lang="en-US" sz="2800" dirty="0"/>
          </a:p>
          <a:p>
            <a:r>
              <a:rPr lang="en-US" sz="2800" dirty="0" err="1" smtClean="0"/>
              <a:t>apl</a:t>
            </a:r>
            <a:endParaRPr lang="en-US" sz="2800" dirty="0"/>
          </a:p>
          <a:p>
            <a:r>
              <a:rPr lang="en-US" sz="2800" dirty="0" err="1" smtClean="0"/>
              <a:t>scs</a:t>
            </a:r>
            <a:endParaRPr lang="en-US" sz="2800" dirty="0"/>
          </a:p>
        </p:txBody>
      </p:sp>
      <p:sp>
        <p:nvSpPr>
          <p:cNvPr id="26630" name="Text Box 46"/>
          <p:cNvSpPr txBox="1">
            <a:spLocks noChangeArrowheads="1"/>
          </p:cNvSpPr>
          <p:nvPr/>
        </p:nvSpPr>
        <p:spPr bwMode="auto">
          <a:xfrm>
            <a:off x="4191000" y="54102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124200" y="6010275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3" name="Group 30"/>
          <p:cNvGraphicFramePr>
            <a:graphicFrameLocks noGrp="1"/>
          </p:cNvGraphicFramePr>
          <p:nvPr/>
        </p:nvGraphicFramePr>
        <p:xfrm>
          <a:off x="3886200" y="6019800"/>
          <a:ext cx="4822825" cy="518159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substring()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4038600" cy="4154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/>
              <a:t>String s = </a:t>
            </a:r>
            <a:r>
              <a:rPr lang="en-US" sz="2400" dirty="0" smtClean="0"/>
              <a:t>"</a:t>
            </a:r>
            <a:r>
              <a:rPr lang="en-US" sz="2400" dirty="0" err="1" smtClean="0"/>
              <a:t>apluscs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/>
              <a:t>String sub ="";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 smtClean="0"/>
              <a:t>s.substring</a:t>
            </a:r>
            <a:r>
              <a:rPr lang="en-US" sz="2400" dirty="0" smtClean="0"/>
              <a:t>(3);</a:t>
            </a:r>
            <a:endParaRPr lang="en-US" sz="2400" dirty="0"/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(2,5);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(4,6);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477000" y="15240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err="1" smtClean="0"/>
              <a:t>uscs</a:t>
            </a:r>
            <a:endParaRPr lang="en-US" sz="2800" dirty="0"/>
          </a:p>
          <a:p>
            <a:r>
              <a:rPr lang="en-US" sz="2800" dirty="0" err="1" smtClean="0"/>
              <a:t>lus</a:t>
            </a:r>
            <a:endParaRPr lang="en-US" sz="2800" dirty="0"/>
          </a:p>
          <a:p>
            <a:r>
              <a:rPr lang="en-US" sz="2800" dirty="0"/>
              <a:t>sc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191000" y="54102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124200" y="6010275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3886200" y="6019800"/>
          <a:ext cx="4822825" cy="518159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substring()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substring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6172200" cy="354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/>
              <a:t>String s = </a:t>
            </a:r>
            <a:r>
              <a:rPr lang="en-US" sz="3200" dirty="0" smtClean="0"/>
              <a:t>"</a:t>
            </a:r>
            <a:r>
              <a:rPr lang="en-US" sz="3200" dirty="0" err="1" smtClean="0"/>
              <a:t>apluscs</a:t>
            </a:r>
            <a:r>
              <a:rPr lang="en-US" sz="3200" dirty="0" smtClean="0"/>
              <a:t>";</a:t>
            </a:r>
            <a:endParaRPr lang="en-US" sz="3200" dirty="0"/>
          </a:p>
          <a:p>
            <a:r>
              <a:rPr lang="en-US" sz="3200" dirty="0" err="1"/>
              <a:t>int</a:t>
            </a:r>
            <a:r>
              <a:rPr lang="en-US" sz="3200" dirty="0"/>
              <a:t> index = </a:t>
            </a:r>
            <a:r>
              <a:rPr lang="en-US" sz="3200" dirty="0" err="1"/>
              <a:t>s.indexOf</a:t>
            </a:r>
            <a:r>
              <a:rPr lang="en-US" sz="3200" dirty="0" smtClean="0"/>
              <a:t>("us");</a:t>
            </a:r>
            <a:endParaRPr lang="en-US" sz="3200" dirty="0"/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s.indexOf</a:t>
            </a:r>
            <a:r>
              <a:rPr lang="en-US" sz="3200" dirty="0"/>
              <a:t>("c");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s.indexOf</a:t>
            </a:r>
            <a:r>
              <a:rPr lang="en-US" sz="3200" dirty="0"/>
              <a:t>('x');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6934200" y="1905000"/>
            <a:ext cx="1905000" cy="18780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-1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191000" y="54102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124200" y="6010275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3886200" y="6019800"/>
          <a:ext cx="4822825" cy="518159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indexOf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6553200" cy="354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/>
              <a:t>String s = </a:t>
            </a:r>
            <a:r>
              <a:rPr lang="en-US" sz="3200" dirty="0" smtClean="0"/>
              <a:t>"</a:t>
            </a:r>
            <a:r>
              <a:rPr lang="en-US" sz="3200" dirty="0" err="1" smtClean="0"/>
              <a:t>apluscs</a:t>
            </a:r>
            <a:r>
              <a:rPr lang="en-US" sz="3200" dirty="0" smtClean="0"/>
              <a:t>";</a:t>
            </a:r>
            <a:endParaRPr lang="en-US" sz="3200" dirty="0"/>
          </a:p>
          <a:p>
            <a:r>
              <a:rPr lang="en-US" sz="3200" dirty="0" err="1"/>
              <a:t>int</a:t>
            </a:r>
            <a:r>
              <a:rPr lang="en-US" sz="3200" dirty="0"/>
              <a:t> index = </a:t>
            </a:r>
            <a:r>
              <a:rPr lang="en-US" sz="3200" dirty="0" err="1"/>
              <a:t>s.indexOf</a:t>
            </a:r>
            <a:r>
              <a:rPr lang="en-US" sz="3200" dirty="0"/>
              <a:t>("</a:t>
            </a:r>
            <a:r>
              <a:rPr lang="en-US" sz="3200" dirty="0" smtClean="0"/>
              <a:t>pl");</a:t>
            </a:r>
            <a:endParaRPr lang="en-US" sz="3200" dirty="0"/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s.lastIndexOf</a:t>
            </a:r>
            <a:r>
              <a:rPr lang="en-US" sz="3200" dirty="0"/>
              <a:t>(</a:t>
            </a:r>
            <a:r>
              <a:rPr lang="en-US" sz="3200" dirty="0" err="1"/>
              <a:t>'c</a:t>
            </a:r>
            <a:r>
              <a:rPr lang="en-US" sz="3200" dirty="0"/>
              <a:t>');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s.lastIndexOf</a:t>
            </a:r>
            <a:r>
              <a:rPr lang="en-US" sz="3200" dirty="0" smtClean="0"/>
              <a:t>("plus");</a:t>
            </a:r>
            <a:endParaRPr lang="en-US" sz="3200" dirty="0"/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934200" y="1905000"/>
            <a:ext cx="1905000" cy="18780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1</a:t>
            </a:r>
            <a:endParaRPr lang="en-US" sz="2800" dirty="0"/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1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191000" y="54102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124200" y="6010275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3886200" y="6019800"/>
          <a:ext cx="4822825" cy="518159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indexOf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indexof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905000" y="2895600"/>
            <a:ext cx="56118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0	1      2      3      4      5	      6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3429000"/>
            <a:ext cx="628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600"/>
              <a:t>s</a:t>
            </a:r>
            <a:endParaRPr lang="en-US" sz="28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057400" y="1828800"/>
            <a:ext cx="518282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/>
              <a:t>String s = </a:t>
            </a:r>
            <a:r>
              <a:rPr lang="en-US" sz="3200" dirty="0" smtClean="0"/>
              <a:t>"</a:t>
            </a:r>
            <a:r>
              <a:rPr lang="en-US" sz="3200" dirty="0" err="1" smtClean="0"/>
              <a:t>apluscs</a:t>
            </a:r>
            <a:r>
              <a:rPr lang="en-US" sz="3200" dirty="0" smtClean="0"/>
              <a:t>";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62000" y="4724400"/>
            <a:ext cx="7948613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A string is a group of characters.</a:t>
            </a:r>
          </a:p>
          <a:p>
            <a:pPr eaLnBrk="1" hangingPunct="1"/>
            <a:r>
              <a:rPr lang="en-US" sz="2800">
                <a:solidFill>
                  <a:srgbClr val="0000CC"/>
                </a:solidFill>
              </a:rPr>
              <a:t>The first character in the group is at spot 0.</a:t>
            </a:r>
          </a:p>
        </p:txBody>
      </p:sp>
      <p:graphicFrame>
        <p:nvGraphicFramePr>
          <p:cNvPr id="178183" name="Group 7"/>
          <p:cNvGraphicFramePr>
            <a:graphicFrameLocks noGrp="1"/>
          </p:cNvGraphicFramePr>
          <p:nvPr/>
        </p:nvGraphicFramePr>
        <p:xfrm>
          <a:off x="1752600" y="3505200"/>
          <a:ext cx="6019800" cy="609600"/>
        </p:xfrm>
        <a:graphic>
          <a:graphicData uri="http://schemas.openxmlformats.org/drawingml/2006/table">
            <a:tbl>
              <a:tblPr/>
              <a:tblGrid>
                <a:gridCol w="860425"/>
                <a:gridCol w="858838"/>
                <a:gridCol w="860425"/>
                <a:gridCol w="860425"/>
                <a:gridCol w="860425"/>
                <a:gridCol w="858837"/>
                <a:gridCol w="86042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6670675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String </a:t>
            </a:r>
            <a:r>
              <a:rPr lang="en-US" sz="3200" dirty="0" err="1"/>
              <a:t>stringOne</a:t>
            </a:r>
            <a:r>
              <a:rPr lang="en-US" sz="3200" dirty="0"/>
              <a:t> = "big";</a:t>
            </a:r>
          </a:p>
          <a:p>
            <a:r>
              <a:rPr lang="en-US" sz="3200" dirty="0"/>
              <a:t>if(</a:t>
            </a:r>
            <a:r>
              <a:rPr lang="en-US" sz="3200" dirty="0" err="1"/>
              <a:t>stringOne.equals</a:t>
            </a:r>
            <a:r>
              <a:rPr lang="en-US" sz="3200" dirty="0"/>
              <a:t>("it"))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("== it");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/>
              <a:t>if(</a:t>
            </a:r>
            <a:r>
              <a:rPr lang="en-US" sz="3200" dirty="0" err="1"/>
              <a:t>stringOne.equals</a:t>
            </a:r>
            <a:r>
              <a:rPr lang="en-US" sz="3200" dirty="0"/>
              <a:t>("big"))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("== big");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6934200" y="18288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== big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9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78790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rgbClr val="00B050"/>
                </a:solidFill>
              </a:rPr>
              <a:t>/*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*method </a:t>
            </a:r>
            <a:r>
              <a:rPr lang="en-US" sz="2400" dirty="0" err="1">
                <a:solidFill>
                  <a:srgbClr val="00B050"/>
                </a:solidFill>
              </a:rPr>
              <a:t>getFirstChunk</a:t>
            </a:r>
            <a:r>
              <a:rPr lang="en-US" sz="2400" dirty="0">
                <a:solidFill>
                  <a:srgbClr val="00B050"/>
                </a:solidFill>
              </a:rPr>
              <a:t>() should return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*all letters up to the first @ sign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*if there is no @ return "</a:t>
            </a:r>
            <a:r>
              <a:rPr lang="en-US" sz="2400" dirty="0" err="1">
                <a:solidFill>
                  <a:srgbClr val="00B050"/>
                </a:solidFill>
              </a:rPr>
              <a:t>aplus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*if the string starts with an @, return </a:t>
            </a:r>
            <a:r>
              <a:rPr lang="en-US" sz="2400" dirty="0" smtClean="0">
                <a:solidFill>
                  <a:srgbClr val="00B050"/>
                </a:solidFill>
              </a:rPr>
              <a:t>"APLUS"</a:t>
            </a:r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*/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public static String </a:t>
            </a:r>
            <a:r>
              <a:rPr lang="en-US" sz="2400" dirty="0" err="1"/>
              <a:t>getFirstChunk</a:t>
            </a:r>
            <a:r>
              <a:rPr lang="en-US" sz="2400" dirty="0"/>
              <a:t>( String line )</a:t>
            </a:r>
          </a:p>
          <a:p>
            <a:pPr lvl="1"/>
            <a:r>
              <a:rPr lang="en-US" sz="2400" dirty="0"/>
              <a:t>{</a:t>
            </a:r>
          </a:p>
          <a:p>
            <a:pPr lvl="1"/>
            <a:r>
              <a:rPr lang="en-US" sz="2400" dirty="0"/>
              <a:t>	return "";</a:t>
            </a:r>
          </a:p>
          <a:p>
            <a:pPr lvl="1"/>
            <a:r>
              <a:rPr lang="en-US" sz="2400" dirty="0"/>
              <a:t>}</a:t>
            </a:r>
          </a:p>
          <a:p>
            <a:pPr lvl="1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Chunk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5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fonestring.java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chunk.java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07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305800" cy="2632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300" dirty="0"/>
              <a:t>String one = "computer";</a:t>
            </a:r>
          </a:p>
          <a:p>
            <a:pPr eaLnBrk="1" hangingPunct="1"/>
            <a:r>
              <a:rPr lang="en-US" sz="3300" dirty="0"/>
              <a:t>String two = "-</a:t>
            </a:r>
            <a:r>
              <a:rPr lang="en-US" sz="3300" dirty="0" err="1"/>
              <a:t>sci</a:t>
            </a:r>
            <a:r>
              <a:rPr lang="en-US" sz="3300" dirty="0"/>
              <a:t>";</a:t>
            </a:r>
            <a:br>
              <a:rPr lang="en-US" sz="3300" dirty="0"/>
            </a:br>
            <a:r>
              <a:rPr lang="en-US" sz="3300" dirty="0"/>
              <a:t>String s = </a:t>
            </a:r>
            <a:r>
              <a:rPr lang="en-US" sz="3300" dirty="0" err="1"/>
              <a:t>one.substring</a:t>
            </a:r>
            <a:r>
              <a:rPr lang="en-US" sz="3300" dirty="0"/>
              <a:t>(0,4) + two;</a:t>
            </a:r>
          </a:p>
          <a:p>
            <a:pPr eaLnBrk="1" hangingPunct="1"/>
            <a:r>
              <a:rPr lang="en-US" sz="3300" dirty="0" err="1"/>
              <a:t>out.println</a:t>
            </a:r>
            <a:r>
              <a:rPr lang="en-US" sz="3300" dirty="0"/>
              <a:t>(s);</a:t>
            </a:r>
          </a:p>
          <a:p>
            <a:pPr eaLnBrk="1" hangingPunct="1"/>
            <a:r>
              <a:rPr lang="en-US" sz="3300" dirty="0" err="1"/>
              <a:t>out.println</a:t>
            </a:r>
            <a:r>
              <a:rPr lang="en-US" sz="3300" dirty="0"/>
              <a:t>(</a:t>
            </a:r>
            <a:r>
              <a:rPr lang="en-US" sz="3300" dirty="0" err="1"/>
              <a:t>s.length</a:t>
            </a:r>
            <a:r>
              <a:rPr lang="en-US" sz="3300" dirty="0"/>
              <a:t>());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477000" y="3200400"/>
            <a:ext cx="2286000" cy="156966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3200" dirty="0" err="1" smtClean="0"/>
              <a:t>aplu-sci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33798" name="Text Box 27"/>
          <p:cNvSpPr txBox="1">
            <a:spLocks noChangeArrowheads="1"/>
          </p:cNvSpPr>
          <p:nvPr/>
        </p:nvSpPr>
        <p:spPr bwMode="auto">
          <a:xfrm>
            <a:off x="762000" y="5105400"/>
            <a:ext cx="7419975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Concatenate is the process of combining</a:t>
            </a:r>
          </a:p>
          <a:p>
            <a:pPr eaLnBrk="1" hangingPunct="1"/>
            <a:r>
              <a:rPr lang="en-US" sz="2800">
                <a:solidFill>
                  <a:srgbClr val="0000CC"/>
                </a:solidFill>
              </a:rPr>
              <a:t>strings together to make a new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Concatenate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79248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concatenate.java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7772400" cy="496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class Triangle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{</a:t>
            </a:r>
          </a:p>
          <a:p>
            <a:r>
              <a:rPr lang="en-US" sz="2000">
                <a:solidFill>
                  <a:srgbClr val="000000"/>
                </a:solidFill>
              </a:rPr>
              <a:t>   private int sideA, sideB, sideC;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   public Triangle(int a, int b, int c)</a:t>
            </a:r>
          </a:p>
          <a:p>
            <a:r>
              <a:rPr lang="en-US" sz="2000">
                <a:solidFill>
                  <a:srgbClr val="000000"/>
                </a:solidFill>
              </a:rPr>
              <a:t>   {</a:t>
            </a:r>
          </a:p>
          <a:p>
            <a:r>
              <a:rPr lang="en-US" sz="2000">
                <a:solidFill>
                  <a:srgbClr val="000000"/>
                </a:solidFill>
              </a:rPr>
              <a:t>      sideA=a;</a:t>
            </a:r>
          </a:p>
          <a:p>
            <a:r>
              <a:rPr lang="en-US" sz="2000">
                <a:solidFill>
                  <a:srgbClr val="000000"/>
                </a:solidFill>
              </a:rPr>
              <a:t>      sideB=b;</a:t>
            </a:r>
          </a:p>
          <a:p>
            <a:r>
              <a:rPr lang="en-US" sz="2000">
                <a:solidFill>
                  <a:srgbClr val="000000"/>
                </a:solidFill>
              </a:rPr>
              <a:t>      sideC=c;</a:t>
            </a:r>
          </a:p>
          <a:p>
            <a:r>
              <a:rPr lang="en-US" sz="2000">
                <a:solidFill>
                  <a:srgbClr val="000000"/>
                </a:solidFill>
              </a:rPr>
              <a:t>   }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   public </a:t>
            </a:r>
            <a:r>
              <a:rPr lang="en-US" sz="2000">
                <a:solidFill>
                  <a:srgbClr val="3333CC"/>
                </a:solidFill>
              </a:rPr>
              <a:t>String </a:t>
            </a:r>
            <a:r>
              <a:rPr lang="en-US" sz="2000">
                <a:solidFill>
                  <a:srgbClr val="FF0000"/>
                </a:solidFill>
              </a:rPr>
              <a:t>toString()</a:t>
            </a:r>
          </a:p>
          <a:p>
            <a:r>
              <a:rPr lang="en-US" sz="2000">
                <a:solidFill>
                  <a:srgbClr val="000000"/>
                </a:solidFill>
              </a:rPr>
              <a:t>   {</a:t>
            </a:r>
          </a:p>
          <a:p>
            <a:r>
              <a:rPr lang="en-US" sz="2000">
                <a:solidFill>
                  <a:srgbClr val="000000"/>
                </a:solidFill>
              </a:rPr>
              <a:t>      return sideA + " " + sideB + " " + sideC;</a:t>
            </a:r>
          </a:p>
          <a:p>
            <a:r>
              <a:rPr lang="en-US" sz="2000">
                <a:solidFill>
                  <a:srgbClr val="000000"/>
                </a:solidFill>
              </a:rPr>
              <a:t>   }</a:t>
            </a:r>
          </a:p>
          <a:p>
            <a:r>
              <a:rPr lang="en-US" sz="20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800600" y="4114800"/>
            <a:ext cx="3276600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return method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>
            <a:off x="3886200" y="4572000"/>
            <a:ext cx="9144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810000" y="3429000"/>
            <a:ext cx="2514600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3333CC"/>
                </a:solidFill>
              </a:rPr>
              <a:t>return type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2286000" y="3962400"/>
            <a:ext cx="1524000" cy="9144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1026"/>
          <p:cNvSpPr txBox="1">
            <a:spLocks noChangeArrowheads="1"/>
          </p:cNvSpPr>
          <p:nvPr/>
        </p:nvSpPr>
        <p:spPr bwMode="auto">
          <a:xfrm>
            <a:off x="457200" y="2743200"/>
            <a:ext cx="8125942" cy="17543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Arial" charset="0"/>
              </a:rPr>
              <a:t>String s = </a:t>
            </a:r>
            <a:r>
              <a:rPr lang="en-US" sz="3600" dirty="0" smtClean="0">
                <a:latin typeface="Arial" charset="0"/>
              </a:rPr>
              <a:t>"</a:t>
            </a:r>
            <a:r>
              <a:rPr lang="en-US" sz="3600" dirty="0" err="1" smtClean="0">
                <a:latin typeface="Arial" charset="0"/>
              </a:rPr>
              <a:t>apluscompsci</a:t>
            </a:r>
            <a:r>
              <a:rPr lang="en-US" sz="3600" dirty="0" smtClean="0">
                <a:latin typeface="Arial" charset="0"/>
              </a:rPr>
              <a:t>";</a:t>
            </a:r>
            <a:endParaRPr lang="en-US" sz="3600" dirty="0">
              <a:latin typeface="Arial" charset="0"/>
            </a:endParaRPr>
          </a:p>
          <a:p>
            <a:r>
              <a:rPr lang="en-US" sz="3600" dirty="0">
                <a:latin typeface="Arial" charset="0"/>
              </a:rPr>
              <a:t>String </a:t>
            </a:r>
            <a:r>
              <a:rPr lang="en-US" sz="3600" dirty="0">
                <a:solidFill>
                  <a:srgbClr val="FF0000"/>
                </a:solidFill>
                <a:latin typeface="Arial" charset="0"/>
              </a:rPr>
              <a:t>champ</a:t>
            </a:r>
            <a:r>
              <a:rPr lang="en-US" sz="3600" dirty="0">
                <a:latin typeface="Arial" charset="0"/>
              </a:rPr>
              <a:t> = </a:t>
            </a:r>
            <a:r>
              <a:rPr lang="en-US" sz="3600" dirty="0">
                <a:solidFill>
                  <a:schemeClr val="accent2"/>
                </a:solidFill>
                <a:latin typeface="Arial" charset="0"/>
              </a:rPr>
              <a:t>new String</a:t>
            </a:r>
            <a:r>
              <a:rPr lang="en-US" sz="3600" dirty="0" smtClean="0">
                <a:latin typeface="Arial" charset="0"/>
              </a:rPr>
              <a:t>("</a:t>
            </a:r>
            <a:r>
              <a:rPr lang="en-US" sz="3600" dirty="0" err="1" smtClean="0">
                <a:latin typeface="Arial" charset="0"/>
              </a:rPr>
              <a:t>aplus</a:t>
            </a:r>
            <a:r>
              <a:rPr lang="en-US" sz="3600" dirty="0" smtClean="0">
                <a:latin typeface="Arial" charset="0"/>
              </a:rPr>
              <a:t>");</a:t>
            </a:r>
            <a:endParaRPr lang="en-US" sz="3600" dirty="0">
              <a:latin typeface="Arial" charset="0"/>
            </a:endParaRPr>
          </a:p>
          <a:p>
            <a:endParaRPr lang="en-US" sz="3600" dirty="0">
              <a:latin typeface="Arial" charset="0"/>
            </a:endParaRPr>
          </a:p>
        </p:txBody>
      </p:sp>
      <p:sp>
        <p:nvSpPr>
          <p:cNvPr id="15365" name="Line 1028"/>
          <p:cNvSpPr>
            <a:spLocks noChangeShapeType="1"/>
          </p:cNvSpPr>
          <p:nvPr/>
        </p:nvSpPr>
        <p:spPr bwMode="auto">
          <a:xfrm flipV="1">
            <a:off x="2057400" y="38862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 Box 1029"/>
          <p:cNvSpPr txBox="1">
            <a:spLocks noChangeArrowheads="1"/>
          </p:cNvSpPr>
          <p:nvPr/>
        </p:nvSpPr>
        <p:spPr bwMode="auto">
          <a:xfrm>
            <a:off x="1066800" y="4648200"/>
            <a:ext cx="1731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FF3300"/>
                </a:solidFill>
              </a:rPr>
              <a:t>reference 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</a:rPr>
              <a:t>variable</a:t>
            </a:r>
          </a:p>
        </p:txBody>
      </p:sp>
      <p:sp>
        <p:nvSpPr>
          <p:cNvPr id="15367" name="Line 1030"/>
          <p:cNvSpPr>
            <a:spLocks noChangeShapeType="1"/>
          </p:cNvSpPr>
          <p:nvPr/>
        </p:nvSpPr>
        <p:spPr bwMode="auto">
          <a:xfrm flipH="1" flipV="1">
            <a:off x="4876800" y="38862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Text Box 1031"/>
          <p:cNvSpPr txBox="1">
            <a:spLocks noChangeArrowheads="1"/>
          </p:cNvSpPr>
          <p:nvPr/>
        </p:nvSpPr>
        <p:spPr bwMode="auto">
          <a:xfrm>
            <a:off x="4114800" y="4724400"/>
            <a:ext cx="2138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00FF"/>
                </a:solidFill>
              </a:rPr>
              <a:t>object </a:t>
            </a:r>
          </a:p>
          <a:p>
            <a:pPr eaLnBrk="1" hangingPunct="1"/>
            <a:r>
              <a:rPr lang="en-US" sz="2400">
                <a:solidFill>
                  <a:srgbClr val="0000FF"/>
                </a:solidFill>
              </a:rPr>
              <a:t>instantiation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747837" y="2667000"/>
            <a:ext cx="3667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800"/>
              <a:t>s</a:t>
            </a:r>
          </a:p>
          <a:p>
            <a:pPr algn="ctr"/>
            <a:endParaRPr lang="en-US" sz="2400">
              <a:latin typeface="Courier New" pitchFamily="49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500437" y="35814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3200" dirty="0" smtClean="0"/>
              <a:t>"</a:t>
            </a:r>
            <a:r>
              <a:rPr lang="en-US" sz="3200" dirty="0" err="1" smtClean="0"/>
              <a:t>apluscompsci</a:t>
            </a:r>
            <a:r>
              <a:rPr lang="en-US" sz="3200" dirty="0"/>
              <a:t>"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595437" y="1752600"/>
            <a:ext cx="578844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3200" dirty="0"/>
              <a:t> String s = </a:t>
            </a:r>
            <a:r>
              <a:rPr lang="en-US" sz="3200" dirty="0" smtClean="0"/>
              <a:t>"</a:t>
            </a:r>
            <a:r>
              <a:rPr lang="en-US" sz="3200" dirty="0" err="1" smtClean="0"/>
              <a:t>apluscompsci</a:t>
            </a:r>
            <a:r>
              <a:rPr lang="en-US" sz="3200" dirty="0"/>
              <a:t>";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2205037" y="2971800"/>
            <a:ext cx="990600" cy="609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535112" y="30480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033837" y="31242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219200" y="5029200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133600" y="2667000"/>
            <a:ext cx="3667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800"/>
              <a:t>s</a:t>
            </a:r>
          </a:p>
          <a:p>
            <a:pPr algn="ctr"/>
            <a:endParaRPr lang="en-US" sz="2400">
              <a:latin typeface="Courier New" pitchFamily="49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886200" y="35814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3200" dirty="0" smtClean="0"/>
              <a:t>"</a:t>
            </a:r>
            <a:r>
              <a:rPr lang="en-US" sz="3200" dirty="0" err="1" smtClean="0"/>
              <a:t>apluscompsci</a:t>
            </a:r>
            <a:r>
              <a:rPr lang="en-US" sz="3200" dirty="0"/>
              <a:t>"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14400" y="1600200"/>
            <a:ext cx="6912149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3200" dirty="0"/>
              <a:t> String </a:t>
            </a:r>
            <a:r>
              <a:rPr lang="en-US" sz="3200" dirty="0" smtClean="0"/>
              <a:t>s;</a:t>
            </a:r>
          </a:p>
          <a:p>
            <a:pPr eaLnBrk="1" hangingPunct="1"/>
            <a:r>
              <a:rPr lang="en-US" sz="3200" dirty="0" smtClean="0"/>
              <a:t>s </a:t>
            </a:r>
            <a:r>
              <a:rPr lang="en-US" sz="3200" dirty="0"/>
              <a:t>= new String</a:t>
            </a:r>
            <a:r>
              <a:rPr lang="en-US" sz="3200" dirty="0" smtClean="0"/>
              <a:t>("</a:t>
            </a:r>
            <a:r>
              <a:rPr lang="en-US" sz="3200" dirty="0" err="1" smtClean="0"/>
              <a:t>apluscompsci</a:t>
            </a:r>
            <a:r>
              <a:rPr lang="en-US" sz="3200" dirty="0"/>
              <a:t>");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2590800" y="2971800"/>
            <a:ext cx="990600" cy="609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1920875" y="30480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19600" y="31242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1219200" y="5029200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basics.java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76400" y="1600200"/>
            <a:ext cx="6094413" cy="1933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Methods provide / grant </a:t>
            </a:r>
          </a:p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access to an object’s </a:t>
            </a:r>
          </a:p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data / properties.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057400" y="3733800"/>
            <a:ext cx="5715000" cy="2667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943600" y="39624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length( )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943600" y="44958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substring( )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943600" y="50292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indexOf( )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304800" y="4648200"/>
            <a:ext cx="1663700" cy="714375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String</a:t>
            </a:r>
          </a:p>
        </p:txBody>
      </p:sp>
      <p:sp>
        <p:nvSpPr>
          <p:cNvPr id="19466" name="Text Box 14"/>
          <p:cNvSpPr txBox="1">
            <a:spLocks noChangeArrowheads="1"/>
          </p:cNvSpPr>
          <p:nvPr/>
        </p:nvSpPr>
        <p:spPr bwMode="auto">
          <a:xfrm>
            <a:off x="2514600" y="4191000"/>
            <a:ext cx="25146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instance </a:t>
            </a:r>
          </a:p>
          <a:p>
            <a:r>
              <a:rPr lang="en-US" sz="2800">
                <a:latin typeface="Arial" charset="0"/>
              </a:rPr>
              <a:t>variables /</a:t>
            </a:r>
          </a:p>
          <a:p>
            <a:r>
              <a:rPr lang="en-US" sz="2800">
                <a:latin typeface="Arial" charset="0"/>
              </a:rPr>
              <a:t>data /</a:t>
            </a:r>
          </a:p>
          <a:p>
            <a:r>
              <a:rPr lang="en-US" sz="2800">
                <a:latin typeface="Arial" charset="0"/>
              </a:rPr>
              <a:t>properties</a:t>
            </a:r>
          </a:p>
        </p:txBody>
      </p:sp>
      <p:sp>
        <p:nvSpPr>
          <p:cNvPr id="19467" name="Rectangle 15"/>
          <p:cNvSpPr>
            <a:spLocks noChangeArrowheads="1"/>
          </p:cNvSpPr>
          <p:nvPr/>
        </p:nvSpPr>
        <p:spPr bwMode="auto">
          <a:xfrm>
            <a:off x="5943600" y="55626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toString( 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79309" name="Group 109"/>
          <p:cNvGraphicFramePr>
            <a:graphicFrameLocks noGrp="1"/>
          </p:cNvGraphicFramePr>
          <p:nvPr/>
        </p:nvGraphicFramePr>
        <p:xfrm>
          <a:off x="533400" y="838200"/>
          <a:ext cx="8077200" cy="4464368"/>
        </p:xfrm>
        <a:graphic>
          <a:graphicData uri="http://schemas.openxmlformats.org/drawingml/2006/table">
            <a:tbl>
              <a:tblPr/>
              <a:tblGrid>
                <a:gridCol w="2133600"/>
                <a:gridCol w="5943600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substring(x,y)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section of the string from x to y not including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substring(x)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section of the string from x to length-1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charAt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char at spot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length()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chars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79309" name="Group 109"/>
          <p:cNvGraphicFramePr>
            <a:graphicFrameLocks noGrp="1"/>
          </p:cNvGraphicFramePr>
          <p:nvPr/>
        </p:nvGraphicFramePr>
        <p:xfrm>
          <a:off x="457200" y="304800"/>
          <a:ext cx="8382000" cy="4964748"/>
        </p:xfrm>
        <a:graphic>
          <a:graphicData uri="http://schemas.openxmlformats.org/drawingml/2006/table">
            <a:tbl>
              <a:tblPr/>
              <a:tblGrid>
                <a:gridCol w="2514600"/>
                <a:gridCol w="5867400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indexOf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String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in the string, searching from spot 0 to spot length-1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indexOf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char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in the string, searching from spot 0 to spot length-1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lastIndexOf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String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in the string, searching from spot length-1 to spot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lastIndexOf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char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 in the string, searching from spot length-1 to spot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1681</TotalTime>
  <Words>1573</Words>
  <Application>Microsoft Macintosh PowerPoint</Application>
  <PresentationFormat>On-screen Show (4:3)</PresentationFormat>
  <Paragraphs>371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subject>Strings</dc:subject>
  <dc:creator>A+ Computer Science</dc:creator>
  <cp:keywords>www.apluscompsci.com</cp:keywords>
  <dc:description>Strings_x000d_
©A+ Computer Science_x000d_
www.apluscompsci.com</dc:description>
  <cp:lastModifiedBy>Garrett</cp:lastModifiedBy>
  <cp:revision>409</cp:revision>
  <cp:lastPrinted>2000-02-14T17:34:51Z</cp:lastPrinted>
  <dcterms:created xsi:type="dcterms:W3CDTF">1995-06-17T23:31:02Z</dcterms:created>
  <dcterms:modified xsi:type="dcterms:W3CDTF">2018-10-15T18:40:42Z</dcterms:modified>
  <cp:category>www.apluscompsci.com</cp:category>
</cp:coreProperties>
</file>