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389" r:id="rId2"/>
    <p:sldId id="399" r:id="rId3"/>
    <p:sldId id="400" r:id="rId4"/>
    <p:sldId id="401" r:id="rId5"/>
    <p:sldId id="402" r:id="rId6"/>
    <p:sldId id="390" r:id="rId7"/>
    <p:sldId id="381" r:id="rId8"/>
    <p:sldId id="383" r:id="rId9"/>
    <p:sldId id="382" r:id="rId10"/>
    <p:sldId id="385" r:id="rId11"/>
    <p:sldId id="404" r:id="rId12"/>
    <p:sldId id="405" r:id="rId13"/>
    <p:sldId id="384" r:id="rId14"/>
    <p:sldId id="395" r:id="rId15"/>
    <p:sldId id="391" r:id="rId16"/>
    <p:sldId id="369" r:id="rId17"/>
    <p:sldId id="411" r:id="rId18"/>
    <p:sldId id="387" r:id="rId19"/>
    <p:sldId id="388" r:id="rId20"/>
    <p:sldId id="315" r:id="rId21"/>
    <p:sldId id="311" r:id="rId22"/>
    <p:sldId id="333" r:id="rId23"/>
    <p:sldId id="398" r:id="rId24"/>
    <p:sldId id="409" r:id="rId25"/>
    <p:sldId id="406" r:id="rId26"/>
    <p:sldId id="324" r:id="rId27"/>
    <p:sldId id="394" r:id="rId28"/>
    <p:sldId id="367" r:id="rId29"/>
    <p:sldId id="334" r:id="rId30"/>
    <p:sldId id="374" r:id="rId31"/>
    <p:sldId id="375" r:id="rId32"/>
    <p:sldId id="407" r:id="rId33"/>
    <p:sldId id="393" r:id="rId34"/>
    <p:sldId id="377" r:id="rId35"/>
    <p:sldId id="412" r:id="rId36"/>
    <p:sldId id="392" r:id="rId37"/>
    <p:sldId id="396" r:id="rId38"/>
    <p:sldId id="410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3366FF"/>
    <a:srgbClr val="00CC66"/>
    <a:srgbClr val="FF0066"/>
    <a:srgbClr val="003366"/>
    <a:srgbClr val="000066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7" autoAdjust="0"/>
    <p:restoredTop sz="94317" autoAdjust="0"/>
  </p:normalViewPr>
  <p:slideViewPr>
    <p:cSldViewPr>
      <p:cViewPr>
        <p:scale>
          <a:sx n="75" d="100"/>
          <a:sy n="75" d="100"/>
        </p:scale>
        <p:origin x="-1656" y="-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"/>
    </p:cViewPr>
  </p:sorterViewPr>
  <p:notesViewPr>
    <p:cSldViewPr>
      <p:cViewPr>
        <p:scale>
          <a:sx n="66" d="100"/>
          <a:sy n="66" d="100"/>
        </p:scale>
        <p:origin x="-237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/>
              <a:t>©A+ Computer Science     www.apluscompsci.com                 </a:t>
            </a:r>
            <a:fld id="{5D885289-C42F-4C6D-B5EC-E4F9AF766319}" type="slidenum">
              <a:rPr lang="en-US" sz="1200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sz="1600" dirty="0" smtClean="0"/>
              <a:t>In this example, x and y both the store the location / address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</a:t>
            </a:r>
          </a:p>
          <a:p>
            <a:endParaRPr lang="en-US" sz="1600" dirty="0" smtClean="0"/>
          </a:p>
          <a:p>
            <a:r>
              <a:rPr lang="en-US" sz="1600" dirty="0" smtClean="0"/>
              <a:t>There is only one String containing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 </a:t>
            </a:r>
          </a:p>
          <a:p>
            <a:endParaRPr lang="en-US" sz="1600" dirty="0" smtClean="0"/>
          </a:p>
          <a:p>
            <a:r>
              <a:rPr lang="en-US" sz="1600" dirty="0" smtClean="0"/>
              <a:t>There are two reference variables storing the location / address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At the start, 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is true.</a:t>
            </a:r>
          </a:p>
          <a:p>
            <a:r>
              <a:rPr lang="en-US" sz="1600" dirty="0" smtClean="0"/>
              <a:t>x is then referred to null.  </a:t>
            </a:r>
          </a:p>
          <a:p>
            <a:r>
              <a:rPr lang="en-US" sz="1600" dirty="0" smtClean="0"/>
              <a:t>x now stores null.  </a:t>
            </a:r>
          </a:p>
          <a:p>
            <a:r>
              <a:rPr lang="en-US" sz="1600" dirty="0" smtClean="0"/>
              <a:t>y was in no way changed.  </a:t>
            </a:r>
            <a:endParaRPr lang="en-US" sz="1600" smtClean="0"/>
          </a:p>
          <a:p>
            <a:r>
              <a:rPr lang="en-US" sz="1600" smtClean="0"/>
              <a:t>y </a:t>
            </a:r>
            <a:r>
              <a:rPr lang="en-US" sz="1600" dirty="0" smtClean="0"/>
              <a:t>still stores the address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After changing the value of x,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is false.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sz="1600" dirty="0" smtClean="0"/>
              <a:t>In this example, x and y both the store the location / address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</a:t>
            </a:r>
          </a:p>
          <a:p>
            <a:endParaRPr lang="en-US" sz="1600" dirty="0" smtClean="0"/>
          </a:p>
          <a:p>
            <a:r>
              <a:rPr lang="en-US" sz="1600" dirty="0" smtClean="0"/>
              <a:t>There is only one String containing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 </a:t>
            </a:r>
          </a:p>
          <a:p>
            <a:endParaRPr lang="en-US" sz="1600" dirty="0" smtClean="0"/>
          </a:p>
          <a:p>
            <a:r>
              <a:rPr lang="en-US" sz="1600" dirty="0" smtClean="0"/>
              <a:t>There are two reference variables storing the location / address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At the start, 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is true.</a:t>
            </a:r>
          </a:p>
          <a:p>
            <a:r>
              <a:rPr lang="en-US" sz="1600" dirty="0" smtClean="0"/>
              <a:t>x is then referred to null.  </a:t>
            </a:r>
          </a:p>
          <a:p>
            <a:r>
              <a:rPr lang="en-US" sz="1600" dirty="0" smtClean="0"/>
              <a:t>x now stores null.  </a:t>
            </a:r>
          </a:p>
          <a:p>
            <a:r>
              <a:rPr lang="en-US" sz="1600" dirty="0" smtClean="0"/>
              <a:t>y was in no way changed.  </a:t>
            </a:r>
            <a:endParaRPr lang="en-US" sz="1600" smtClean="0"/>
          </a:p>
          <a:p>
            <a:r>
              <a:rPr lang="en-US" sz="1600" smtClean="0"/>
              <a:t>y </a:t>
            </a:r>
            <a:r>
              <a:rPr lang="en-US" sz="1600" dirty="0" smtClean="0"/>
              <a:t>still stores the address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After changing the value of x,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is false.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sz="1600" dirty="0" smtClean="0"/>
              <a:t>In this example, x and y both the store the location / address of </a:t>
            </a:r>
            <a:r>
              <a:rPr lang="en-US" sz="1600" dirty="0" smtClean="0">
                <a:latin typeface="Courier New" pitchFamily="49" charset="0"/>
              </a:rPr>
              <a:t>will</a:t>
            </a:r>
            <a:r>
              <a:rPr lang="en-US" sz="1600" dirty="0" smtClean="0"/>
              <a:t>.  </a:t>
            </a:r>
          </a:p>
          <a:p>
            <a:endParaRPr lang="en-US" sz="1600" dirty="0" smtClean="0"/>
          </a:p>
          <a:p>
            <a:r>
              <a:rPr lang="en-US" sz="1600" dirty="0" smtClean="0"/>
              <a:t>To start, there is only one String containing </a:t>
            </a:r>
            <a:r>
              <a:rPr lang="en-US" sz="1600" dirty="0" smtClean="0">
                <a:latin typeface="Courier New" pitchFamily="49" charset="0"/>
              </a:rPr>
              <a:t>will</a:t>
            </a:r>
            <a:r>
              <a:rPr lang="en-US" sz="1600" dirty="0" smtClean="0"/>
              <a:t>.   </a:t>
            </a:r>
          </a:p>
          <a:p>
            <a:r>
              <a:rPr lang="en-US" sz="1600" dirty="0" smtClean="0"/>
              <a:t>There are two reference variables storing the location / address of </a:t>
            </a:r>
            <a:r>
              <a:rPr lang="en-US" sz="1600" dirty="0" smtClean="0">
                <a:latin typeface="Courier New" pitchFamily="49" charset="0"/>
              </a:rPr>
              <a:t>will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At the start, 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is true.</a:t>
            </a:r>
          </a:p>
          <a:p>
            <a:endParaRPr lang="en-US" sz="1600" dirty="0" smtClean="0"/>
          </a:p>
          <a:p>
            <a:r>
              <a:rPr lang="en-US" sz="1600" dirty="0" smtClean="0"/>
              <a:t>x is then referred to </a:t>
            </a:r>
            <a:r>
              <a:rPr lang="en-US" sz="1600" baseline="0" dirty="0" smtClean="0"/>
              <a:t>the string tom</a:t>
            </a:r>
            <a:r>
              <a:rPr lang="en-US" sz="1600" baseline="0" dirty="0" smtClean="0"/>
              <a:t>.</a:t>
            </a:r>
            <a:r>
              <a:rPr lang="en-US" sz="1600" dirty="0" smtClean="0"/>
              <a:t>  </a:t>
            </a:r>
            <a:endParaRPr lang="en-US" sz="1600" dirty="0" smtClean="0"/>
          </a:p>
          <a:p>
            <a:r>
              <a:rPr lang="en-US" sz="1600" dirty="0" smtClean="0"/>
              <a:t>x now is pointing at a different</a:t>
            </a:r>
            <a:r>
              <a:rPr lang="en-US" sz="1600" baseline="0" dirty="0" smtClean="0"/>
              <a:t> string and now has a different address.</a:t>
            </a:r>
          </a:p>
          <a:p>
            <a:endParaRPr lang="en-US" sz="1600" dirty="0" smtClean="0"/>
          </a:p>
          <a:p>
            <a:r>
              <a:rPr lang="en-US" sz="1600" dirty="0" smtClean="0"/>
              <a:t>y was in no way changed.  </a:t>
            </a:r>
          </a:p>
          <a:p>
            <a:r>
              <a:rPr lang="en-US" sz="1600" dirty="0" smtClean="0"/>
              <a:t>y still stores the address of </a:t>
            </a:r>
            <a:r>
              <a:rPr lang="en-US" sz="1600" dirty="0" smtClean="0">
                <a:latin typeface="Courier New" pitchFamily="49" charset="0"/>
              </a:rPr>
              <a:t>will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After changing the value of x,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is false.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sz="1600" smtClean="0"/>
              <a:t>In this example, x stores the location / address of a String Object that stores the value </a:t>
            </a:r>
            <a:r>
              <a:rPr lang="en-US" sz="1600" smtClean="0">
                <a:latin typeface="Courier New" pitchFamily="49" charset="0"/>
              </a:rPr>
              <a:t>Chuck</a:t>
            </a:r>
            <a:r>
              <a:rPr lang="en-US" sz="1600" smtClean="0"/>
              <a:t>.   y also stores the location of a different String Object that stores the value </a:t>
            </a:r>
            <a:r>
              <a:rPr lang="en-US" sz="1600" smtClean="0">
                <a:latin typeface="Courier New" pitchFamily="49" charset="0"/>
              </a:rPr>
              <a:t>Chuck</a:t>
            </a:r>
            <a:r>
              <a:rPr lang="en-US" sz="1600" smtClean="0"/>
              <a:t>.  x and y do not store the same location / address.</a:t>
            </a:r>
          </a:p>
          <a:p>
            <a:endParaRPr lang="en-US" sz="1600" smtClean="0"/>
          </a:p>
          <a:p>
            <a:r>
              <a:rPr lang="en-US" sz="1600" smtClean="0"/>
              <a:t>For this example, </a:t>
            </a:r>
            <a:r>
              <a:rPr lang="en-US" sz="1600" smtClean="0">
                <a:latin typeface="Courier New" pitchFamily="49" charset="0"/>
              </a:rPr>
              <a:t>x==y</a:t>
            </a:r>
            <a:r>
              <a:rPr lang="en-US" sz="1600" smtClean="0"/>
              <a:t> is false.  x and y do not store the same location / address.</a:t>
            </a:r>
          </a:p>
          <a:p>
            <a:endParaRPr lang="en-US" sz="1600" smtClean="0"/>
          </a:p>
          <a:p>
            <a:r>
              <a:rPr lang="en-US" sz="1600" smtClean="0"/>
              <a:t>For this example, </a:t>
            </a:r>
            <a:r>
              <a:rPr lang="en-US" sz="1600" smtClean="0">
                <a:latin typeface="Courier New" pitchFamily="49" charset="0"/>
              </a:rPr>
              <a:t>x.equals(y)</a:t>
            </a:r>
            <a:r>
              <a:rPr lang="en-US" sz="1600" smtClean="0"/>
              <a:t> is true. 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Parameters are used to pass information to a method.  Many methods need information in order to perform some operation.  The parameters tell the method what to do and how to do it.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Actual parameters are present in the call to the method.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Formal parameters</a:t>
            </a:r>
            <a:r>
              <a:rPr lang="en-US" baseline="0" dirty="0" smtClean="0"/>
              <a:t> are present in the method header definition.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urier New" pitchFamily="49" charset="0"/>
              </a:rPr>
              <a:t>fillRect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method requires four pieces of information. </a:t>
            </a:r>
            <a:endParaRPr lang="en-US" sz="1600" dirty="0" smtClean="0"/>
          </a:p>
          <a:p>
            <a:r>
              <a:rPr lang="en-US" sz="1600" dirty="0" err="1" smtClean="0">
                <a:latin typeface="Courier New" pitchFamily="49" charset="0"/>
              </a:rPr>
              <a:t>fillRect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needs an x value, a y value, a width, and a </a:t>
            </a:r>
            <a:r>
              <a:rPr lang="en-US" sz="1600" dirty="0" err="1" smtClean="0"/>
              <a:t>heigth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r>
              <a:rPr lang="en-US" sz="1600" dirty="0" err="1" smtClean="0">
                <a:latin typeface="Courier New" pitchFamily="49" charset="0"/>
              </a:rPr>
              <a:t>fillRect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will draw a filled rectangle on the window at </a:t>
            </a:r>
            <a:r>
              <a:rPr lang="en-US" sz="1600" dirty="0" err="1" smtClean="0"/>
              <a:t>x,y</a:t>
            </a:r>
            <a:r>
              <a:rPr lang="en-US" sz="1600" dirty="0" smtClean="0"/>
              <a:t> with height and width as stated by the parameters.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Java passes all parameters by VALUE.  </a:t>
            </a:r>
          </a:p>
          <a:p>
            <a:r>
              <a:rPr lang="en-US" sz="1600" dirty="0" smtClean="0"/>
              <a:t>What does that mean?</a:t>
            </a:r>
          </a:p>
          <a:p>
            <a:r>
              <a:rPr lang="en-US" sz="1600" dirty="0" smtClean="0"/>
              <a:t>Java makes a copy of what is being passed to the method.  </a:t>
            </a:r>
            <a:endParaRPr lang="en-US" sz="1600" dirty="0" smtClean="0"/>
          </a:p>
          <a:p>
            <a:r>
              <a:rPr lang="en-US" sz="1600" dirty="0" smtClean="0"/>
              <a:t>Because </a:t>
            </a:r>
            <a:r>
              <a:rPr lang="en-US" sz="1600" dirty="0" smtClean="0"/>
              <a:t>a copy of the original value is sent in, the original value sent in cannot be changed.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The original value of one is copied and pasted into x. 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What is the value of one?  One stores a simple integer value.</a:t>
            </a:r>
          </a:p>
          <a:p>
            <a:endParaRPr lang="en-US" sz="1600" dirty="0" smtClean="0"/>
          </a:p>
          <a:p>
            <a:r>
              <a:rPr lang="en-US" sz="1600" dirty="0" smtClean="0"/>
              <a:t>There is no connection between one and x other than the fact that they both store the same value.  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Changes made to x do not have any affect on one. 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The location</a:t>
            </a:r>
            <a:r>
              <a:rPr lang="en-US" sz="1600" baseline="0" dirty="0" smtClean="0"/>
              <a:t> of one</a:t>
            </a:r>
            <a:r>
              <a:rPr lang="en-US" sz="1600" dirty="0" smtClean="0"/>
              <a:t> is copied and pasted into x. 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What is the value of one?  One </a:t>
            </a:r>
            <a:r>
              <a:rPr lang="en-US" sz="1600" dirty="0" smtClean="0"/>
              <a:t>stores</a:t>
            </a:r>
            <a:r>
              <a:rPr lang="en-US" sz="1600" baseline="0" dirty="0" smtClean="0"/>
              <a:t> the location / address of an Integer.</a:t>
            </a:r>
          </a:p>
          <a:p>
            <a:endParaRPr lang="en-US" sz="1600" dirty="0" smtClean="0"/>
          </a:p>
          <a:p>
            <a:r>
              <a:rPr lang="en-US" sz="1600" dirty="0" smtClean="0"/>
              <a:t>There is no connection between one and x other than the fact that they both store the same </a:t>
            </a:r>
            <a:r>
              <a:rPr lang="en-US" sz="1600" dirty="0" smtClean="0"/>
              <a:t>location</a:t>
            </a:r>
            <a:r>
              <a:rPr lang="en-US" sz="1600" baseline="0" dirty="0" smtClean="0"/>
              <a:t> / address.</a:t>
            </a:r>
            <a:r>
              <a:rPr lang="en-US" sz="1600" dirty="0" smtClean="0"/>
              <a:t>  </a:t>
            </a: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Changes made to x do not have any affect on one. 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dirty="0" smtClean="0"/>
              <a:t>location of </a:t>
            </a:r>
            <a:r>
              <a:rPr lang="en-US" sz="1600" dirty="0" smtClean="0"/>
              <a:t>one is copied and pasted into s. 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What is the value of one?  </a:t>
            </a:r>
          </a:p>
          <a:p>
            <a:r>
              <a:rPr lang="en-US" sz="1600" dirty="0" smtClean="0"/>
              <a:t>One stores the</a:t>
            </a:r>
            <a:r>
              <a:rPr lang="en-US" sz="1600" baseline="0" dirty="0" smtClean="0"/>
              <a:t> address / location of a string.</a:t>
            </a:r>
          </a:p>
          <a:p>
            <a:endParaRPr lang="en-US" sz="1600" dirty="0" smtClean="0"/>
          </a:p>
          <a:p>
            <a:r>
              <a:rPr lang="en-US" sz="1600" dirty="0" smtClean="0"/>
              <a:t>There is no connection between one and s other than the fact that they both store the same </a:t>
            </a:r>
            <a:r>
              <a:rPr lang="en-US" sz="1600" dirty="0" smtClean="0"/>
              <a:t>location.</a:t>
            </a: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Changes made to s</a:t>
            </a:r>
            <a:r>
              <a:rPr lang="en-US" sz="1600" baseline="0" dirty="0" smtClean="0"/>
              <a:t> </a:t>
            </a:r>
            <a:r>
              <a:rPr lang="en-US" sz="1600" dirty="0" smtClean="0"/>
              <a:t>do not have any affect on one. 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original value of one is copied and pasted into x.  The original value of two is copied and pasted into y.</a:t>
            </a:r>
            <a:br>
              <a:rPr lang="en-US" sz="1600" smtClean="0"/>
            </a:br>
            <a:endParaRPr lang="en-US" sz="1600" smtClean="0"/>
          </a:p>
          <a:p>
            <a:r>
              <a:rPr lang="en-US" sz="1600" smtClean="0"/>
              <a:t>What is the value of one?  One stores a simple integer value. </a:t>
            </a:r>
          </a:p>
          <a:p>
            <a:endParaRPr lang="en-US" sz="1600" smtClean="0"/>
          </a:p>
          <a:p>
            <a:r>
              <a:rPr lang="en-US" sz="1600" smtClean="0"/>
              <a:t>There is no connection between one and x other than the fact that they both store the same value.  The same is true for two and y.</a:t>
            </a:r>
          </a:p>
          <a:p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Changes made to x do not have any affect on one.  Changes made to y do not have any affect on two.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original value of nums is copied and pasted into ray.  </a:t>
            </a:r>
          </a:p>
          <a:p>
            <a:endParaRPr lang="en-US" sz="1600" smtClean="0"/>
          </a:p>
          <a:p>
            <a:r>
              <a:rPr lang="en-US" sz="1600" smtClean="0"/>
              <a:t>What is the value of nums?  Nums stores the location/address of an int[] array.</a:t>
            </a:r>
          </a:p>
          <a:p>
            <a:endParaRPr lang="en-US" sz="1600" smtClean="0"/>
          </a:p>
          <a:p>
            <a:r>
              <a:rPr lang="en-US" sz="1600" smtClean="0"/>
              <a:t>Nums and ray store the same location/address of the same int[] array.</a:t>
            </a:r>
          </a:p>
          <a:p>
            <a:r>
              <a:rPr lang="en-US" sz="1600" smtClean="0"/>
              <a:t>Changing the location/address of ray would in no way affect the location/address stored in nums.</a:t>
            </a:r>
          </a:p>
          <a:p>
            <a:r>
              <a:rPr lang="en-US" sz="1600" smtClean="0"/>
              <a:t>   </a:t>
            </a:r>
          </a:p>
          <a:p>
            <a:r>
              <a:rPr lang="en-US" sz="1600" smtClean="0"/>
              <a:t>Changing the values in the int[] array that both refer to does affect both.</a:t>
            </a:r>
          </a:p>
          <a:p>
            <a:r>
              <a:rPr lang="en-US" sz="1600" smtClean="0"/>
              <a:t>Both nums and ray store the exact same location/address of the exact same int[] array.</a:t>
            </a: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original value of nums is copied and pasted into ray.  </a:t>
            </a:r>
          </a:p>
          <a:p>
            <a:endParaRPr lang="en-US" sz="1600" smtClean="0"/>
          </a:p>
          <a:p>
            <a:r>
              <a:rPr lang="en-US" sz="1600" smtClean="0"/>
              <a:t>What is the value of nums?  Nums stores the location/address of an int[] array.</a:t>
            </a:r>
          </a:p>
          <a:p>
            <a:endParaRPr lang="en-US" sz="1600" smtClean="0"/>
          </a:p>
          <a:p>
            <a:r>
              <a:rPr lang="en-US" sz="1600" smtClean="0"/>
              <a:t>Nums and ray store the same location/address of the same int[] array.</a:t>
            </a:r>
          </a:p>
          <a:p>
            <a:r>
              <a:rPr lang="en-US" sz="1600" smtClean="0"/>
              <a:t>Changing the location/address of ray would in no way affect the location/address stored in nums.</a:t>
            </a:r>
          </a:p>
          <a:p>
            <a:r>
              <a:rPr lang="en-US" sz="1600" smtClean="0"/>
              <a:t>   </a:t>
            </a:r>
          </a:p>
          <a:p>
            <a:r>
              <a:rPr lang="en-US" sz="1600" smtClean="0"/>
              <a:t>Changing the values in the int[] array that both refer to does affect both.</a:t>
            </a:r>
          </a:p>
          <a:p>
            <a:r>
              <a:rPr lang="en-US" sz="1600" smtClean="0"/>
              <a:t>Both nums and ray store the exact same location/address of the exact same int[] array.</a:t>
            </a: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original value of nums is copied and pasted into ray.  </a:t>
            </a:r>
          </a:p>
          <a:p>
            <a:endParaRPr lang="en-US" sz="1600" smtClean="0"/>
          </a:p>
          <a:p>
            <a:r>
              <a:rPr lang="en-US" sz="1600" smtClean="0"/>
              <a:t>What is the value of nums?  Nums stores the location/address of an int[] array.</a:t>
            </a:r>
          </a:p>
          <a:p>
            <a:endParaRPr lang="en-US" sz="1600" smtClean="0"/>
          </a:p>
          <a:p>
            <a:r>
              <a:rPr lang="en-US" sz="1600" smtClean="0"/>
              <a:t>Nums and ray store the same location/address of the same int[] array.</a:t>
            </a:r>
          </a:p>
          <a:p>
            <a:r>
              <a:rPr lang="en-US" sz="1600" smtClean="0"/>
              <a:t>Changing the location/address of ray does not affect the location/address stored in nums.</a:t>
            </a:r>
          </a:p>
          <a:p>
            <a:r>
              <a:rPr lang="en-US" sz="1600" smtClean="0"/>
              <a:t>The code in changeTwo refers ray to a new int[] array.  This change to ray does not affect nums as nums’ value was copied and pasted into ray.</a:t>
            </a:r>
          </a:p>
          <a:p>
            <a:r>
              <a:rPr lang="en-US" sz="1600" smtClean="0"/>
              <a:t>All changes made to the new array that ray refers to have affect in method changeTwo only.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original value of nums is copied and pasted into ray.  </a:t>
            </a:r>
          </a:p>
          <a:p>
            <a:endParaRPr lang="en-US" sz="1600" smtClean="0"/>
          </a:p>
          <a:p>
            <a:r>
              <a:rPr lang="en-US" sz="1600" smtClean="0"/>
              <a:t>What is the value of nums?  Nums stores the location/address of an int[] array.</a:t>
            </a:r>
          </a:p>
          <a:p>
            <a:endParaRPr lang="en-US" sz="1600" smtClean="0"/>
          </a:p>
          <a:p>
            <a:r>
              <a:rPr lang="en-US" sz="1600" smtClean="0"/>
              <a:t>Nums and ray store the same location/address of the same int[] array.</a:t>
            </a:r>
          </a:p>
          <a:p>
            <a:r>
              <a:rPr lang="en-US" sz="1600" smtClean="0"/>
              <a:t>Changing the location/address of ray does not affect the location/address stored in nums.</a:t>
            </a:r>
          </a:p>
          <a:p>
            <a:r>
              <a:rPr lang="en-US" sz="1600" smtClean="0"/>
              <a:t>The code in changeTwo refers ray to a new int[] array.  This change to ray does not affect nums as nums’ value was copied and pasted into ray.</a:t>
            </a:r>
          </a:p>
          <a:p>
            <a:r>
              <a:rPr lang="en-US" sz="1600" smtClean="0"/>
              <a:t>All changes made to the new array that ray refers to have affect in method changeTwo only.</a:t>
            </a: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The original values of one and two are copied and pasted into mystery.  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What is the value of one?  One stores the location/address of an A as does two.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In mystery, one gets the location/address of one from the main and two gets the location/address of two from the main.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In mystery, the location/address of two is copied to one.  This change has local affect only.   Calling the change method on two changes the instance variable x inside of the A Object referred to by two.   This change affects the entire program as it changes the Object referred to and not the actual reference.</a:t>
            </a: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The original values of one and two are copied and pasted into mystery.  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What is the value of one?  One stores the location/address of an A as does two.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In mystery, one gets the location/address of one from the main and two gets the location/address of two from the main.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In mystery, the location/address of two is copied to one.  This change has local affect only.   Calling the change method on two changes the instance variable x inside of the A Object referred to by two.   This change affects the entire program as it changes the Object referred to and not the actual reference.</a:t>
            </a: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sz="1600" smtClean="0"/>
              <a:t>All variables in Java that refer to Objects are called references.   Reference variables store the location / memory address of the actual Object.  For most situations, the value stored in a reference is a memory address.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sz="1600" dirty="0" smtClean="0"/>
              <a:t>In this example, x and y both the store the location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There is only one String containing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 </a:t>
            </a:r>
            <a:endParaRPr lang="en-US" sz="1600" dirty="0" smtClean="0"/>
          </a:p>
          <a:p>
            <a:r>
              <a:rPr lang="en-US" sz="1600" dirty="0" smtClean="0"/>
              <a:t>There </a:t>
            </a:r>
            <a:r>
              <a:rPr lang="en-US" sz="1600" dirty="0" smtClean="0"/>
              <a:t>are two reference variables storing the location / address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For this example,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is true.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compares the values stored in x and y.  x and y both store the same location / address.</a:t>
            </a:r>
          </a:p>
          <a:p>
            <a:endParaRPr lang="en-US" sz="1600" dirty="0" smtClean="0"/>
          </a:p>
          <a:p>
            <a:r>
              <a:rPr lang="en-US" sz="1600" dirty="0" smtClean="0"/>
              <a:t>For this example, </a:t>
            </a:r>
            <a:r>
              <a:rPr lang="en-US" sz="1600" dirty="0" err="1" smtClean="0">
                <a:latin typeface="Courier New" pitchFamily="49" charset="0"/>
              </a:rPr>
              <a:t>x.equals</a:t>
            </a:r>
            <a:r>
              <a:rPr lang="en-US" sz="1600" dirty="0" smtClean="0">
                <a:latin typeface="Courier New" pitchFamily="49" charset="0"/>
              </a:rPr>
              <a:t>(y)</a:t>
            </a:r>
            <a:r>
              <a:rPr lang="en-US" sz="1600" dirty="0" smtClean="0"/>
              <a:t> is true. </a:t>
            </a:r>
            <a:r>
              <a:rPr lang="en-US" sz="1600" dirty="0" err="1" smtClean="0">
                <a:latin typeface="Courier New" pitchFamily="49" charset="0"/>
              </a:rPr>
              <a:t>x.equals</a:t>
            </a:r>
            <a:r>
              <a:rPr lang="en-US" sz="1600" dirty="0" smtClean="0">
                <a:latin typeface="Courier New" pitchFamily="49" charset="0"/>
              </a:rPr>
              <a:t>(y)</a:t>
            </a:r>
            <a:r>
              <a:rPr lang="en-US" sz="1600" dirty="0" smtClean="0"/>
              <a:t>compares the contents of the Objects referred to by x and y.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 is being compare to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</a:t>
            </a:r>
          </a:p>
          <a:p>
            <a:endParaRPr lang="en-US" sz="16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sz="1600" dirty="0" smtClean="0"/>
              <a:t>In this example, x and y both the store the location / address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There is only one String containing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 </a:t>
            </a:r>
            <a:endParaRPr lang="en-US" sz="1600" dirty="0" smtClean="0"/>
          </a:p>
          <a:p>
            <a:r>
              <a:rPr lang="en-US" sz="1600" dirty="0" smtClean="0"/>
              <a:t>There </a:t>
            </a:r>
            <a:r>
              <a:rPr lang="en-US" sz="1600" dirty="0" smtClean="0"/>
              <a:t>are two reference variables storing the location / address of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For this example,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is true. </a:t>
            </a:r>
            <a:r>
              <a:rPr lang="en-US" sz="1600" dirty="0" smtClean="0">
                <a:latin typeface="Courier New" pitchFamily="49" charset="0"/>
              </a:rPr>
              <a:t>x==y</a:t>
            </a:r>
            <a:r>
              <a:rPr lang="en-US" sz="1600" dirty="0" smtClean="0"/>
              <a:t> compares the values stored in x and y.  x and y both store the same location / address.</a:t>
            </a:r>
          </a:p>
          <a:p>
            <a:endParaRPr lang="en-US" sz="1600" dirty="0" smtClean="0"/>
          </a:p>
          <a:p>
            <a:r>
              <a:rPr lang="en-US" sz="1600" dirty="0" smtClean="0"/>
              <a:t>For this example, </a:t>
            </a:r>
            <a:r>
              <a:rPr lang="en-US" sz="1600" dirty="0" err="1" smtClean="0">
                <a:latin typeface="Courier New" pitchFamily="49" charset="0"/>
              </a:rPr>
              <a:t>x.equals</a:t>
            </a:r>
            <a:r>
              <a:rPr lang="en-US" sz="1600" dirty="0" smtClean="0">
                <a:latin typeface="Courier New" pitchFamily="49" charset="0"/>
              </a:rPr>
              <a:t>(y)</a:t>
            </a:r>
            <a:r>
              <a:rPr lang="en-US" sz="1600" dirty="0" smtClean="0"/>
              <a:t> is true. </a:t>
            </a:r>
            <a:r>
              <a:rPr lang="en-US" sz="1600" dirty="0" err="1" smtClean="0">
                <a:latin typeface="Courier New" pitchFamily="49" charset="0"/>
              </a:rPr>
              <a:t>x.equals</a:t>
            </a:r>
            <a:r>
              <a:rPr lang="en-US" sz="1600" dirty="0" smtClean="0">
                <a:latin typeface="Courier New" pitchFamily="49" charset="0"/>
              </a:rPr>
              <a:t>(y)</a:t>
            </a:r>
            <a:r>
              <a:rPr lang="en-US" sz="1600" dirty="0" smtClean="0"/>
              <a:t>compares the contents of the Objects referred to by x and y.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 is being compare to </a:t>
            </a:r>
            <a:r>
              <a:rPr lang="en-US" sz="1600" dirty="0" smtClean="0">
                <a:latin typeface="Courier New" pitchFamily="49" charset="0"/>
              </a:rPr>
              <a:t>Chuck</a:t>
            </a:r>
            <a:r>
              <a:rPr lang="en-US" sz="1600" dirty="0" smtClean="0"/>
              <a:t>.  </a:t>
            </a:r>
          </a:p>
          <a:p>
            <a:endParaRPr lang="en-US" sz="16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04C95-198E-4036-8197-73EDE5F81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B0E33-1F8B-4816-AC60-2BFE18802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D743C-0C38-4349-9350-9855B10D8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39757-8D47-4E5F-A464-F993FDF92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F667A-FAD3-437E-8205-7698C746B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E00A2-652B-4086-B0D1-A85C81796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3D6D3-5F00-4F34-A352-EB9D0D184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2348C-5109-4F45-8810-BFE4F0EA7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FD16D-4F9A-41FC-B35D-2E2684375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E3924-2DE2-4EA4-B4BA-D6205E632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4C97-2BC5-4F31-98AF-DACE878EA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8976138-22C5-43A8-8414-1BAC45268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371600"/>
            <a:ext cx="8153400" cy="4031873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REFERENCES &amp;&amp;</a:t>
            </a:r>
          </a:p>
          <a:p>
            <a:pPr algn="ctr"/>
            <a: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PARAMETERS</a:t>
            </a:r>
            <a:endParaRPr lang="en-US" sz="7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3660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String x = "Chuck";</a:t>
            </a:r>
          </a:p>
          <a:p>
            <a:r>
              <a:rPr lang="en-US" sz="2800" dirty="0"/>
              <a:t>String y = "Chuck";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743200" y="49530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838200" y="4038600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391400" y="3962400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1828800" y="4876800"/>
            <a:ext cx="762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H="1">
            <a:off x="6248400" y="48006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1371600" y="4419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762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38862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2390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914400" y="2819400"/>
            <a:ext cx="1697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 = null;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8382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null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  <p:bldP spid="168970" grpId="0"/>
      <p:bldP spid="168973" grpId="0"/>
      <p:bldP spid="1689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3660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String x = "Chuck";</a:t>
            </a:r>
          </a:p>
          <a:p>
            <a:r>
              <a:rPr lang="en-US" sz="2800" dirty="0"/>
              <a:t>String y = </a:t>
            </a:r>
            <a:r>
              <a:rPr lang="en-US" sz="2800" dirty="0" smtClean="0"/>
              <a:t>x;</a:t>
            </a:r>
            <a:endParaRPr lang="en-US" sz="2800" dirty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743200" y="49530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838200" y="4038600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391400" y="3962400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1828800" y="4876800"/>
            <a:ext cx="762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H="1">
            <a:off x="6248400" y="48006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1371600" y="4419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762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38862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2390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914400" y="2819400"/>
            <a:ext cx="1697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 = null;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8382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null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  <p:bldP spid="168970" grpId="0"/>
      <p:bldP spid="168973" grpId="0"/>
      <p:bldP spid="1689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095500" y="1600200"/>
            <a:ext cx="32367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String x = </a:t>
            </a:r>
            <a:r>
              <a:rPr lang="en-US" sz="2800" dirty="0" smtClean="0"/>
              <a:t>"will";</a:t>
            </a:r>
            <a:endParaRPr lang="en-US" sz="2800" dirty="0"/>
          </a:p>
          <a:p>
            <a:r>
              <a:rPr lang="en-US" sz="2800" dirty="0"/>
              <a:t>String y = </a:t>
            </a:r>
            <a:r>
              <a:rPr lang="en-US" sz="2800" dirty="0" smtClean="0"/>
              <a:t>x;</a:t>
            </a:r>
            <a:endParaRPr lang="en-US" sz="2800" dirty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914650" y="4389437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dirty="0" smtClean="0"/>
              <a:t>"will"</a:t>
            </a:r>
            <a:endParaRPr lang="en-US" sz="3200" dirty="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119188" y="3459162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553325" y="3238500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y</a:t>
            </a:r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2000250" y="4313237"/>
            <a:ext cx="762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H="1">
            <a:off x="6419850" y="4237037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1543050" y="3856037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933450" y="4084637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4057650" y="4008437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410450" y="4008437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2095500" y="2541685"/>
            <a:ext cx="21018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 = </a:t>
            </a:r>
            <a:r>
              <a:rPr lang="en-US" sz="2800" dirty="0" smtClean="0"/>
              <a:t>"tom";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5307" y="5227637"/>
            <a:ext cx="16383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dirty="0" smtClean="0"/>
              <a:t>"tom"</a:t>
            </a:r>
            <a:endParaRPr lang="en-US" sz="32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364457" y="4313237"/>
            <a:ext cx="0" cy="7731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  <p:bldP spid="168970" grpId="0"/>
      <p:bldP spid="168973" grpId="0"/>
      <p:bldP spid="17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29200" y="50292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1219200" y="46482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 flipH="1">
            <a:off x="7162800" y="4572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219200" y="52578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  <a:endParaRPr lang="en-US" sz="3600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914400" y="1905000"/>
            <a:ext cx="77295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String x = </a:t>
            </a:r>
            <a:r>
              <a:rPr lang="en-US" sz="2800" dirty="0" smtClean="0"/>
              <a:t>"Chuck";</a:t>
            </a:r>
            <a:endParaRPr lang="en-US" sz="2800" dirty="0"/>
          </a:p>
          <a:p>
            <a:r>
              <a:rPr lang="en-US" sz="2800" dirty="0"/>
              <a:t>String y = new String("Chuck");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x and y store different memory addresses.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7543800" y="3886200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381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2667000" y="4953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467600" y="44958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0x2FE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5943600" y="47244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0x2FE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references.java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</a:t>
            </a:r>
          </a:p>
          <a:p>
            <a:pPr algn="ctr"/>
            <a:r>
              <a:rPr lang="en-US" sz="7200" dirty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</a:t>
            </a: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arameter?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650163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A parameter/argument is a channel used to pass</a:t>
            </a:r>
            <a:br>
              <a:rPr lang="en-US" sz="2400"/>
            </a:br>
            <a:r>
              <a:rPr lang="en-US" sz="2400"/>
              <a:t>information to a method.  Parameters provide</a:t>
            </a:r>
          </a:p>
          <a:p>
            <a:r>
              <a:rPr lang="en-US" sz="2400"/>
              <a:t>important information for methods.  </a:t>
            </a:r>
            <a:endParaRPr lang="en-US" sz="2800" b="0">
              <a:latin typeface="Times New Roman" pitchFamily="18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038821" y="3352800"/>
            <a:ext cx="7194598" cy="2308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 err="1"/>
              <a:t>window.setColor</a:t>
            </a:r>
            <a:r>
              <a:rPr lang="en-US" sz="3600" dirty="0"/>
              <a:t>( </a:t>
            </a:r>
            <a:r>
              <a:rPr lang="en-US" sz="3600" dirty="0" err="1">
                <a:solidFill>
                  <a:srgbClr val="FF0000"/>
                </a:solidFill>
              </a:rPr>
              <a:t>Color.red</a:t>
            </a:r>
            <a:r>
              <a:rPr lang="en-US" sz="3600" dirty="0"/>
              <a:t> </a:t>
            </a:r>
            <a:r>
              <a:rPr lang="en-US" sz="3600" dirty="0" smtClean="0"/>
              <a:t>);</a:t>
            </a:r>
          </a:p>
          <a:p>
            <a:endParaRPr lang="en-US" sz="4400" b="0" dirty="0">
              <a:solidFill>
                <a:srgbClr val="660066"/>
              </a:solidFill>
              <a:latin typeface="Times New Roman" pitchFamily="18" charset="0"/>
            </a:endParaRPr>
          </a:p>
          <a:p>
            <a:r>
              <a:rPr lang="en-US" sz="3600" dirty="0" err="1" smtClean="0"/>
              <a:t>System.out.println</a:t>
            </a:r>
            <a:r>
              <a:rPr lang="en-US" sz="3600" dirty="0" smtClean="0"/>
              <a:t>( </a:t>
            </a:r>
            <a:r>
              <a:rPr lang="en-US" sz="3600" dirty="0" smtClean="0">
                <a:solidFill>
                  <a:srgbClr val="FF0000"/>
                </a:solidFill>
              </a:rPr>
              <a:t>1337</a:t>
            </a:r>
            <a:r>
              <a:rPr lang="en-US" sz="3600" dirty="0" smtClean="0"/>
              <a:t> </a:t>
            </a:r>
            <a:r>
              <a:rPr lang="en-US" sz="3600" dirty="0"/>
              <a:t>);</a:t>
            </a:r>
            <a:endParaRPr lang="en-US" sz="2800" b="0" dirty="0">
              <a:solidFill>
                <a:srgbClr val="660066"/>
              </a:solidFill>
              <a:latin typeface="Times New Roman" pitchFamily="18" charset="0"/>
            </a:endParaRPr>
          </a:p>
          <a:p>
            <a:endParaRPr lang="en-US" sz="2800" b="0" dirty="0">
              <a:solidFill>
                <a:srgbClr val="660066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Parameters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2590800"/>
            <a:ext cx="829746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fillRect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 x, </a:t>
            </a:r>
            <a:r>
              <a:rPr lang="en-US" sz="2800" dirty="0" err="1"/>
              <a:t>int</a:t>
            </a:r>
            <a:r>
              <a:rPr lang="en-US" sz="2800" dirty="0"/>
              <a:t> y, </a:t>
            </a:r>
            <a:r>
              <a:rPr lang="en-US" sz="2800" dirty="0" err="1"/>
              <a:t>int</a:t>
            </a:r>
            <a:r>
              <a:rPr lang="en-US" sz="2800" dirty="0"/>
              <a:t> width, </a:t>
            </a:r>
            <a:r>
              <a:rPr lang="en-US" sz="2800" dirty="0" err="1"/>
              <a:t>int</a:t>
            </a:r>
            <a:r>
              <a:rPr lang="en-US" sz="2800" dirty="0"/>
              <a:t> height)</a:t>
            </a:r>
            <a:endParaRPr lang="en-US" sz="3200" dirty="0">
              <a:solidFill>
                <a:srgbClr val="006600"/>
              </a:solidFill>
            </a:endParaRPr>
          </a:p>
          <a:p>
            <a:endParaRPr lang="en-US" sz="3200" dirty="0"/>
          </a:p>
          <a:p>
            <a:endParaRPr lang="en-US" sz="2800" dirty="0"/>
          </a:p>
          <a:p>
            <a:r>
              <a:rPr lang="en-US" sz="2800" dirty="0"/>
              <a:t>      </a:t>
            </a:r>
            <a:endParaRPr lang="en-US" sz="2800" dirty="0" smtClean="0"/>
          </a:p>
          <a:p>
            <a:r>
              <a:rPr lang="en-US" sz="2800" dirty="0" err="1" smtClean="0"/>
              <a:t>window.fillRect</a:t>
            </a:r>
            <a:r>
              <a:rPr lang="en-US" sz="2800" dirty="0"/>
              <a:t>( 10, 50, 30, 70 );</a:t>
            </a:r>
            <a:r>
              <a:rPr lang="en-US" sz="2800" b="0" dirty="0">
                <a:solidFill>
                  <a:srgbClr val="660066"/>
                </a:solidFill>
                <a:latin typeface="Times New Roman" pitchFamily="18" charset="0"/>
              </a:rPr>
              <a:t>	</a:t>
            </a:r>
          </a:p>
          <a:p>
            <a:endParaRPr lang="en-US" sz="1600" dirty="0">
              <a:latin typeface="Cooper Black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Parameters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2221468"/>
            <a:ext cx="2392001" cy="369332"/>
          </a:xfrm>
          <a:prstGeom prst="rect">
            <a:avLst/>
          </a:prstGeom>
          <a:solidFill>
            <a:srgbClr val="00B0F0">
              <a:alpha val="54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Formal Parameters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3924200"/>
            <a:ext cx="2319866" cy="369332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Actual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04800" y="2209800"/>
            <a:ext cx="8428038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void fillRect (int x, int y, int width, int height) </a:t>
            </a:r>
            <a:endParaRPr lang="en-US" sz="3200"/>
          </a:p>
          <a:p>
            <a:endParaRPr lang="en-US" sz="3200"/>
          </a:p>
          <a:p>
            <a:endParaRPr lang="en-US" sz="3200"/>
          </a:p>
          <a:p>
            <a:r>
              <a:rPr lang="en-US" sz="2800"/>
              <a:t>             window.fillRect( 10, 50, 30, 70 );</a:t>
            </a:r>
            <a:r>
              <a:rPr lang="en-US" sz="2800" b="0">
                <a:solidFill>
                  <a:srgbClr val="660066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371600" y="3581400"/>
            <a:ext cx="67818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981200" y="4267200"/>
            <a:ext cx="54102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method call with parameters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 flipV="1">
            <a:off x="3581400" y="2743200"/>
            <a:ext cx="14478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 flipV="1">
            <a:off x="4495800" y="2743200"/>
            <a:ext cx="12192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6019800" y="2667000"/>
            <a:ext cx="3810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7086600" y="2743200"/>
            <a:ext cx="5334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Parameters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1828800"/>
            <a:ext cx="8218488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void fillRect(int x, int y, int width, int height)</a:t>
            </a:r>
            <a:endParaRPr lang="en-US" sz="3200">
              <a:solidFill>
                <a:srgbClr val="006600"/>
              </a:solidFill>
            </a:endParaRPr>
          </a:p>
          <a:p>
            <a:endParaRPr lang="en-US" sz="3200"/>
          </a:p>
          <a:p>
            <a:endParaRPr lang="en-US" sz="2800"/>
          </a:p>
          <a:p>
            <a:r>
              <a:rPr lang="en-US" sz="2800"/>
              <a:t>      window.fillRect( 10, 50, 30, 70 );</a:t>
            </a:r>
            <a:r>
              <a:rPr lang="en-US" sz="2800" b="0">
                <a:solidFill>
                  <a:srgbClr val="660066"/>
                </a:solidFill>
                <a:latin typeface="Times New Roman" pitchFamily="18" charset="0"/>
              </a:rPr>
              <a:t>	</a:t>
            </a:r>
          </a:p>
          <a:p>
            <a:endParaRPr lang="en-US" sz="1600">
              <a:latin typeface="Cooper Black" pitchFamily="18" charset="0"/>
            </a:endParaRP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 flipH="1" flipV="1">
            <a:off x="3657600" y="2362200"/>
            <a:ext cx="7620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H="1" flipV="1">
            <a:off x="4572000" y="2362200"/>
            <a:ext cx="5334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V="1">
            <a:off x="5791200" y="2286000"/>
            <a:ext cx="1524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V="1">
            <a:off x="6553200" y="2362200"/>
            <a:ext cx="12192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838200" y="4038600"/>
            <a:ext cx="7391400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The call to fillRect would draw a rectangle at </a:t>
            </a:r>
          </a:p>
          <a:p>
            <a:r>
              <a:rPr lang="en-US" sz="2400">
                <a:solidFill>
                  <a:schemeClr val="accent2"/>
                </a:solidFill>
              </a:rPr>
              <a:t>position 10,50 with a width of 30 and a height</a:t>
            </a:r>
          </a:p>
          <a:p>
            <a:r>
              <a:rPr lang="en-US" sz="2400">
                <a:solidFill>
                  <a:schemeClr val="accent2"/>
                </a:solidFill>
              </a:rPr>
              <a:t>of 70.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Parameters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  <a:r>
              <a:rPr lang="en-US" sz="7200" dirty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7200" dirty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primitive?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9922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505825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Java passes all parameters by </a:t>
            </a:r>
            <a:r>
              <a:rPr lang="en-US" sz="2800">
                <a:solidFill>
                  <a:srgbClr val="0000FF"/>
                </a:solidFill>
              </a:rPr>
              <a:t>VALUE</a:t>
            </a:r>
            <a:r>
              <a:rPr lang="en-US" sz="2800"/>
              <a:t>.</a:t>
            </a:r>
          </a:p>
          <a:p>
            <a:endParaRPr lang="en-US" sz="2800"/>
          </a:p>
          <a:p>
            <a:r>
              <a:rPr lang="en-US" sz="2800"/>
              <a:t>Primitives are passed as values by </a:t>
            </a:r>
            <a:r>
              <a:rPr lang="en-US" sz="2800">
                <a:solidFill>
                  <a:srgbClr val="0000FF"/>
                </a:solidFill>
              </a:rPr>
              <a:t>VALUE</a:t>
            </a:r>
            <a:r>
              <a:rPr lang="en-US" sz="2800"/>
              <a:t>.</a:t>
            </a:r>
          </a:p>
          <a:p>
            <a:endParaRPr lang="en-US" sz="2800"/>
          </a:p>
          <a:p>
            <a:r>
              <a:rPr lang="en-US" sz="2800"/>
              <a:t>References are passed as addresses by </a:t>
            </a:r>
            <a:r>
              <a:rPr lang="en-US" sz="2800">
                <a:solidFill>
                  <a:srgbClr val="0000FF"/>
                </a:solidFill>
              </a:rPr>
              <a:t>VALUE</a:t>
            </a:r>
            <a:r>
              <a:rPr lang="en-US" sz="2800"/>
              <a:t>.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34688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Passing by value simply means</a:t>
            </a:r>
          </a:p>
          <a:p>
            <a:r>
              <a:rPr lang="en-US" sz="3600" dirty="0"/>
              <a:t>that a copy of the original is </a:t>
            </a:r>
          </a:p>
          <a:p>
            <a:r>
              <a:rPr lang="en-US" sz="3600" dirty="0"/>
              <a:t>being sent to the method</a:t>
            </a:r>
            <a:r>
              <a:rPr lang="en-US" sz="3600" dirty="0" smtClean="0"/>
              <a:t>.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483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If you are sending in a primitive, </a:t>
            </a:r>
          </a:p>
          <a:p>
            <a:r>
              <a:rPr lang="en-US" sz="3600"/>
              <a:t>then a copy of that primitive is sent.</a:t>
            </a:r>
          </a:p>
          <a:p>
            <a:endParaRPr lang="en-US" sz="3600"/>
          </a:p>
          <a:p>
            <a:r>
              <a:rPr lang="en-US" sz="3600"/>
              <a:t>If you are sending in a reference or</a:t>
            </a:r>
          </a:p>
          <a:p>
            <a:r>
              <a:rPr lang="en-US" sz="3600"/>
              <a:t>memory address, then a copy</a:t>
            </a:r>
          </a:p>
          <a:p>
            <a:r>
              <a:rPr lang="en-US" sz="3600"/>
              <a:t>of that memory address is sent.</a:t>
            </a:r>
          </a:p>
          <a:p>
            <a:endParaRPr lang="en-US" sz="3600"/>
          </a:p>
          <a:p>
            <a:endParaRPr lang="en-US" sz="360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066800" y="1371600"/>
            <a:ext cx="514756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public static void </a:t>
            </a:r>
            <a:r>
              <a:rPr lang="en-US" sz="2800" dirty="0" smtClean="0"/>
              <a:t>go(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x )</a:t>
            </a:r>
            <a:br>
              <a:rPr lang="en-US" sz="2800" dirty="0" smtClean="0"/>
            </a:b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   x = 7;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x );</a:t>
            </a:r>
            <a:endParaRPr lang="en-US" sz="2800" dirty="0"/>
          </a:p>
          <a:p>
            <a:r>
              <a:rPr lang="en-US" sz="2800" dirty="0"/>
              <a:t>}</a:t>
            </a:r>
          </a:p>
          <a:p>
            <a:endParaRPr lang="en-US" sz="2800" dirty="0">
              <a:solidFill>
                <a:srgbClr val="336600"/>
              </a:solidFill>
            </a:endParaRPr>
          </a:p>
          <a:p>
            <a:r>
              <a:rPr lang="en-US" sz="2400" dirty="0">
                <a:solidFill>
                  <a:srgbClr val="336600"/>
                </a:solidFill>
              </a:rPr>
              <a:t>//test </a:t>
            </a:r>
            <a:r>
              <a:rPr lang="en-US" sz="2400" dirty="0" smtClean="0">
                <a:solidFill>
                  <a:srgbClr val="336600"/>
                </a:solidFill>
              </a:rPr>
              <a:t>code  -  runner code</a:t>
            </a:r>
            <a:endParaRPr lang="en-US" sz="2400" dirty="0">
              <a:solidFill>
                <a:srgbClr val="336600"/>
              </a:solidFill>
            </a:endParaRPr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one=5;</a:t>
            </a:r>
            <a:endParaRPr lang="en-US" sz="2800" dirty="0"/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 one );</a:t>
            </a:r>
            <a:endParaRPr lang="en-US" sz="2800" dirty="0"/>
          </a:p>
          <a:p>
            <a:r>
              <a:rPr lang="en-US" sz="2800" dirty="0" smtClean="0"/>
              <a:t>go( one );</a:t>
            </a:r>
            <a:endParaRPr lang="en-US" sz="2800" dirty="0"/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 one );</a:t>
            </a:r>
            <a:endParaRPr lang="en-US" sz="2800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781800" y="2729755"/>
            <a:ext cx="19050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r>
              <a:rPr lang="en-US" sz="3200" dirty="0"/>
              <a:t>5 </a:t>
            </a:r>
            <a:br>
              <a:rPr lang="en-US" sz="3200" dirty="0"/>
            </a:br>
            <a:r>
              <a:rPr lang="en-US" sz="3200" dirty="0" smtClean="0"/>
              <a:t>7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5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066800" y="1371600"/>
            <a:ext cx="601959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public static void </a:t>
            </a:r>
            <a:r>
              <a:rPr lang="en-US" sz="2800" dirty="0" smtClean="0"/>
              <a:t>go( Integer x )</a:t>
            </a:r>
            <a:br>
              <a:rPr lang="en-US" sz="2800" dirty="0" smtClean="0"/>
            </a:b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   x = 7;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x );</a:t>
            </a:r>
            <a:endParaRPr lang="en-US" sz="2800" dirty="0"/>
          </a:p>
          <a:p>
            <a:r>
              <a:rPr lang="en-US" sz="2800" dirty="0"/>
              <a:t>}</a:t>
            </a:r>
          </a:p>
          <a:p>
            <a:endParaRPr lang="en-US" sz="2800" dirty="0">
              <a:solidFill>
                <a:srgbClr val="336600"/>
              </a:solidFill>
            </a:endParaRPr>
          </a:p>
          <a:p>
            <a:r>
              <a:rPr lang="en-US" sz="2400" dirty="0">
                <a:solidFill>
                  <a:srgbClr val="336600"/>
                </a:solidFill>
              </a:rPr>
              <a:t>//test </a:t>
            </a:r>
            <a:r>
              <a:rPr lang="en-US" sz="2400" dirty="0" smtClean="0">
                <a:solidFill>
                  <a:srgbClr val="336600"/>
                </a:solidFill>
              </a:rPr>
              <a:t>code  -  runner code</a:t>
            </a:r>
            <a:endParaRPr lang="en-US" sz="2400" dirty="0">
              <a:solidFill>
                <a:srgbClr val="336600"/>
              </a:solidFill>
            </a:endParaRPr>
          </a:p>
          <a:p>
            <a:r>
              <a:rPr lang="en-US" sz="2800" dirty="0" smtClean="0"/>
              <a:t>Integer one=5;</a:t>
            </a:r>
            <a:endParaRPr lang="en-US" sz="2800" dirty="0"/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 one );</a:t>
            </a:r>
            <a:endParaRPr lang="en-US" sz="2800" dirty="0"/>
          </a:p>
          <a:p>
            <a:r>
              <a:rPr lang="en-US" sz="2800" dirty="0" smtClean="0"/>
              <a:t>go( one );</a:t>
            </a:r>
            <a:endParaRPr lang="en-US" sz="2800" dirty="0"/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 one );</a:t>
            </a:r>
            <a:endParaRPr lang="en-US" sz="2800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781800" y="2729755"/>
            <a:ext cx="19050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r>
              <a:rPr lang="en-US" sz="3200" dirty="0"/>
              <a:t>5 </a:t>
            </a:r>
            <a:br>
              <a:rPr lang="en-US" sz="3200" dirty="0"/>
            </a:br>
            <a:r>
              <a:rPr lang="en-US" sz="3200" dirty="0" smtClean="0"/>
              <a:t>7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5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066800" y="1371600"/>
            <a:ext cx="572464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public static void </a:t>
            </a:r>
            <a:r>
              <a:rPr lang="en-US" sz="2800" dirty="0" smtClean="0"/>
              <a:t>go( String s )</a:t>
            </a:r>
            <a:br>
              <a:rPr lang="en-US" sz="2800" dirty="0" smtClean="0"/>
            </a:b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   s = </a:t>
            </a:r>
            <a:r>
              <a:rPr lang="en-US" sz="2800" dirty="0" err="1" smtClean="0"/>
              <a:t>s.substring</a:t>
            </a:r>
            <a:r>
              <a:rPr lang="en-US" sz="2800" dirty="0" smtClean="0"/>
              <a:t>( 0, 2 );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s );</a:t>
            </a:r>
            <a:endParaRPr lang="en-US" sz="2800" dirty="0"/>
          </a:p>
          <a:p>
            <a:r>
              <a:rPr lang="en-US" sz="2800" dirty="0"/>
              <a:t>}</a:t>
            </a:r>
          </a:p>
          <a:p>
            <a:endParaRPr lang="en-US" sz="2800" dirty="0">
              <a:solidFill>
                <a:srgbClr val="336600"/>
              </a:solidFill>
            </a:endParaRPr>
          </a:p>
          <a:p>
            <a:r>
              <a:rPr lang="en-US" sz="2400" dirty="0">
                <a:solidFill>
                  <a:srgbClr val="336600"/>
                </a:solidFill>
              </a:rPr>
              <a:t>//test </a:t>
            </a:r>
            <a:r>
              <a:rPr lang="en-US" sz="2400" dirty="0" smtClean="0">
                <a:solidFill>
                  <a:srgbClr val="336600"/>
                </a:solidFill>
              </a:rPr>
              <a:t>code  -  runner code</a:t>
            </a:r>
            <a:endParaRPr lang="en-US" sz="2400" dirty="0">
              <a:solidFill>
                <a:srgbClr val="336600"/>
              </a:solidFill>
            </a:endParaRPr>
          </a:p>
          <a:p>
            <a:r>
              <a:rPr lang="en-US" sz="2800" dirty="0" smtClean="0"/>
              <a:t>String one = "</a:t>
            </a:r>
            <a:r>
              <a:rPr lang="en-US" sz="2800" dirty="0" err="1" smtClean="0"/>
              <a:t>aplus</a:t>
            </a:r>
            <a:r>
              <a:rPr lang="en-US" sz="2800" dirty="0" smtClean="0"/>
              <a:t>";</a:t>
            </a:r>
            <a:endParaRPr lang="en-US" sz="2800" dirty="0"/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 one );</a:t>
            </a:r>
            <a:endParaRPr lang="en-US" sz="2800" dirty="0"/>
          </a:p>
          <a:p>
            <a:r>
              <a:rPr lang="en-US" sz="2800" dirty="0" smtClean="0"/>
              <a:t>go( one );</a:t>
            </a:r>
            <a:endParaRPr lang="en-US" sz="2800" dirty="0"/>
          </a:p>
          <a:p>
            <a:r>
              <a:rPr lang="en-US" sz="2800" dirty="0" err="1" smtClean="0"/>
              <a:t>System.out.println</a:t>
            </a:r>
            <a:r>
              <a:rPr lang="en-US" sz="2800" dirty="0" smtClean="0"/>
              <a:t>( one );</a:t>
            </a:r>
            <a:endParaRPr lang="en-US" sz="2800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781800" y="2729755"/>
            <a:ext cx="1905000" cy="206210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 err="1" smtClean="0">
                <a:solidFill>
                  <a:srgbClr val="FF0000"/>
                </a:solidFill>
              </a:rPr>
              <a:t>OUTPUT</a:t>
            </a:r>
            <a:r>
              <a:rPr lang="en-US" sz="3200" dirty="0" err="1" smtClean="0"/>
              <a:t>aplus</a:t>
            </a:r>
            <a:r>
              <a:rPr lang="en-US" sz="3200" dirty="0" smtClean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ap</a:t>
            </a:r>
            <a:r>
              <a:rPr lang="en-US" sz="3200" dirty="0" smtClean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aplus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649446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public static void swap( int x, int y)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 int t = x;</a:t>
            </a:r>
          </a:p>
          <a:p>
            <a:r>
              <a:rPr lang="en-US" sz="2800"/>
              <a:t>    x = y;</a:t>
            </a:r>
          </a:p>
          <a:p>
            <a:r>
              <a:rPr lang="en-US" sz="2800"/>
              <a:t>    y = t;</a:t>
            </a:r>
          </a:p>
          <a:p>
            <a:r>
              <a:rPr lang="en-US" sz="2800"/>
              <a:t>}</a:t>
            </a:r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7924800" cy="18097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This attempted swap has local effect, but does not affect the original variables.</a:t>
            </a:r>
          </a:p>
          <a:p>
            <a:r>
              <a:rPr lang="en-US" sz="2800">
                <a:solidFill>
                  <a:schemeClr val="accent2"/>
                </a:solidFill>
              </a:rPr>
              <a:t>Copies of the original variable values were passed to method swap.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passbyvalueone.java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127875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public static void changeOne(int[] ray)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ray[0] = 0;</a:t>
            </a:r>
          </a:p>
          <a:p>
            <a:r>
              <a:rPr lang="en-US" sz="2800"/>
              <a:t>   ray[1] = 1;</a:t>
            </a:r>
          </a:p>
          <a:p>
            <a:r>
              <a:rPr lang="en-US" sz="2800"/>
              <a:t>}</a:t>
            </a:r>
          </a:p>
          <a:p>
            <a:endParaRPr lang="en-US" sz="2800"/>
          </a:p>
          <a:p>
            <a:r>
              <a:rPr lang="en-US" sz="2800">
                <a:solidFill>
                  <a:srgbClr val="336600"/>
                </a:solidFill>
              </a:rPr>
              <a:t>//test code</a:t>
            </a:r>
          </a:p>
          <a:p>
            <a:r>
              <a:rPr lang="en-US" sz="2800"/>
              <a:t>int[] nums = {5,4,3,2,1};</a:t>
            </a:r>
          </a:p>
          <a:p>
            <a:r>
              <a:rPr lang="en-US" sz="2800"/>
              <a:t>out.println(Arrays.toString(nums));</a:t>
            </a:r>
          </a:p>
          <a:p>
            <a:r>
              <a:rPr lang="en-US" sz="2800"/>
              <a:t>changeOne(nums);</a:t>
            </a:r>
          </a:p>
          <a:p>
            <a:r>
              <a:rPr lang="en-US" sz="2800"/>
              <a:t>out.println(Arrays.toString(nums));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486400" y="2286000"/>
            <a:ext cx="3124200" cy="1811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[5, 4, 3, 2, 1]</a:t>
            </a:r>
            <a:br>
              <a:rPr lang="en-US" sz="3200"/>
            </a:br>
            <a:r>
              <a:rPr lang="en-US" sz="3200"/>
              <a:t>[0, 1, 3, 2, 1]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1278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public static void changeOne(int[] ray)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ray[0] = 0;</a:t>
            </a:r>
          </a:p>
          <a:p>
            <a:r>
              <a:rPr lang="en-US" sz="2800"/>
              <a:t>   ray[1] = 1;</a:t>
            </a:r>
          </a:p>
          <a:p>
            <a:r>
              <a:rPr lang="en-US" sz="2800"/>
              <a:t>}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609600" y="4114800"/>
            <a:ext cx="8077200" cy="22367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Changing the values inside the array referred to by ray is a lasting change.  </a:t>
            </a:r>
          </a:p>
          <a:p>
            <a:r>
              <a:rPr lang="en-US" sz="2800">
                <a:solidFill>
                  <a:schemeClr val="accent2"/>
                </a:solidFill>
              </a:rPr>
              <a:t>A copy of the original reference was passed to method changeOne, but that reference was never modified.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14400" y="1524000"/>
            <a:ext cx="6462025" cy="3477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 dirty="0"/>
          </a:p>
          <a:p>
            <a:r>
              <a:rPr lang="en-US" sz="3200" dirty="0" smtClean="0">
                <a:solidFill>
                  <a:schemeClr val="tx2"/>
                </a:solidFill>
              </a:rPr>
              <a:t>In Java, primitive values are </a:t>
            </a:r>
          </a:p>
          <a:p>
            <a:r>
              <a:rPr lang="en-US" sz="3200" dirty="0">
                <a:solidFill>
                  <a:schemeClr val="tx2"/>
                </a:solidFill>
              </a:rPr>
              <a:t>e</a:t>
            </a:r>
            <a:r>
              <a:rPr lang="en-US" sz="3200" dirty="0" smtClean="0">
                <a:solidFill>
                  <a:schemeClr val="tx2"/>
                </a:solidFill>
              </a:rPr>
              <a:t>xactly that, just values.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/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There is no address to another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location as there is with a 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reference.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Primitives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716915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public static void changeTwo(int[] ray)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ray = new int[5];</a:t>
            </a:r>
          </a:p>
          <a:p>
            <a:r>
              <a:rPr lang="en-US" sz="2800"/>
              <a:t>   ray[0]=2;</a:t>
            </a:r>
          </a:p>
          <a:p>
            <a:r>
              <a:rPr lang="en-US" sz="2800"/>
              <a:t>   out.println(Arrays.toString(ray));</a:t>
            </a:r>
          </a:p>
          <a:p>
            <a:r>
              <a:rPr lang="en-US" sz="2800"/>
              <a:t>}</a:t>
            </a:r>
          </a:p>
          <a:p>
            <a:endParaRPr lang="en-US" sz="2800"/>
          </a:p>
          <a:p>
            <a:r>
              <a:rPr lang="en-US" sz="2400">
                <a:solidFill>
                  <a:srgbClr val="336600"/>
                </a:solidFill>
              </a:rPr>
              <a:t>//test code</a:t>
            </a:r>
          </a:p>
          <a:p>
            <a:r>
              <a:rPr lang="en-US" sz="2800"/>
              <a:t>int[] nums = {5,4,3,2,1};</a:t>
            </a:r>
          </a:p>
          <a:p>
            <a:r>
              <a:rPr lang="en-US" sz="2800"/>
              <a:t>changeTwo(nums);</a:t>
            </a:r>
          </a:p>
          <a:p>
            <a:r>
              <a:rPr lang="en-US" sz="2800"/>
              <a:t>out.println(Arrays.toString(nums));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6019800" y="4038600"/>
            <a:ext cx="27432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/>
              <a:t>[2, 0, 0, 0, 0]</a:t>
            </a:r>
            <a:br>
              <a:rPr lang="en-US" sz="2800" dirty="0"/>
            </a:br>
            <a:r>
              <a:rPr lang="en-US" sz="2800" dirty="0"/>
              <a:t>[5, 4, 3, 2, 1]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716915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public static void changeTwo(int[] ray)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ray = new int[5];</a:t>
            </a:r>
          </a:p>
          <a:p>
            <a:r>
              <a:rPr lang="en-US" sz="2800"/>
              <a:t>   ray[0]=2;</a:t>
            </a:r>
          </a:p>
          <a:p>
            <a:r>
              <a:rPr lang="en-US" sz="2800"/>
              <a:t>}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9600" y="4114800"/>
            <a:ext cx="8077200" cy="22367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Referring ray to a new array has local effect, but does not affect the original reference.</a:t>
            </a:r>
          </a:p>
          <a:p>
            <a:r>
              <a:rPr lang="en-US" sz="2800">
                <a:solidFill>
                  <a:schemeClr val="accent2"/>
                </a:solidFill>
              </a:rPr>
              <a:t>A copy of the original reference was passed to method changeTwo.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by 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70000"/>
            <a:ext cx="6743700" cy="4524315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Look at the 2015 </a:t>
            </a:r>
            <a:endParaRPr lang="en-US" sz="7200" dirty="0" smtClean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Released M/C</a:t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 26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12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67000"/>
            <a:ext cx="9144000" cy="1015663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passbyvaluetwo.java</a:t>
            </a:r>
            <a:endParaRPr lang="en-US" sz="5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81000" y="15875"/>
            <a:ext cx="4535216" cy="607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</a:pP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class A{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private String x;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public A( String </a:t>
            </a:r>
            <a:r>
              <a:rPr lang="en-US" sz="1700" dirty="0" err="1"/>
              <a:t>val</a:t>
            </a:r>
            <a:r>
              <a:rPr lang="en-US" sz="1700" dirty="0"/>
              <a:t> ){  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  x = </a:t>
            </a:r>
            <a:r>
              <a:rPr lang="en-US" sz="1700" dirty="0" err="1"/>
              <a:t>val</a:t>
            </a:r>
            <a:r>
              <a:rPr lang="en-US" sz="1700" dirty="0"/>
              <a:t>;  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}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public void change( ){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  x = </a:t>
            </a:r>
            <a:r>
              <a:rPr lang="en-US" sz="1700" dirty="0" smtClean="0"/>
              <a:t>"</a:t>
            </a:r>
            <a:r>
              <a:rPr lang="en-US" sz="1700" dirty="0" err="1" smtClean="0"/>
              <a:t>aplus</a:t>
            </a:r>
            <a:r>
              <a:rPr lang="en-US" sz="1700" dirty="0" smtClean="0"/>
              <a:t>";</a:t>
            </a:r>
            <a:endParaRPr lang="en-US" sz="1700" dirty="0"/>
          </a:p>
          <a:p>
            <a:pPr>
              <a:lnSpc>
                <a:spcPct val="88000"/>
              </a:lnSpc>
            </a:pPr>
            <a:r>
              <a:rPr lang="en-US" sz="1700" dirty="0"/>
              <a:t>   }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public String </a:t>
            </a:r>
            <a:r>
              <a:rPr lang="en-US" sz="1700" dirty="0" err="1"/>
              <a:t>toString</a:t>
            </a:r>
            <a:r>
              <a:rPr lang="en-US" sz="1700" dirty="0"/>
              <a:t>(){ 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   return x;  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}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}</a:t>
            </a:r>
          </a:p>
          <a:p>
            <a:pPr>
              <a:lnSpc>
                <a:spcPct val="88000"/>
              </a:lnSpc>
            </a:pPr>
            <a:endParaRPr lang="en-US" sz="1700" dirty="0"/>
          </a:p>
          <a:p>
            <a:pPr>
              <a:lnSpc>
                <a:spcPct val="88000"/>
              </a:lnSpc>
            </a:pPr>
            <a:r>
              <a:rPr lang="en-US" sz="1700" dirty="0"/>
              <a:t>class B{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public void mystery(A </a:t>
            </a:r>
            <a:r>
              <a:rPr lang="en-US" sz="1700" dirty="0"/>
              <a:t>x</a:t>
            </a:r>
            <a:r>
              <a:rPr lang="en-US" sz="1700" dirty="0" smtClean="0"/>
              <a:t>) </a:t>
            </a:r>
            <a:r>
              <a:rPr lang="en-US" sz="1700" dirty="0"/>
              <a:t>{</a:t>
            </a:r>
          </a:p>
          <a:p>
            <a:pPr>
              <a:lnSpc>
                <a:spcPct val="88000"/>
              </a:lnSpc>
            </a:pPr>
            <a:r>
              <a:rPr lang="en-US" sz="1700" dirty="0" smtClean="0"/>
              <a:t>      </a:t>
            </a:r>
            <a:r>
              <a:rPr lang="en-US" sz="1700" dirty="0" err="1"/>
              <a:t>x</a:t>
            </a:r>
            <a:r>
              <a:rPr lang="en-US" sz="1700" dirty="0" err="1" smtClean="0"/>
              <a:t>.change</a:t>
            </a:r>
            <a:r>
              <a:rPr lang="en-US" sz="1700" dirty="0"/>
              <a:t>();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}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}</a:t>
            </a:r>
          </a:p>
          <a:p>
            <a:pPr>
              <a:lnSpc>
                <a:spcPct val="88000"/>
              </a:lnSpc>
            </a:pPr>
            <a:endParaRPr lang="en-US" sz="1700" dirty="0">
              <a:solidFill>
                <a:srgbClr val="336600"/>
              </a:solidFill>
            </a:endParaRPr>
          </a:p>
          <a:p>
            <a:pPr>
              <a:lnSpc>
                <a:spcPct val="88000"/>
              </a:lnSpc>
            </a:pPr>
            <a:r>
              <a:rPr lang="en-US" sz="1700" dirty="0">
                <a:solidFill>
                  <a:srgbClr val="336600"/>
                </a:solidFill>
              </a:rPr>
              <a:t>//test code in the main in another class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B test = new B();</a:t>
            </a:r>
            <a:br>
              <a:rPr lang="en-US" sz="1700" dirty="0"/>
            </a:br>
            <a:r>
              <a:rPr lang="en-US" sz="1700" dirty="0"/>
              <a:t>A one = new A</a:t>
            </a:r>
            <a:r>
              <a:rPr lang="en-US" sz="1700" dirty="0" smtClean="0"/>
              <a:t>("</a:t>
            </a:r>
            <a:r>
              <a:rPr lang="en-US" sz="1700" dirty="0" smtClean="0"/>
              <a:t>comp</a:t>
            </a:r>
            <a:r>
              <a:rPr lang="en-US" sz="1700" dirty="0" smtClean="0"/>
              <a:t>");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err="1"/>
              <a:t>System.out.println</a:t>
            </a:r>
            <a:r>
              <a:rPr lang="en-US" sz="1700" dirty="0" smtClean="0"/>
              <a:t>( one );</a:t>
            </a:r>
            <a:endParaRPr lang="en-US" sz="1700" dirty="0"/>
          </a:p>
          <a:p>
            <a:pPr>
              <a:lnSpc>
                <a:spcPct val="88000"/>
              </a:lnSpc>
            </a:pPr>
            <a:r>
              <a:rPr lang="en-US" sz="1700" dirty="0" err="1" smtClean="0"/>
              <a:t>test.mystery</a:t>
            </a:r>
            <a:r>
              <a:rPr lang="en-US" sz="1700" dirty="0" smtClean="0"/>
              <a:t>( one 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err="1"/>
              <a:t>System.out.println</a:t>
            </a:r>
            <a:r>
              <a:rPr lang="en-US" sz="1700" dirty="0" smtClean="0"/>
              <a:t>( one );</a:t>
            </a:r>
            <a:endParaRPr lang="en-US" sz="1700" dirty="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5549900" y="3054527"/>
            <a:ext cx="2209800" cy="14465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 smtClean="0"/>
              <a:t>comp</a:t>
            </a:r>
            <a:br>
              <a:rPr lang="en-US" sz="2800" dirty="0" smtClean="0"/>
            </a:br>
            <a:r>
              <a:rPr lang="en-US" sz="2800" dirty="0" err="1" smtClean="0"/>
              <a:t>aplus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733800" y="0"/>
            <a:ext cx="54102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Passing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by   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81000" y="15875"/>
            <a:ext cx="4535216" cy="653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</a:pP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class A{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private String </a:t>
            </a:r>
            <a:r>
              <a:rPr lang="en-US" sz="1700" dirty="0" smtClean="0"/>
              <a:t>s;</a:t>
            </a:r>
            <a:endParaRPr lang="en-US" sz="1700" dirty="0"/>
          </a:p>
          <a:p>
            <a:pPr>
              <a:lnSpc>
                <a:spcPct val="88000"/>
              </a:lnSpc>
            </a:pPr>
            <a:r>
              <a:rPr lang="en-US" sz="1700" dirty="0"/>
              <a:t>   public A( String </a:t>
            </a:r>
            <a:r>
              <a:rPr lang="en-US" sz="1700" dirty="0" err="1"/>
              <a:t>val</a:t>
            </a:r>
            <a:r>
              <a:rPr lang="en-US" sz="1700" dirty="0"/>
              <a:t> ){  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  </a:t>
            </a:r>
            <a:r>
              <a:rPr lang="en-US" sz="1700" dirty="0" smtClean="0"/>
              <a:t>s </a:t>
            </a:r>
            <a:r>
              <a:rPr lang="en-US" sz="1700" dirty="0" smtClean="0"/>
              <a:t>= </a:t>
            </a:r>
            <a:r>
              <a:rPr lang="en-US" sz="1700" dirty="0" err="1"/>
              <a:t>val</a:t>
            </a:r>
            <a:r>
              <a:rPr lang="en-US" sz="1700" dirty="0"/>
              <a:t>;  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}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public void change( ){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  </a:t>
            </a:r>
            <a:r>
              <a:rPr lang="en-US" sz="1700" dirty="0" smtClean="0"/>
              <a:t>s </a:t>
            </a:r>
            <a:r>
              <a:rPr lang="en-US" sz="1700" dirty="0" smtClean="0"/>
              <a:t>= "</a:t>
            </a:r>
            <a:r>
              <a:rPr lang="en-US" sz="1700" dirty="0" err="1" smtClean="0"/>
              <a:t>aplus</a:t>
            </a:r>
            <a:r>
              <a:rPr lang="en-US" sz="1700" dirty="0" smtClean="0"/>
              <a:t>";</a:t>
            </a:r>
            <a:endParaRPr lang="en-US" sz="1700" dirty="0"/>
          </a:p>
          <a:p>
            <a:pPr>
              <a:lnSpc>
                <a:spcPct val="88000"/>
              </a:lnSpc>
            </a:pPr>
            <a:r>
              <a:rPr lang="en-US" sz="1700" dirty="0"/>
              <a:t>   }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public String </a:t>
            </a:r>
            <a:r>
              <a:rPr lang="en-US" sz="1700" dirty="0" err="1"/>
              <a:t>toString</a:t>
            </a:r>
            <a:r>
              <a:rPr lang="en-US" sz="1700" dirty="0"/>
              <a:t>(){ 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   return </a:t>
            </a:r>
            <a:r>
              <a:rPr lang="en-US" sz="1700" dirty="0" smtClean="0"/>
              <a:t>s;  </a:t>
            </a:r>
            <a:endParaRPr lang="en-US" sz="1700" dirty="0"/>
          </a:p>
          <a:p>
            <a:pPr>
              <a:lnSpc>
                <a:spcPct val="88000"/>
              </a:lnSpc>
            </a:pPr>
            <a:r>
              <a:rPr lang="en-US" sz="1700" dirty="0"/>
              <a:t>   }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}</a:t>
            </a:r>
          </a:p>
          <a:p>
            <a:pPr>
              <a:lnSpc>
                <a:spcPct val="88000"/>
              </a:lnSpc>
            </a:pPr>
            <a:endParaRPr lang="en-US" sz="1700" dirty="0"/>
          </a:p>
          <a:p>
            <a:pPr>
              <a:lnSpc>
                <a:spcPct val="88000"/>
              </a:lnSpc>
            </a:pPr>
            <a:r>
              <a:rPr lang="en-US" sz="1700" dirty="0"/>
              <a:t>class B{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  public void mystery(A </a:t>
            </a:r>
            <a:r>
              <a:rPr lang="en-US" sz="1700" dirty="0" smtClean="0"/>
              <a:t>x, A y</a:t>
            </a:r>
            <a:r>
              <a:rPr lang="en-US" sz="1700" dirty="0" smtClean="0"/>
              <a:t>) </a:t>
            </a:r>
            <a:r>
              <a:rPr lang="en-US" sz="1700" dirty="0"/>
              <a:t>{</a:t>
            </a:r>
          </a:p>
          <a:p>
            <a:pPr>
              <a:lnSpc>
                <a:spcPct val="88000"/>
              </a:lnSpc>
            </a:pPr>
            <a:r>
              <a:rPr lang="en-US" sz="1700" dirty="0" smtClean="0"/>
              <a:t>      </a:t>
            </a:r>
            <a:r>
              <a:rPr lang="en-US" sz="1700" dirty="0" err="1"/>
              <a:t>x</a:t>
            </a:r>
            <a:r>
              <a:rPr lang="en-US" sz="1700" dirty="0" err="1" smtClean="0"/>
              <a:t>.change</a:t>
            </a:r>
            <a:r>
              <a:rPr lang="en-US" sz="1700" dirty="0" smtClean="0"/>
              <a:t>();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 </a:t>
            </a:r>
            <a:r>
              <a:rPr lang="en-US" sz="1700" dirty="0" smtClean="0"/>
              <a:t>     y = x;</a:t>
            </a:r>
            <a:endParaRPr lang="en-US" sz="1700" dirty="0"/>
          </a:p>
          <a:p>
            <a:pPr>
              <a:lnSpc>
                <a:spcPct val="88000"/>
              </a:lnSpc>
            </a:pPr>
            <a:r>
              <a:rPr lang="en-US" sz="1700" dirty="0"/>
              <a:t>   }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}</a:t>
            </a:r>
          </a:p>
          <a:p>
            <a:pPr>
              <a:lnSpc>
                <a:spcPct val="88000"/>
              </a:lnSpc>
            </a:pPr>
            <a:endParaRPr lang="en-US" sz="1700" dirty="0">
              <a:solidFill>
                <a:srgbClr val="336600"/>
              </a:solidFill>
            </a:endParaRPr>
          </a:p>
          <a:p>
            <a:pPr>
              <a:lnSpc>
                <a:spcPct val="88000"/>
              </a:lnSpc>
            </a:pPr>
            <a:r>
              <a:rPr lang="en-US" sz="1700" dirty="0">
                <a:solidFill>
                  <a:srgbClr val="336600"/>
                </a:solidFill>
              </a:rPr>
              <a:t>//test code in the main in another class</a:t>
            </a:r>
          </a:p>
          <a:p>
            <a:pPr>
              <a:lnSpc>
                <a:spcPct val="88000"/>
              </a:lnSpc>
            </a:pPr>
            <a:r>
              <a:rPr lang="en-US" sz="1700" dirty="0"/>
              <a:t>B test = new B();</a:t>
            </a:r>
            <a:br>
              <a:rPr lang="en-US" sz="1700" dirty="0"/>
            </a:br>
            <a:r>
              <a:rPr lang="en-US" sz="1700" dirty="0"/>
              <a:t>A one = new A</a:t>
            </a:r>
            <a:r>
              <a:rPr lang="en-US" sz="1700" dirty="0" smtClean="0"/>
              <a:t>("</a:t>
            </a:r>
            <a:r>
              <a:rPr lang="en-US" sz="1700" dirty="0" smtClean="0"/>
              <a:t>comp</a:t>
            </a:r>
            <a:r>
              <a:rPr lang="en-US" sz="1700" dirty="0" smtClean="0"/>
              <a:t>");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A two = new A("</a:t>
            </a:r>
            <a:r>
              <a:rPr lang="en-US" sz="1700" dirty="0" err="1" smtClean="0"/>
              <a:t>sci</a:t>
            </a:r>
            <a:r>
              <a:rPr lang="en-US" sz="1700" dirty="0" smtClean="0"/>
              <a:t>");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err="1"/>
              <a:t>System.out.println</a:t>
            </a:r>
            <a:r>
              <a:rPr lang="en-US" sz="1700" dirty="0"/>
              <a:t>(one + " " + two);</a:t>
            </a:r>
          </a:p>
          <a:p>
            <a:pPr>
              <a:lnSpc>
                <a:spcPct val="88000"/>
              </a:lnSpc>
            </a:pPr>
            <a:r>
              <a:rPr lang="en-US" sz="1700" dirty="0" err="1"/>
              <a:t>test.mystery</a:t>
            </a:r>
            <a:r>
              <a:rPr lang="en-US" sz="1700" dirty="0"/>
              <a:t>(</a:t>
            </a:r>
            <a:r>
              <a:rPr lang="en-US" sz="1700" dirty="0" err="1"/>
              <a:t>one,two</a:t>
            </a:r>
            <a:r>
              <a:rPr lang="en-US" sz="1700" dirty="0"/>
              <a:t>);</a:t>
            </a:r>
            <a:br>
              <a:rPr lang="en-US" sz="1700" dirty="0"/>
            </a:br>
            <a:r>
              <a:rPr lang="en-US" sz="1700" dirty="0" err="1"/>
              <a:t>System.out.println</a:t>
            </a:r>
            <a:r>
              <a:rPr lang="en-US" sz="1700" dirty="0"/>
              <a:t>(one + " " + two);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5410200" y="2971800"/>
            <a:ext cx="239014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 smtClean="0"/>
              <a:t>comp </a:t>
            </a:r>
            <a:r>
              <a:rPr lang="en-US" sz="2800" dirty="0" err="1" smtClean="0"/>
              <a:t>sci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aplus</a:t>
            </a:r>
            <a:r>
              <a:rPr lang="en-US" sz="2800" dirty="0" smtClean="0"/>
              <a:t> </a:t>
            </a:r>
            <a:r>
              <a:rPr lang="en-US" sz="2800" dirty="0" err="1" smtClean="0"/>
              <a:t>sci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733800" y="0"/>
            <a:ext cx="54102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Passing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by   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Value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19400"/>
            <a:ext cx="9144000" cy="1015663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passbyvaluethree.java</a:t>
            </a:r>
            <a:endParaRPr lang="en-US" sz="5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371600"/>
            <a:ext cx="8153400" cy="4031873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REFERENCES &amp;&amp;</a:t>
            </a:r>
          </a:p>
          <a:p>
            <a:pPr algn="ctr"/>
            <a: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PARAMETERS</a:t>
            </a:r>
            <a:endParaRPr lang="en-US" sz="7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883229" y="1828800"/>
            <a:ext cx="517321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x = 10;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x </a:t>
            </a:r>
            <a:r>
              <a:rPr lang="en-US" sz="3600" dirty="0" smtClean="0"/>
              <a:t>stores the value 10.</a:t>
            </a:r>
            <a:endParaRPr lang="en-US" sz="36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26631" y="4602162"/>
            <a:ext cx="16764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081462" y="3946524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371600" y="4419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Primitives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349829" y="1524000"/>
            <a:ext cx="627287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x = 10;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y = x;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x </a:t>
            </a:r>
            <a:r>
              <a:rPr lang="en-US" sz="3200" dirty="0" smtClean="0"/>
              <a:t>stores the value 10.</a:t>
            </a:r>
          </a:p>
          <a:p>
            <a:r>
              <a:rPr lang="en-US" sz="3200" dirty="0" smtClean="0"/>
              <a:t>y receives a copy of x’s value.</a:t>
            </a:r>
            <a:endParaRPr lang="en-US" sz="32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236275" y="4952999"/>
            <a:ext cx="1883569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932790" y="4190999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371600" y="4419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Primitives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70075" y="4967285"/>
            <a:ext cx="1883569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66590" y="4205285"/>
            <a:ext cx="4796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296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  <a:r>
              <a:rPr lang="en-US" sz="7200" dirty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7200" dirty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14400" y="1524000"/>
            <a:ext cx="7431843" cy="3477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 dirty="0"/>
          </a:p>
          <a:p>
            <a:r>
              <a:rPr lang="en-US" sz="3200" dirty="0"/>
              <a:t>In Java, any variable that refers to </a:t>
            </a:r>
            <a:br>
              <a:rPr lang="en-US" sz="3200" dirty="0"/>
            </a:br>
            <a:r>
              <a:rPr lang="en-US" sz="3200" dirty="0"/>
              <a:t>an Object is a reference variable.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The variable stores the memory </a:t>
            </a:r>
          </a:p>
          <a:p>
            <a:r>
              <a:rPr lang="en-US" sz="3200" dirty="0"/>
              <a:t>address </a:t>
            </a:r>
            <a:r>
              <a:rPr lang="en-US" sz="3200" dirty="0" smtClean="0"/>
              <a:t>/ location of </a:t>
            </a:r>
            <a:r>
              <a:rPr lang="en-US" sz="3200" dirty="0"/>
              <a:t>the actual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Object</a:t>
            </a:r>
            <a:r>
              <a:rPr lang="en-US" sz="3200" dirty="0"/>
              <a:t>.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741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String x = "Chuck";</a:t>
            </a:r>
          </a:p>
          <a:p>
            <a:r>
              <a:rPr lang="en-US" sz="2800"/>
              <a:t>String y = "Chuck";</a:t>
            </a:r>
            <a:br>
              <a:rPr lang="en-US" sz="2800"/>
            </a:br>
            <a:endParaRPr lang="en-US" sz="2800"/>
          </a:p>
          <a:p>
            <a:r>
              <a:rPr lang="en-US" sz="2800"/>
              <a:t>x and y store the same memory address.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743200" y="49530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838200" y="4038600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7391400" y="3962400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1828800" y="4876800"/>
            <a:ext cx="762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>
            <a:off x="6248400" y="48006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371600" y="4419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62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38862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239000" y="4572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741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String x = </a:t>
            </a:r>
            <a:r>
              <a:rPr lang="en-US" sz="2800" dirty="0" smtClean="0"/>
              <a:t>"</a:t>
            </a:r>
            <a:r>
              <a:rPr lang="en-US" sz="2800" dirty="0"/>
              <a:t>Chuck</a:t>
            </a:r>
            <a:r>
              <a:rPr lang="en-US" sz="2800" dirty="0" smtClean="0"/>
              <a:t>";</a:t>
            </a:r>
            <a:endParaRPr lang="en-US" sz="2800" dirty="0"/>
          </a:p>
          <a:p>
            <a:r>
              <a:rPr lang="en-US" sz="2800" dirty="0"/>
              <a:t>String y = x;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x and y store the same memory address.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819400" y="4953000"/>
            <a:ext cx="32766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"Chuck"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838200" y="4038600"/>
            <a:ext cx="490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x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315200" y="4038600"/>
            <a:ext cx="47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1828800" y="4876800"/>
            <a:ext cx="762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6248400" y="48006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371600" y="4419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62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0x2B3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2390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0x2B3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3962400" y="46482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0x2B3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References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928</TotalTime>
  <Words>2343</Words>
  <Application>Microsoft Office PowerPoint</Application>
  <PresentationFormat>On-screen Show (4:3)</PresentationFormat>
  <Paragraphs>555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</dc:title>
  <dc:subject>Parameters</dc:subject>
  <dc:creator>A+ Computer Science</dc:creator>
  <cp:keywords>www.apluscompsci.com</cp:keywords>
  <dc:description>Parameters_x000d_
©A+ Computer Science_x000d_
www.apluscompsci.com</dc:description>
  <cp:lastModifiedBy>Stacey Armstrong</cp:lastModifiedBy>
  <cp:revision>253</cp:revision>
  <dcterms:created xsi:type="dcterms:W3CDTF">1997-10-20T19:37:18Z</dcterms:created>
  <dcterms:modified xsi:type="dcterms:W3CDTF">2017-02-20T05:18:11Z</dcterms:modified>
  <cp:category>www.apluscompsci.com</cp:category>
</cp:coreProperties>
</file>