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1"/>
  </p:notesMasterIdLst>
  <p:handoutMasterIdLst>
    <p:handoutMasterId r:id="rId52"/>
  </p:handoutMasterIdLst>
  <p:sldIdLst>
    <p:sldId id="346" r:id="rId2"/>
    <p:sldId id="273" r:id="rId3"/>
    <p:sldId id="278" r:id="rId4"/>
    <p:sldId id="312" r:id="rId5"/>
    <p:sldId id="304" r:id="rId6"/>
    <p:sldId id="305" r:id="rId7"/>
    <p:sldId id="306" r:id="rId8"/>
    <p:sldId id="307" r:id="rId9"/>
    <p:sldId id="344" r:id="rId10"/>
    <p:sldId id="308" r:id="rId11"/>
    <p:sldId id="309" r:id="rId12"/>
    <p:sldId id="310" r:id="rId13"/>
    <p:sldId id="311" r:id="rId14"/>
    <p:sldId id="351" r:id="rId15"/>
    <p:sldId id="347" r:id="rId16"/>
    <p:sldId id="348" r:id="rId17"/>
    <p:sldId id="258" r:id="rId18"/>
    <p:sldId id="317" r:id="rId19"/>
    <p:sldId id="323" r:id="rId20"/>
    <p:sldId id="352" r:id="rId21"/>
    <p:sldId id="319" r:id="rId22"/>
    <p:sldId id="320" r:id="rId23"/>
    <p:sldId id="353" r:id="rId24"/>
    <p:sldId id="349" r:id="rId25"/>
    <p:sldId id="354" r:id="rId26"/>
    <p:sldId id="280" r:id="rId27"/>
    <p:sldId id="333" r:id="rId28"/>
    <p:sldId id="331" r:id="rId29"/>
    <p:sldId id="332" r:id="rId30"/>
    <p:sldId id="279" r:id="rId31"/>
    <p:sldId id="357" r:id="rId32"/>
    <p:sldId id="355" r:id="rId33"/>
    <p:sldId id="277" r:id="rId34"/>
    <p:sldId id="288" r:id="rId35"/>
    <p:sldId id="342" r:id="rId36"/>
    <p:sldId id="345" r:id="rId37"/>
    <p:sldId id="289" r:id="rId38"/>
    <p:sldId id="295" r:id="rId39"/>
    <p:sldId id="324" r:id="rId40"/>
    <p:sldId id="358" r:id="rId41"/>
    <p:sldId id="356" r:id="rId42"/>
    <p:sldId id="335" r:id="rId43"/>
    <p:sldId id="337" r:id="rId44"/>
    <p:sldId id="341" r:id="rId45"/>
    <p:sldId id="336" r:id="rId46"/>
    <p:sldId id="359" r:id="rId47"/>
    <p:sldId id="361" r:id="rId48"/>
    <p:sldId id="350" r:id="rId49"/>
    <p:sldId id="360" r:id="rId50"/>
  </p:sldIdLst>
  <p:sldSz cx="9144000" cy="6858000" type="screen4x3"/>
  <p:notesSz cx="6858000" cy="9144000"/>
  <p:defaultTextStyle>
    <a:defPPr>
      <a:defRPr lang="en-US"/>
    </a:defPPr>
    <a:lvl1pPr algn="ctr" rtl="0" fontAlgn="base">
      <a:spcBef>
        <a:spcPct val="0"/>
      </a:spcBef>
      <a:spcAft>
        <a:spcPct val="0"/>
      </a:spcAft>
      <a:defRPr sz="2800" b="1" kern="1200">
        <a:solidFill>
          <a:schemeClr val="tx1"/>
        </a:solidFill>
        <a:latin typeface="Tahoma" pitchFamily="34" charset="0"/>
        <a:ea typeface="+mn-ea"/>
        <a:cs typeface="+mn-cs"/>
      </a:defRPr>
    </a:lvl1pPr>
    <a:lvl2pPr marL="457200" algn="ctr" rtl="0" fontAlgn="base">
      <a:spcBef>
        <a:spcPct val="0"/>
      </a:spcBef>
      <a:spcAft>
        <a:spcPct val="0"/>
      </a:spcAft>
      <a:defRPr sz="2800" b="1" kern="1200">
        <a:solidFill>
          <a:schemeClr val="tx1"/>
        </a:solidFill>
        <a:latin typeface="Tahoma" pitchFamily="34" charset="0"/>
        <a:ea typeface="+mn-ea"/>
        <a:cs typeface="+mn-cs"/>
      </a:defRPr>
    </a:lvl2pPr>
    <a:lvl3pPr marL="914400" algn="ctr" rtl="0" fontAlgn="base">
      <a:spcBef>
        <a:spcPct val="0"/>
      </a:spcBef>
      <a:spcAft>
        <a:spcPct val="0"/>
      </a:spcAft>
      <a:defRPr sz="2800" b="1" kern="1200">
        <a:solidFill>
          <a:schemeClr val="tx1"/>
        </a:solidFill>
        <a:latin typeface="Tahoma" pitchFamily="34" charset="0"/>
        <a:ea typeface="+mn-ea"/>
        <a:cs typeface="+mn-cs"/>
      </a:defRPr>
    </a:lvl3pPr>
    <a:lvl4pPr marL="1371600" algn="ctr" rtl="0" fontAlgn="base">
      <a:spcBef>
        <a:spcPct val="0"/>
      </a:spcBef>
      <a:spcAft>
        <a:spcPct val="0"/>
      </a:spcAft>
      <a:defRPr sz="2800" b="1" kern="1200">
        <a:solidFill>
          <a:schemeClr val="tx1"/>
        </a:solidFill>
        <a:latin typeface="Tahoma" pitchFamily="34" charset="0"/>
        <a:ea typeface="+mn-ea"/>
        <a:cs typeface="+mn-cs"/>
      </a:defRPr>
    </a:lvl4pPr>
    <a:lvl5pPr marL="1828800" algn="ctr" rtl="0" fontAlgn="base">
      <a:spcBef>
        <a:spcPct val="0"/>
      </a:spcBef>
      <a:spcAft>
        <a:spcPct val="0"/>
      </a:spcAft>
      <a:defRPr sz="2800" b="1" kern="1200">
        <a:solidFill>
          <a:schemeClr val="tx1"/>
        </a:solidFill>
        <a:latin typeface="Tahoma" pitchFamily="34" charset="0"/>
        <a:ea typeface="+mn-ea"/>
        <a:cs typeface="+mn-cs"/>
      </a:defRPr>
    </a:lvl5pPr>
    <a:lvl6pPr marL="2286000" algn="l" defTabSz="914400" rtl="0" eaLnBrk="1" latinLnBrk="0" hangingPunct="1">
      <a:defRPr sz="2800" b="1" kern="1200">
        <a:solidFill>
          <a:schemeClr val="tx1"/>
        </a:solidFill>
        <a:latin typeface="Tahoma" pitchFamily="34" charset="0"/>
        <a:ea typeface="+mn-ea"/>
        <a:cs typeface="+mn-cs"/>
      </a:defRPr>
    </a:lvl6pPr>
    <a:lvl7pPr marL="2743200" algn="l" defTabSz="914400" rtl="0" eaLnBrk="1" latinLnBrk="0" hangingPunct="1">
      <a:defRPr sz="2800" b="1" kern="1200">
        <a:solidFill>
          <a:schemeClr val="tx1"/>
        </a:solidFill>
        <a:latin typeface="Tahoma" pitchFamily="34" charset="0"/>
        <a:ea typeface="+mn-ea"/>
        <a:cs typeface="+mn-cs"/>
      </a:defRPr>
    </a:lvl7pPr>
    <a:lvl8pPr marL="3200400" algn="l" defTabSz="914400" rtl="0" eaLnBrk="1" latinLnBrk="0" hangingPunct="1">
      <a:defRPr sz="2800" b="1" kern="1200">
        <a:solidFill>
          <a:schemeClr val="tx1"/>
        </a:solidFill>
        <a:latin typeface="Tahoma" pitchFamily="34" charset="0"/>
        <a:ea typeface="+mn-ea"/>
        <a:cs typeface="+mn-cs"/>
      </a:defRPr>
    </a:lvl8pPr>
    <a:lvl9pPr marL="3657600" algn="l" defTabSz="914400" rtl="0" eaLnBrk="1" latinLnBrk="0" hangingPunct="1">
      <a:defRPr sz="2800" b="1"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0099"/>
    <a:srgbClr val="FF6600"/>
    <a:srgbClr val="CCECFF"/>
    <a:srgbClr val="00FF00"/>
    <a:srgbClr val="009900"/>
    <a:srgbClr val="FF505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72760" autoAdjust="0"/>
  </p:normalViewPr>
  <p:slideViewPr>
    <p:cSldViewPr>
      <p:cViewPr varScale="1">
        <p:scale>
          <a:sx n="62" d="100"/>
          <a:sy n="62" d="100"/>
        </p:scale>
        <p:origin x="-1256"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handoutMaster" Target="handoutMasters/handoutMaster1.xml"/><Relationship Id="rId53" Type="http://schemas.openxmlformats.org/officeDocument/2006/relationships/printerSettings" Target="printerSettings/printerSettings1.bin"/><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eaLnBrk="0" hangingPunct="0">
              <a:defRPr sz="1200" b="0">
                <a:latin typeface="Times New Roman" pitchFamily="18" charset="0"/>
              </a:defRPr>
            </a:lvl1pPr>
          </a:lstStyle>
          <a:p>
            <a:pPr>
              <a:defRPr/>
            </a:pPr>
            <a:endParaRPr lang="en-US"/>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eaLnBrk="0" hangingPunct="0">
              <a:defRPr sz="1200" b="0">
                <a:latin typeface="Times New Roman" pitchFamily="18" charset="0"/>
              </a:defRPr>
            </a:lvl1pPr>
          </a:lstStyle>
          <a:p>
            <a:pPr>
              <a:defRPr/>
            </a:pPr>
            <a:endParaRPr lang="en-US"/>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l" eaLnBrk="0" hangingPunct="0">
              <a:defRPr sz="1200" b="0">
                <a:latin typeface="Times New Roman" pitchFamily="18" charset="0"/>
              </a:defRPr>
            </a:lvl1pPr>
          </a:lstStyle>
          <a:p>
            <a:pPr>
              <a:defRPr/>
            </a:pPr>
            <a:endParaRPr lang="en-US"/>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eaLnBrk="0" hangingPunct="0">
              <a:defRPr sz="1200" b="0">
                <a:latin typeface="Times New Roman" pitchFamily="18" charset="0"/>
              </a:defRPr>
            </a:lvl1pPr>
          </a:lstStyle>
          <a:p>
            <a:pPr>
              <a:defRPr/>
            </a:pPr>
            <a:fld id="{ACFB20A4-D6ED-4658-83EE-512DFA97A9DD}" type="slidenum">
              <a:rPr lang="en-US"/>
              <a:pPr>
                <a:defRPr/>
              </a:pPr>
              <a:t>‹#›</a:t>
            </a:fld>
            <a:endParaRPr lang="en-US"/>
          </a:p>
        </p:txBody>
      </p:sp>
    </p:spTree>
    <p:extLst>
      <p:ext uri="{BB962C8B-B14F-4D97-AF65-F5344CB8AC3E}">
        <p14:creationId xmlns:p14="http://schemas.microsoft.com/office/powerpoint/2010/main" val="25274875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eaLnBrk="0" hangingPunct="0">
              <a:defRPr sz="1200" b="0">
                <a:latin typeface="Times New Roman" pitchFamily="18" charset="0"/>
              </a:defRPr>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eaLnBrk="0" hangingPunct="0">
              <a:defRPr sz="1200" b="0">
                <a:latin typeface="Times New Roman" pitchFamily="18" charset="0"/>
              </a:defRPr>
            </a:lvl1pPr>
          </a:lstStyle>
          <a:p>
            <a:pPr>
              <a:defRPr/>
            </a:pPr>
            <a:endParaRPr lang="en-US"/>
          </a:p>
        </p:txBody>
      </p:sp>
      <p:sp>
        <p:nvSpPr>
          <p:cNvPr id="63492" name="Rectangle 4"/>
          <p:cNvSpPr>
            <a:spLocks noGrp="1" noRot="1" noChangeAspect="1" noChangeArrowheads="1" noTextEdit="1"/>
          </p:cNvSpPr>
          <p:nvPr>
            <p:ph type="sldImg" idx="2"/>
          </p:nvPr>
        </p:nvSpPr>
        <p:spPr bwMode="auto">
          <a:xfrm>
            <a:off x="1144588" y="687388"/>
            <a:ext cx="4568825" cy="3425825"/>
          </a:xfrm>
          <a:prstGeom prst="rect">
            <a:avLst/>
          </a:prstGeom>
          <a:noFill/>
          <a:ln w="12700">
            <a:solidFill>
              <a:srgbClr val="000000"/>
            </a:solidFill>
            <a:miter lim="800000"/>
            <a:headEnd/>
            <a:tailEn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6" name="Rectangle 8"/>
          <p:cNvSpPr>
            <a:spLocks noChangeArrowheads="1"/>
          </p:cNvSpPr>
          <p:nvPr/>
        </p:nvSpPr>
        <p:spPr bwMode="auto">
          <a:xfrm>
            <a:off x="1371600" y="8686800"/>
            <a:ext cx="5486400" cy="457200"/>
          </a:xfrm>
          <a:prstGeom prst="rect">
            <a:avLst/>
          </a:prstGeom>
          <a:noFill/>
          <a:ln w="9525">
            <a:noFill/>
            <a:miter lim="800000"/>
            <a:headEnd/>
            <a:tailEnd/>
          </a:ln>
          <a:effectLst/>
        </p:spPr>
        <p:txBody>
          <a:bodyPr lIns="92075" tIns="46038" rIns="92075" bIns="46038" anchor="b"/>
          <a:lstStyle/>
          <a:p>
            <a:pPr algn="r">
              <a:defRPr/>
            </a:pPr>
            <a:r>
              <a:rPr lang="en-US" sz="1200"/>
              <a:t>©A+ Computer Science     www.apluscompsci.com                 </a:t>
            </a:r>
            <a:fld id="{E15E474E-3865-4E7F-AD3E-837A74ED73A4}" type="slidenum">
              <a:rPr lang="en-US" sz="1200"/>
              <a:pPr algn="r">
                <a:defRPr/>
              </a:pPr>
              <a:t>‹#›</a:t>
            </a:fld>
            <a:endParaRPr lang="en-US"/>
          </a:p>
        </p:txBody>
      </p:sp>
    </p:spTree>
    <p:extLst>
      <p:ext uri="{BB962C8B-B14F-4D97-AF65-F5344CB8AC3E}">
        <p14:creationId xmlns:p14="http://schemas.microsoft.com/office/powerpoint/2010/main" val="14840055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613" y="8685213"/>
            <a:ext cx="2971800" cy="457200"/>
          </a:xfrm>
          <a:prstGeom prst="rect">
            <a:avLst/>
          </a:prstGeom>
          <a:noFill/>
        </p:spPr>
        <p:txBody>
          <a:bodyPr/>
          <a:lstStyle/>
          <a:p>
            <a:r>
              <a:rPr lang="en-US" smtClean="0"/>
              <a:t>©A+ Computer Science     www.apluscompsci.com                 </a:t>
            </a:r>
            <a:fld id="{DC5D744A-5FC4-41A5-895E-95E35C9166FC}" type="slidenum">
              <a:rPr lang="en-US" smtClean="0"/>
              <a:pPr/>
              <a:t>1</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p:spPr>
        <p:txBody>
          <a:bodyPr/>
          <a:lstStyle/>
          <a:p>
            <a:pPr eaLnBrk="1" hangingPunct="1"/>
            <a:r>
              <a:rPr lang="en-US" sz="1600" dirty="0" smtClean="0"/>
              <a:t>Not is used to negate a </a:t>
            </a:r>
            <a:r>
              <a:rPr lang="en-US" sz="1600" dirty="0" err="1" smtClean="0"/>
              <a:t>boolean</a:t>
            </a:r>
            <a:r>
              <a:rPr lang="en-US" sz="1600" dirty="0" smtClean="0"/>
              <a:t> value.  In some languages, not is actually written as a word.  In other languages, not is written as a symbol, like </a:t>
            </a:r>
            <a:r>
              <a:rPr lang="en-US" sz="1600" dirty="0" smtClean="0">
                <a:latin typeface="Courier New" pitchFamily="49" charset="0"/>
                <a:cs typeface="Courier New" pitchFamily="49" charset="0"/>
              </a:rPr>
              <a:t>!</a:t>
            </a:r>
            <a:r>
              <a:rPr lang="en-US" sz="1600" dirty="0" smtClean="0"/>
              <a:t>.</a:t>
            </a:r>
          </a:p>
          <a:p>
            <a:pPr eaLnBrk="1" hangingPunct="1"/>
            <a:r>
              <a:rPr lang="en-US" sz="1600" dirty="0" smtClean="0"/>
              <a:t>!true is false</a:t>
            </a:r>
          </a:p>
          <a:p>
            <a:pPr eaLnBrk="1" hangingPunct="1"/>
            <a:r>
              <a:rPr lang="en-US" sz="1600" dirty="0" smtClean="0"/>
              <a:t>!false is true</a:t>
            </a:r>
          </a:p>
          <a:p>
            <a:pPr eaLnBrk="1" hangingPunct="1"/>
            <a:endParaRPr lang="en-US" sz="1600" dirty="0" smtClean="0"/>
          </a:p>
          <a:p>
            <a:pPr eaLnBrk="1" hangingPunct="1"/>
            <a:r>
              <a:rPr lang="en-US" sz="1600" dirty="0" smtClean="0"/>
              <a:t>YOU</a:t>
            </a:r>
            <a:r>
              <a:rPr lang="en-US" sz="1600" baseline="0" dirty="0" smtClean="0"/>
              <a:t> NEED TO KNOW WHERE THE ! GOES</a:t>
            </a:r>
            <a:endParaRPr lang="en-US" sz="1600" dirty="0" smtClean="0"/>
          </a:p>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pPr eaLnBrk="1" hangingPunct="1"/>
            <a:r>
              <a:rPr lang="en-US" dirty="0" smtClean="0"/>
              <a:t>0 = false</a:t>
            </a:r>
          </a:p>
          <a:p>
            <a:pPr eaLnBrk="1" hangingPunct="1"/>
            <a:endParaRPr lang="en-US" dirty="0" smtClean="0"/>
          </a:p>
          <a:p>
            <a:pPr eaLnBrk="1" hangingPunct="1"/>
            <a:r>
              <a:rPr lang="en-US" dirty="0" smtClean="0"/>
              <a:t>1 = true</a:t>
            </a:r>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p:spPr>
        <p:txBody>
          <a:bodyPr/>
          <a:lstStyle/>
          <a:p>
            <a:pPr eaLnBrk="1" hangingPunct="1"/>
            <a:r>
              <a:rPr lang="en-US" sz="1600" dirty="0" err="1" smtClean="0"/>
              <a:t>Xor</a:t>
            </a:r>
            <a:r>
              <a:rPr lang="en-US" sz="1600" dirty="0" smtClean="0"/>
              <a:t> is a very interesting </a:t>
            </a:r>
            <a:r>
              <a:rPr lang="en-US" sz="1600" dirty="0" err="1" smtClean="0"/>
              <a:t>boolean</a:t>
            </a:r>
            <a:r>
              <a:rPr lang="en-US" sz="1600" dirty="0" smtClean="0"/>
              <a:t> operator.  </a:t>
            </a:r>
            <a:r>
              <a:rPr lang="en-US" sz="1600" dirty="0" err="1" smtClean="0"/>
              <a:t>Xor</a:t>
            </a:r>
            <a:r>
              <a:rPr lang="en-US" sz="1600" dirty="0" smtClean="0"/>
              <a:t> is true if any part of the condition is true, but false is more than one part is true.</a:t>
            </a:r>
          </a:p>
          <a:p>
            <a:pPr eaLnBrk="1" hangingPunct="1"/>
            <a:endParaRPr lang="en-US" sz="1600" dirty="0" smtClean="0"/>
          </a:p>
          <a:p>
            <a:pPr eaLnBrk="1" hangingPunct="1"/>
            <a:r>
              <a:rPr lang="en-US" sz="1600" dirty="0" smtClean="0">
                <a:latin typeface="Courier New" pitchFamily="49" charset="0"/>
                <a:cs typeface="Courier New" pitchFamily="49" charset="0"/>
              </a:rPr>
              <a:t>if(A </a:t>
            </a:r>
            <a:r>
              <a:rPr lang="en-US" sz="1600" dirty="0" err="1" smtClean="0">
                <a:latin typeface="Courier New" pitchFamily="49" charset="0"/>
                <a:cs typeface="Courier New" pitchFamily="49" charset="0"/>
              </a:rPr>
              <a:t>xor</a:t>
            </a:r>
            <a:r>
              <a:rPr lang="en-US" sz="1600" dirty="0" smtClean="0">
                <a:latin typeface="Courier New" pitchFamily="49" charset="0"/>
                <a:cs typeface="Courier New" pitchFamily="49" charset="0"/>
              </a:rPr>
              <a:t> B)</a:t>
            </a:r>
          </a:p>
          <a:p>
            <a:pPr eaLnBrk="1" hangingPunct="1"/>
            <a:r>
              <a:rPr lang="en-US" sz="1600" dirty="0" smtClean="0"/>
              <a:t>This condition is true if A or B is true.  If A and B are both true, the condition is false. If A and B are both false, the condition is false.</a:t>
            </a:r>
          </a:p>
          <a:p>
            <a:pPr eaLnBrk="1" hangingPunct="1"/>
            <a:endParaRPr lang="en-US" sz="1600" dirty="0" smtClean="0"/>
          </a:p>
          <a:p>
            <a:pPr eaLnBrk="1" hangingPunct="1"/>
            <a:r>
              <a:rPr lang="en-US" sz="1600" dirty="0" smtClean="0"/>
              <a:t>ONE OR THE OTHER; NOT BOTH</a:t>
            </a:r>
            <a:endParaRPr lang="en-US" sz="1600"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pPr eaLnBrk="1" hangingPunct="1"/>
            <a:r>
              <a:rPr lang="en-US" dirty="0" smtClean="0"/>
              <a:t>0 = false</a:t>
            </a:r>
          </a:p>
          <a:p>
            <a:pPr eaLnBrk="1" hangingPunct="1"/>
            <a:endParaRPr lang="en-US" dirty="0" smtClean="0"/>
          </a:p>
          <a:p>
            <a:pPr eaLnBrk="1" hangingPunct="1"/>
            <a:r>
              <a:rPr lang="en-US" dirty="0" smtClean="0"/>
              <a:t>1 = true</a:t>
            </a: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pPr eaLnBrk="1" hangingPunct="1"/>
            <a:r>
              <a:rPr lang="en-US" sz="1600" dirty="0" smtClean="0"/>
              <a:t>The law is absorption is essentially stating that C is the determinant of the expression.</a:t>
            </a:r>
          </a:p>
          <a:p>
            <a:pPr eaLnBrk="1" hangingPunct="1"/>
            <a:endParaRPr lang="en-US" sz="1600" dirty="0" smtClean="0"/>
          </a:p>
          <a:p>
            <a:pPr eaLnBrk="1" hangingPunct="1"/>
            <a:r>
              <a:rPr lang="en-US" sz="1600" b="1" dirty="0" smtClean="0"/>
              <a:t>C and (C or S) is equal to ((C and C) or (C and S))</a:t>
            </a:r>
            <a:r>
              <a:rPr lang="en-US" sz="1600" dirty="0" smtClean="0"/>
              <a:t>.  C’s value determines the value of the entire expression.  If C is false, the expression is false.  If C is true, the expression is true</a:t>
            </a:r>
            <a:r>
              <a:rPr lang="en-US" sz="1600" dirty="0" smtClean="0"/>
              <a:t>.</a:t>
            </a:r>
          </a:p>
          <a:p>
            <a:pPr eaLnBrk="1" hangingPunct="1"/>
            <a:endParaRPr lang="en-US" sz="1600" dirty="0" smtClean="0"/>
          </a:p>
          <a:p>
            <a:pPr eaLnBrk="1" hangingPunct="1"/>
            <a:endParaRPr lang="en-US" sz="1600"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p:spPr>
        <p:txBody>
          <a:bodyPr/>
          <a:lstStyle/>
          <a:p>
            <a:pPr eaLnBrk="1" hangingPunct="1"/>
            <a:r>
              <a:rPr lang="en-US" sz="1600" smtClean="0"/>
              <a:t>The law is absorption is essentially stating that C is the determinant of the expression.</a:t>
            </a:r>
          </a:p>
          <a:p>
            <a:pPr eaLnBrk="1" hangingPunct="1"/>
            <a:endParaRPr lang="en-US" sz="1600" smtClean="0"/>
          </a:p>
          <a:p>
            <a:pPr eaLnBrk="1" hangingPunct="1"/>
            <a:r>
              <a:rPr lang="en-US" sz="1600" smtClean="0"/>
              <a:t>C or (C and S) is equal to ((C or C) and (C or S)).  C’s value determines the value of the entire expression.  If C is false, the expression is false.  If C is true, the expression is true.</a:t>
            </a:r>
          </a:p>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p:spPr>
        <p:txBody>
          <a:bodyPr/>
          <a:lstStyle/>
          <a:p>
            <a:pPr eaLnBrk="1" hangingPunct="1"/>
            <a:r>
              <a:rPr lang="en-US" sz="1600" smtClean="0"/>
              <a:t>The law is absorption is essentially stating that C is the determinant of the expression.</a:t>
            </a:r>
          </a:p>
          <a:p>
            <a:pPr eaLnBrk="1" hangingPunct="1"/>
            <a:endParaRPr lang="en-US" sz="1600" smtClean="0"/>
          </a:p>
          <a:p>
            <a:pPr eaLnBrk="1" hangingPunct="1"/>
            <a:r>
              <a:rPr lang="en-US" sz="1600" smtClean="0"/>
              <a:t>C and (C or S) is equal to ((C and C) or (C and S)).  C’s value determines the value of the entire expression.  If C is false, the expression is false.  If C is true, the expression is true.</a:t>
            </a:r>
          </a:p>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p:spPr>
        <p:txBody>
          <a:bodyPr/>
          <a:lstStyle/>
          <a:p>
            <a:pPr eaLnBrk="1" hangingPunct="1"/>
            <a:r>
              <a:rPr lang="en-US" sz="1600" smtClean="0"/>
              <a:t>A boolean is anything that can be evaluated as true or false.   Boolean variables can store the value true or false.  Ifs and Loops have boolean conditions that are evaluated to true or false.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p:spPr>
        <p:txBody>
          <a:bodyPr/>
          <a:lstStyle/>
          <a:p>
            <a:pPr eaLnBrk="1" hangingPunct="1"/>
            <a:r>
              <a:rPr lang="en-US" sz="1600" smtClean="0"/>
              <a:t>The Distributive Law is a basic algebraic law.</a:t>
            </a:r>
          </a:p>
          <a:p>
            <a:pPr eaLnBrk="1" hangingPunct="1"/>
            <a:r>
              <a:rPr lang="en-US" sz="1600" smtClean="0"/>
              <a:t>In the expressions above, distributing the term on the outside of parenthesis to each group inside the parenthesis is equivalent to the original expression.</a:t>
            </a:r>
          </a:p>
          <a:p>
            <a:pPr eaLnBrk="1" hangingPunct="1"/>
            <a:endParaRPr lang="en-US" sz="1600" smtClean="0"/>
          </a:p>
          <a:p>
            <a:pPr eaLnBrk="1" hangingPunct="1"/>
            <a:r>
              <a:rPr lang="en-US" sz="1600" smtClean="0"/>
              <a:t>C and (S or I)  is equal to (C and S) or (C and I).</a:t>
            </a:r>
          </a:p>
          <a:p>
            <a:pPr eaLnBrk="1" hangingPunct="1"/>
            <a:r>
              <a:rPr lang="en-US" sz="1600" smtClean="0"/>
              <a:t>C or (S and I)  is equal to (C or S) and (C or I).</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p:spPr>
        <p:txBody>
          <a:bodyPr/>
          <a:lstStyle/>
          <a:p>
            <a:pPr eaLnBrk="1" hangingPunct="1"/>
            <a:r>
              <a:rPr lang="en-US" sz="1600" smtClean="0"/>
              <a:t>The Distributive Law is a basic algebraic law.</a:t>
            </a:r>
          </a:p>
          <a:p>
            <a:pPr eaLnBrk="1" hangingPunct="1"/>
            <a:r>
              <a:rPr lang="en-US" sz="1600" smtClean="0"/>
              <a:t>In the expressions above, distributing the term on the outside of parenthesis to each group inside the parenthesis is equivalent to the original expression.</a:t>
            </a:r>
          </a:p>
          <a:p>
            <a:pPr eaLnBrk="1" hangingPunct="1"/>
            <a:endParaRPr lang="en-US" sz="1600" smtClean="0"/>
          </a:p>
          <a:p>
            <a:pPr eaLnBrk="1" hangingPunct="1"/>
            <a:r>
              <a:rPr lang="en-US" sz="1600" smtClean="0"/>
              <a:t>C and (S or I)  is equal to (C and S) or (C and I).</a:t>
            </a:r>
          </a:p>
          <a:p>
            <a:pPr eaLnBrk="1" hangingPunct="1"/>
            <a:r>
              <a:rPr lang="en-US" sz="1600" smtClean="0"/>
              <a:t>C or (S and I)  is equal to (C or S) and (C or I).</a:t>
            </a:r>
          </a:p>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p:spPr>
        <p:txBody>
          <a:bodyPr/>
          <a:lstStyle/>
          <a:p>
            <a:pPr eaLnBrk="1" hangingPunct="1"/>
            <a:r>
              <a:rPr lang="en-US" sz="1600" dirty="0" err="1" smtClean="0"/>
              <a:t>Demorgan’s</a:t>
            </a:r>
            <a:r>
              <a:rPr lang="en-US" sz="1600" dirty="0" smtClean="0"/>
              <a:t> Law is useful to get a better picture of how the not affects the expression.</a:t>
            </a:r>
          </a:p>
          <a:p>
            <a:pPr eaLnBrk="1" hangingPunct="1"/>
            <a:r>
              <a:rPr lang="en-US" sz="1600" dirty="0" smtClean="0"/>
              <a:t>The easiest way to evaluate a negated expression is to simply evaluate the expression and then apply the negation.</a:t>
            </a:r>
          </a:p>
          <a:p>
            <a:pPr eaLnBrk="1" hangingPunct="1"/>
            <a:r>
              <a:rPr lang="en-US" sz="1600" dirty="0" smtClean="0"/>
              <a:t>If the expression is true, applying the negation makes the condition false.</a:t>
            </a:r>
          </a:p>
          <a:p>
            <a:pPr eaLnBrk="1" hangingPunct="1"/>
            <a:r>
              <a:rPr lang="en-US" sz="1600" dirty="0" smtClean="0"/>
              <a:t>If the expression is false, applying the negation makes the condition true</a:t>
            </a:r>
            <a:r>
              <a:rPr lang="en-US" sz="1600" dirty="0" smtClean="0"/>
              <a:t>.</a:t>
            </a:r>
          </a:p>
          <a:p>
            <a:pPr eaLnBrk="1" hangingPunct="1"/>
            <a:endParaRPr lang="en-US" sz="1600" dirty="0" smtClean="0"/>
          </a:p>
          <a:p>
            <a:pPr eaLnBrk="1" hangingPunct="1"/>
            <a:r>
              <a:rPr lang="en-US" sz="2000" b="1" dirty="0" smtClean="0"/>
              <a:t>Distribute</a:t>
            </a:r>
            <a:r>
              <a:rPr lang="en-US" sz="2000" b="1" baseline="0" dirty="0" smtClean="0"/>
              <a:t> the !, turn the || into &amp;&amp; and vise-versa</a:t>
            </a:r>
            <a:endParaRPr lang="en-US" sz="2000" b="1"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p:spPr>
        <p:txBody>
          <a:bodyPr/>
          <a:lstStyle/>
          <a:p>
            <a:pPr eaLnBrk="1" hangingPunct="1"/>
            <a:r>
              <a:rPr lang="en-US" sz="1600" smtClean="0"/>
              <a:t>And is used to see if all parts are true.  In some languages, and is actually written as a word.   In other languages, and is written as a symbol, like </a:t>
            </a:r>
            <a:r>
              <a:rPr lang="en-US" sz="1600" smtClean="0">
                <a:latin typeface="Courier New" pitchFamily="49" charset="0"/>
                <a:cs typeface="Courier New" pitchFamily="49" charset="0"/>
              </a:rPr>
              <a:t>&amp;&amp;</a:t>
            </a:r>
            <a:r>
              <a:rPr lang="en-US" sz="1600" smtClean="0"/>
              <a:t> or </a:t>
            </a:r>
            <a:r>
              <a:rPr lang="en-US" sz="1600" smtClean="0">
                <a:latin typeface="Courier New" pitchFamily="49" charset="0"/>
                <a:cs typeface="Courier New" pitchFamily="49" charset="0"/>
              </a:rPr>
              <a:t>&amp;</a:t>
            </a:r>
            <a:r>
              <a:rPr lang="en-US" sz="1600" smtClean="0"/>
              <a:t>.</a:t>
            </a:r>
          </a:p>
          <a:p>
            <a:pPr eaLnBrk="1" hangingPunct="1"/>
            <a:r>
              <a:rPr lang="en-US" sz="1600" smtClean="0">
                <a:latin typeface="Courier New" pitchFamily="49" charset="0"/>
                <a:cs typeface="Courier New" pitchFamily="49" charset="0"/>
              </a:rPr>
              <a:t>&amp;&amp;</a:t>
            </a:r>
            <a:r>
              <a:rPr lang="en-US" sz="1600" smtClean="0"/>
              <a:t> evaluates as true if all parts connected by </a:t>
            </a:r>
            <a:r>
              <a:rPr lang="en-US" sz="1600" smtClean="0">
                <a:latin typeface="Courier New" pitchFamily="49" charset="0"/>
                <a:cs typeface="Courier New" pitchFamily="49" charset="0"/>
              </a:rPr>
              <a:t>&amp;&amp;</a:t>
            </a:r>
            <a:r>
              <a:rPr lang="en-US" sz="1600" smtClean="0"/>
              <a:t>s are true.</a:t>
            </a:r>
          </a:p>
          <a:p>
            <a:pPr eaLnBrk="1" hangingPunct="1"/>
            <a:endParaRPr lang="en-US" sz="1600" smtClean="0"/>
          </a:p>
          <a:p>
            <a:pPr eaLnBrk="1" hangingPunct="1"/>
            <a:r>
              <a:rPr lang="en-US" sz="1600" smtClean="0">
                <a:latin typeface="Courier New" pitchFamily="49" charset="0"/>
                <a:cs typeface="Courier New" pitchFamily="49" charset="0"/>
              </a:rPr>
              <a:t>if(A and B)</a:t>
            </a:r>
          </a:p>
          <a:p>
            <a:pPr eaLnBrk="1" hangingPunct="1"/>
            <a:r>
              <a:rPr lang="en-US" sz="1600" smtClean="0"/>
              <a:t>This condition is true if A and B are both true.  If either A or B is false, the condition is false as both parts must be true in order for the condition to be true.</a:t>
            </a:r>
          </a:p>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p:spPr>
        <p:txBody>
          <a:bodyPr/>
          <a:lstStyle/>
          <a:p>
            <a:pPr eaLnBrk="1" hangingPunct="1"/>
            <a:r>
              <a:rPr lang="en-US" sz="1600" dirty="0" smtClean="0"/>
              <a:t>The expression !(</a:t>
            </a:r>
            <a:r>
              <a:rPr lang="en-US" sz="1600" baseline="0" dirty="0" smtClean="0"/>
              <a:t> C</a:t>
            </a:r>
            <a:r>
              <a:rPr lang="en-US" sz="1600" dirty="0" smtClean="0"/>
              <a:t> and </a:t>
            </a:r>
            <a:r>
              <a:rPr lang="en-US" sz="1600" baseline="0" dirty="0" smtClean="0"/>
              <a:t> S </a:t>
            </a:r>
            <a:r>
              <a:rPr lang="en-US" sz="1600" dirty="0" smtClean="0"/>
              <a:t>) is equal to !C or !S.</a:t>
            </a:r>
          </a:p>
          <a:p>
            <a:pPr eaLnBrk="1" hangingPunct="1"/>
            <a:endParaRPr lang="en-US" sz="1600" dirty="0" smtClean="0"/>
          </a:p>
          <a:p>
            <a:pPr eaLnBrk="1" hangingPunct="1"/>
            <a:r>
              <a:rPr lang="en-US" sz="1600" dirty="0" smtClean="0"/>
              <a:t>First, evaluate (C and S).  (C and S) is only true when both C and S are true.  In all other cases, (C and S) is false.</a:t>
            </a:r>
          </a:p>
          <a:p>
            <a:pPr eaLnBrk="1" hangingPunct="1"/>
            <a:endParaRPr lang="en-US" sz="1600" dirty="0" smtClean="0"/>
          </a:p>
          <a:p>
            <a:pPr eaLnBrk="1" hangingPunct="1"/>
            <a:r>
              <a:rPr lang="en-US" sz="1600" dirty="0" smtClean="0"/>
              <a:t>Second, apply the !.</a:t>
            </a:r>
          </a:p>
          <a:p>
            <a:pPr eaLnBrk="1" hangingPunct="1"/>
            <a:r>
              <a:rPr lang="en-US" sz="1600" dirty="0" smtClean="0"/>
              <a:t>!(true) is false.</a:t>
            </a:r>
          </a:p>
          <a:p>
            <a:pPr eaLnBrk="1" hangingPunct="1"/>
            <a:r>
              <a:rPr lang="en-US" sz="1600" dirty="0" smtClean="0"/>
              <a:t>!(false) is true.</a:t>
            </a:r>
          </a:p>
          <a:p>
            <a:pPr eaLnBrk="1" hangingPunct="1"/>
            <a:endParaRPr lang="en-US" sz="1600" dirty="0" smtClean="0"/>
          </a:p>
          <a:p>
            <a:pPr eaLnBrk="1" hangingPunct="1"/>
            <a:r>
              <a:rPr lang="en-US" sz="1600" dirty="0" smtClean="0"/>
              <a:t>Evaluating the expression first and then applying the !, makes determining the overall value pretty straightforward.</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p:spPr>
        <p:txBody>
          <a:bodyPr/>
          <a:lstStyle/>
          <a:p>
            <a:pPr eaLnBrk="1" hangingPunct="1"/>
            <a:r>
              <a:rPr lang="en-US" sz="1600" dirty="0" smtClean="0"/>
              <a:t>The expression !(</a:t>
            </a:r>
            <a:r>
              <a:rPr lang="en-US" sz="1600" baseline="0" dirty="0" smtClean="0"/>
              <a:t> C</a:t>
            </a:r>
            <a:r>
              <a:rPr lang="en-US" sz="1600" dirty="0" smtClean="0"/>
              <a:t> or </a:t>
            </a:r>
            <a:r>
              <a:rPr lang="en-US" sz="1600" baseline="0" dirty="0" smtClean="0"/>
              <a:t>S </a:t>
            </a:r>
            <a:r>
              <a:rPr lang="en-US" sz="1600" dirty="0" smtClean="0"/>
              <a:t>) is equal to !C and !S.</a:t>
            </a:r>
          </a:p>
          <a:p>
            <a:pPr eaLnBrk="1" hangingPunct="1"/>
            <a:endParaRPr lang="en-US" sz="1600" dirty="0" smtClean="0"/>
          </a:p>
          <a:p>
            <a:pPr eaLnBrk="1" hangingPunct="1"/>
            <a:r>
              <a:rPr lang="en-US" sz="1600" dirty="0" smtClean="0"/>
              <a:t>First, evaluate (</a:t>
            </a:r>
            <a:r>
              <a:rPr lang="en-US" sz="1600" baseline="0" dirty="0" smtClean="0"/>
              <a:t> C</a:t>
            </a:r>
            <a:r>
              <a:rPr lang="en-US" sz="1600" dirty="0" smtClean="0"/>
              <a:t> or </a:t>
            </a:r>
            <a:r>
              <a:rPr lang="en-US" sz="1600" baseline="0" dirty="0" smtClean="0"/>
              <a:t> S </a:t>
            </a:r>
            <a:r>
              <a:rPr lang="en-US" sz="1600" dirty="0" smtClean="0"/>
              <a:t>).  (</a:t>
            </a:r>
            <a:r>
              <a:rPr lang="en-US" sz="1600" baseline="0" dirty="0" smtClean="0"/>
              <a:t> C</a:t>
            </a:r>
            <a:r>
              <a:rPr lang="en-US" sz="1600" dirty="0" smtClean="0"/>
              <a:t> or </a:t>
            </a:r>
            <a:r>
              <a:rPr lang="en-US" sz="1600" baseline="0" dirty="0" smtClean="0"/>
              <a:t> S</a:t>
            </a:r>
            <a:r>
              <a:rPr lang="en-US" sz="1600" dirty="0" smtClean="0"/>
              <a:t>) is true when either C or S is true.  When C and S are both false, ( C or S</a:t>
            </a:r>
            <a:r>
              <a:rPr lang="en-US" sz="1600" baseline="0" dirty="0" smtClean="0"/>
              <a:t> </a:t>
            </a:r>
            <a:r>
              <a:rPr lang="en-US" sz="1600" dirty="0" smtClean="0"/>
              <a:t>) is false.</a:t>
            </a:r>
          </a:p>
          <a:p>
            <a:pPr eaLnBrk="1" hangingPunct="1"/>
            <a:endParaRPr lang="en-US" sz="1600" dirty="0" smtClean="0"/>
          </a:p>
          <a:p>
            <a:pPr eaLnBrk="1" hangingPunct="1"/>
            <a:r>
              <a:rPr lang="en-US" sz="1600" dirty="0" smtClean="0"/>
              <a:t>Second, apply the !.</a:t>
            </a:r>
          </a:p>
          <a:p>
            <a:pPr eaLnBrk="1" hangingPunct="1"/>
            <a:r>
              <a:rPr lang="en-US" sz="1600" dirty="0" smtClean="0"/>
              <a:t>!(true) is false.</a:t>
            </a:r>
          </a:p>
          <a:p>
            <a:pPr eaLnBrk="1" hangingPunct="1"/>
            <a:r>
              <a:rPr lang="en-US" sz="1600" dirty="0" smtClean="0"/>
              <a:t>!(false) is true.</a:t>
            </a:r>
          </a:p>
          <a:p>
            <a:pPr eaLnBrk="1" hangingPunct="1"/>
            <a:endParaRPr lang="en-US" sz="1600" dirty="0" smtClean="0"/>
          </a:p>
          <a:p>
            <a:pPr eaLnBrk="1" hangingPunct="1"/>
            <a:r>
              <a:rPr lang="en-US" sz="1600" dirty="0" smtClean="0"/>
              <a:t>Evaluating the expression first and then applying the !, makes determining the overall value pretty straightforward.</a:t>
            </a:r>
          </a:p>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pPr eaLnBrk="1" hangingPunct="1"/>
            <a:r>
              <a:rPr lang="en-US" sz="1600" dirty="0" smtClean="0"/>
              <a:t>&amp;&amp; has a higher precedence</a:t>
            </a:r>
            <a:r>
              <a:rPr lang="en-US" sz="1600" baseline="0" dirty="0" smtClean="0"/>
              <a:t> than ||</a:t>
            </a:r>
          </a:p>
          <a:p>
            <a:pPr eaLnBrk="1" hangingPunct="1"/>
            <a:endParaRPr lang="en-US" sz="1600" baseline="0" dirty="0" smtClean="0"/>
          </a:p>
          <a:p>
            <a:pPr eaLnBrk="1" hangingPunct="1"/>
            <a:r>
              <a:rPr lang="en-US" sz="1600" baseline="0" dirty="0" smtClean="0"/>
              <a:t>IMPORTANT^^^^</a:t>
            </a:r>
            <a:endParaRPr lang="en-US" sz="1600"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p:spPr>
        <p:txBody>
          <a:bodyPr/>
          <a:lstStyle/>
          <a:p>
            <a:pPr eaLnBrk="1" hangingPunct="1"/>
            <a:r>
              <a:rPr lang="en-US" sz="1600" smtClean="0"/>
              <a:t>If flipper is true, total&gt;4 is never evaluated.</a:t>
            </a:r>
          </a:p>
          <a:p>
            <a:pPr eaLnBrk="1" hangingPunct="1"/>
            <a:r>
              <a:rPr lang="en-US" sz="1600" smtClean="0"/>
              <a:t>If flipper is false, total&gt;4 is evaluated.</a:t>
            </a:r>
          </a:p>
          <a:p>
            <a:pPr eaLnBrk="1" hangingPunct="1"/>
            <a:endParaRPr lang="en-US" sz="1600" smtClean="0"/>
          </a:p>
          <a:p>
            <a:pPr eaLnBrk="1" hangingPunct="1"/>
            <a:r>
              <a:rPr lang="en-US" sz="1600" smtClean="0"/>
              <a:t>flipper is false, but total&gt;4 so the condition is true.  short is printed.</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pPr eaLnBrk="1" hangingPunct="1"/>
            <a:r>
              <a:rPr lang="en-US" sz="1600" smtClean="0"/>
              <a:t>If flipper is true, total&gt;4 is never evaluated.</a:t>
            </a:r>
          </a:p>
          <a:p>
            <a:pPr eaLnBrk="1" hangingPunct="1"/>
            <a:r>
              <a:rPr lang="en-US" sz="1600" smtClean="0"/>
              <a:t>If flipper is false, total&gt;4 is evaluated.</a:t>
            </a:r>
          </a:p>
          <a:p>
            <a:pPr eaLnBrk="1" hangingPunct="1"/>
            <a:endParaRPr lang="en-US" sz="1600" smtClean="0"/>
          </a:p>
          <a:p>
            <a:pPr eaLnBrk="1" hangingPunct="1"/>
            <a:r>
              <a:rPr lang="en-US" sz="1600" smtClean="0"/>
              <a:t>flipper is true so the condition is true.  short is printed.</a:t>
            </a:r>
          </a:p>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p:spPr>
        <p:txBody>
          <a:bodyPr/>
          <a:lstStyle/>
          <a:p>
            <a:pPr eaLnBrk="1" hangingPunct="1"/>
            <a:r>
              <a:rPr lang="en-US" sz="1600" smtClean="0"/>
              <a:t>If flipper is true, total&gt;4 is never evaluated.</a:t>
            </a:r>
          </a:p>
          <a:p>
            <a:pPr eaLnBrk="1" hangingPunct="1"/>
            <a:r>
              <a:rPr lang="en-US" sz="1600" smtClean="0"/>
              <a:t>If flipper is false, total&gt;4 is evaluated.</a:t>
            </a:r>
          </a:p>
          <a:p>
            <a:pPr eaLnBrk="1" hangingPunct="1"/>
            <a:endParaRPr lang="en-US" sz="1600" smtClean="0"/>
          </a:p>
          <a:p>
            <a:pPr eaLnBrk="1" hangingPunct="1"/>
            <a:r>
              <a:rPr lang="en-US" sz="1600" smtClean="0"/>
              <a:t>flipper is false and total&gt;4 is false so the condition is false.  short is not printed.</a:t>
            </a:r>
          </a:p>
          <a:p>
            <a:pPr eaLnBrk="1" hangingPunct="1"/>
            <a:endParaRPr lang="en-US" smtClean="0"/>
          </a:p>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p:spPr>
        <p:txBody>
          <a:bodyPr/>
          <a:lstStyle/>
          <a:p>
            <a:pPr eaLnBrk="1" hangingPunct="1"/>
            <a:r>
              <a:rPr lang="en-US" sz="1600" smtClean="0"/>
              <a:t>If total&lt;4 is true, ++num&lt;15 is never evaluated.</a:t>
            </a:r>
          </a:p>
          <a:p>
            <a:pPr eaLnBrk="1" hangingPunct="1"/>
            <a:r>
              <a:rPr lang="en-US" sz="1600" smtClean="0"/>
              <a:t>If total&lt;4 is false, ++num&lt;15 is evaluated.</a:t>
            </a:r>
          </a:p>
          <a:p>
            <a:pPr eaLnBrk="1" hangingPunct="1"/>
            <a:endParaRPr lang="en-US" sz="1600" smtClean="0"/>
          </a:p>
          <a:p>
            <a:pPr eaLnBrk="1" hangingPunct="1"/>
            <a:r>
              <a:rPr lang="en-US" sz="1600" smtClean="0"/>
              <a:t>total&lt;4 is false so ++num&lt;15 is evaluated.  14 is less than 15 so short is printed.</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p:spPr>
        <p:txBody>
          <a:bodyPr/>
          <a:lstStyle/>
          <a:p>
            <a:pPr eaLnBrk="1" hangingPunct="1"/>
            <a:r>
              <a:rPr lang="en-US" sz="1600" smtClean="0"/>
              <a:t>If total&gt;4 is false, ++num&lt;15 is never evaluated.</a:t>
            </a:r>
          </a:p>
          <a:p>
            <a:pPr eaLnBrk="1" hangingPunct="1"/>
            <a:r>
              <a:rPr lang="en-US" sz="1600" smtClean="0"/>
              <a:t>If total&gt;4 is true, ++num&lt;15 is evaluated.</a:t>
            </a:r>
          </a:p>
          <a:p>
            <a:pPr eaLnBrk="1" hangingPunct="1"/>
            <a:endParaRPr lang="en-US" sz="1600" smtClean="0"/>
          </a:p>
          <a:p>
            <a:pPr eaLnBrk="1" hangingPunct="1"/>
            <a:r>
              <a:rPr lang="en-US" sz="1600" smtClean="0"/>
              <a:t>total&gt;4 is true so ++num&lt;15 is evaluated.  14 is less than 15 so short is not printed.</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p:spPr>
        <p:txBody>
          <a:bodyPr/>
          <a:lstStyle/>
          <a:p>
            <a:pPr eaLnBrk="1" hangingPunct="1"/>
            <a:r>
              <a:rPr lang="en-US" sz="1600" dirty="0" smtClean="0"/>
              <a:t>And is used to see if all parts are true.  In some languages, and is actually written as a word.   In other languages, and is written as a symbol, like </a:t>
            </a:r>
            <a:r>
              <a:rPr lang="en-US" sz="1600" dirty="0" smtClean="0">
                <a:latin typeface="Courier New" pitchFamily="49" charset="0"/>
                <a:cs typeface="Courier New" pitchFamily="49" charset="0"/>
              </a:rPr>
              <a:t>&amp;&amp;</a:t>
            </a:r>
            <a:r>
              <a:rPr lang="en-US" sz="1600" dirty="0" smtClean="0"/>
              <a:t> or </a:t>
            </a:r>
            <a:r>
              <a:rPr lang="en-US" sz="1600" dirty="0" smtClean="0">
                <a:latin typeface="Courier New" pitchFamily="49" charset="0"/>
                <a:cs typeface="Courier New" pitchFamily="49" charset="0"/>
              </a:rPr>
              <a:t>&amp;</a:t>
            </a:r>
            <a:r>
              <a:rPr lang="en-US" sz="1600" dirty="0" smtClean="0"/>
              <a:t>.</a:t>
            </a:r>
          </a:p>
          <a:p>
            <a:pPr eaLnBrk="1" hangingPunct="1"/>
            <a:r>
              <a:rPr lang="en-US" sz="1600" dirty="0" smtClean="0"/>
              <a:t>Or is used to see if any part is true.  In some languages, or is actually written as a word.  In other languages, or is written as a symbol, like </a:t>
            </a:r>
            <a:r>
              <a:rPr lang="en-US" sz="1600" dirty="0" smtClean="0">
                <a:latin typeface="Courier New" pitchFamily="49" charset="0"/>
                <a:cs typeface="Courier New" pitchFamily="49" charset="0"/>
              </a:rPr>
              <a:t>||</a:t>
            </a:r>
            <a:r>
              <a:rPr lang="en-US" sz="1600" dirty="0" smtClean="0"/>
              <a:t> or</a:t>
            </a:r>
            <a:r>
              <a:rPr lang="en-US" sz="1600" dirty="0" smtClean="0">
                <a:latin typeface="Courier New" pitchFamily="49" charset="0"/>
                <a:cs typeface="Courier New" pitchFamily="49" charset="0"/>
              </a:rPr>
              <a:t> |</a:t>
            </a:r>
            <a:r>
              <a:rPr lang="en-US" sz="1600" dirty="0" smtClean="0"/>
              <a:t>.</a:t>
            </a:r>
          </a:p>
          <a:p>
            <a:pPr eaLnBrk="1" hangingPunct="1"/>
            <a:r>
              <a:rPr lang="en-US" sz="1600" dirty="0" smtClean="0"/>
              <a:t>Not is used to negate a </a:t>
            </a:r>
            <a:r>
              <a:rPr lang="en-US" sz="1600" dirty="0" err="1" smtClean="0"/>
              <a:t>boolean</a:t>
            </a:r>
            <a:r>
              <a:rPr lang="en-US" sz="1600" dirty="0" smtClean="0"/>
              <a:t> value.  In some languages, not is actually written as a word.  In other languages, not is written as a symbol, like </a:t>
            </a:r>
            <a:r>
              <a:rPr lang="en-US" sz="1600" dirty="0" smtClean="0">
                <a:latin typeface="Courier New" pitchFamily="49" charset="0"/>
                <a:cs typeface="Courier New" pitchFamily="49" charset="0"/>
              </a:rPr>
              <a:t>!</a:t>
            </a:r>
            <a:r>
              <a:rPr lang="en-US" sz="1600" dirty="0" smtClean="0"/>
              <a:t>.</a:t>
            </a:r>
          </a:p>
          <a:p>
            <a:pPr eaLnBrk="1" hangingPunct="1"/>
            <a:endParaRPr lang="en-US" sz="1600" dirty="0" smtClean="0"/>
          </a:p>
          <a:p>
            <a:pPr eaLnBrk="1" hangingPunct="1"/>
            <a:endParaRPr lang="en-US" sz="1600"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p:spPr>
        <p:txBody>
          <a:bodyPr/>
          <a:lstStyle/>
          <a:p>
            <a:pPr eaLnBrk="1" hangingPunct="1"/>
            <a:r>
              <a:rPr lang="en-US" sz="1600" smtClean="0"/>
              <a:t>Math.random() returns a number between 0.0 and 1.0, not including 1.0.  </a:t>
            </a:r>
          </a:p>
          <a:p>
            <a:pPr eaLnBrk="1" hangingPunct="1"/>
            <a:endParaRPr lang="en-US" sz="160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p:spPr>
        <p:txBody>
          <a:bodyPr/>
          <a:lstStyle/>
          <a:p>
            <a:pPr eaLnBrk="1" hangingPunct="1"/>
            <a:r>
              <a:rPr lang="en-US" sz="1600" smtClean="0"/>
              <a:t>Class Random contains many useful random methods.  Math.random() can be used to generate the same results as the Random class methods.</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p:spPr>
        <p:txBody>
          <a:bodyPr/>
          <a:lstStyle/>
          <a:p>
            <a:pPr eaLnBrk="1" hangingPunct="1"/>
            <a:r>
              <a:rPr lang="en-US" sz="1600" smtClean="0"/>
              <a:t>George Boole is credited with laying the foundation for Boolean Algebra.  The work of George Boole is still very important today.</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613" y="8685213"/>
            <a:ext cx="2971800" cy="457200"/>
          </a:xfrm>
          <a:prstGeom prst="rect">
            <a:avLst/>
          </a:prstGeom>
          <a:noFill/>
        </p:spPr>
        <p:txBody>
          <a:bodyPr/>
          <a:lstStyle/>
          <a:p>
            <a:r>
              <a:rPr lang="en-US" smtClean="0"/>
              <a:t>©A+ Computer Science     www.apluscompsci.com                 </a:t>
            </a:r>
            <a:fld id="{DC5D744A-5FC4-41A5-895E-95E35C9166FC}" type="slidenum">
              <a:rPr lang="en-US" smtClean="0"/>
              <a:pPr/>
              <a:t>49</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pPr eaLnBrk="1" hangingPunct="1"/>
            <a:r>
              <a:rPr lang="en-US" sz="1600" smtClean="0"/>
              <a:t>And is used to see if all parts are true.  In some languages, and is actually written as a word.   In other languages, and is written as a symbol, like </a:t>
            </a:r>
            <a:r>
              <a:rPr lang="en-US" sz="1600" smtClean="0">
                <a:latin typeface="Courier New" pitchFamily="49" charset="0"/>
                <a:cs typeface="Courier New" pitchFamily="49" charset="0"/>
              </a:rPr>
              <a:t>&amp;&amp;</a:t>
            </a:r>
            <a:r>
              <a:rPr lang="en-US" sz="1600" smtClean="0"/>
              <a:t> or </a:t>
            </a:r>
            <a:r>
              <a:rPr lang="en-US" sz="1600" smtClean="0">
                <a:latin typeface="Courier New" pitchFamily="49" charset="0"/>
                <a:cs typeface="Courier New" pitchFamily="49" charset="0"/>
              </a:rPr>
              <a:t>&amp;</a:t>
            </a:r>
            <a:r>
              <a:rPr lang="en-US" sz="1600" smtClean="0"/>
              <a:t>.</a:t>
            </a:r>
          </a:p>
          <a:p>
            <a:pPr eaLnBrk="1" hangingPunct="1"/>
            <a:r>
              <a:rPr lang="en-US" sz="1600" smtClean="0">
                <a:latin typeface="Courier New" pitchFamily="49" charset="0"/>
                <a:cs typeface="Courier New" pitchFamily="49" charset="0"/>
              </a:rPr>
              <a:t>&amp;&amp;</a:t>
            </a:r>
            <a:r>
              <a:rPr lang="en-US" sz="1600" smtClean="0"/>
              <a:t> evaluates as true if all parts connected by </a:t>
            </a:r>
            <a:r>
              <a:rPr lang="en-US" sz="1600" smtClean="0">
                <a:latin typeface="Courier New" pitchFamily="49" charset="0"/>
                <a:cs typeface="Courier New" pitchFamily="49" charset="0"/>
              </a:rPr>
              <a:t>&amp;&amp;</a:t>
            </a:r>
            <a:r>
              <a:rPr lang="en-US" sz="1600" smtClean="0"/>
              <a:t>s are true.</a:t>
            </a:r>
          </a:p>
          <a:p>
            <a:pPr eaLnBrk="1" hangingPunct="1"/>
            <a:endParaRPr lang="en-US" sz="1600" smtClean="0"/>
          </a:p>
          <a:p>
            <a:pPr eaLnBrk="1" hangingPunct="1"/>
            <a:r>
              <a:rPr lang="en-US" sz="1600" smtClean="0">
                <a:latin typeface="Courier New" pitchFamily="49" charset="0"/>
                <a:cs typeface="Courier New" pitchFamily="49" charset="0"/>
              </a:rPr>
              <a:t>if(A and B)</a:t>
            </a:r>
          </a:p>
          <a:p>
            <a:pPr eaLnBrk="1" hangingPunct="1"/>
            <a:r>
              <a:rPr lang="en-US" sz="1600" smtClean="0"/>
              <a:t>This condition is true if A and B are both true.  If either A or B is false, the condition is false as both parts must be true in order for the condition to be true.</a:t>
            </a:r>
          </a:p>
          <a:p>
            <a:pPr eaLnBrk="1" hangingPunct="1"/>
            <a:endParaRPr lang="en-US" sz="16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pPr eaLnBrk="1" hangingPunct="1"/>
            <a:r>
              <a:rPr lang="en-US" dirty="0" smtClean="0"/>
              <a:t>0 = false</a:t>
            </a:r>
          </a:p>
          <a:p>
            <a:pPr eaLnBrk="1" hangingPunct="1"/>
            <a:endParaRPr lang="en-US" dirty="0" smtClean="0"/>
          </a:p>
          <a:p>
            <a:pPr eaLnBrk="1" hangingPunct="1"/>
            <a:r>
              <a:rPr lang="en-US" dirty="0" smtClean="0"/>
              <a:t>1</a:t>
            </a:r>
            <a:r>
              <a:rPr lang="en-US" baseline="0" dirty="0" smtClean="0"/>
              <a:t> = true</a:t>
            </a: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pPr eaLnBrk="1" hangingPunct="1"/>
            <a:r>
              <a:rPr lang="en-US" sz="1600" smtClean="0"/>
              <a:t>Or is used to see if any part is true.  In some languages, or is actually written as a word.  In other languages, or is written as a symbol, like </a:t>
            </a:r>
            <a:r>
              <a:rPr lang="en-US" sz="1600" smtClean="0">
                <a:latin typeface="Courier New" pitchFamily="49" charset="0"/>
                <a:cs typeface="Courier New" pitchFamily="49" charset="0"/>
              </a:rPr>
              <a:t>||</a:t>
            </a:r>
            <a:r>
              <a:rPr lang="en-US" sz="1600" smtClean="0"/>
              <a:t> or</a:t>
            </a:r>
            <a:r>
              <a:rPr lang="en-US" sz="1600" smtClean="0">
                <a:latin typeface="Courier New" pitchFamily="49" charset="0"/>
                <a:cs typeface="Courier New" pitchFamily="49" charset="0"/>
              </a:rPr>
              <a:t> |</a:t>
            </a:r>
            <a:r>
              <a:rPr lang="en-US" sz="1600" smtClean="0"/>
              <a:t>.</a:t>
            </a:r>
          </a:p>
          <a:p>
            <a:pPr eaLnBrk="1" hangingPunct="1"/>
            <a:r>
              <a:rPr lang="en-US" sz="1600" smtClean="0">
                <a:latin typeface="Courier New" pitchFamily="49" charset="0"/>
                <a:cs typeface="Courier New" pitchFamily="49" charset="0"/>
              </a:rPr>
              <a:t>||</a:t>
            </a:r>
            <a:r>
              <a:rPr lang="en-US" sz="1600" smtClean="0"/>
              <a:t> evaluates as true if any part connected by </a:t>
            </a:r>
            <a:r>
              <a:rPr lang="en-US" sz="1600" smtClean="0">
                <a:latin typeface="Courier New" pitchFamily="49" charset="0"/>
                <a:cs typeface="Courier New" pitchFamily="49" charset="0"/>
              </a:rPr>
              <a:t>||</a:t>
            </a:r>
            <a:r>
              <a:rPr lang="en-US" sz="1600" smtClean="0"/>
              <a:t>s is true.</a:t>
            </a:r>
          </a:p>
          <a:p>
            <a:pPr eaLnBrk="1" hangingPunct="1"/>
            <a:endParaRPr lang="en-US" smtClean="0"/>
          </a:p>
          <a:p>
            <a:pPr eaLnBrk="1" hangingPunct="1"/>
            <a:r>
              <a:rPr lang="en-US" sz="1600" smtClean="0">
                <a:latin typeface="Courier New" pitchFamily="49" charset="0"/>
                <a:cs typeface="Courier New" pitchFamily="49" charset="0"/>
              </a:rPr>
              <a:t>if(A or B)</a:t>
            </a:r>
          </a:p>
          <a:p>
            <a:pPr eaLnBrk="1" hangingPunct="1"/>
            <a:r>
              <a:rPr lang="en-US" sz="1600" smtClean="0"/>
              <a:t>This condition is true if A or B is true.  If A and B are both true, the condition is still true.</a:t>
            </a:r>
          </a:p>
          <a:p>
            <a:pPr eaLnBrk="1" hangingPunct="1"/>
            <a:endParaRPr lang="en-US" smtClean="0"/>
          </a:p>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pPr eaLnBrk="1" hangingPunct="1"/>
            <a:r>
              <a:rPr lang="en-US" dirty="0" smtClean="0"/>
              <a:t>0 = false</a:t>
            </a:r>
          </a:p>
          <a:p>
            <a:pPr eaLnBrk="1" hangingPunct="1"/>
            <a:endParaRPr lang="en-US" dirty="0" smtClean="0"/>
          </a:p>
          <a:p>
            <a:pPr eaLnBrk="1" hangingPunct="1"/>
            <a:r>
              <a:rPr lang="en-US" dirty="0" smtClean="0"/>
              <a:t>1 = true</a:t>
            </a: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C9C12B06-895B-42CB-B1FE-FF2181B7AC00}"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2FB7E128-702E-47DC-A467-92F7BD140B9E}"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B7C880D1-BBFC-4D8F-8E63-75A2373E9632}"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9F6624E1-B177-4E81-A3F9-9D4D15F953F2}"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D73916BC-BFD5-401E-AB1C-566E051A100F}"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3A96997A-7F5C-49EA-8719-952D818F36E9}"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Slide Number Placeholder 7"/>
          <p:cNvSpPr>
            <a:spLocks noGrp="1"/>
          </p:cNvSpPr>
          <p:nvPr>
            <p:ph type="sldNum" sz="quarter" idx="11"/>
          </p:nvPr>
        </p:nvSpPr>
        <p:spPr/>
        <p:txBody>
          <a:bodyPr/>
          <a:lstStyle>
            <a:lvl1pPr>
              <a:defRPr/>
            </a:lvl1pPr>
          </a:lstStyle>
          <a:p>
            <a:pPr>
              <a:defRPr/>
            </a:pPr>
            <a:fld id="{05200FC2-B88A-4506-8D12-6C0A67718812}" type="slidenum">
              <a:rPr lang="en-US"/>
              <a:pPr>
                <a:defRPr/>
              </a:pPr>
              <a:t>‹#›</a:t>
            </a:fld>
            <a:endParaRPr lang="en-US"/>
          </a:p>
        </p:txBody>
      </p:sp>
      <p:sp>
        <p:nvSpPr>
          <p:cNvPr id="9" name="Footer Placeholder 8"/>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Slide Number Placeholder 3"/>
          <p:cNvSpPr>
            <a:spLocks noGrp="1"/>
          </p:cNvSpPr>
          <p:nvPr>
            <p:ph type="sldNum" sz="quarter" idx="11"/>
          </p:nvPr>
        </p:nvSpPr>
        <p:spPr/>
        <p:txBody>
          <a:bodyPr/>
          <a:lstStyle>
            <a:lvl1pPr>
              <a:defRPr/>
            </a:lvl1pPr>
          </a:lstStyle>
          <a:p>
            <a:pPr>
              <a:defRPr/>
            </a:pPr>
            <a:fld id="{D2A786EA-7739-4651-88EC-EF5661E2D17E}" type="slidenum">
              <a:rPr lang="en-US"/>
              <a:pPr>
                <a:defRPr/>
              </a:pPr>
              <a:t>‹#›</a:t>
            </a:fld>
            <a:endParaRPr lang="en-US"/>
          </a:p>
        </p:txBody>
      </p:sp>
      <p:sp>
        <p:nvSpPr>
          <p:cNvPr id="5" name="Footer Placeholder 4"/>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Slide Number Placeholder 2"/>
          <p:cNvSpPr>
            <a:spLocks noGrp="1"/>
          </p:cNvSpPr>
          <p:nvPr>
            <p:ph type="sldNum" sz="quarter" idx="11"/>
          </p:nvPr>
        </p:nvSpPr>
        <p:spPr/>
        <p:txBody>
          <a:bodyPr/>
          <a:lstStyle>
            <a:lvl1pPr>
              <a:defRPr/>
            </a:lvl1pPr>
          </a:lstStyle>
          <a:p>
            <a:pPr>
              <a:defRPr/>
            </a:pPr>
            <a:fld id="{68E25EAD-0B8B-4E7E-9B82-FB5ACD40EF7E}" type="slidenum">
              <a:rPr lang="en-US"/>
              <a:pPr>
                <a:defRPr/>
              </a:pPr>
              <a:t>‹#›</a:t>
            </a:fld>
            <a:endParaRPr lang="en-US"/>
          </a:p>
        </p:txBody>
      </p:sp>
      <p:sp>
        <p:nvSpPr>
          <p:cNvPr id="4" name="Footer Placeholder 3"/>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B655733B-8B14-4BDF-B73D-2C30BEA1C088}"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8A4BC0A1-19A2-406A-B246-A6C7DA8F9458}"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eaLnBrk="0" hangingPunct="0">
              <a:defRPr sz="1400" b="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eaLnBrk="0" hangingPunct="0">
              <a:defRPr sz="1400" b="0">
                <a:latin typeface="+mn-lt"/>
              </a:defRPr>
            </a:lvl1pPr>
          </a:lstStyle>
          <a:p>
            <a:pPr>
              <a:defRPr/>
            </a:pPr>
            <a:fld id="{33361FF3-D0C9-46CD-8A47-157745C1115F}" type="slidenum">
              <a:rPr lang="en-US"/>
              <a:pPr>
                <a:defRPr/>
              </a:pPr>
              <a:t>‹#›</a:t>
            </a:fld>
            <a:endParaRPr lang="en-US"/>
          </a:p>
        </p:txBody>
      </p:sp>
      <p:sp>
        <p:nvSpPr>
          <p:cNvPr id="1031" name="Rectangle 7"/>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800" b="0">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pic>
        <p:nvPicPr>
          <p:cNvPr id="7" name="Picture 6"/>
          <p:cNvPicPr>
            <a:picLocks noChangeAspect="1" noChangeArrowheads="1"/>
          </p:cNvPicPr>
          <p:nvPr userDrawn="1"/>
        </p:nvPicPr>
        <p:blipFill>
          <a:blip r:embed="rId13" cstate="print"/>
          <a:srcRect/>
          <a:stretch>
            <a:fillRect/>
          </a:stretch>
        </p:blipFill>
        <p:spPr bwMode="auto">
          <a:xfrm>
            <a:off x="6934200" y="6400800"/>
            <a:ext cx="1905000" cy="25873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2"/>
          <p:cNvSpPr>
            <a:spLocks noGrp="1"/>
          </p:cNvSpPr>
          <p:nvPr>
            <p:ph type="ftr" sz="quarter" idx="11"/>
          </p:nvPr>
        </p:nvSpPr>
        <p:spPr>
          <a:noFill/>
        </p:spPr>
        <p:txBody>
          <a:bodyPr/>
          <a:lstStyle/>
          <a:p>
            <a:endParaRPr lang="en-US" b="0" smtClean="0">
              <a:latin typeface="Times New Roman" pitchFamily="18" charset="0"/>
            </a:endParaRPr>
          </a:p>
          <a:p>
            <a:endParaRPr lang="en-US" smtClean="0"/>
          </a:p>
          <a:p>
            <a:endParaRPr lang="en-US" smtClean="0"/>
          </a:p>
          <a:p>
            <a:r>
              <a:rPr lang="en-US" smtClean="0"/>
              <a:t>© A+ Computer Science  -  www.apluscompsci.com</a:t>
            </a:r>
          </a:p>
        </p:txBody>
      </p:sp>
      <p:sp>
        <p:nvSpPr>
          <p:cNvPr id="7" name="Rectangle 6"/>
          <p:cNvSpPr/>
          <p:nvPr/>
        </p:nvSpPr>
        <p:spPr>
          <a:xfrm>
            <a:off x="457200" y="609600"/>
            <a:ext cx="8153400" cy="5632311"/>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BOOLEAN LOGIC</a:t>
            </a:r>
          </a:p>
          <a:p>
            <a:pPr algn="ct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3555" name="Rectangle 2"/>
          <p:cNvSpPr>
            <a:spLocks noChangeArrowheads="1"/>
          </p:cNvSpPr>
          <p:nvPr/>
        </p:nvSpPr>
        <p:spPr bwMode="auto">
          <a:xfrm>
            <a:off x="1371600" y="1981200"/>
            <a:ext cx="6194425" cy="3689350"/>
          </a:xfrm>
          <a:prstGeom prst="rect">
            <a:avLst/>
          </a:prstGeom>
          <a:noFill/>
          <a:ln w="9525">
            <a:noFill/>
            <a:miter lim="800000"/>
            <a:headEnd/>
            <a:tailEnd/>
          </a:ln>
        </p:spPr>
        <p:txBody>
          <a:bodyPr wrap="none" lIns="92075" tIns="46038" rIns="92075" bIns="46038">
            <a:spAutoFit/>
          </a:bodyPr>
          <a:lstStyle/>
          <a:p>
            <a:pPr algn="l" eaLnBrk="0" hangingPunct="0"/>
            <a:r>
              <a:rPr lang="en-US" sz="3200"/>
              <a:t>! 	</a:t>
            </a:r>
          </a:p>
          <a:p>
            <a:pPr algn="l" eaLnBrk="0" hangingPunct="0"/>
            <a:r>
              <a:rPr lang="en-US" sz="3200"/>
              <a:t>   true  ( if condition is false  )</a:t>
            </a:r>
          </a:p>
          <a:p>
            <a:pPr algn="l" eaLnBrk="0" hangingPunct="0"/>
            <a:endParaRPr lang="en-US" sz="3200"/>
          </a:p>
          <a:p>
            <a:pPr algn="l" eaLnBrk="0" hangingPunct="0"/>
            <a:r>
              <a:rPr lang="en-US">
                <a:solidFill>
                  <a:srgbClr val="336600"/>
                </a:solidFill>
              </a:rPr>
              <a:t>if (! pass.equals("pass"))</a:t>
            </a:r>
          </a:p>
          <a:p>
            <a:pPr algn="l" eaLnBrk="0" hangingPunct="0"/>
            <a:r>
              <a:rPr lang="en-US">
                <a:solidFill>
                  <a:srgbClr val="336600"/>
                </a:solidFill>
              </a:rPr>
              <a:t>{</a:t>
            </a:r>
          </a:p>
          <a:p>
            <a:pPr algn="l"/>
            <a:r>
              <a:rPr lang="en-US"/>
              <a:t>    </a:t>
            </a:r>
            <a:r>
              <a:rPr lang="en-US">
                <a:solidFill>
                  <a:srgbClr val="6600CC"/>
                </a:solidFill>
              </a:rPr>
              <a:t>do something 1;</a:t>
            </a:r>
          </a:p>
          <a:p>
            <a:pPr algn="l"/>
            <a:r>
              <a:rPr lang="en-US">
                <a:solidFill>
                  <a:srgbClr val="6600CC"/>
                </a:solidFill>
              </a:rPr>
              <a:t>    do something 2;</a:t>
            </a:r>
          </a:p>
          <a:p>
            <a:pPr algn="l" eaLnBrk="0" hangingPunct="0"/>
            <a:r>
              <a:rPr lang="en-US">
                <a:solidFill>
                  <a:srgbClr val="336600"/>
                </a:solidFill>
              </a:rPr>
              <a: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Logical NOT !</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4580" name="Rectangle 3"/>
          <p:cNvSpPr>
            <a:spLocks noChangeArrowheads="1"/>
          </p:cNvSpPr>
          <p:nvPr/>
        </p:nvSpPr>
        <p:spPr bwMode="auto">
          <a:xfrm>
            <a:off x="838200" y="2743200"/>
            <a:ext cx="4953000" cy="2590800"/>
          </a:xfrm>
          <a:prstGeom prst="rect">
            <a:avLst/>
          </a:prstGeom>
          <a:solidFill>
            <a:srgbClr val="FFFFCC"/>
          </a:solidFill>
          <a:ln w="12700">
            <a:solidFill>
              <a:schemeClr val="tx1"/>
            </a:solidFill>
            <a:miter lim="800000"/>
            <a:headEnd type="none" w="sm" len="sm"/>
            <a:tailEnd type="none" w="sm" len="sm"/>
          </a:ln>
        </p:spPr>
        <p:txBody>
          <a:bodyPr wrap="none" anchor="ctr"/>
          <a:lstStyle/>
          <a:p>
            <a:endParaRPr lang="en-US"/>
          </a:p>
        </p:txBody>
      </p:sp>
      <p:sp>
        <p:nvSpPr>
          <p:cNvPr id="24581" name="Line 4"/>
          <p:cNvSpPr>
            <a:spLocks noChangeShapeType="1"/>
          </p:cNvSpPr>
          <p:nvPr/>
        </p:nvSpPr>
        <p:spPr bwMode="auto">
          <a:xfrm>
            <a:off x="4191000" y="3810000"/>
            <a:ext cx="685800" cy="0"/>
          </a:xfrm>
          <a:prstGeom prst="line">
            <a:avLst/>
          </a:prstGeom>
          <a:noFill/>
          <a:ln w="50800">
            <a:solidFill>
              <a:srgbClr val="FF0000"/>
            </a:solidFill>
            <a:round/>
            <a:headEnd type="none" w="sm" len="sm"/>
            <a:tailEnd type="none" w="sm" len="sm"/>
          </a:ln>
        </p:spPr>
        <p:txBody>
          <a:bodyPr/>
          <a:lstStyle/>
          <a:p>
            <a:endParaRPr lang="en-US"/>
          </a:p>
        </p:txBody>
      </p:sp>
      <p:sp>
        <p:nvSpPr>
          <p:cNvPr id="24582" name="Text Box 5"/>
          <p:cNvSpPr txBox="1">
            <a:spLocks noChangeArrowheads="1"/>
          </p:cNvSpPr>
          <p:nvPr/>
        </p:nvSpPr>
        <p:spPr bwMode="auto">
          <a:xfrm>
            <a:off x="4876800" y="3505200"/>
            <a:ext cx="355600" cy="519113"/>
          </a:xfrm>
          <a:prstGeom prst="rect">
            <a:avLst/>
          </a:prstGeom>
          <a:noFill/>
          <a:ln w="12700">
            <a:noFill/>
            <a:miter lim="800000"/>
            <a:headEnd type="none" w="sm" len="sm"/>
            <a:tailEnd type="none" w="sm" len="sm"/>
          </a:ln>
        </p:spPr>
        <p:txBody>
          <a:bodyPr wrap="none">
            <a:spAutoFit/>
          </a:bodyPr>
          <a:lstStyle/>
          <a:p>
            <a:pPr algn="l"/>
            <a:r>
              <a:rPr lang="en-US"/>
              <a:t>I</a:t>
            </a:r>
          </a:p>
        </p:txBody>
      </p:sp>
      <p:sp>
        <p:nvSpPr>
          <p:cNvPr id="24583" name="Text Box 6"/>
          <p:cNvSpPr txBox="1">
            <a:spLocks noChangeArrowheads="1"/>
          </p:cNvSpPr>
          <p:nvPr/>
        </p:nvSpPr>
        <p:spPr bwMode="auto">
          <a:xfrm>
            <a:off x="2057400" y="4648200"/>
            <a:ext cx="1593850" cy="519113"/>
          </a:xfrm>
          <a:prstGeom prst="rect">
            <a:avLst/>
          </a:prstGeom>
          <a:noFill/>
          <a:ln w="12700">
            <a:noFill/>
            <a:miter lim="800000"/>
            <a:headEnd type="none" w="sm" len="sm"/>
            <a:tailEnd type="none" w="sm" len="sm"/>
          </a:ln>
        </p:spPr>
        <p:txBody>
          <a:bodyPr wrap="none">
            <a:spAutoFit/>
          </a:bodyPr>
          <a:lstStyle/>
          <a:p>
            <a:pPr algn="l"/>
            <a:r>
              <a:rPr lang="en-US"/>
              <a:t>I = ¬ C </a:t>
            </a:r>
          </a:p>
        </p:txBody>
      </p:sp>
      <p:graphicFrame>
        <p:nvGraphicFramePr>
          <p:cNvPr id="78893" name="Group 45"/>
          <p:cNvGraphicFramePr>
            <a:graphicFrameLocks noGrp="1"/>
          </p:cNvGraphicFramePr>
          <p:nvPr/>
        </p:nvGraphicFramePr>
        <p:xfrm>
          <a:off x="6781800" y="2819400"/>
          <a:ext cx="1676400" cy="1554479"/>
        </p:xfrm>
        <a:graphic>
          <a:graphicData uri="http://schemas.openxmlformats.org/drawingml/2006/table">
            <a:tbl>
              <a:tblPr/>
              <a:tblGrid>
                <a:gridCol w="838200"/>
                <a:gridCol w="838200"/>
              </a:tblGrid>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I</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r h="514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bl>
          </a:graphicData>
        </a:graphic>
      </p:graphicFrame>
      <p:sp>
        <p:nvSpPr>
          <p:cNvPr id="24598" name="Text Box 24"/>
          <p:cNvSpPr txBox="1">
            <a:spLocks noChangeArrowheads="1"/>
          </p:cNvSpPr>
          <p:nvPr/>
        </p:nvSpPr>
        <p:spPr bwMode="auto">
          <a:xfrm>
            <a:off x="1371600" y="1981200"/>
            <a:ext cx="3751263" cy="519113"/>
          </a:xfrm>
          <a:prstGeom prst="rect">
            <a:avLst/>
          </a:prstGeom>
          <a:noFill/>
          <a:ln w="12700">
            <a:noFill/>
            <a:miter lim="800000"/>
            <a:headEnd type="none" w="sm" len="sm"/>
            <a:tailEnd type="none" w="sm" len="sm"/>
          </a:ln>
        </p:spPr>
        <p:txBody>
          <a:bodyPr wrap="none">
            <a:spAutoFit/>
          </a:bodyPr>
          <a:lstStyle/>
          <a:p>
            <a:pPr algn="l"/>
            <a:r>
              <a:rPr lang="en-US"/>
              <a:t>Engineering Symbol</a:t>
            </a:r>
          </a:p>
        </p:txBody>
      </p:sp>
      <p:sp>
        <p:nvSpPr>
          <p:cNvPr id="24599" name="AutoShape 25"/>
          <p:cNvSpPr>
            <a:spLocks noChangeArrowheads="1"/>
          </p:cNvSpPr>
          <p:nvPr/>
        </p:nvSpPr>
        <p:spPr bwMode="auto">
          <a:xfrm>
            <a:off x="1828800" y="3048000"/>
            <a:ext cx="2438400" cy="1524000"/>
          </a:xfrm>
          <a:prstGeom prst="diamond">
            <a:avLst/>
          </a:prstGeom>
          <a:solidFill>
            <a:schemeClr val="accent1"/>
          </a:solidFill>
          <a:ln w="12700">
            <a:solidFill>
              <a:schemeClr val="accent1"/>
            </a:solidFill>
            <a:miter lim="800000"/>
            <a:headEnd type="none" w="sm" len="sm"/>
            <a:tailEnd type="none" w="sm" len="sm"/>
          </a:ln>
        </p:spPr>
        <p:txBody>
          <a:bodyPr wrap="none" anchor="ctr"/>
          <a:lstStyle/>
          <a:p>
            <a:endParaRPr lang="en-US"/>
          </a:p>
        </p:txBody>
      </p:sp>
      <p:sp>
        <p:nvSpPr>
          <p:cNvPr id="24600" name="Rectangle 26"/>
          <p:cNvSpPr>
            <a:spLocks noChangeArrowheads="1"/>
          </p:cNvSpPr>
          <p:nvPr/>
        </p:nvSpPr>
        <p:spPr bwMode="auto">
          <a:xfrm>
            <a:off x="1828800" y="3048000"/>
            <a:ext cx="1219200" cy="1524000"/>
          </a:xfrm>
          <a:prstGeom prst="rect">
            <a:avLst/>
          </a:prstGeom>
          <a:solidFill>
            <a:srgbClr val="FFFFCC"/>
          </a:solidFill>
          <a:ln w="12700">
            <a:solidFill>
              <a:srgbClr val="FFFFCC"/>
            </a:solidFill>
            <a:miter lim="800000"/>
            <a:headEnd type="none" w="sm" len="sm"/>
            <a:tailEnd type="none" w="sm" len="sm"/>
          </a:ln>
        </p:spPr>
        <p:txBody>
          <a:bodyPr wrap="none" anchor="ctr"/>
          <a:lstStyle/>
          <a:p>
            <a:endParaRPr lang="en-US"/>
          </a:p>
        </p:txBody>
      </p:sp>
      <p:sp>
        <p:nvSpPr>
          <p:cNvPr id="24601" name="Rectangle 27"/>
          <p:cNvSpPr>
            <a:spLocks noChangeArrowheads="1"/>
          </p:cNvSpPr>
          <p:nvPr/>
        </p:nvSpPr>
        <p:spPr bwMode="auto">
          <a:xfrm>
            <a:off x="1371600" y="3124200"/>
            <a:ext cx="1524000" cy="1371600"/>
          </a:xfrm>
          <a:prstGeom prst="rect">
            <a:avLst/>
          </a:prstGeom>
          <a:solidFill>
            <a:srgbClr val="FFFFCC"/>
          </a:solidFill>
          <a:ln w="12700">
            <a:solidFill>
              <a:srgbClr val="FFFFCC"/>
            </a:solidFill>
            <a:miter lim="800000"/>
            <a:headEnd type="none" w="sm" len="sm"/>
            <a:tailEnd type="none" w="sm" len="sm"/>
          </a:ln>
        </p:spPr>
        <p:txBody>
          <a:bodyPr wrap="none" anchor="ctr"/>
          <a:lstStyle/>
          <a:p>
            <a:endParaRPr lang="en-US"/>
          </a:p>
        </p:txBody>
      </p:sp>
      <p:sp>
        <p:nvSpPr>
          <p:cNvPr id="24602" name="Line 28"/>
          <p:cNvSpPr>
            <a:spLocks noChangeShapeType="1"/>
          </p:cNvSpPr>
          <p:nvPr/>
        </p:nvSpPr>
        <p:spPr bwMode="auto">
          <a:xfrm flipH="1">
            <a:off x="2286000" y="3810000"/>
            <a:ext cx="762000" cy="0"/>
          </a:xfrm>
          <a:prstGeom prst="line">
            <a:avLst/>
          </a:prstGeom>
          <a:noFill/>
          <a:ln w="50800">
            <a:solidFill>
              <a:srgbClr val="FF0000"/>
            </a:solidFill>
            <a:round/>
            <a:headEnd type="none" w="sm" len="sm"/>
            <a:tailEnd type="none" w="sm" len="sm"/>
          </a:ln>
        </p:spPr>
        <p:txBody>
          <a:bodyPr/>
          <a:lstStyle/>
          <a:p>
            <a:endParaRPr lang="en-US"/>
          </a:p>
        </p:txBody>
      </p:sp>
      <p:sp>
        <p:nvSpPr>
          <p:cNvPr id="24603" name="Text Box 29"/>
          <p:cNvSpPr txBox="1">
            <a:spLocks noChangeArrowheads="1"/>
          </p:cNvSpPr>
          <p:nvPr/>
        </p:nvSpPr>
        <p:spPr bwMode="auto">
          <a:xfrm>
            <a:off x="1828800" y="3581400"/>
            <a:ext cx="422275" cy="519113"/>
          </a:xfrm>
          <a:prstGeom prst="rect">
            <a:avLst/>
          </a:prstGeom>
          <a:noFill/>
          <a:ln w="12700">
            <a:noFill/>
            <a:miter lim="800000"/>
            <a:headEnd type="none" w="sm" len="sm"/>
            <a:tailEnd type="none" w="sm" len="sm"/>
          </a:ln>
        </p:spPr>
        <p:txBody>
          <a:bodyPr wrap="none">
            <a:spAutoFit/>
          </a:bodyPr>
          <a:lstStyle/>
          <a:p>
            <a:pPr algn="l"/>
            <a:r>
              <a:rPr lang="en-US"/>
              <a:t>C</a:t>
            </a:r>
          </a:p>
        </p:txBody>
      </p:sp>
      <p:sp>
        <p:nvSpPr>
          <p:cNvPr id="24604" name="Oval 30"/>
          <p:cNvSpPr>
            <a:spLocks noChangeArrowheads="1"/>
          </p:cNvSpPr>
          <p:nvPr/>
        </p:nvSpPr>
        <p:spPr bwMode="auto">
          <a:xfrm>
            <a:off x="4114800" y="3581400"/>
            <a:ext cx="457200" cy="457200"/>
          </a:xfrm>
          <a:prstGeom prst="ellipse">
            <a:avLst/>
          </a:prstGeom>
          <a:solidFill>
            <a:schemeClr val="accent1"/>
          </a:solidFill>
          <a:ln w="12700">
            <a:solidFill>
              <a:schemeClr val="accent1"/>
            </a:solidFill>
            <a:round/>
            <a:headEnd type="none" w="sm" len="sm"/>
            <a:tailEnd type="none" w="sm" len="sm"/>
          </a:ln>
        </p:spPr>
        <p:txBody>
          <a:bodyPr wrap="none" anchor="ctr"/>
          <a:lstStyle/>
          <a:p>
            <a:endParaRPr lang="en-US"/>
          </a:p>
        </p:txBody>
      </p:sp>
      <p:sp>
        <p:nvSpPr>
          <p:cNvPr id="16" name="Rectangle 1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Logical NOT !</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5603" name="Rectangle 2"/>
          <p:cNvSpPr>
            <a:spLocks noChangeArrowheads="1"/>
          </p:cNvSpPr>
          <p:nvPr/>
        </p:nvSpPr>
        <p:spPr bwMode="auto">
          <a:xfrm>
            <a:off x="762000" y="1981200"/>
            <a:ext cx="7200900" cy="3870325"/>
          </a:xfrm>
          <a:prstGeom prst="rect">
            <a:avLst/>
          </a:prstGeom>
          <a:noFill/>
          <a:ln w="9525">
            <a:noFill/>
            <a:miter lim="800000"/>
            <a:headEnd/>
            <a:tailEnd/>
          </a:ln>
        </p:spPr>
        <p:txBody>
          <a:bodyPr wrap="none" lIns="92075" tIns="46038" rIns="92075" bIns="46038">
            <a:spAutoFit/>
          </a:bodyPr>
          <a:lstStyle/>
          <a:p>
            <a:pPr algn="l" eaLnBrk="0" hangingPunct="0"/>
            <a:r>
              <a:rPr lang="en-US" sz="3200"/>
              <a:t>^ </a:t>
            </a:r>
          </a:p>
          <a:p>
            <a:pPr algn="l" eaLnBrk="0" hangingPunct="0"/>
            <a:r>
              <a:rPr lang="en-US" sz="3200"/>
              <a:t>    true if only one condition is true</a:t>
            </a:r>
          </a:p>
          <a:p>
            <a:pPr algn="l" eaLnBrk="0" hangingPunct="0"/>
            <a:r>
              <a:rPr lang="en-US" sz="3200"/>
              <a:t>	</a:t>
            </a:r>
          </a:p>
          <a:p>
            <a:pPr algn="l" eaLnBrk="0" hangingPunct="0"/>
            <a:r>
              <a:rPr lang="en-US" sz="3200">
                <a:solidFill>
                  <a:srgbClr val="336600"/>
                </a:solidFill>
              </a:rPr>
              <a:t>if (total==34 </a:t>
            </a:r>
            <a:r>
              <a:rPr lang="en-US" sz="2000">
                <a:solidFill>
                  <a:srgbClr val="336600"/>
                </a:solidFill>
              </a:rPr>
              <a:t>^ </a:t>
            </a:r>
            <a:r>
              <a:rPr lang="en-US" sz="3200">
                <a:solidFill>
                  <a:srgbClr val="336600"/>
                </a:solidFill>
              </a:rPr>
              <a:t>num==23)</a:t>
            </a:r>
          </a:p>
          <a:p>
            <a:pPr algn="l" eaLnBrk="0" hangingPunct="0"/>
            <a:r>
              <a:rPr lang="en-US" sz="3200">
                <a:solidFill>
                  <a:srgbClr val="336600"/>
                </a:solidFill>
              </a:rPr>
              <a:t>{</a:t>
            </a:r>
          </a:p>
          <a:p>
            <a:pPr algn="l"/>
            <a:r>
              <a:rPr lang="en-US"/>
              <a:t>    </a:t>
            </a:r>
            <a:r>
              <a:rPr lang="en-US">
                <a:solidFill>
                  <a:srgbClr val="6600CC"/>
                </a:solidFill>
              </a:rPr>
              <a:t>do something 1;</a:t>
            </a:r>
          </a:p>
          <a:p>
            <a:pPr algn="l"/>
            <a:r>
              <a:rPr lang="en-US">
                <a:solidFill>
                  <a:srgbClr val="6600CC"/>
                </a:solidFill>
              </a:rPr>
              <a:t>    do something 2;</a:t>
            </a:r>
          </a:p>
          <a:p>
            <a:pPr algn="l" eaLnBrk="0" hangingPunct="0"/>
            <a:r>
              <a:rPr lang="en-US" sz="3200">
                <a:solidFill>
                  <a:srgbClr val="336600"/>
                </a:solidFill>
              </a:rPr>
              <a: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Logical XOR ^</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graphicFrame>
        <p:nvGraphicFramePr>
          <p:cNvPr id="80985" name="Group 89"/>
          <p:cNvGraphicFramePr>
            <a:graphicFrameLocks noGrp="1"/>
          </p:cNvGraphicFramePr>
          <p:nvPr/>
        </p:nvGraphicFramePr>
        <p:xfrm>
          <a:off x="6019800" y="2743200"/>
          <a:ext cx="2514600" cy="2590799"/>
        </p:xfrm>
        <a:graphic>
          <a:graphicData uri="http://schemas.openxmlformats.org/drawingml/2006/table">
            <a:tbl>
              <a:tblPr/>
              <a:tblGrid>
                <a:gridCol w="838200"/>
                <a:gridCol w="838200"/>
                <a:gridCol w="838200"/>
              </a:tblGrid>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I</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r h="514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bl>
          </a:graphicData>
        </a:graphic>
      </p:graphicFrame>
      <p:sp>
        <p:nvSpPr>
          <p:cNvPr id="26654" name="Rectangle 33"/>
          <p:cNvSpPr>
            <a:spLocks noChangeArrowheads="1"/>
          </p:cNvSpPr>
          <p:nvPr/>
        </p:nvSpPr>
        <p:spPr bwMode="auto">
          <a:xfrm>
            <a:off x="609600" y="2819400"/>
            <a:ext cx="4953000" cy="2590800"/>
          </a:xfrm>
          <a:prstGeom prst="rect">
            <a:avLst/>
          </a:prstGeom>
          <a:solidFill>
            <a:srgbClr val="FFFFCC"/>
          </a:solidFill>
          <a:ln w="12700">
            <a:solidFill>
              <a:schemeClr val="tx1"/>
            </a:solidFill>
            <a:miter lim="800000"/>
            <a:headEnd type="none" w="sm" len="sm"/>
            <a:tailEnd type="none" w="sm" len="sm"/>
          </a:ln>
        </p:spPr>
        <p:txBody>
          <a:bodyPr wrap="none" anchor="ctr"/>
          <a:lstStyle/>
          <a:p>
            <a:endParaRPr lang="en-US"/>
          </a:p>
        </p:txBody>
      </p:sp>
      <p:sp>
        <p:nvSpPr>
          <p:cNvPr id="26655" name="Rectangle 34"/>
          <p:cNvSpPr>
            <a:spLocks noChangeArrowheads="1"/>
          </p:cNvSpPr>
          <p:nvPr/>
        </p:nvSpPr>
        <p:spPr bwMode="auto">
          <a:xfrm>
            <a:off x="1143000" y="3200400"/>
            <a:ext cx="1676400" cy="1371600"/>
          </a:xfrm>
          <a:prstGeom prst="rect">
            <a:avLst/>
          </a:prstGeom>
          <a:solidFill>
            <a:srgbClr val="FFFFCC"/>
          </a:solidFill>
          <a:ln w="12700">
            <a:solidFill>
              <a:srgbClr val="FFFFCC"/>
            </a:solidFill>
            <a:miter lim="800000"/>
            <a:headEnd type="none" w="sm" len="sm"/>
            <a:tailEnd type="none" w="sm" len="sm"/>
          </a:ln>
        </p:spPr>
        <p:txBody>
          <a:bodyPr wrap="none" anchor="ctr"/>
          <a:lstStyle/>
          <a:p>
            <a:endParaRPr lang="en-US"/>
          </a:p>
        </p:txBody>
      </p:sp>
      <p:sp>
        <p:nvSpPr>
          <p:cNvPr id="26656" name="Line 35"/>
          <p:cNvSpPr>
            <a:spLocks noChangeShapeType="1"/>
          </p:cNvSpPr>
          <p:nvPr/>
        </p:nvSpPr>
        <p:spPr bwMode="auto">
          <a:xfrm flipH="1">
            <a:off x="1905000" y="3733800"/>
            <a:ext cx="762000" cy="0"/>
          </a:xfrm>
          <a:prstGeom prst="line">
            <a:avLst/>
          </a:prstGeom>
          <a:noFill/>
          <a:ln w="50800">
            <a:solidFill>
              <a:srgbClr val="FF0000"/>
            </a:solidFill>
            <a:round/>
            <a:headEnd type="none" w="sm" len="sm"/>
            <a:tailEnd type="none" w="sm" len="sm"/>
          </a:ln>
        </p:spPr>
        <p:txBody>
          <a:bodyPr/>
          <a:lstStyle/>
          <a:p>
            <a:endParaRPr lang="en-US"/>
          </a:p>
        </p:txBody>
      </p:sp>
      <p:sp>
        <p:nvSpPr>
          <p:cNvPr id="26657" name="Line 36"/>
          <p:cNvSpPr>
            <a:spLocks noChangeShapeType="1"/>
          </p:cNvSpPr>
          <p:nvPr/>
        </p:nvSpPr>
        <p:spPr bwMode="auto">
          <a:xfrm flipH="1">
            <a:off x="1905000" y="4114800"/>
            <a:ext cx="762000" cy="0"/>
          </a:xfrm>
          <a:prstGeom prst="line">
            <a:avLst/>
          </a:prstGeom>
          <a:noFill/>
          <a:ln w="50800">
            <a:solidFill>
              <a:srgbClr val="FF0000"/>
            </a:solidFill>
            <a:round/>
            <a:headEnd type="none" w="sm" len="sm"/>
            <a:tailEnd type="none" w="sm" len="sm"/>
          </a:ln>
        </p:spPr>
        <p:txBody>
          <a:bodyPr/>
          <a:lstStyle/>
          <a:p>
            <a:endParaRPr lang="en-US"/>
          </a:p>
        </p:txBody>
      </p:sp>
      <p:sp>
        <p:nvSpPr>
          <p:cNvPr id="26658" name="Line 37"/>
          <p:cNvSpPr>
            <a:spLocks noChangeShapeType="1"/>
          </p:cNvSpPr>
          <p:nvPr/>
        </p:nvSpPr>
        <p:spPr bwMode="auto">
          <a:xfrm>
            <a:off x="3962400" y="3886200"/>
            <a:ext cx="685800" cy="0"/>
          </a:xfrm>
          <a:prstGeom prst="line">
            <a:avLst/>
          </a:prstGeom>
          <a:noFill/>
          <a:ln w="50800">
            <a:solidFill>
              <a:srgbClr val="FF0000"/>
            </a:solidFill>
            <a:round/>
            <a:headEnd type="none" w="sm" len="sm"/>
            <a:tailEnd type="none" w="sm" len="sm"/>
          </a:ln>
        </p:spPr>
        <p:txBody>
          <a:bodyPr/>
          <a:lstStyle/>
          <a:p>
            <a:endParaRPr lang="en-US"/>
          </a:p>
        </p:txBody>
      </p:sp>
      <p:sp>
        <p:nvSpPr>
          <p:cNvPr id="26659" name="Text Box 38"/>
          <p:cNvSpPr txBox="1">
            <a:spLocks noChangeArrowheads="1"/>
          </p:cNvSpPr>
          <p:nvPr/>
        </p:nvSpPr>
        <p:spPr bwMode="auto">
          <a:xfrm>
            <a:off x="1371600" y="3429000"/>
            <a:ext cx="422275" cy="519113"/>
          </a:xfrm>
          <a:prstGeom prst="rect">
            <a:avLst/>
          </a:prstGeom>
          <a:noFill/>
          <a:ln w="12700">
            <a:noFill/>
            <a:miter lim="800000"/>
            <a:headEnd type="none" w="sm" len="sm"/>
            <a:tailEnd type="none" w="sm" len="sm"/>
          </a:ln>
        </p:spPr>
        <p:txBody>
          <a:bodyPr wrap="none">
            <a:spAutoFit/>
          </a:bodyPr>
          <a:lstStyle/>
          <a:p>
            <a:pPr algn="l"/>
            <a:r>
              <a:rPr lang="en-US"/>
              <a:t>C</a:t>
            </a:r>
          </a:p>
        </p:txBody>
      </p:sp>
      <p:sp>
        <p:nvSpPr>
          <p:cNvPr id="26660" name="Text Box 39"/>
          <p:cNvSpPr txBox="1">
            <a:spLocks noChangeArrowheads="1"/>
          </p:cNvSpPr>
          <p:nvPr/>
        </p:nvSpPr>
        <p:spPr bwMode="auto">
          <a:xfrm>
            <a:off x="1371600" y="3810000"/>
            <a:ext cx="409575" cy="519113"/>
          </a:xfrm>
          <a:prstGeom prst="rect">
            <a:avLst/>
          </a:prstGeom>
          <a:noFill/>
          <a:ln w="12700">
            <a:noFill/>
            <a:miter lim="800000"/>
            <a:headEnd type="none" w="sm" len="sm"/>
            <a:tailEnd type="none" w="sm" len="sm"/>
          </a:ln>
        </p:spPr>
        <p:txBody>
          <a:bodyPr wrap="none">
            <a:spAutoFit/>
          </a:bodyPr>
          <a:lstStyle/>
          <a:p>
            <a:pPr algn="l"/>
            <a:r>
              <a:rPr lang="en-US"/>
              <a:t>S</a:t>
            </a:r>
          </a:p>
        </p:txBody>
      </p:sp>
      <p:sp>
        <p:nvSpPr>
          <p:cNvPr id="26661" name="Text Box 40"/>
          <p:cNvSpPr txBox="1">
            <a:spLocks noChangeArrowheads="1"/>
          </p:cNvSpPr>
          <p:nvPr/>
        </p:nvSpPr>
        <p:spPr bwMode="auto">
          <a:xfrm>
            <a:off x="4648200" y="3581400"/>
            <a:ext cx="355600" cy="519113"/>
          </a:xfrm>
          <a:prstGeom prst="rect">
            <a:avLst/>
          </a:prstGeom>
          <a:noFill/>
          <a:ln w="12700">
            <a:noFill/>
            <a:miter lim="800000"/>
            <a:headEnd type="none" w="sm" len="sm"/>
            <a:tailEnd type="none" w="sm" len="sm"/>
          </a:ln>
        </p:spPr>
        <p:txBody>
          <a:bodyPr wrap="none">
            <a:spAutoFit/>
          </a:bodyPr>
          <a:lstStyle/>
          <a:p>
            <a:pPr algn="l"/>
            <a:r>
              <a:rPr lang="en-US"/>
              <a:t>I</a:t>
            </a:r>
          </a:p>
        </p:txBody>
      </p:sp>
      <p:sp>
        <p:nvSpPr>
          <p:cNvPr id="26662" name="Text Box 41"/>
          <p:cNvSpPr txBox="1">
            <a:spLocks noChangeArrowheads="1"/>
          </p:cNvSpPr>
          <p:nvPr/>
        </p:nvSpPr>
        <p:spPr bwMode="auto">
          <a:xfrm>
            <a:off x="1143000" y="2057400"/>
            <a:ext cx="3751263" cy="519113"/>
          </a:xfrm>
          <a:prstGeom prst="rect">
            <a:avLst/>
          </a:prstGeom>
          <a:noFill/>
          <a:ln w="12700">
            <a:noFill/>
            <a:miter lim="800000"/>
            <a:headEnd type="none" w="sm" len="sm"/>
            <a:tailEnd type="none" w="sm" len="sm"/>
          </a:ln>
        </p:spPr>
        <p:txBody>
          <a:bodyPr wrap="none">
            <a:spAutoFit/>
          </a:bodyPr>
          <a:lstStyle/>
          <a:p>
            <a:pPr algn="l"/>
            <a:r>
              <a:rPr lang="en-US"/>
              <a:t>Engineering Symbol</a:t>
            </a:r>
          </a:p>
        </p:txBody>
      </p:sp>
      <p:sp>
        <p:nvSpPr>
          <p:cNvPr id="26663" name="AutoShape 42"/>
          <p:cNvSpPr>
            <a:spLocks noChangeArrowheads="1"/>
          </p:cNvSpPr>
          <p:nvPr/>
        </p:nvSpPr>
        <p:spPr bwMode="auto">
          <a:xfrm flipH="1">
            <a:off x="2514600" y="3429000"/>
            <a:ext cx="1295400" cy="914400"/>
          </a:xfrm>
          <a:prstGeom prst="flowChartOnlineStorage">
            <a:avLst/>
          </a:prstGeom>
          <a:solidFill>
            <a:schemeClr val="accent1"/>
          </a:solidFill>
          <a:ln w="12700">
            <a:solidFill>
              <a:schemeClr val="accent1"/>
            </a:solidFill>
            <a:miter lim="800000"/>
            <a:headEnd type="none" w="sm" len="sm"/>
            <a:tailEnd type="none" w="sm" len="sm"/>
          </a:ln>
        </p:spPr>
        <p:txBody>
          <a:bodyPr wrap="none" anchor="ctr"/>
          <a:lstStyle/>
          <a:p>
            <a:endParaRPr lang="en-US"/>
          </a:p>
        </p:txBody>
      </p:sp>
      <p:sp>
        <p:nvSpPr>
          <p:cNvPr id="26664" name="Oval 43"/>
          <p:cNvSpPr>
            <a:spLocks noChangeArrowheads="1"/>
          </p:cNvSpPr>
          <p:nvPr/>
        </p:nvSpPr>
        <p:spPr bwMode="auto">
          <a:xfrm>
            <a:off x="2819400" y="3429000"/>
            <a:ext cx="1371600" cy="914400"/>
          </a:xfrm>
          <a:prstGeom prst="ellipse">
            <a:avLst/>
          </a:prstGeom>
          <a:solidFill>
            <a:schemeClr val="accent1"/>
          </a:solidFill>
          <a:ln w="12700">
            <a:solidFill>
              <a:schemeClr val="accent1"/>
            </a:solidFill>
            <a:round/>
            <a:headEnd type="none" w="sm" len="sm"/>
            <a:tailEnd type="none" w="sm" len="sm"/>
          </a:ln>
        </p:spPr>
        <p:txBody>
          <a:bodyPr wrap="none" anchor="ctr"/>
          <a:lstStyle/>
          <a:p>
            <a:endParaRPr lang="en-US"/>
          </a:p>
        </p:txBody>
      </p:sp>
      <p:sp>
        <p:nvSpPr>
          <p:cNvPr id="26665" name="AutoShape 44"/>
          <p:cNvSpPr>
            <a:spLocks/>
          </p:cNvSpPr>
          <p:nvPr/>
        </p:nvSpPr>
        <p:spPr bwMode="auto">
          <a:xfrm>
            <a:off x="2209800" y="3429000"/>
            <a:ext cx="152400" cy="914400"/>
          </a:xfrm>
          <a:prstGeom prst="rightBracket">
            <a:avLst>
              <a:gd name="adj" fmla="val 50000"/>
            </a:avLst>
          </a:prstGeom>
          <a:noFill/>
          <a:ln w="50800">
            <a:solidFill>
              <a:srgbClr val="FF0000"/>
            </a:solidFill>
            <a:round/>
            <a:headEnd type="none" w="sm" len="sm"/>
            <a:tailEnd type="none" w="sm" len="sm"/>
          </a:ln>
        </p:spPr>
        <p:txBody>
          <a:bodyPr wrap="none" anchor="ctr"/>
          <a:lstStyle/>
          <a:p>
            <a:endParaRPr lang="en-US"/>
          </a:p>
        </p:txBody>
      </p:sp>
      <p:sp>
        <p:nvSpPr>
          <p:cNvPr id="17" name="Rectangle 1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Logical XOR ^</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914400" y="2895600"/>
            <a:ext cx="71628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logical.java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
        <p:nvSpPr>
          <p:cNvPr id="5" name="Footer Placeholder 2"/>
          <p:cNvSpPr>
            <a:spLocks noGrp="1"/>
          </p:cNvSpPr>
          <p:nvPr>
            <p:ph type="ftr" sz="quarter" idx="11"/>
          </p:nvPr>
        </p:nvSpPr>
        <p:spPr>
          <a:xfrm>
            <a:off x="3124200" y="6248400"/>
            <a:ext cx="2895600" cy="457200"/>
          </a:xfr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990600" y="2438400"/>
            <a:ext cx="7162800" cy="2123658"/>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dowhile.java</a:t>
            </a:r>
            <a:b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b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password.java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
        <p:nvSpPr>
          <p:cNvPr id="5" name="Footer Placeholder 2"/>
          <p:cNvSpPr>
            <a:spLocks noGrp="1"/>
          </p:cNvSpPr>
          <p:nvPr>
            <p:ph type="ftr" sz="quarter" idx="11"/>
          </p:nvPr>
        </p:nvSpPr>
        <p:spPr>
          <a:xfrm>
            <a:off x="3124200" y="6248400"/>
            <a:ext cx="2895600" cy="457200"/>
          </a:xfr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Common</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Boolean</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Laws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0723" name="Rectangle 2"/>
          <p:cNvSpPr>
            <a:spLocks noChangeArrowheads="1"/>
          </p:cNvSpPr>
          <p:nvPr/>
        </p:nvSpPr>
        <p:spPr bwMode="auto">
          <a:xfrm>
            <a:off x="974725" y="719138"/>
            <a:ext cx="184150" cy="457200"/>
          </a:xfrm>
          <a:prstGeom prst="rect">
            <a:avLst/>
          </a:prstGeom>
          <a:noFill/>
          <a:ln w="9525">
            <a:noFill/>
            <a:miter lim="800000"/>
            <a:headEnd/>
            <a:tailEnd/>
          </a:ln>
        </p:spPr>
        <p:txBody>
          <a:bodyPr wrap="none" lIns="92075" tIns="46038" rIns="92075" bIns="46038">
            <a:spAutoFit/>
          </a:bodyPr>
          <a:lstStyle/>
          <a:p>
            <a:pPr algn="l"/>
            <a:endParaRPr lang="en-US" sz="2400" b="0">
              <a:latin typeface="Times New Roman" pitchFamily="18" charset="0"/>
            </a:endParaRPr>
          </a:p>
        </p:txBody>
      </p:sp>
      <p:sp>
        <p:nvSpPr>
          <p:cNvPr id="30726" name="Rectangle 19"/>
          <p:cNvSpPr>
            <a:spLocks noChangeArrowheads="1"/>
          </p:cNvSpPr>
          <p:nvPr/>
        </p:nvSpPr>
        <p:spPr bwMode="auto">
          <a:xfrm>
            <a:off x="685800" y="4800600"/>
            <a:ext cx="7748588" cy="531813"/>
          </a:xfrm>
          <a:prstGeom prst="rect">
            <a:avLst/>
          </a:prstGeom>
          <a:noFill/>
          <a:ln w="12700">
            <a:solidFill>
              <a:srgbClr val="0000FF"/>
            </a:solidFill>
            <a:miter lim="800000"/>
            <a:headEnd type="none" w="sm" len="sm"/>
            <a:tailEnd type="none" w="sm" len="sm"/>
          </a:ln>
        </p:spPr>
        <p:txBody>
          <a:bodyPr wrap="none">
            <a:spAutoFit/>
          </a:bodyPr>
          <a:lstStyle/>
          <a:p>
            <a:pPr algn="l"/>
            <a:r>
              <a:rPr lang="en-US">
                <a:solidFill>
                  <a:schemeClr val="accent2"/>
                </a:solidFill>
              </a:rPr>
              <a:t>This is used now and again by AP and UIL!</a:t>
            </a:r>
          </a:p>
        </p:txBody>
      </p:sp>
      <p:sp>
        <p:nvSpPr>
          <p:cNvPr id="30727" name="Text Box 20"/>
          <p:cNvSpPr txBox="1">
            <a:spLocks noChangeArrowheads="1"/>
          </p:cNvSpPr>
          <p:nvPr/>
        </p:nvSpPr>
        <p:spPr bwMode="auto">
          <a:xfrm>
            <a:off x="1447800" y="3276600"/>
            <a:ext cx="5661025" cy="958850"/>
          </a:xfrm>
          <a:prstGeom prst="rect">
            <a:avLst/>
          </a:prstGeom>
          <a:noFill/>
          <a:ln w="12700">
            <a:solidFill>
              <a:srgbClr val="FF6600"/>
            </a:solidFill>
            <a:miter lim="800000"/>
            <a:headEnd type="none" w="sm" len="sm"/>
            <a:tailEnd type="none" w="sm" len="sm"/>
          </a:ln>
        </p:spPr>
        <p:txBody>
          <a:bodyPr wrap="none">
            <a:spAutoFit/>
          </a:bodyPr>
          <a:lstStyle/>
          <a:p>
            <a:pPr algn="l" eaLnBrk="0" hangingPunct="0"/>
            <a:r>
              <a:rPr lang="en-US">
                <a:solidFill>
                  <a:srgbClr val="FF6600"/>
                </a:solidFill>
              </a:rPr>
              <a:t>c&amp;&amp;(c||s) 		Java Code</a:t>
            </a:r>
          </a:p>
          <a:p>
            <a:pPr algn="l" eaLnBrk="0" hangingPunct="0"/>
            <a:r>
              <a:rPr lang="en-US">
                <a:solidFill>
                  <a:srgbClr val="FF6600"/>
                </a:solidFill>
              </a:rPr>
              <a:t>c||(c&amp;&amp;s) 		Java Code</a:t>
            </a:r>
          </a:p>
        </p:txBody>
      </p:sp>
      <p:sp>
        <p:nvSpPr>
          <p:cNvPr id="8" name="Rectangle 7"/>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Law of Absorption</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1748" name="Text Box 34"/>
          <p:cNvSpPr txBox="1">
            <a:spLocks noChangeArrowheads="1"/>
          </p:cNvSpPr>
          <p:nvPr/>
        </p:nvSpPr>
        <p:spPr bwMode="auto">
          <a:xfrm>
            <a:off x="533400" y="1828800"/>
            <a:ext cx="7696200" cy="2227263"/>
          </a:xfrm>
          <a:prstGeom prst="rect">
            <a:avLst/>
          </a:prstGeom>
          <a:noFill/>
          <a:ln w="12700">
            <a:noFill/>
            <a:miter lim="800000"/>
            <a:headEnd type="none" w="sm" len="sm"/>
            <a:tailEnd type="none" w="sm" len="sm"/>
          </a:ln>
        </p:spPr>
        <p:txBody>
          <a:bodyPr>
            <a:spAutoFit/>
          </a:bodyPr>
          <a:lstStyle/>
          <a:p>
            <a:pPr algn="l"/>
            <a:r>
              <a:rPr lang="en-US" dirty="0" err="1"/>
              <a:t>boolean</a:t>
            </a:r>
            <a:r>
              <a:rPr lang="en-US" dirty="0"/>
              <a:t> </a:t>
            </a:r>
            <a:r>
              <a:rPr lang="en-US" dirty="0" smtClean="0"/>
              <a:t>C </a:t>
            </a:r>
            <a:r>
              <a:rPr lang="en-US" dirty="0"/>
              <a:t>= true;</a:t>
            </a:r>
          </a:p>
          <a:p>
            <a:pPr algn="l"/>
            <a:r>
              <a:rPr lang="en-US" dirty="0" err="1"/>
              <a:t>boolean</a:t>
            </a:r>
            <a:r>
              <a:rPr lang="en-US" dirty="0"/>
              <a:t> </a:t>
            </a:r>
            <a:r>
              <a:rPr lang="en-US" dirty="0" smtClean="0"/>
              <a:t>S </a:t>
            </a:r>
            <a:r>
              <a:rPr lang="en-US" dirty="0"/>
              <a:t>= false;</a:t>
            </a:r>
          </a:p>
          <a:p>
            <a:pPr algn="l"/>
            <a:r>
              <a:rPr lang="en-US" dirty="0" err="1"/>
              <a:t>boolean</a:t>
            </a:r>
            <a:r>
              <a:rPr lang="en-US" dirty="0"/>
              <a:t> </a:t>
            </a:r>
            <a:r>
              <a:rPr lang="en-US" dirty="0" smtClean="0"/>
              <a:t>I = </a:t>
            </a:r>
            <a:r>
              <a:rPr lang="en-US" dirty="0"/>
              <a:t>C</a:t>
            </a:r>
            <a:r>
              <a:rPr lang="en-US" dirty="0" smtClean="0"/>
              <a:t> </a:t>
            </a:r>
            <a:r>
              <a:rPr lang="en-US" dirty="0"/>
              <a:t>|| </a:t>
            </a:r>
            <a:r>
              <a:rPr lang="en-US" dirty="0" smtClean="0"/>
              <a:t>( C &amp;&amp; S );</a:t>
            </a:r>
            <a:endParaRPr lang="en-US" dirty="0"/>
          </a:p>
          <a:p>
            <a:pPr algn="l"/>
            <a:r>
              <a:rPr lang="en-US" dirty="0" err="1"/>
              <a:t>System.out.println</a:t>
            </a:r>
            <a:r>
              <a:rPr lang="en-US" dirty="0" smtClean="0"/>
              <a:t>(</a:t>
            </a:r>
            <a:r>
              <a:rPr lang="en-US" dirty="0"/>
              <a:t> </a:t>
            </a:r>
            <a:r>
              <a:rPr lang="en-US" dirty="0" smtClean="0"/>
              <a:t>I );</a:t>
            </a:r>
            <a:endParaRPr lang="en-US" dirty="0"/>
          </a:p>
          <a:p>
            <a:pPr algn="l"/>
            <a:endParaRPr lang="en-US" dirty="0"/>
          </a:p>
        </p:txBody>
      </p:sp>
      <p:sp>
        <p:nvSpPr>
          <p:cNvPr id="31749" name="Text Box 35"/>
          <p:cNvSpPr txBox="1">
            <a:spLocks noChangeArrowheads="1"/>
          </p:cNvSpPr>
          <p:nvPr/>
        </p:nvSpPr>
        <p:spPr bwMode="auto">
          <a:xfrm>
            <a:off x="762000" y="4343400"/>
            <a:ext cx="1905000" cy="1323975"/>
          </a:xfrm>
          <a:prstGeom prst="rect">
            <a:avLst/>
          </a:prstGeom>
          <a:noFill/>
          <a:ln w="12700">
            <a:solidFill>
              <a:srgbClr val="993300"/>
            </a:solidFill>
            <a:miter lim="800000"/>
            <a:headEnd type="none" w="sm" len="sm"/>
            <a:tailEnd type="none" w="sm" len="sm"/>
          </a:ln>
        </p:spPr>
        <p:txBody>
          <a:bodyPr>
            <a:spAutoFit/>
          </a:bodyPr>
          <a:lstStyle/>
          <a:p>
            <a:pPr algn="l" eaLnBrk="0" hangingPunct="0">
              <a:spcBef>
                <a:spcPct val="50000"/>
              </a:spcBef>
            </a:pPr>
            <a:r>
              <a:rPr lang="en-US" sz="3200" u="sng">
                <a:solidFill>
                  <a:srgbClr val="FF0000"/>
                </a:solidFill>
              </a:rPr>
              <a:t>OUTPUT</a:t>
            </a:r>
          </a:p>
          <a:p>
            <a:pPr algn="l" eaLnBrk="0" hangingPunct="0">
              <a:spcBef>
                <a:spcPct val="50000"/>
              </a:spcBef>
            </a:pPr>
            <a:r>
              <a:rPr lang="en-US" sz="3200"/>
              <a:t>true</a:t>
            </a:r>
          </a:p>
        </p:txBody>
      </p:sp>
      <p:graphicFrame>
        <p:nvGraphicFramePr>
          <p:cNvPr id="88171" name="Group 107"/>
          <p:cNvGraphicFramePr>
            <a:graphicFrameLocks noGrp="1"/>
          </p:cNvGraphicFramePr>
          <p:nvPr/>
        </p:nvGraphicFramePr>
        <p:xfrm>
          <a:off x="5867400" y="2057400"/>
          <a:ext cx="2514600" cy="2590799"/>
        </p:xfrm>
        <a:graphic>
          <a:graphicData uri="http://schemas.openxmlformats.org/drawingml/2006/table">
            <a:tbl>
              <a:tblPr/>
              <a:tblGrid>
                <a:gridCol w="838200"/>
                <a:gridCol w="838200"/>
                <a:gridCol w="838200"/>
              </a:tblGrid>
              <a:tr h="176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ahoma" pitchFamily="34" charset="0"/>
                        </a:rPr>
                        <a:t>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ahoma" pitchFamily="34" charset="0"/>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ahoma" pitchFamily="34" charset="0"/>
                        </a:rPr>
                        <a:t>I</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r h="514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bl>
          </a:graphicData>
        </a:graphic>
      </p:graphicFrame>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Truth Table Example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2772" name="Text Box 3"/>
          <p:cNvSpPr txBox="1">
            <a:spLocks noChangeArrowheads="1"/>
          </p:cNvSpPr>
          <p:nvPr/>
        </p:nvSpPr>
        <p:spPr bwMode="auto">
          <a:xfrm>
            <a:off x="381000" y="1752600"/>
            <a:ext cx="7696200" cy="2227263"/>
          </a:xfrm>
          <a:prstGeom prst="rect">
            <a:avLst/>
          </a:prstGeom>
          <a:noFill/>
          <a:ln w="12700">
            <a:noFill/>
            <a:miter lim="800000"/>
            <a:headEnd type="none" w="sm" len="sm"/>
            <a:tailEnd type="none" w="sm" len="sm"/>
          </a:ln>
        </p:spPr>
        <p:txBody>
          <a:bodyPr>
            <a:spAutoFit/>
          </a:bodyPr>
          <a:lstStyle/>
          <a:p>
            <a:pPr algn="l"/>
            <a:r>
              <a:rPr lang="en-US" dirty="0" err="1"/>
              <a:t>boolean</a:t>
            </a:r>
            <a:r>
              <a:rPr lang="en-US" dirty="0"/>
              <a:t> </a:t>
            </a:r>
            <a:r>
              <a:rPr lang="en-US" dirty="0" smtClean="0"/>
              <a:t>C </a:t>
            </a:r>
            <a:r>
              <a:rPr lang="en-US" dirty="0"/>
              <a:t>= false;</a:t>
            </a:r>
          </a:p>
          <a:p>
            <a:pPr algn="l"/>
            <a:r>
              <a:rPr lang="en-US" dirty="0" err="1"/>
              <a:t>boolean</a:t>
            </a:r>
            <a:r>
              <a:rPr lang="en-US" dirty="0"/>
              <a:t> </a:t>
            </a:r>
            <a:r>
              <a:rPr lang="en-US" dirty="0" smtClean="0"/>
              <a:t>S = </a:t>
            </a:r>
            <a:r>
              <a:rPr lang="en-US" dirty="0"/>
              <a:t>true;</a:t>
            </a:r>
          </a:p>
          <a:p>
            <a:pPr algn="l"/>
            <a:r>
              <a:rPr lang="en-US" dirty="0" err="1"/>
              <a:t>boolean</a:t>
            </a:r>
            <a:r>
              <a:rPr lang="en-US" dirty="0"/>
              <a:t>  </a:t>
            </a:r>
            <a:r>
              <a:rPr lang="en-US" dirty="0" smtClean="0"/>
              <a:t>I </a:t>
            </a:r>
            <a:r>
              <a:rPr lang="en-US" dirty="0"/>
              <a:t>= </a:t>
            </a:r>
            <a:r>
              <a:rPr lang="en-US" dirty="0" smtClean="0"/>
              <a:t>C </a:t>
            </a:r>
            <a:r>
              <a:rPr lang="en-US" dirty="0"/>
              <a:t>&amp;&amp; </a:t>
            </a:r>
            <a:r>
              <a:rPr lang="en-US" dirty="0" smtClean="0"/>
              <a:t>( C || S );</a:t>
            </a:r>
            <a:endParaRPr lang="en-US" dirty="0"/>
          </a:p>
          <a:p>
            <a:pPr algn="l"/>
            <a:r>
              <a:rPr lang="en-US" dirty="0" err="1"/>
              <a:t>System.out.println</a:t>
            </a:r>
            <a:r>
              <a:rPr lang="en-US" dirty="0" smtClean="0"/>
              <a:t>(</a:t>
            </a:r>
            <a:r>
              <a:rPr lang="en-US" dirty="0"/>
              <a:t> </a:t>
            </a:r>
            <a:r>
              <a:rPr lang="en-US" dirty="0" smtClean="0"/>
              <a:t>I );</a:t>
            </a:r>
            <a:endParaRPr lang="en-US" dirty="0"/>
          </a:p>
          <a:p>
            <a:pPr algn="l"/>
            <a:endParaRPr lang="en-US" dirty="0"/>
          </a:p>
        </p:txBody>
      </p:sp>
      <p:sp>
        <p:nvSpPr>
          <p:cNvPr id="32773" name="Text Box 4"/>
          <p:cNvSpPr txBox="1">
            <a:spLocks noChangeArrowheads="1"/>
          </p:cNvSpPr>
          <p:nvPr/>
        </p:nvSpPr>
        <p:spPr bwMode="auto">
          <a:xfrm>
            <a:off x="838200" y="4191000"/>
            <a:ext cx="1905000" cy="1323975"/>
          </a:xfrm>
          <a:prstGeom prst="rect">
            <a:avLst/>
          </a:prstGeom>
          <a:noFill/>
          <a:ln w="12700">
            <a:solidFill>
              <a:srgbClr val="993300"/>
            </a:solidFill>
            <a:miter lim="800000"/>
            <a:headEnd type="none" w="sm" len="sm"/>
            <a:tailEnd type="none" w="sm" len="sm"/>
          </a:ln>
        </p:spPr>
        <p:txBody>
          <a:bodyPr>
            <a:spAutoFit/>
          </a:bodyPr>
          <a:lstStyle/>
          <a:p>
            <a:pPr algn="l" eaLnBrk="0" hangingPunct="0">
              <a:spcBef>
                <a:spcPct val="50000"/>
              </a:spcBef>
            </a:pPr>
            <a:r>
              <a:rPr lang="en-US" sz="3200" u="sng">
                <a:solidFill>
                  <a:srgbClr val="FF0000"/>
                </a:solidFill>
              </a:rPr>
              <a:t>OUTPUT</a:t>
            </a:r>
          </a:p>
          <a:p>
            <a:pPr algn="l" eaLnBrk="0" hangingPunct="0">
              <a:spcBef>
                <a:spcPct val="50000"/>
              </a:spcBef>
            </a:pPr>
            <a:r>
              <a:rPr lang="en-US" sz="3200"/>
              <a:t>false</a:t>
            </a:r>
          </a:p>
        </p:txBody>
      </p:sp>
      <p:graphicFrame>
        <p:nvGraphicFramePr>
          <p:cNvPr id="94284" name="Group 76"/>
          <p:cNvGraphicFramePr>
            <a:graphicFrameLocks noGrp="1"/>
          </p:cNvGraphicFramePr>
          <p:nvPr/>
        </p:nvGraphicFramePr>
        <p:xfrm>
          <a:off x="5867400" y="2057400"/>
          <a:ext cx="2514600" cy="2590799"/>
        </p:xfrm>
        <a:graphic>
          <a:graphicData uri="http://schemas.openxmlformats.org/drawingml/2006/table">
            <a:tbl>
              <a:tblPr/>
              <a:tblGrid>
                <a:gridCol w="838200"/>
                <a:gridCol w="838200"/>
                <a:gridCol w="838200"/>
              </a:tblGrid>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ahoma" pitchFamily="34" charset="0"/>
                        </a:rPr>
                        <a:t>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ahoma" pitchFamily="34" charset="0"/>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ahoma" pitchFamily="34" charset="0"/>
                        </a:rPr>
                        <a:t>I</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r h="514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bl>
          </a:graphicData>
        </a:graphic>
      </p:graphicFrame>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Truth Table Example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3795" name="Rectangle 3"/>
          <p:cNvSpPr>
            <a:spLocks noChangeArrowheads="1"/>
          </p:cNvSpPr>
          <p:nvPr/>
        </p:nvSpPr>
        <p:spPr bwMode="auto">
          <a:xfrm>
            <a:off x="1143000" y="1676400"/>
            <a:ext cx="6153150" cy="4371975"/>
          </a:xfrm>
          <a:prstGeom prst="rect">
            <a:avLst/>
          </a:prstGeom>
          <a:noFill/>
          <a:ln w="9525">
            <a:solidFill>
              <a:schemeClr val="accent2"/>
            </a:solidFill>
            <a:miter lim="800000"/>
            <a:headEnd/>
            <a:tailEnd/>
          </a:ln>
        </p:spPr>
        <p:txBody>
          <a:bodyPr lIns="92075" tIns="46038" rIns="92075" bIns="46038">
            <a:spAutoFit/>
          </a:bodyPr>
          <a:lstStyle/>
          <a:p>
            <a:pPr algn="l"/>
            <a:r>
              <a:rPr lang="en-US">
                <a:solidFill>
                  <a:srgbClr val="000099"/>
                </a:solidFill>
              </a:rPr>
              <a:t>A boolean is any condition or</a:t>
            </a:r>
          </a:p>
          <a:p>
            <a:pPr algn="l"/>
            <a:r>
              <a:rPr lang="en-US">
                <a:solidFill>
                  <a:srgbClr val="000099"/>
                </a:solidFill>
              </a:rPr>
              <a:t>variable that can be evaluated</a:t>
            </a:r>
          </a:p>
          <a:p>
            <a:pPr algn="l"/>
            <a:r>
              <a:rPr lang="en-US">
                <a:solidFill>
                  <a:srgbClr val="000099"/>
                </a:solidFill>
              </a:rPr>
              <a:t>to true or false.</a:t>
            </a:r>
          </a:p>
          <a:p>
            <a:pPr algn="l" eaLnBrk="0" hangingPunct="0"/>
            <a:endParaRPr lang="en-US">
              <a:solidFill>
                <a:srgbClr val="000099"/>
              </a:solidFill>
            </a:endParaRPr>
          </a:p>
          <a:p>
            <a:pPr algn="l" eaLnBrk="0" hangingPunct="0"/>
            <a:r>
              <a:rPr lang="en-US">
                <a:solidFill>
                  <a:srgbClr val="000099"/>
                </a:solidFill>
              </a:rPr>
              <a:t>boolean stop = false;</a:t>
            </a:r>
          </a:p>
          <a:p>
            <a:pPr algn="l" eaLnBrk="0" hangingPunct="0"/>
            <a:r>
              <a:rPr lang="en-US">
                <a:solidFill>
                  <a:srgbClr val="000099"/>
                </a:solidFill>
              </a:rPr>
              <a:t>boolean go = true;</a:t>
            </a:r>
          </a:p>
          <a:p>
            <a:pPr algn="l" eaLnBrk="0" hangingPunct="0"/>
            <a:endParaRPr lang="en-US">
              <a:solidFill>
                <a:srgbClr val="000099"/>
              </a:solidFill>
            </a:endParaRPr>
          </a:p>
          <a:p>
            <a:pPr algn="l" eaLnBrk="0" hangingPunct="0"/>
            <a:r>
              <a:rPr lang="en-US">
                <a:solidFill>
                  <a:srgbClr val="000099"/>
                </a:solidFill>
              </a:rPr>
              <a:t>if(x&gt;10) {  }</a:t>
            </a:r>
          </a:p>
          <a:p>
            <a:pPr algn="l" eaLnBrk="0" hangingPunct="0"/>
            <a:endParaRPr lang="en-US">
              <a:solidFill>
                <a:srgbClr val="000099"/>
              </a:solidFill>
            </a:endParaRPr>
          </a:p>
          <a:p>
            <a:pPr algn="l" eaLnBrk="0" hangingPunct="0"/>
            <a:r>
              <a:rPr lang="en-US">
                <a:solidFill>
                  <a:srgbClr val="000099"/>
                </a:solidFill>
              </a:rPr>
              <a:t>while(z&lt;20) { }</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What is a </a:t>
            </a:r>
            <a:r>
              <a:rPr lang="en-US" sz="5400" dirty="0" err="1"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boolean</a:t>
            </a: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pic>
        <p:nvPicPr>
          <p:cNvPr id="6" name="Picture 2"/>
          <p:cNvPicPr>
            <a:picLocks noChangeAspect="1" noChangeArrowheads="1"/>
          </p:cNvPicPr>
          <p:nvPr/>
        </p:nvPicPr>
        <p:blipFill>
          <a:blip r:embed="rId3" cstate="print"/>
          <a:srcRect/>
          <a:stretch>
            <a:fillRect/>
          </a:stretch>
        </p:blipFill>
        <p:spPr bwMode="auto">
          <a:xfrm>
            <a:off x="6248400" y="2667000"/>
            <a:ext cx="2209800" cy="32004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33795"/>
                                        </p:tgtEl>
                                        <p:attrNameLst>
                                          <p:attrName>style.visibility</p:attrName>
                                        </p:attrNameLst>
                                      </p:cBhvr>
                                      <p:to>
                                        <p:strVal val="visible"/>
                                      </p:to>
                                    </p:set>
                                    <p:anim calcmode="lin" valueType="num">
                                      <p:cBhvr additive="base">
                                        <p:cTn id="7" dur="500" fill="hold"/>
                                        <p:tgtEl>
                                          <p:spTgt spid="33795"/>
                                        </p:tgtEl>
                                        <p:attrNameLst>
                                          <p:attrName>ppt_x</p:attrName>
                                        </p:attrNameLst>
                                      </p:cBhvr>
                                      <p:tavLst>
                                        <p:tav tm="0">
                                          <p:val>
                                            <p:strVal val="0-#ppt_w/2"/>
                                          </p:val>
                                        </p:tav>
                                        <p:tav tm="100000">
                                          <p:val>
                                            <p:strVal val="#ppt_x"/>
                                          </p:val>
                                        </p:tav>
                                      </p:tavLst>
                                    </p:anim>
                                    <p:anim calcmode="lin" valueType="num">
                                      <p:cBhvr additive="base">
                                        <p:cTn id="8" dur="500" fill="hold"/>
                                        <p:tgtEl>
                                          <p:spTgt spid="3379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304800" y="2895600"/>
            <a:ext cx="84582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absorptionlaw.java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
        <p:nvSpPr>
          <p:cNvPr id="5" name="Footer Placeholder 2"/>
          <p:cNvSpPr>
            <a:spLocks noGrp="1"/>
          </p:cNvSpPr>
          <p:nvPr>
            <p:ph type="ftr" sz="quarter" idx="11"/>
          </p:nvPr>
        </p:nvSpPr>
        <p:spPr>
          <a:xfrm>
            <a:off x="3124200" y="6248400"/>
            <a:ext cx="2895600" cy="457200"/>
          </a:xfr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4819" name="Rectangle 2"/>
          <p:cNvSpPr>
            <a:spLocks noChangeArrowheads="1"/>
          </p:cNvSpPr>
          <p:nvPr/>
        </p:nvSpPr>
        <p:spPr bwMode="auto">
          <a:xfrm>
            <a:off x="974725" y="719138"/>
            <a:ext cx="184150" cy="457200"/>
          </a:xfrm>
          <a:prstGeom prst="rect">
            <a:avLst/>
          </a:prstGeom>
          <a:noFill/>
          <a:ln w="9525">
            <a:noFill/>
            <a:miter lim="800000"/>
            <a:headEnd/>
            <a:tailEnd/>
          </a:ln>
        </p:spPr>
        <p:txBody>
          <a:bodyPr wrap="none" lIns="92075" tIns="46038" rIns="92075" bIns="46038">
            <a:spAutoFit/>
          </a:bodyPr>
          <a:lstStyle/>
          <a:p>
            <a:pPr algn="l"/>
            <a:endParaRPr lang="en-US" sz="2400" b="0">
              <a:latin typeface="Times New Roman" pitchFamily="18" charset="0"/>
            </a:endParaRPr>
          </a:p>
        </p:txBody>
      </p:sp>
      <p:sp>
        <p:nvSpPr>
          <p:cNvPr id="34822" name="Rectangle 5"/>
          <p:cNvSpPr>
            <a:spLocks noChangeArrowheads="1"/>
          </p:cNvSpPr>
          <p:nvPr/>
        </p:nvSpPr>
        <p:spPr bwMode="auto">
          <a:xfrm>
            <a:off x="685800" y="4800600"/>
            <a:ext cx="7748588" cy="531813"/>
          </a:xfrm>
          <a:prstGeom prst="rect">
            <a:avLst/>
          </a:prstGeom>
          <a:noFill/>
          <a:ln w="12700">
            <a:solidFill>
              <a:srgbClr val="0000FF"/>
            </a:solidFill>
            <a:miter lim="800000"/>
            <a:headEnd type="none" w="sm" len="sm"/>
            <a:tailEnd type="none" w="sm" len="sm"/>
          </a:ln>
        </p:spPr>
        <p:txBody>
          <a:bodyPr wrap="none">
            <a:spAutoFit/>
          </a:bodyPr>
          <a:lstStyle/>
          <a:p>
            <a:pPr algn="l"/>
            <a:r>
              <a:rPr lang="en-US">
                <a:solidFill>
                  <a:schemeClr val="accent2"/>
                </a:solidFill>
              </a:rPr>
              <a:t>This is used now and again by AP and UIL!</a:t>
            </a:r>
          </a:p>
        </p:txBody>
      </p:sp>
      <p:sp>
        <p:nvSpPr>
          <p:cNvPr id="34823" name="Text Box 7"/>
          <p:cNvSpPr txBox="1">
            <a:spLocks noChangeArrowheads="1"/>
          </p:cNvSpPr>
          <p:nvPr/>
        </p:nvSpPr>
        <p:spPr bwMode="auto">
          <a:xfrm>
            <a:off x="2819400" y="1905000"/>
            <a:ext cx="3200400" cy="1385888"/>
          </a:xfrm>
          <a:prstGeom prst="rect">
            <a:avLst/>
          </a:prstGeom>
          <a:noFill/>
          <a:ln w="12700">
            <a:solidFill>
              <a:srgbClr val="FF6600"/>
            </a:solidFill>
            <a:miter lim="800000"/>
            <a:headEnd type="none" w="sm" len="sm"/>
            <a:tailEnd type="none" w="sm" len="sm"/>
          </a:ln>
        </p:spPr>
        <p:txBody>
          <a:bodyPr>
            <a:spAutoFit/>
          </a:bodyPr>
          <a:lstStyle/>
          <a:p>
            <a:pPr algn="l" eaLnBrk="0" hangingPunct="0"/>
            <a:r>
              <a:rPr lang="en-US" dirty="0">
                <a:solidFill>
                  <a:srgbClr val="FF6600"/>
                </a:solidFill>
              </a:rPr>
              <a:t>c&amp;&amp;(s||</a:t>
            </a:r>
            <a:r>
              <a:rPr lang="en-US" dirty="0" err="1">
                <a:solidFill>
                  <a:srgbClr val="FF6600"/>
                </a:solidFill>
              </a:rPr>
              <a:t>i</a:t>
            </a:r>
            <a:r>
              <a:rPr lang="en-US" dirty="0">
                <a:solidFill>
                  <a:srgbClr val="FF6600"/>
                </a:solidFill>
              </a:rPr>
              <a:t>) </a:t>
            </a:r>
          </a:p>
          <a:p>
            <a:pPr algn="l" eaLnBrk="0" hangingPunct="0"/>
            <a:r>
              <a:rPr lang="en-US" dirty="0">
                <a:solidFill>
                  <a:srgbClr val="FF6600"/>
                </a:solidFill>
              </a:rPr>
              <a:t>is the same as</a:t>
            </a:r>
          </a:p>
          <a:p>
            <a:pPr algn="l" eaLnBrk="0" hangingPunct="0"/>
            <a:r>
              <a:rPr lang="en-US" dirty="0">
                <a:solidFill>
                  <a:srgbClr val="FF6600"/>
                </a:solidFill>
              </a:rPr>
              <a:t>(c&amp;&amp;s)||(c&amp;&amp;</a:t>
            </a:r>
            <a:r>
              <a:rPr lang="en-US" dirty="0" err="1">
                <a:solidFill>
                  <a:srgbClr val="FF6600"/>
                </a:solidFill>
              </a:rPr>
              <a:t>i</a:t>
            </a:r>
            <a:r>
              <a:rPr lang="en-US" dirty="0">
                <a:solidFill>
                  <a:srgbClr val="FF6600"/>
                </a:solidFill>
              </a:rPr>
              <a:t>)</a:t>
            </a:r>
          </a:p>
        </p:txBody>
      </p:sp>
      <p:sp>
        <p:nvSpPr>
          <p:cNvPr id="8" name="Rectangle 7"/>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Distributive Law</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5844" name="Text Box 3"/>
          <p:cNvSpPr txBox="1">
            <a:spLocks noChangeArrowheads="1"/>
          </p:cNvSpPr>
          <p:nvPr/>
        </p:nvSpPr>
        <p:spPr bwMode="auto">
          <a:xfrm>
            <a:off x="685800" y="1905000"/>
            <a:ext cx="7696200" cy="3108543"/>
          </a:xfrm>
          <a:prstGeom prst="rect">
            <a:avLst/>
          </a:prstGeom>
          <a:noFill/>
          <a:ln w="12700">
            <a:noFill/>
            <a:miter lim="800000"/>
            <a:headEnd type="none" w="sm" len="sm"/>
            <a:tailEnd type="none" w="sm" len="sm"/>
          </a:ln>
        </p:spPr>
        <p:txBody>
          <a:bodyPr>
            <a:spAutoFit/>
          </a:bodyPr>
          <a:lstStyle/>
          <a:p>
            <a:pPr algn="l"/>
            <a:r>
              <a:rPr lang="en-US" dirty="0" err="1"/>
              <a:t>boolean</a:t>
            </a:r>
            <a:r>
              <a:rPr lang="en-US" dirty="0"/>
              <a:t> </a:t>
            </a:r>
            <a:r>
              <a:rPr lang="en-US" dirty="0" smtClean="0"/>
              <a:t>C=true, S=true, I=false, </a:t>
            </a:r>
            <a:r>
              <a:rPr lang="en-US" dirty="0" err="1" smtClean="0"/>
              <a:t>ans</a:t>
            </a:r>
            <a:r>
              <a:rPr lang="en-US" dirty="0" smtClean="0"/>
              <a:t>;</a:t>
            </a:r>
            <a:br>
              <a:rPr lang="en-US" dirty="0" smtClean="0"/>
            </a:br>
            <a:endParaRPr lang="en-US" dirty="0"/>
          </a:p>
          <a:p>
            <a:pPr algn="l"/>
            <a:r>
              <a:rPr lang="en-US" dirty="0" err="1"/>
              <a:t>ans</a:t>
            </a:r>
            <a:r>
              <a:rPr lang="en-US" dirty="0" smtClean="0"/>
              <a:t>=(( C || ( S &amp;&amp;</a:t>
            </a:r>
            <a:r>
              <a:rPr lang="en-US" dirty="0"/>
              <a:t> </a:t>
            </a:r>
            <a:r>
              <a:rPr lang="en-US" dirty="0" smtClean="0"/>
              <a:t>I ))</a:t>
            </a:r>
          </a:p>
          <a:p>
            <a:pPr algn="l"/>
            <a:r>
              <a:rPr lang="en-US" dirty="0" smtClean="0"/>
              <a:t>             ==</a:t>
            </a:r>
          </a:p>
          <a:p>
            <a:pPr algn="l"/>
            <a:r>
              <a:rPr lang="en-US" dirty="0" smtClean="0"/>
              <a:t>         (( C || S ) &amp;&amp; ( C || I )));</a:t>
            </a:r>
          </a:p>
          <a:p>
            <a:pPr algn="l"/>
            <a:endParaRPr lang="en-US" dirty="0"/>
          </a:p>
          <a:p>
            <a:pPr algn="l"/>
            <a:r>
              <a:rPr lang="en-US" dirty="0" err="1"/>
              <a:t>System.out.println</a:t>
            </a:r>
            <a:r>
              <a:rPr lang="en-US" dirty="0"/>
              <a:t>(</a:t>
            </a:r>
            <a:r>
              <a:rPr lang="en-US" dirty="0" err="1"/>
              <a:t>ans</a:t>
            </a:r>
            <a:r>
              <a:rPr lang="en-US" dirty="0"/>
              <a:t>);</a:t>
            </a:r>
          </a:p>
        </p:txBody>
      </p:sp>
      <p:sp>
        <p:nvSpPr>
          <p:cNvPr id="35845" name="Text Box 4"/>
          <p:cNvSpPr txBox="1">
            <a:spLocks noChangeArrowheads="1"/>
          </p:cNvSpPr>
          <p:nvPr/>
        </p:nvSpPr>
        <p:spPr bwMode="auto">
          <a:xfrm>
            <a:off x="6477000" y="4495800"/>
            <a:ext cx="1905000" cy="1323975"/>
          </a:xfrm>
          <a:prstGeom prst="rect">
            <a:avLst/>
          </a:prstGeom>
          <a:noFill/>
          <a:ln w="12700">
            <a:solidFill>
              <a:srgbClr val="993300"/>
            </a:solidFill>
            <a:miter lim="800000"/>
            <a:headEnd type="none" w="sm" len="sm"/>
            <a:tailEnd type="none" w="sm" len="sm"/>
          </a:ln>
        </p:spPr>
        <p:txBody>
          <a:bodyPr>
            <a:spAutoFit/>
          </a:bodyPr>
          <a:lstStyle/>
          <a:p>
            <a:pPr algn="l" eaLnBrk="0" hangingPunct="0">
              <a:spcBef>
                <a:spcPct val="50000"/>
              </a:spcBef>
            </a:pPr>
            <a:r>
              <a:rPr lang="en-US" sz="3200" u="sng" dirty="0">
                <a:solidFill>
                  <a:srgbClr val="FF0000"/>
                </a:solidFill>
              </a:rPr>
              <a:t>OUTPUT</a:t>
            </a:r>
          </a:p>
          <a:p>
            <a:pPr algn="l" eaLnBrk="0" hangingPunct="0">
              <a:spcBef>
                <a:spcPct val="50000"/>
              </a:spcBef>
            </a:pPr>
            <a:r>
              <a:rPr lang="en-US" sz="3200" dirty="0"/>
              <a:t>true</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Truth Table Example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152400" y="2895600"/>
            <a:ext cx="89916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distributivelaw.java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
        <p:nvSpPr>
          <p:cNvPr id="5" name="Footer Placeholder 2"/>
          <p:cNvSpPr>
            <a:spLocks noGrp="1"/>
          </p:cNvSpPr>
          <p:nvPr>
            <p:ph type="ftr" sz="quarter" idx="11"/>
          </p:nvPr>
        </p:nvSpPr>
        <p:spPr>
          <a:xfrm>
            <a:off x="3124200" y="6248400"/>
            <a:ext cx="2895600" cy="457200"/>
          </a:xfr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 name="Rectangle 3"/>
          <p:cNvSpPr/>
          <p:nvPr/>
        </p:nvSpPr>
        <p:spPr>
          <a:xfrm>
            <a:off x="609600" y="685800"/>
            <a:ext cx="7848600" cy="5632311"/>
          </a:xfrm>
          <a:prstGeom prst="rect">
            <a:avLst/>
          </a:prstGeom>
          <a:solidFill>
            <a:srgbClr val="FFFF61"/>
          </a:solidFill>
          <a:ln>
            <a:noFill/>
          </a:ln>
          <a:effectLst>
            <a:glow rad="635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bodyPr>
          <a:lstStyle/>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Work on Programs!</a:t>
            </a:r>
            <a:b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br>
            <a:endPar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Crank </a:t>
            </a: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Some Code!</a:t>
            </a:r>
            <a:endParaRPr lang="en-US" sz="7200" b="1" cap="none"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More</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Boolean</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Laws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9941" name="Rectangle 10"/>
          <p:cNvSpPr>
            <a:spLocks noChangeArrowheads="1"/>
          </p:cNvSpPr>
          <p:nvPr/>
        </p:nvSpPr>
        <p:spPr bwMode="auto">
          <a:xfrm>
            <a:off x="1219200" y="5105400"/>
            <a:ext cx="6365875" cy="531813"/>
          </a:xfrm>
          <a:prstGeom prst="rect">
            <a:avLst/>
          </a:prstGeom>
          <a:noFill/>
          <a:ln w="12700">
            <a:solidFill>
              <a:srgbClr val="0000FF"/>
            </a:solidFill>
            <a:miter lim="800000"/>
            <a:headEnd type="none" w="sm" len="sm"/>
            <a:tailEnd type="none" w="sm" len="sm"/>
          </a:ln>
        </p:spPr>
        <p:txBody>
          <a:bodyPr wrap="none">
            <a:spAutoFit/>
          </a:bodyPr>
          <a:lstStyle/>
          <a:p>
            <a:pPr algn="l"/>
            <a:r>
              <a:rPr lang="en-US">
                <a:solidFill>
                  <a:schemeClr val="accent2"/>
                </a:solidFill>
              </a:rPr>
              <a:t>This is always used by AP and UIL!</a:t>
            </a:r>
          </a:p>
        </p:txBody>
      </p:sp>
      <p:sp>
        <p:nvSpPr>
          <p:cNvPr id="39942" name="Text Box 11"/>
          <p:cNvSpPr txBox="1">
            <a:spLocks noChangeArrowheads="1"/>
          </p:cNvSpPr>
          <p:nvPr/>
        </p:nvSpPr>
        <p:spPr bwMode="auto">
          <a:xfrm>
            <a:off x="1066800" y="2133600"/>
            <a:ext cx="6575425" cy="958850"/>
          </a:xfrm>
          <a:prstGeom prst="rect">
            <a:avLst/>
          </a:prstGeom>
          <a:noFill/>
          <a:ln w="12700">
            <a:solidFill>
              <a:srgbClr val="FF6600"/>
            </a:solidFill>
            <a:miter lim="800000"/>
            <a:headEnd type="none" w="sm" len="sm"/>
            <a:tailEnd type="none" w="sm" len="sm"/>
          </a:ln>
        </p:spPr>
        <p:txBody>
          <a:bodyPr wrap="none">
            <a:spAutoFit/>
          </a:bodyPr>
          <a:lstStyle/>
          <a:p>
            <a:pPr algn="l" eaLnBrk="0" hangingPunct="0"/>
            <a:r>
              <a:rPr lang="en-US">
                <a:solidFill>
                  <a:srgbClr val="FF6600"/>
                </a:solidFill>
              </a:rPr>
              <a:t>!(c||s) == !c&amp;&amp;!s 		Java Code</a:t>
            </a:r>
          </a:p>
          <a:p>
            <a:pPr algn="l" eaLnBrk="0" hangingPunct="0"/>
            <a:r>
              <a:rPr lang="en-US">
                <a:solidFill>
                  <a:srgbClr val="FF6600"/>
                </a:solidFill>
              </a:rPr>
              <a:t>!(c&amp;&amp;s) == !c||!s 		Java Code</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err="1"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DeMorgan’s</a:t>
            </a: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Law</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graphicFrame>
        <p:nvGraphicFramePr>
          <p:cNvPr id="111703" name="Group 87"/>
          <p:cNvGraphicFramePr>
            <a:graphicFrameLocks noGrp="1"/>
          </p:cNvGraphicFramePr>
          <p:nvPr/>
        </p:nvGraphicFramePr>
        <p:xfrm>
          <a:off x="6019800" y="2209800"/>
          <a:ext cx="2514600" cy="2590799"/>
        </p:xfrm>
        <a:graphic>
          <a:graphicData uri="http://schemas.openxmlformats.org/drawingml/2006/table">
            <a:tbl>
              <a:tblPr/>
              <a:tblGrid>
                <a:gridCol w="838200"/>
                <a:gridCol w="838200"/>
                <a:gridCol w="838200"/>
              </a:tblGrid>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I</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r h="4889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bl>
          </a:graphicData>
        </a:graphic>
      </p:graphicFrame>
      <p:sp>
        <p:nvSpPr>
          <p:cNvPr id="40990" name="Rectangle 45"/>
          <p:cNvSpPr>
            <a:spLocks noChangeArrowheads="1"/>
          </p:cNvSpPr>
          <p:nvPr/>
        </p:nvSpPr>
        <p:spPr bwMode="auto">
          <a:xfrm>
            <a:off x="533400" y="2057400"/>
            <a:ext cx="4674357" cy="3601628"/>
          </a:xfrm>
          <a:prstGeom prst="rect">
            <a:avLst/>
          </a:prstGeom>
          <a:noFill/>
          <a:ln w="9525">
            <a:noFill/>
            <a:miter lim="800000"/>
            <a:headEnd/>
            <a:tailEnd/>
          </a:ln>
        </p:spPr>
        <p:txBody>
          <a:bodyPr wrap="none" lIns="92075" tIns="46038" rIns="92075" bIns="46038">
            <a:spAutoFit/>
          </a:bodyPr>
          <a:lstStyle/>
          <a:p>
            <a:pPr algn="l" eaLnBrk="0" hangingPunct="0"/>
            <a:r>
              <a:rPr lang="en-US" sz="3600" dirty="0"/>
              <a:t> </a:t>
            </a:r>
            <a:r>
              <a:rPr lang="en-US" sz="2400" dirty="0"/>
              <a:t>&amp;&amp;  </a:t>
            </a:r>
          </a:p>
          <a:p>
            <a:pPr algn="l" eaLnBrk="0" hangingPunct="0"/>
            <a:r>
              <a:rPr lang="en-US" sz="2400" dirty="0"/>
              <a:t>    all conditions must be true</a:t>
            </a:r>
          </a:p>
          <a:p>
            <a:pPr algn="l" eaLnBrk="0" hangingPunct="0"/>
            <a:endParaRPr lang="en-US" sz="2400" dirty="0"/>
          </a:p>
          <a:p>
            <a:pPr algn="l" eaLnBrk="0" hangingPunct="0"/>
            <a:r>
              <a:rPr lang="en-US" sz="2400" dirty="0"/>
              <a:t>  </a:t>
            </a:r>
            <a:r>
              <a:rPr lang="en-US" sz="2400" dirty="0">
                <a:solidFill>
                  <a:srgbClr val="660066"/>
                </a:solidFill>
              </a:rPr>
              <a:t>if </a:t>
            </a:r>
            <a:r>
              <a:rPr lang="en-US" sz="2400" dirty="0" smtClean="0">
                <a:solidFill>
                  <a:srgbClr val="660066"/>
                </a:solidFill>
              </a:rPr>
              <a:t>( C == true </a:t>
            </a:r>
          </a:p>
          <a:p>
            <a:pPr algn="l" eaLnBrk="0" hangingPunct="0"/>
            <a:r>
              <a:rPr lang="en-US" sz="2400" dirty="0" smtClean="0">
                <a:solidFill>
                  <a:srgbClr val="660066"/>
                </a:solidFill>
              </a:rPr>
              <a:t>            &amp;&amp;   S == true )</a:t>
            </a:r>
            <a:endParaRPr lang="en-US" sz="2400" dirty="0">
              <a:solidFill>
                <a:srgbClr val="660066"/>
              </a:solidFill>
            </a:endParaRPr>
          </a:p>
          <a:p>
            <a:pPr algn="l" eaLnBrk="0" hangingPunct="0"/>
            <a:r>
              <a:rPr lang="en-US" sz="2400" dirty="0">
                <a:solidFill>
                  <a:srgbClr val="660066"/>
                </a:solidFill>
              </a:rPr>
              <a:t> { </a:t>
            </a:r>
          </a:p>
          <a:p>
            <a:pPr algn="l"/>
            <a:r>
              <a:rPr lang="en-US" sz="2400" dirty="0">
                <a:solidFill>
                  <a:srgbClr val="6600CC"/>
                </a:solidFill>
              </a:rPr>
              <a:t>    do something 1;</a:t>
            </a:r>
          </a:p>
          <a:p>
            <a:pPr algn="l"/>
            <a:r>
              <a:rPr lang="en-US" sz="2400" dirty="0">
                <a:solidFill>
                  <a:srgbClr val="6600CC"/>
                </a:solidFill>
              </a:rPr>
              <a:t>    do something 2;</a:t>
            </a:r>
          </a:p>
          <a:p>
            <a:pPr algn="l" eaLnBrk="0" hangingPunct="0"/>
            <a:r>
              <a:rPr lang="en-US" sz="2400" dirty="0">
                <a:solidFill>
                  <a:srgbClr val="660066"/>
                </a:solidFill>
              </a:rPr>
              <a:t> }</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Logical AND &amp;&amp;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1988" name="Text Box 3"/>
          <p:cNvSpPr txBox="1">
            <a:spLocks noChangeArrowheads="1"/>
          </p:cNvSpPr>
          <p:nvPr/>
        </p:nvSpPr>
        <p:spPr bwMode="auto">
          <a:xfrm>
            <a:off x="685800" y="1905000"/>
            <a:ext cx="7696200" cy="2227263"/>
          </a:xfrm>
          <a:prstGeom prst="rect">
            <a:avLst/>
          </a:prstGeom>
          <a:noFill/>
          <a:ln w="12700">
            <a:noFill/>
            <a:miter lim="800000"/>
            <a:headEnd type="none" w="sm" len="sm"/>
            <a:tailEnd type="none" w="sm" len="sm"/>
          </a:ln>
        </p:spPr>
        <p:txBody>
          <a:bodyPr>
            <a:spAutoFit/>
          </a:bodyPr>
          <a:lstStyle/>
          <a:p>
            <a:pPr algn="l"/>
            <a:r>
              <a:rPr lang="en-US" dirty="0" err="1"/>
              <a:t>boolean</a:t>
            </a:r>
            <a:r>
              <a:rPr lang="en-US" dirty="0"/>
              <a:t> </a:t>
            </a:r>
            <a:r>
              <a:rPr lang="en-US" dirty="0" smtClean="0"/>
              <a:t>C </a:t>
            </a:r>
            <a:r>
              <a:rPr lang="en-US" dirty="0"/>
              <a:t>= true;</a:t>
            </a:r>
          </a:p>
          <a:p>
            <a:pPr algn="l"/>
            <a:r>
              <a:rPr lang="en-US" dirty="0" err="1"/>
              <a:t>boolean</a:t>
            </a:r>
            <a:r>
              <a:rPr lang="en-US" dirty="0"/>
              <a:t> </a:t>
            </a:r>
            <a:r>
              <a:rPr lang="en-US" dirty="0" smtClean="0"/>
              <a:t>S </a:t>
            </a:r>
            <a:r>
              <a:rPr lang="en-US" dirty="0"/>
              <a:t>= true;</a:t>
            </a:r>
          </a:p>
          <a:p>
            <a:pPr algn="l"/>
            <a:r>
              <a:rPr lang="en-US" dirty="0" err="1"/>
              <a:t>boolean</a:t>
            </a:r>
            <a:r>
              <a:rPr lang="en-US" dirty="0"/>
              <a:t> </a:t>
            </a:r>
            <a:r>
              <a:rPr lang="en-US" dirty="0" smtClean="0"/>
              <a:t>I = !( C &amp;&amp; S );</a:t>
            </a:r>
            <a:endParaRPr lang="en-US" dirty="0"/>
          </a:p>
          <a:p>
            <a:pPr algn="l"/>
            <a:r>
              <a:rPr lang="en-US" dirty="0" err="1"/>
              <a:t>System.out.println</a:t>
            </a:r>
            <a:r>
              <a:rPr lang="en-US" dirty="0" smtClean="0"/>
              <a:t>(</a:t>
            </a:r>
            <a:r>
              <a:rPr lang="en-US" dirty="0"/>
              <a:t> </a:t>
            </a:r>
            <a:r>
              <a:rPr lang="en-US" dirty="0" smtClean="0"/>
              <a:t>I );</a:t>
            </a:r>
            <a:endParaRPr lang="en-US" dirty="0"/>
          </a:p>
          <a:p>
            <a:pPr algn="l"/>
            <a:endParaRPr lang="en-US" dirty="0"/>
          </a:p>
        </p:txBody>
      </p:sp>
      <p:sp>
        <p:nvSpPr>
          <p:cNvPr id="41989" name="Text Box 4"/>
          <p:cNvSpPr txBox="1">
            <a:spLocks noChangeArrowheads="1"/>
          </p:cNvSpPr>
          <p:nvPr/>
        </p:nvSpPr>
        <p:spPr bwMode="auto">
          <a:xfrm>
            <a:off x="762000" y="4343400"/>
            <a:ext cx="1905000" cy="1323975"/>
          </a:xfrm>
          <a:prstGeom prst="rect">
            <a:avLst/>
          </a:prstGeom>
          <a:noFill/>
          <a:ln w="12700">
            <a:solidFill>
              <a:srgbClr val="993300"/>
            </a:solidFill>
            <a:miter lim="800000"/>
            <a:headEnd type="none" w="sm" len="sm"/>
            <a:tailEnd type="none" w="sm" len="sm"/>
          </a:ln>
        </p:spPr>
        <p:txBody>
          <a:bodyPr>
            <a:spAutoFit/>
          </a:bodyPr>
          <a:lstStyle/>
          <a:p>
            <a:pPr algn="l" eaLnBrk="0" hangingPunct="0">
              <a:spcBef>
                <a:spcPct val="50000"/>
              </a:spcBef>
            </a:pPr>
            <a:r>
              <a:rPr lang="en-US" sz="3200" u="sng">
                <a:solidFill>
                  <a:srgbClr val="FF0000"/>
                </a:solidFill>
              </a:rPr>
              <a:t>OUTPUT</a:t>
            </a:r>
          </a:p>
          <a:p>
            <a:pPr algn="l" eaLnBrk="0" hangingPunct="0">
              <a:spcBef>
                <a:spcPct val="50000"/>
              </a:spcBef>
            </a:pPr>
            <a:r>
              <a:rPr lang="en-US" sz="3200"/>
              <a:t>false</a:t>
            </a:r>
          </a:p>
        </p:txBody>
      </p:sp>
      <p:graphicFrame>
        <p:nvGraphicFramePr>
          <p:cNvPr id="109643" name="Group 75"/>
          <p:cNvGraphicFramePr>
            <a:graphicFrameLocks noGrp="1"/>
          </p:cNvGraphicFramePr>
          <p:nvPr/>
        </p:nvGraphicFramePr>
        <p:xfrm>
          <a:off x="5638800" y="1981200"/>
          <a:ext cx="2514600" cy="2590799"/>
        </p:xfrm>
        <a:graphic>
          <a:graphicData uri="http://schemas.openxmlformats.org/drawingml/2006/table">
            <a:tbl>
              <a:tblPr/>
              <a:tblGrid>
                <a:gridCol w="838200"/>
                <a:gridCol w="838200"/>
                <a:gridCol w="838200"/>
              </a:tblGrid>
              <a:tr h="176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ahoma" pitchFamily="34" charset="0"/>
                        </a:rPr>
                        <a:t>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ahoma" pitchFamily="34" charset="0"/>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err="1" smtClean="0">
                          <a:ln>
                            <a:noFill/>
                          </a:ln>
                          <a:solidFill>
                            <a:schemeClr val="tx1"/>
                          </a:solidFill>
                          <a:effectLst/>
                          <a:latin typeface="Tahoma" pitchFamily="34" charset="0"/>
                        </a:rPr>
                        <a:t>I</a:t>
                      </a:r>
                      <a:endParaRPr kumimoji="0" lang="en-US" sz="2800" b="1"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r h="514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bl>
          </a:graphicData>
        </a:graphic>
      </p:graphicFrame>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err="1"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DeMorgan’s</a:t>
            </a: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Law</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3012" name="Text Box 3"/>
          <p:cNvSpPr txBox="1">
            <a:spLocks noChangeArrowheads="1"/>
          </p:cNvSpPr>
          <p:nvPr/>
        </p:nvSpPr>
        <p:spPr bwMode="auto">
          <a:xfrm>
            <a:off x="685800" y="1905000"/>
            <a:ext cx="7696200" cy="2227263"/>
          </a:xfrm>
          <a:prstGeom prst="rect">
            <a:avLst/>
          </a:prstGeom>
          <a:noFill/>
          <a:ln w="12700">
            <a:noFill/>
            <a:miter lim="800000"/>
            <a:headEnd type="none" w="sm" len="sm"/>
            <a:tailEnd type="none" w="sm" len="sm"/>
          </a:ln>
        </p:spPr>
        <p:txBody>
          <a:bodyPr>
            <a:spAutoFit/>
          </a:bodyPr>
          <a:lstStyle/>
          <a:p>
            <a:pPr algn="l"/>
            <a:r>
              <a:rPr lang="en-US" dirty="0" err="1"/>
              <a:t>boolean</a:t>
            </a:r>
            <a:r>
              <a:rPr lang="en-US" dirty="0"/>
              <a:t> </a:t>
            </a:r>
            <a:r>
              <a:rPr lang="en-US" dirty="0" smtClean="0"/>
              <a:t>C </a:t>
            </a:r>
            <a:r>
              <a:rPr lang="en-US" dirty="0"/>
              <a:t>= false;</a:t>
            </a:r>
          </a:p>
          <a:p>
            <a:pPr algn="l"/>
            <a:r>
              <a:rPr lang="en-US" dirty="0" err="1"/>
              <a:t>boolean</a:t>
            </a:r>
            <a:r>
              <a:rPr lang="en-US" dirty="0"/>
              <a:t> </a:t>
            </a:r>
            <a:r>
              <a:rPr lang="en-US" dirty="0" smtClean="0"/>
              <a:t>S </a:t>
            </a:r>
            <a:r>
              <a:rPr lang="en-US" dirty="0"/>
              <a:t>= true;</a:t>
            </a:r>
          </a:p>
          <a:p>
            <a:pPr algn="l"/>
            <a:r>
              <a:rPr lang="en-US" dirty="0" err="1"/>
              <a:t>boolean</a:t>
            </a:r>
            <a:r>
              <a:rPr lang="en-US" dirty="0"/>
              <a:t> I</a:t>
            </a:r>
            <a:r>
              <a:rPr lang="en-US" dirty="0" smtClean="0"/>
              <a:t> </a:t>
            </a:r>
            <a:r>
              <a:rPr lang="en-US" dirty="0"/>
              <a:t>= </a:t>
            </a:r>
            <a:r>
              <a:rPr lang="en-US" dirty="0" smtClean="0"/>
              <a:t>!( C || S);</a:t>
            </a:r>
            <a:endParaRPr lang="en-US" dirty="0"/>
          </a:p>
          <a:p>
            <a:pPr algn="l"/>
            <a:r>
              <a:rPr lang="en-US" dirty="0" err="1"/>
              <a:t>System.out.println</a:t>
            </a:r>
            <a:r>
              <a:rPr lang="en-US" dirty="0" smtClean="0"/>
              <a:t>(</a:t>
            </a:r>
            <a:r>
              <a:rPr lang="en-US" dirty="0"/>
              <a:t> </a:t>
            </a:r>
            <a:r>
              <a:rPr lang="en-US" dirty="0" smtClean="0"/>
              <a:t>I );</a:t>
            </a:r>
            <a:endParaRPr lang="en-US" dirty="0"/>
          </a:p>
          <a:p>
            <a:pPr algn="l"/>
            <a:endParaRPr lang="en-US" dirty="0"/>
          </a:p>
        </p:txBody>
      </p:sp>
      <p:sp>
        <p:nvSpPr>
          <p:cNvPr id="43013" name="Text Box 4"/>
          <p:cNvSpPr txBox="1">
            <a:spLocks noChangeArrowheads="1"/>
          </p:cNvSpPr>
          <p:nvPr/>
        </p:nvSpPr>
        <p:spPr bwMode="auto">
          <a:xfrm>
            <a:off x="762000" y="4343400"/>
            <a:ext cx="1905000" cy="1323975"/>
          </a:xfrm>
          <a:prstGeom prst="rect">
            <a:avLst/>
          </a:prstGeom>
          <a:noFill/>
          <a:ln w="12700">
            <a:solidFill>
              <a:srgbClr val="993300"/>
            </a:solidFill>
            <a:miter lim="800000"/>
            <a:headEnd type="none" w="sm" len="sm"/>
            <a:tailEnd type="none" w="sm" len="sm"/>
          </a:ln>
        </p:spPr>
        <p:txBody>
          <a:bodyPr>
            <a:spAutoFit/>
          </a:bodyPr>
          <a:lstStyle/>
          <a:p>
            <a:pPr algn="l" eaLnBrk="0" hangingPunct="0">
              <a:spcBef>
                <a:spcPct val="50000"/>
              </a:spcBef>
            </a:pPr>
            <a:r>
              <a:rPr lang="en-US" sz="3200" u="sng">
                <a:solidFill>
                  <a:srgbClr val="FF0000"/>
                </a:solidFill>
              </a:rPr>
              <a:t>OUTPUT</a:t>
            </a:r>
          </a:p>
          <a:p>
            <a:pPr algn="l" eaLnBrk="0" hangingPunct="0">
              <a:spcBef>
                <a:spcPct val="50000"/>
              </a:spcBef>
            </a:pPr>
            <a:r>
              <a:rPr lang="en-US" sz="3200"/>
              <a:t>false</a:t>
            </a:r>
          </a:p>
        </p:txBody>
      </p:sp>
      <p:graphicFrame>
        <p:nvGraphicFramePr>
          <p:cNvPr id="110667" name="Group 75"/>
          <p:cNvGraphicFramePr>
            <a:graphicFrameLocks noGrp="1"/>
          </p:cNvGraphicFramePr>
          <p:nvPr/>
        </p:nvGraphicFramePr>
        <p:xfrm>
          <a:off x="5638800" y="1905000"/>
          <a:ext cx="2514600" cy="2590799"/>
        </p:xfrm>
        <a:graphic>
          <a:graphicData uri="http://schemas.openxmlformats.org/drawingml/2006/table">
            <a:tbl>
              <a:tblPr/>
              <a:tblGrid>
                <a:gridCol w="838200"/>
                <a:gridCol w="838200"/>
                <a:gridCol w="838200"/>
              </a:tblGrid>
              <a:tr h="176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ahoma" pitchFamily="34" charset="0"/>
                        </a:rPr>
                        <a:t>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ahoma" pitchFamily="34" charset="0"/>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ahoma" pitchFamily="34" charset="0"/>
                        </a:rPr>
                        <a:t>I</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r h="514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bl>
          </a:graphicData>
        </a:graphic>
      </p:graphicFrame>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err="1"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DeMorgan’s</a:t>
            </a: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Law</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graphicFrame>
        <p:nvGraphicFramePr>
          <p:cNvPr id="42109" name="Group 1149"/>
          <p:cNvGraphicFramePr>
            <a:graphicFrameLocks noGrp="1"/>
          </p:cNvGraphicFramePr>
          <p:nvPr/>
        </p:nvGraphicFramePr>
        <p:xfrm>
          <a:off x="1828800" y="1600200"/>
          <a:ext cx="4876800" cy="4693920"/>
        </p:xfrm>
        <a:graphic>
          <a:graphicData uri="http://schemas.openxmlformats.org/drawingml/2006/table">
            <a:tbl>
              <a:tblPr/>
              <a:tblGrid>
                <a:gridCol w="3805238"/>
                <a:gridCol w="1071562"/>
              </a:tblGrid>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Tahoma" pitchFamily="34" charset="0"/>
                        </a:rPr>
                        <a:t>()</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Tahoma" pitchFamily="34" charset="0"/>
                        </a:rPr>
                        <a:t>HIGH</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alpha val="50000"/>
                      </a:srgbClr>
                    </a:solidFill>
                  </a:tcPr>
                </a:tc>
              </a:tr>
              <a:tr h="266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Tahoma" pitchFamily="34" charset="0"/>
                        </a:rPr>
                        <a:t>!   ++   --</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accent2"/>
                        </a:solidFill>
                        <a:effectLst/>
                        <a:latin typeface="Tahom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alpha val="50000"/>
                      </a:srgbClr>
                    </a:solidFill>
                  </a:tcPr>
                </a:tc>
              </a:tr>
              <a:tr h="265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Tahoma" pitchFamily="34" charset="0"/>
                        </a:rPr>
                        <a:t>*   /   %</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accent2"/>
                        </a:solidFill>
                        <a:effectLst/>
                        <a:latin typeface="Tahom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alpha val="50000"/>
                      </a:srgbClr>
                    </a:solidFill>
                  </a:tcPr>
                </a:tc>
              </a:tr>
              <a:tr h="266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Tahoma" pitchFamily="34" charset="0"/>
                        </a:rPr>
                        <a:t>+   -</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accent2"/>
                        </a:solidFill>
                        <a:effectLst/>
                        <a:latin typeface="Tahom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alpha val="50000"/>
                      </a:srgbClr>
                    </a:solidFill>
                  </a:tcPr>
                </a:tc>
              </a:tr>
              <a:tr h="265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Tahoma" pitchFamily="34" charset="0"/>
                        </a:rPr>
                        <a:t>&lt;&lt;   &gt;&gt;  (bitwise shifts)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accent2"/>
                        </a:solidFill>
                        <a:effectLst/>
                        <a:latin typeface="Tahom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alpha val="50000"/>
                      </a:srgbClr>
                    </a:solidFill>
                  </a:tcPr>
                </a:tc>
              </a:tr>
              <a:tr h="266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Tahoma" pitchFamily="34" charset="0"/>
                        </a:rPr>
                        <a:t>&lt;   &lt;=   &gt;   &gt;=</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accent2"/>
                        </a:solidFill>
                        <a:effectLst/>
                        <a:latin typeface="Tahom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alpha val="50000"/>
                      </a:srgbClr>
                    </a:solidFill>
                  </a:tcPr>
                </a:tc>
              </a:tr>
              <a:tr h="265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Tahoma" pitchFamily="34" charset="0"/>
                        </a:rPr>
                        <a:t>==   !=</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accent2"/>
                        </a:solidFill>
                        <a:effectLst/>
                        <a:latin typeface="Tahom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alpha val="50000"/>
                      </a:srgbClr>
                    </a:solidFill>
                  </a:tcPr>
                </a:tc>
              </a:tr>
              <a:tr h="266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Tahoma" pitchFamily="34" charset="0"/>
                        </a:rPr>
                        <a:t>&amp; (bitwise and )</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accent2"/>
                        </a:solidFill>
                        <a:effectLst/>
                        <a:latin typeface="Tahom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alpha val="50000"/>
                      </a:srgbClr>
                    </a:solidFill>
                  </a:tcPr>
                </a:tc>
              </a:tr>
              <a:tr h="266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Tahoma" pitchFamily="34" charset="0"/>
                        </a:rPr>
                        <a:t>^ (bitwise xor )</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accent2"/>
                        </a:solidFill>
                        <a:effectLst/>
                        <a:latin typeface="Tahom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alpha val="50000"/>
                      </a:srgbClr>
                    </a:solidFill>
                  </a:tcPr>
                </a:tc>
              </a:tr>
              <a:tr h="266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Tahoma" pitchFamily="34" charset="0"/>
                        </a:rPr>
                        <a:t>|  (bitwise or )</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accent2"/>
                        </a:solidFill>
                        <a:effectLst/>
                        <a:latin typeface="Tahom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alpha val="50000"/>
                      </a:srgbClr>
                    </a:solidFill>
                  </a:tcPr>
                </a:tc>
              </a:tr>
              <a:tr h="265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Tahoma" pitchFamily="34" charset="0"/>
                        </a:rPr>
                        <a:t>&amp;&amp;  (logical and )</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accent2"/>
                        </a:solidFill>
                        <a:effectLst/>
                        <a:latin typeface="Tahom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alpha val="50000"/>
                      </a:srgbClr>
                    </a:solidFill>
                  </a:tcPr>
                </a:tc>
              </a:tr>
              <a:tr h="265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Tahoma" pitchFamily="34" charset="0"/>
                        </a:rPr>
                        <a:t>||  (logical or )</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accent2"/>
                        </a:solidFill>
                        <a:effectLst/>
                        <a:latin typeface="Tahom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alpha val="50000"/>
                      </a:srgbClr>
                    </a:solidFill>
                  </a:tcPr>
                </a:tc>
              </a:tr>
              <a:tr h="265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Tahoma" pitchFamily="34" charset="0"/>
                        </a:rPr>
                        <a:t>=   +=   -=   *=   /=   %=</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accent2"/>
                        </a:solidFill>
                        <a:effectLst/>
                        <a:latin typeface="Tahoma" pitchFamily="34"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alpha val="50000"/>
                      </a:srgbClr>
                    </a:solidFill>
                  </a:tcPr>
                </a:tc>
              </a:tr>
              <a:tr h="266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Tahoma" pitchFamily="34" charset="0"/>
                        </a:rPr>
                        <a:t>,</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Tahoma" pitchFamily="34" charset="0"/>
                        </a:rPr>
                        <a:t>LOW</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ECFF">
                        <a:alpha val="50000"/>
                      </a:srgbClr>
                    </a:solidFill>
                  </a:tcPr>
                </a:tc>
              </a:tr>
            </a:tbl>
          </a:graphicData>
        </a:graphic>
      </p:graphicFrame>
      <p:sp>
        <p:nvSpPr>
          <p:cNvPr id="16435" name="Line 1112"/>
          <p:cNvSpPr>
            <a:spLocks noChangeShapeType="1"/>
          </p:cNvSpPr>
          <p:nvPr/>
        </p:nvSpPr>
        <p:spPr bwMode="auto">
          <a:xfrm>
            <a:off x="6096000" y="2057400"/>
            <a:ext cx="0" cy="3657600"/>
          </a:xfrm>
          <a:prstGeom prst="line">
            <a:avLst/>
          </a:prstGeom>
          <a:noFill/>
          <a:ln w="50800">
            <a:solidFill>
              <a:srgbClr val="FF0000"/>
            </a:solidFill>
            <a:round/>
            <a:headEnd type="none" w="sm" len="sm"/>
            <a:tailEnd type="triangle" w="lg" len="lg"/>
          </a:ln>
        </p:spPr>
        <p:txBody>
          <a:bodyPr/>
          <a:lstStyle/>
          <a:p>
            <a:endParaRPr lang="en-US"/>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Precedence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5060" name="Text Box 1115"/>
          <p:cNvSpPr txBox="1">
            <a:spLocks noChangeArrowheads="1"/>
          </p:cNvSpPr>
          <p:nvPr/>
        </p:nvSpPr>
        <p:spPr bwMode="auto">
          <a:xfrm>
            <a:off x="533400" y="1676400"/>
            <a:ext cx="7113588" cy="3508375"/>
          </a:xfrm>
          <a:prstGeom prst="rect">
            <a:avLst/>
          </a:prstGeom>
          <a:noFill/>
          <a:ln w="12700">
            <a:noFill/>
            <a:miter lim="800000"/>
            <a:headEnd type="none" w="sm" len="sm"/>
            <a:tailEnd type="none" w="sm" len="sm"/>
          </a:ln>
        </p:spPr>
        <p:txBody>
          <a:bodyPr wrap="none">
            <a:spAutoFit/>
          </a:bodyPr>
          <a:lstStyle/>
          <a:p>
            <a:pPr algn="l"/>
            <a:r>
              <a:rPr lang="en-US" dirty="0"/>
              <a:t>Which statement is represented by the</a:t>
            </a:r>
          </a:p>
          <a:p>
            <a:pPr algn="l"/>
            <a:r>
              <a:rPr lang="en-US" dirty="0"/>
              <a:t>truth table at right?</a:t>
            </a:r>
          </a:p>
          <a:p>
            <a:pPr algn="l"/>
            <a:endParaRPr lang="en-US" dirty="0"/>
          </a:p>
          <a:p>
            <a:pPr algn="l"/>
            <a:r>
              <a:rPr lang="en-US" dirty="0"/>
              <a:t>A.	I</a:t>
            </a:r>
            <a:r>
              <a:rPr lang="en-US" dirty="0" smtClean="0"/>
              <a:t>  </a:t>
            </a:r>
            <a:r>
              <a:rPr lang="en-US" dirty="0"/>
              <a:t>= </a:t>
            </a:r>
            <a:r>
              <a:rPr lang="en-US" dirty="0" smtClean="0"/>
              <a:t>!(C&amp;&amp;</a:t>
            </a:r>
            <a:r>
              <a:rPr lang="en-US" dirty="0"/>
              <a:t>S</a:t>
            </a:r>
            <a:r>
              <a:rPr lang="en-US" dirty="0" smtClean="0"/>
              <a:t>)&amp;&amp;(</a:t>
            </a:r>
            <a:r>
              <a:rPr lang="en-US" dirty="0"/>
              <a:t>C</a:t>
            </a:r>
            <a:r>
              <a:rPr lang="en-US" dirty="0" smtClean="0"/>
              <a:t>||</a:t>
            </a:r>
            <a:r>
              <a:rPr lang="en-US" dirty="0"/>
              <a:t>S</a:t>
            </a:r>
            <a:r>
              <a:rPr lang="en-US" dirty="0" smtClean="0"/>
              <a:t>);</a:t>
            </a:r>
            <a:endParaRPr lang="en-US" dirty="0"/>
          </a:p>
          <a:p>
            <a:pPr algn="l"/>
            <a:r>
              <a:rPr lang="en-US" dirty="0"/>
              <a:t>B.	</a:t>
            </a:r>
            <a:r>
              <a:rPr lang="en-US" dirty="0" smtClean="0"/>
              <a:t>I  </a:t>
            </a:r>
            <a:r>
              <a:rPr lang="en-US" dirty="0"/>
              <a:t>= </a:t>
            </a:r>
            <a:r>
              <a:rPr lang="en-US" dirty="0" smtClean="0"/>
              <a:t>C||</a:t>
            </a:r>
            <a:r>
              <a:rPr lang="en-US" dirty="0"/>
              <a:t>S</a:t>
            </a:r>
            <a:r>
              <a:rPr lang="en-US" dirty="0" smtClean="0"/>
              <a:t>&amp;&amp;</a:t>
            </a:r>
            <a:r>
              <a:rPr lang="en-US" dirty="0"/>
              <a:t>S</a:t>
            </a:r>
            <a:r>
              <a:rPr lang="en-US" dirty="0" smtClean="0"/>
              <a:t>;</a:t>
            </a:r>
            <a:endParaRPr lang="en-US" dirty="0"/>
          </a:p>
          <a:p>
            <a:pPr algn="l"/>
            <a:r>
              <a:rPr lang="en-US" dirty="0"/>
              <a:t>C.	I</a:t>
            </a:r>
            <a:r>
              <a:rPr lang="en-US" dirty="0" smtClean="0"/>
              <a:t>  </a:t>
            </a:r>
            <a:r>
              <a:rPr lang="en-US" dirty="0"/>
              <a:t>= </a:t>
            </a:r>
            <a:r>
              <a:rPr lang="en-US" dirty="0" smtClean="0"/>
              <a:t>C&amp;&amp;S;</a:t>
            </a:r>
            <a:endParaRPr lang="en-US" dirty="0"/>
          </a:p>
          <a:p>
            <a:pPr algn="l"/>
            <a:r>
              <a:rPr lang="en-US" dirty="0"/>
              <a:t>D. 	</a:t>
            </a:r>
            <a:r>
              <a:rPr lang="en-US" dirty="0" smtClean="0"/>
              <a:t>I  </a:t>
            </a:r>
            <a:r>
              <a:rPr lang="en-US" dirty="0"/>
              <a:t>!= C</a:t>
            </a:r>
            <a:r>
              <a:rPr lang="en-US" dirty="0" smtClean="0"/>
              <a:t>&amp;&amp;S;</a:t>
            </a:r>
            <a:endParaRPr lang="en-US" dirty="0"/>
          </a:p>
          <a:p>
            <a:pPr algn="l"/>
            <a:endParaRPr lang="en-US" dirty="0"/>
          </a:p>
        </p:txBody>
      </p:sp>
      <p:sp>
        <p:nvSpPr>
          <p:cNvPr id="43100" name="WordArt 1116"/>
          <p:cNvSpPr>
            <a:spLocks noChangeArrowheads="1" noChangeShapeType="1" noTextEdit="1"/>
          </p:cNvSpPr>
          <p:nvPr/>
        </p:nvSpPr>
        <p:spPr bwMode="auto">
          <a:xfrm>
            <a:off x="3810000" y="5257800"/>
            <a:ext cx="1676400" cy="1295400"/>
          </a:xfrm>
          <a:prstGeom prst="rect">
            <a:avLst/>
          </a:prstGeom>
        </p:spPr>
        <p:txBody>
          <a:bodyPr wrap="none" fromWordArt="1">
            <a:prstTxWarp prst="textPlain">
              <a:avLst>
                <a:gd name="adj" fmla="val 50000"/>
              </a:avLst>
            </a:prstTxWarp>
          </a:bodyPr>
          <a:lstStyle/>
          <a:p>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a:rPr>
              <a:t>b</a:t>
            </a:r>
          </a:p>
        </p:txBody>
      </p:sp>
      <p:graphicFrame>
        <p:nvGraphicFramePr>
          <p:cNvPr id="43171" name="Group 1187"/>
          <p:cNvGraphicFramePr>
            <a:graphicFrameLocks noGrp="1"/>
          </p:cNvGraphicFramePr>
          <p:nvPr/>
        </p:nvGraphicFramePr>
        <p:xfrm>
          <a:off x="6019800" y="2743200"/>
          <a:ext cx="2514600" cy="2590799"/>
        </p:xfrm>
        <a:graphic>
          <a:graphicData uri="http://schemas.openxmlformats.org/drawingml/2006/table">
            <a:tbl>
              <a:tblPr/>
              <a:tblGrid>
                <a:gridCol w="838200"/>
                <a:gridCol w="838200"/>
                <a:gridCol w="838200"/>
              </a:tblGrid>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ahoma" pitchFamily="34" charset="0"/>
                        </a:rPr>
                        <a:t>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ahoma" pitchFamily="34" charset="0"/>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ahoma" pitchFamily="34" charset="0"/>
                        </a:rPr>
                        <a:t>I</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r h="514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bl>
          </a:graphicData>
        </a:graphic>
      </p:graphicFrame>
      <p:sp>
        <p:nvSpPr>
          <p:cNvPr id="8" name="Rectangle 7"/>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Truth Table Example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100"/>
                                        </p:tgtEl>
                                        <p:attrNameLst>
                                          <p:attrName>style.visibility</p:attrName>
                                        </p:attrNameLst>
                                      </p:cBhvr>
                                      <p:to>
                                        <p:strVal val="visible"/>
                                      </p:to>
                                    </p:set>
                                    <p:anim calcmode="lin" valueType="num">
                                      <p:cBhvr additive="base">
                                        <p:cTn id="7" dur="500" fill="hold"/>
                                        <p:tgtEl>
                                          <p:spTgt spid="43100"/>
                                        </p:tgtEl>
                                        <p:attrNameLst>
                                          <p:attrName>ppt_x</p:attrName>
                                        </p:attrNameLst>
                                      </p:cBhvr>
                                      <p:tavLst>
                                        <p:tav tm="0">
                                          <p:val>
                                            <p:strVal val="0-#ppt_w/2"/>
                                          </p:val>
                                        </p:tav>
                                        <p:tav tm="100000">
                                          <p:val>
                                            <p:strVal val="#ppt_x"/>
                                          </p:val>
                                        </p:tav>
                                      </p:tavLst>
                                    </p:anim>
                                    <p:anim calcmode="lin" valueType="num">
                                      <p:cBhvr additive="base">
                                        <p:cTn id="8" dur="500" fill="hold"/>
                                        <p:tgtEl>
                                          <p:spTgt spid="431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0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152400" y="2895600"/>
            <a:ext cx="89916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demorganslaw.java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Short</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Circuit</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Evaluation</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8132" name="Text Box 3"/>
          <p:cNvSpPr txBox="1">
            <a:spLocks noChangeArrowheads="1"/>
          </p:cNvSpPr>
          <p:nvPr/>
        </p:nvSpPr>
        <p:spPr bwMode="auto">
          <a:xfrm>
            <a:off x="990600" y="1752600"/>
            <a:ext cx="6997700" cy="4362450"/>
          </a:xfrm>
          <a:prstGeom prst="rect">
            <a:avLst/>
          </a:prstGeom>
          <a:noFill/>
          <a:ln w="12700">
            <a:noFill/>
            <a:miter lim="800000"/>
            <a:headEnd type="none" w="sm" len="sm"/>
            <a:tailEnd type="none" w="sm" len="sm"/>
          </a:ln>
        </p:spPr>
        <p:txBody>
          <a:bodyPr wrap="none">
            <a:spAutoFit/>
          </a:bodyPr>
          <a:lstStyle/>
          <a:p>
            <a:pPr algn="l"/>
            <a:r>
              <a:rPr lang="en-US"/>
              <a:t>Java evaluates boolean expressions</a:t>
            </a:r>
          </a:p>
          <a:p>
            <a:pPr algn="l"/>
            <a:r>
              <a:rPr lang="en-US"/>
              <a:t>from left to right in most situations </a:t>
            </a:r>
          </a:p>
          <a:p>
            <a:pPr algn="l"/>
            <a:r>
              <a:rPr lang="en-US"/>
              <a:t>and stops the evaluation process once</a:t>
            </a:r>
          </a:p>
          <a:p>
            <a:pPr algn="l"/>
            <a:r>
              <a:rPr lang="en-US"/>
              <a:t>a condition is found that can </a:t>
            </a:r>
          </a:p>
          <a:p>
            <a:pPr algn="l"/>
            <a:r>
              <a:rPr lang="en-US"/>
              <a:t>complete the expression.</a:t>
            </a:r>
          </a:p>
          <a:p>
            <a:pPr algn="l"/>
            <a:endParaRPr lang="en-US"/>
          </a:p>
          <a:p>
            <a:pPr algn="l"/>
            <a:r>
              <a:rPr lang="en-US"/>
              <a:t>&amp;&amp;   -  and </a:t>
            </a:r>
          </a:p>
          <a:p>
            <a:pPr algn="l"/>
            <a:r>
              <a:rPr lang="en-US"/>
              <a:t>||    -  or</a:t>
            </a:r>
          </a:p>
          <a:p>
            <a:pPr algn="l"/>
            <a:endParaRPr lang="en-US"/>
          </a:p>
          <a:p>
            <a:pPr algn="l"/>
            <a:endParaRPr lang="en-US">
              <a:solidFill>
                <a:srgbClr val="003300"/>
              </a:solidFill>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Short Circuit Evaluation</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9156" name="Text Box 3075"/>
          <p:cNvSpPr txBox="1">
            <a:spLocks noChangeArrowheads="1"/>
          </p:cNvSpPr>
          <p:nvPr/>
        </p:nvSpPr>
        <p:spPr bwMode="auto">
          <a:xfrm>
            <a:off x="838200" y="1447800"/>
            <a:ext cx="4356100" cy="3508375"/>
          </a:xfrm>
          <a:prstGeom prst="rect">
            <a:avLst/>
          </a:prstGeom>
          <a:noFill/>
          <a:ln w="12700">
            <a:noFill/>
            <a:miter lim="800000"/>
            <a:headEnd type="none" w="sm" len="sm"/>
            <a:tailEnd type="none" w="sm" len="sm"/>
          </a:ln>
        </p:spPr>
        <p:txBody>
          <a:bodyPr wrap="none">
            <a:spAutoFit/>
          </a:bodyPr>
          <a:lstStyle/>
          <a:p>
            <a:pPr algn="l"/>
            <a:r>
              <a:rPr lang="en-US"/>
              <a:t>int total=9;</a:t>
            </a:r>
          </a:p>
          <a:p>
            <a:pPr algn="l"/>
            <a:r>
              <a:rPr lang="en-US"/>
              <a:t>boolean flipper = false;</a:t>
            </a:r>
          </a:p>
          <a:p>
            <a:pPr algn="l"/>
            <a:endParaRPr lang="en-US"/>
          </a:p>
          <a:p>
            <a:pPr algn="l"/>
            <a:r>
              <a:rPr lang="en-US"/>
              <a:t>if(flipper || total&gt;4)</a:t>
            </a:r>
          </a:p>
          <a:p>
            <a:pPr algn="l"/>
            <a:r>
              <a:rPr lang="en-US"/>
              <a:t>{</a:t>
            </a:r>
          </a:p>
          <a:p>
            <a:pPr algn="l"/>
            <a:r>
              <a:rPr lang="en-US"/>
              <a:t>   out.println("short");</a:t>
            </a:r>
          </a:p>
          <a:p>
            <a:pPr algn="l"/>
            <a:r>
              <a:rPr lang="en-US"/>
              <a:t>}</a:t>
            </a:r>
          </a:p>
          <a:p>
            <a:pPr algn="l"/>
            <a:r>
              <a:rPr lang="en-US"/>
              <a:t>out.println("check");</a:t>
            </a:r>
          </a:p>
        </p:txBody>
      </p:sp>
      <p:sp>
        <p:nvSpPr>
          <p:cNvPr id="54276" name="Text Box 3076"/>
          <p:cNvSpPr txBox="1">
            <a:spLocks noChangeArrowheads="1"/>
          </p:cNvSpPr>
          <p:nvPr/>
        </p:nvSpPr>
        <p:spPr bwMode="auto">
          <a:xfrm>
            <a:off x="1066800" y="4800600"/>
            <a:ext cx="184150" cy="519113"/>
          </a:xfrm>
          <a:prstGeom prst="rect">
            <a:avLst/>
          </a:prstGeom>
          <a:noFill/>
          <a:ln w="12700">
            <a:noFill/>
            <a:miter lim="800000"/>
            <a:headEnd type="none" w="sm" len="sm"/>
            <a:tailEnd type="none" w="sm" len="sm"/>
          </a:ln>
        </p:spPr>
        <p:txBody>
          <a:bodyPr wrap="none">
            <a:spAutoFit/>
          </a:bodyPr>
          <a:lstStyle/>
          <a:p>
            <a:pPr algn="l"/>
            <a:endParaRPr lang="en-US"/>
          </a:p>
        </p:txBody>
      </p:sp>
      <p:sp>
        <p:nvSpPr>
          <p:cNvPr id="54278" name="Text Box 3078"/>
          <p:cNvSpPr txBox="1">
            <a:spLocks noChangeArrowheads="1"/>
          </p:cNvSpPr>
          <p:nvPr/>
        </p:nvSpPr>
        <p:spPr bwMode="auto">
          <a:xfrm>
            <a:off x="6629400" y="1981200"/>
            <a:ext cx="1905000" cy="1811338"/>
          </a:xfrm>
          <a:prstGeom prst="rect">
            <a:avLst/>
          </a:prstGeom>
          <a:noFill/>
          <a:ln w="12700">
            <a:solidFill>
              <a:srgbClr val="993300"/>
            </a:solidFill>
            <a:miter lim="800000"/>
            <a:headEnd type="none" w="sm" len="sm"/>
            <a:tailEnd type="none" w="sm" len="sm"/>
          </a:ln>
        </p:spPr>
        <p:txBody>
          <a:bodyPr>
            <a:spAutoFit/>
          </a:bodyPr>
          <a:lstStyle/>
          <a:p>
            <a:pPr algn="l" eaLnBrk="0" hangingPunct="0">
              <a:spcBef>
                <a:spcPct val="50000"/>
              </a:spcBef>
            </a:pPr>
            <a:r>
              <a:rPr lang="en-US" sz="3200" u="sng">
                <a:solidFill>
                  <a:srgbClr val="FF0000"/>
                </a:solidFill>
              </a:rPr>
              <a:t>OUTPUT</a:t>
            </a:r>
          </a:p>
          <a:p>
            <a:pPr algn="l" eaLnBrk="0" hangingPunct="0">
              <a:spcBef>
                <a:spcPct val="50000"/>
              </a:spcBef>
            </a:pPr>
            <a:r>
              <a:rPr lang="en-US" sz="3200"/>
              <a:t>short</a:t>
            </a:r>
            <a:br>
              <a:rPr lang="en-US" sz="3200"/>
            </a:br>
            <a:r>
              <a:rPr lang="en-US" sz="3200"/>
              <a:t>check</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Short Circuit Evaluation</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nodePh="1">
                                  <p:stCondLst>
                                    <p:cond delay="0"/>
                                  </p:stCondLst>
                                  <p:endCondLst>
                                    <p:cond evt="begin" delay="0">
                                      <p:tn val="5"/>
                                    </p:cond>
                                  </p:endCondLst>
                                  <p:childTnLst>
                                    <p:set>
                                      <p:cBhvr>
                                        <p:cTn id="6" dur="1" fill="hold">
                                          <p:stCondLst>
                                            <p:cond delay="0"/>
                                          </p:stCondLst>
                                        </p:cTn>
                                        <p:tgtEl>
                                          <p:spTgt spid="54276"/>
                                        </p:tgtEl>
                                        <p:attrNameLst>
                                          <p:attrName>style.visibility</p:attrName>
                                        </p:attrNameLst>
                                      </p:cBhvr>
                                      <p:to>
                                        <p:strVal val="visible"/>
                                      </p:to>
                                    </p:set>
                                    <p:anim calcmode="lin" valueType="num">
                                      <p:cBhvr additive="base">
                                        <p:cTn id="7" dur="500" fill="hold"/>
                                        <p:tgtEl>
                                          <p:spTgt spid="54276"/>
                                        </p:tgtEl>
                                        <p:attrNameLst>
                                          <p:attrName>ppt_x</p:attrName>
                                        </p:attrNameLst>
                                      </p:cBhvr>
                                      <p:tavLst>
                                        <p:tav tm="0">
                                          <p:val>
                                            <p:strVal val="1+#ppt_w/2"/>
                                          </p:val>
                                        </p:tav>
                                        <p:tav tm="100000">
                                          <p:val>
                                            <p:strVal val="#ppt_x"/>
                                          </p:val>
                                        </p:tav>
                                      </p:tavLst>
                                    </p:anim>
                                    <p:anim calcmode="lin" valueType="num">
                                      <p:cBhvr additive="base">
                                        <p:cTn id="8" dur="500" fill="hold"/>
                                        <p:tgtEl>
                                          <p:spTgt spid="5427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54278"/>
                                        </p:tgtEl>
                                        <p:attrNameLst>
                                          <p:attrName>style.visibility</p:attrName>
                                        </p:attrNameLst>
                                      </p:cBhvr>
                                      <p:to>
                                        <p:strVal val="visible"/>
                                      </p:to>
                                    </p:set>
                                    <p:animEffect transition="in" filter="box(in)">
                                      <p:cBhvr>
                                        <p:cTn id="13" dur="500"/>
                                        <p:tgtEl>
                                          <p:spTgt spid="54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autoUpdateAnimBg="0"/>
      <p:bldP spid="5427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0180" name="Text Box 3"/>
          <p:cNvSpPr txBox="1">
            <a:spLocks noChangeArrowheads="1"/>
          </p:cNvSpPr>
          <p:nvPr/>
        </p:nvSpPr>
        <p:spPr bwMode="auto">
          <a:xfrm>
            <a:off x="838200" y="1447800"/>
            <a:ext cx="4244975" cy="3508375"/>
          </a:xfrm>
          <a:prstGeom prst="rect">
            <a:avLst/>
          </a:prstGeom>
          <a:noFill/>
          <a:ln w="12700">
            <a:noFill/>
            <a:miter lim="800000"/>
            <a:headEnd type="none" w="sm" len="sm"/>
            <a:tailEnd type="none" w="sm" len="sm"/>
          </a:ln>
        </p:spPr>
        <p:txBody>
          <a:bodyPr wrap="none">
            <a:spAutoFit/>
          </a:bodyPr>
          <a:lstStyle/>
          <a:p>
            <a:pPr algn="l"/>
            <a:r>
              <a:rPr lang="en-US"/>
              <a:t>int total=2;</a:t>
            </a:r>
          </a:p>
          <a:p>
            <a:pPr algn="l"/>
            <a:r>
              <a:rPr lang="en-US"/>
              <a:t>boolean flipper = true;</a:t>
            </a:r>
          </a:p>
          <a:p>
            <a:pPr algn="l"/>
            <a:endParaRPr lang="en-US"/>
          </a:p>
          <a:p>
            <a:pPr algn="l"/>
            <a:r>
              <a:rPr lang="en-US"/>
              <a:t>if(flipper || total&gt;4)</a:t>
            </a:r>
          </a:p>
          <a:p>
            <a:pPr algn="l"/>
            <a:r>
              <a:rPr lang="en-US"/>
              <a:t>{</a:t>
            </a:r>
          </a:p>
          <a:p>
            <a:pPr algn="l"/>
            <a:r>
              <a:rPr lang="en-US"/>
              <a:t>   out.println("short");</a:t>
            </a:r>
          </a:p>
          <a:p>
            <a:pPr algn="l"/>
            <a:r>
              <a:rPr lang="en-US"/>
              <a:t>}</a:t>
            </a:r>
          </a:p>
          <a:p>
            <a:pPr algn="l"/>
            <a:r>
              <a:rPr lang="en-US"/>
              <a:t>out.println("check");</a:t>
            </a:r>
          </a:p>
        </p:txBody>
      </p:sp>
      <p:sp>
        <p:nvSpPr>
          <p:cNvPr id="121860" name="Text Box 4"/>
          <p:cNvSpPr txBox="1">
            <a:spLocks noChangeArrowheads="1"/>
          </p:cNvSpPr>
          <p:nvPr/>
        </p:nvSpPr>
        <p:spPr bwMode="auto">
          <a:xfrm>
            <a:off x="1066800" y="4800600"/>
            <a:ext cx="184150" cy="519113"/>
          </a:xfrm>
          <a:prstGeom prst="rect">
            <a:avLst/>
          </a:prstGeom>
          <a:noFill/>
          <a:ln w="12700">
            <a:noFill/>
            <a:miter lim="800000"/>
            <a:headEnd type="none" w="sm" len="sm"/>
            <a:tailEnd type="none" w="sm" len="sm"/>
          </a:ln>
        </p:spPr>
        <p:txBody>
          <a:bodyPr wrap="none">
            <a:spAutoFit/>
          </a:bodyPr>
          <a:lstStyle/>
          <a:p>
            <a:pPr algn="l"/>
            <a:endParaRPr lang="en-US"/>
          </a:p>
        </p:txBody>
      </p:sp>
      <p:sp>
        <p:nvSpPr>
          <p:cNvPr id="121861" name="Text Box 5"/>
          <p:cNvSpPr txBox="1">
            <a:spLocks noChangeArrowheads="1"/>
          </p:cNvSpPr>
          <p:nvPr/>
        </p:nvSpPr>
        <p:spPr bwMode="auto">
          <a:xfrm>
            <a:off x="6629400" y="1981200"/>
            <a:ext cx="1905000" cy="1811338"/>
          </a:xfrm>
          <a:prstGeom prst="rect">
            <a:avLst/>
          </a:prstGeom>
          <a:noFill/>
          <a:ln w="12700">
            <a:solidFill>
              <a:srgbClr val="993300"/>
            </a:solidFill>
            <a:miter lim="800000"/>
            <a:headEnd type="none" w="sm" len="sm"/>
            <a:tailEnd type="none" w="sm" len="sm"/>
          </a:ln>
        </p:spPr>
        <p:txBody>
          <a:bodyPr>
            <a:spAutoFit/>
          </a:bodyPr>
          <a:lstStyle/>
          <a:p>
            <a:pPr algn="l" eaLnBrk="0" hangingPunct="0">
              <a:spcBef>
                <a:spcPct val="50000"/>
              </a:spcBef>
            </a:pPr>
            <a:r>
              <a:rPr lang="en-US" sz="3200" u="sng">
                <a:solidFill>
                  <a:srgbClr val="FF0000"/>
                </a:solidFill>
              </a:rPr>
              <a:t>OUTPUT</a:t>
            </a:r>
          </a:p>
          <a:p>
            <a:pPr algn="l" eaLnBrk="0" hangingPunct="0">
              <a:spcBef>
                <a:spcPct val="50000"/>
              </a:spcBef>
            </a:pPr>
            <a:r>
              <a:rPr lang="en-US" sz="3200"/>
              <a:t>short</a:t>
            </a:r>
            <a:br>
              <a:rPr lang="en-US" sz="3200"/>
            </a:br>
            <a:r>
              <a:rPr lang="en-US" sz="3200"/>
              <a:t>check</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Short Circuit Evaluation</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nodePh="1">
                                  <p:stCondLst>
                                    <p:cond delay="0"/>
                                  </p:stCondLst>
                                  <p:endCondLst>
                                    <p:cond evt="begin" delay="0">
                                      <p:tn val="5"/>
                                    </p:cond>
                                  </p:endCondLst>
                                  <p:childTnLst>
                                    <p:set>
                                      <p:cBhvr>
                                        <p:cTn id="6" dur="1" fill="hold">
                                          <p:stCondLst>
                                            <p:cond delay="0"/>
                                          </p:stCondLst>
                                        </p:cTn>
                                        <p:tgtEl>
                                          <p:spTgt spid="121860"/>
                                        </p:tgtEl>
                                        <p:attrNameLst>
                                          <p:attrName>style.visibility</p:attrName>
                                        </p:attrNameLst>
                                      </p:cBhvr>
                                      <p:to>
                                        <p:strVal val="visible"/>
                                      </p:to>
                                    </p:set>
                                    <p:anim calcmode="lin" valueType="num">
                                      <p:cBhvr additive="base">
                                        <p:cTn id="7" dur="500" fill="hold"/>
                                        <p:tgtEl>
                                          <p:spTgt spid="121860"/>
                                        </p:tgtEl>
                                        <p:attrNameLst>
                                          <p:attrName>ppt_x</p:attrName>
                                        </p:attrNameLst>
                                      </p:cBhvr>
                                      <p:tavLst>
                                        <p:tav tm="0">
                                          <p:val>
                                            <p:strVal val="1+#ppt_w/2"/>
                                          </p:val>
                                        </p:tav>
                                        <p:tav tm="100000">
                                          <p:val>
                                            <p:strVal val="#ppt_x"/>
                                          </p:val>
                                        </p:tav>
                                      </p:tavLst>
                                    </p:anim>
                                    <p:anim calcmode="lin" valueType="num">
                                      <p:cBhvr additive="base">
                                        <p:cTn id="8" dur="500" fill="hold"/>
                                        <p:tgtEl>
                                          <p:spTgt spid="12186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21861"/>
                                        </p:tgtEl>
                                        <p:attrNameLst>
                                          <p:attrName>style.visibility</p:attrName>
                                        </p:attrNameLst>
                                      </p:cBhvr>
                                      <p:to>
                                        <p:strVal val="visible"/>
                                      </p:to>
                                    </p:set>
                                    <p:animEffect transition="in" filter="box(in)">
                                      <p:cBhvr>
                                        <p:cTn id="13" dur="500"/>
                                        <p:tgtEl>
                                          <p:spTgt spid="121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autoUpdateAnimBg="0"/>
      <p:bldP spid="12186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1204" name="Text Box 3"/>
          <p:cNvSpPr txBox="1">
            <a:spLocks noChangeArrowheads="1"/>
          </p:cNvSpPr>
          <p:nvPr/>
        </p:nvSpPr>
        <p:spPr bwMode="auto">
          <a:xfrm>
            <a:off x="838200" y="1447800"/>
            <a:ext cx="4356100" cy="3508375"/>
          </a:xfrm>
          <a:prstGeom prst="rect">
            <a:avLst/>
          </a:prstGeom>
          <a:noFill/>
          <a:ln w="12700">
            <a:noFill/>
            <a:miter lim="800000"/>
            <a:headEnd type="none" w="sm" len="sm"/>
            <a:tailEnd type="none" w="sm" len="sm"/>
          </a:ln>
        </p:spPr>
        <p:txBody>
          <a:bodyPr wrap="none">
            <a:spAutoFit/>
          </a:bodyPr>
          <a:lstStyle/>
          <a:p>
            <a:pPr algn="l"/>
            <a:r>
              <a:rPr lang="en-US"/>
              <a:t>int total=2;</a:t>
            </a:r>
          </a:p>
          <a:p>
            <a:pPr algn="l"/>
            <a:r>
              <a:rPr lang="en-US"/>
              <a:t>boolean flipper = false;</a:t>
            </a:r>
          </a:p>
          <a:p>
            <a:pPr algn="l"/>
            <a:endParaRPr lang="en-US"/>
          </a:p>
          <a:p>
            <a:pPr algn="l"/>
            <a:r>
              <a:rPr lang="en-US"/>
              <a:t>if(flipper || total&gt;4)</a:t>
            </a:r>
          </a:p>
          <a:p>
            <a:pPr algn="l"/>
            <a:r>
              <a:rPr lang="en-US"/>
              <a:t>{</a:t>
            </a:r>
          </a:p>
          <a:p>
            <a:pPr algn="l"/>
            <a:r>
              <a:rPr lang="en-US"/>
              <a:t>   out.println("short");</a:t>
            </a:r>
          </a:p>
          <a:p>
            <a:pPr algn="l"/>
            <a:r>
              <a:rPr lang="en-US"/>
              <a:t>}</a:t>
            </a:r>
          </a:p>
          <a:p>
            <a:pPr algn="l"/>
            <a:r>
              <a:rPr lang="en-US"/>
              <a:t>out.println("check");</a:t>
            </a:r>
          </a:p>
        </p:txBody>
      </p:sp>
      <p:sp>
        <p:nvSpPr>
          <p:cNvPr id="164868" name="Text Box 4"/>
          <p:cNvSpPr txBox="1">
            <a:spLocks noChangeArrowheads="1"/>
          </p:cNvSpPr>
          <p:nvPr/>
        </p:nvSpPr>
        <p:spPr bwMode="auto">
          <a:xfrm>
            <a:off x="1066800" y="4800600"/>
            <a:ext cx="184150" cy="519113"/>
          </a:xfrm>
          <a:prstGeom prst="rect">
            <a:avLst/>
          </a:prstGeom>
          <a:noFill/>
          <a:ln w="12700">
            <a:noFill/>
            <a:miter lim="800000"/>
            <a:headEnd type="none" w="sm" len="sm"/>
            <a:tailEnd type="none" w="sm" len="sm"/>
          </a:ln>
        </p:spPr>
        <p:txBody>
          <a:bodyPr wrap="none">
            <a:spAutoFit/>
          </a:bodyPr>
          <a:lstStyle/>
          <a:p>
            <a:pPr algn="l"/>
            <a:endParaRPr lang="en-US"/>
          </a:p>
        </p:txBody>
      </p:sp>
      <p:sp>
        <p:nvSpPr>
          <p:cNvPr id="164869" name="Text Box 5"/>
          <p:cNvSpPr txBox="1">
            <a:spLocks noChangeArrowheads="1"/>
          </p:cNvSpPr>
          <p:nvPr/>
        </p:nvSpPr>
        <p:spPr bwMode="auto">
          <a:xfrm>
            <a:off x="6629400" y="1981200"/>
            <a:ext cx="1905000" cy="1323975"/>
          </a:xfrm>
          <a:prstGeom prst="rect">
            <a:avLst/>
          </a:prstGeom>
          <a:noFill/>
          <a:ln w="12700">
            <a:solidFill>
              <a:srgbClr val="993300"/>
            </a:solidFill>
            <a:miter lim="800000"/>
            <a:headEnd type="none" w="sm" len="sm"/>
            <a:tailEnd type="none" w="sm" len="sm"/>
          </a:ln>
        </p:spPr>
        <p:txBody>
          <a:bodyPr>
            <a:spAutoFit/>
          </a:bodyPr>
          <a:lstStyle/>
          <a:p>
            <a:pPr algn="l" eaLnBrk="0" hangingPunct="0">
              <a:spcBef>
                <a:spcPct val="50000"/>
              </a:spcBef>
            </a:pPr>
            <a:r>
              <a:rPr lang="en-US" sz="3200" u="sng">
                <a:solidFill>
                  <a:srgbClr val="FF0000"/>
                </a:solidFill>
              </a:rPr>
              <a:t>OUTPUT</a:t>
            </a:r>
          </a:p>
          <a:p>
            <a:pPr algn="l" eaLnBrk="0" hangingPunct="0">
              <a:spcBef>
                <a:spcPct val="50000"/>
              </a:spcBef>
            </a:pPr>
            <a:r>
              <a:rPr lang="en-US" sz="3200"/>
              <a:t>check</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Short Circuit Evaluation</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nodePh="1">
                                  <p:stCondLst>
                                    <p:cond delay="0"/>
                                  </p:stCondLst>
                                  <p:endCondLst>
                                    <p:cond evt="begin" delay="0">
                                      <p:tn val="5"/>
                                    </p:cond>
                                  </p:endCondLst>
                                  <p:childTnLst>
                                    <p:set>
                                      <p:cBhvr>
                                        <p:cTn id="6" dur="1" fill="hold">
                                          <p:stCondLst>
                                            <p:cond delay="0"/>
                                          </p:stCondLst>
                                        </p:cTn>
                                        <p:tgtEl>
                                          <p:spTgt spid="164868"/>
                                        </p:tgtEl>
                                        <p:attrNameLst>
                                          <p:attrName>style.visibility</p:attrName>
                                        </p:attrNameLst>
                                      </p:cBhvr>
                                      <p:to>
                                        <p:strVal val="visible"/>
                                      </p:to>
                                    </p:set>
                                    <p:anim calcmode="lin" valueType="num">
                                      <p:cBhvr additive="base">
                                        <p:cTn id="7" dur="500" fill="hold"/>
                                        <p:tgtEl>
                                          <p:spTgt spid="164868"/>
                                        </p:tgtEl>
                                        <p:attrNameLst>
                                          <p:attrName>ppt_x</p:attrName>
                                        </p:attrNameLst>
                                      </p:cBhvr>
                                      <p:tavLst>
                                        <p:tav tm="0">
                                          <p:val>
                                            <p:strVal val="1+#ppt_w/2"/>
                                          </p:val>
                                        </p:tav>
                                        <p:tav tm="100000">
                                          <p:val>
                                            <p:strVal val="#ppt_x"/>
                                          </p:val>
                                        </p:tav>
                                      </p:tavLst>
                                    </p:anim>
                                    <p:anim calcmode="lin" valueType="num">
                                      <p:cBhvr additive="base">
                                        <p:cTn id="8" dur="500" fill="hold"/>
                                        <p:tgtEl>
                                          <p:spTgt spid="16486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64869"/>
                                        </p:tgtEl>
                                        <p:attrNameLst>
                                          <p:attrName>style.visibility</p:attrName>
                                        </p:attrNameLst>
                                      </p:cBhvr>
                                      <p:to>
                                        <p:strVal val="visible"/>
                                      </p:to>
                                    </p:set>
                                    <p:animEffect transition="in" filter="box(in)">
                                      <p:cBhvr>
                                        <p:cTn id="13" dur="500"/>
                                        <p:tgtEl>
                                          <p:spTgt spid="164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8" grpId="0" autoUpdateAnimBg="0"/>
      <p:bldP spid="16486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2228" name="Text Box 3"/>
          <p:cNvSpPr txBox="1">
            <a:spLocks noChangeArrowheads="1"/>
          </p:cNvSpPr>
          <p:nvPr/>
        </p:nvSpPr>
        <p:spPr bwMode="auto">
          <a:xfrm>
            <a:off x="762000" y="1676400"/>
            <a:ext cx="6043613" cy="3081338"/>
          </a:xfrm>
          <a:prstGeom prst="rect">
            <a:avLst/>
          </a:prstGeom>
          <a:noFill/>
          <a:ln w="12700">
            <a:noFill/>
            <a:miter lim="800000"/>
            <a:headEnd type="none" w="sm" len="sm"/>
            <a:tailEnd type="none" w="sm" len="sm"/>
          </a:ln>
        </p:spPr>
        <p:txBody>
          <a:bodyPr>
            <a:spAutoFit/>
          </a:bodyPr>
          <a:lstStyle/>
          <a:p>
            <a:pPr algn="l"/>
            <a:r>
              <a:rPr lang="en-US"/>
              <a:t>int total=9, num=13;</a:t>
            </a:r>
          </a:p>
          <a:p>
            <a:pPr algn="l"/>
            <a:endParaRPr lang="en-US"/>
          </a:p>
          <a:p>
            <a:pPr algn="l"/>
            <a:r>
              <a:rPr lang="en-US"/>
              <a:t>if (total&lt;4 || ++num&lt;15)   </a:t>
            </a:r>
          </a:p>
          <a:p>
            <a:pPr algn="l"/>
            <a:r>
              <a:rPr lang="en-US"/>
              <a:t>{</a:t>
            </a:r>
          </a:p>
          <a:p>
            <a:pPr algn="l"/>
            <a:r>
              <a:rPr lang="en-US"/>
              <a:t>     out.println("short");</a:t>
            </a:r>
          </a:p>
          <a:p>
            <a:pPr algn="l"/>
            <a:r>
              <a:rPr lang="en-US"/>
              <a:t>}</a:t>
            </a:r>
          </a:p>
          <a:p>
            <a:pPr algn="l"/>
            <a:r>
              <a:rPr lang="en-US"/>
              <a:t>out.println(num);</a:t>
            </a:r>
          </a:p>
        </p:txBody>
      </p:sp>
      <p:sp>
        <p:nvSpPr>
          <p:cNvPr id="55302" name="Text Box 6"/>
          <p:cNvSpPr txBox="1">
            <a:spLocks noChangeArrowheads="1"/>
          </p:cNvSpPr>
          <p:nvPr/>
        </p:nvSpPr>
        <p:spPr bwMode="auto">
          <a:xfrm>
            <a:off x="6629400" y="1981200"/>
            <a:ext cx="1905000" cy="1811338"/>
          </a:xfrm>
          <a:prstGeom prst="rect">
            <a:avLst/>
          </a:prstGeom>
          <a:noFill/>
          <a:ln w="12700">
            <a:solidFill>
              <a:srgbClr val="993300"/>
            </a:solidFill>
            <a:miter lim="800000"/>
            <a:headEnd type="none" w="sm" len="sm"/>
            <a:tailEnd type="none" w="sm" len="sm"/>
          </a:ln>
        </p:spPr>
        <p:txBody>
          <a:bodyPr>
            <a:spAutoFit/>
          </a:bodyPr>
          <a:lstStyle/>
          <a:p>
            <a:pPr algn="l" eaLnBrk="0" hangingPunct="0">
              <a:spcBef>
                <a:spcPct val="50000"/>
              </a:spcBef>
            </a:pPr>
            <a:r>
              <a:rPr lang="en-US" sz="3200" u="sng">
                <a:solidFill>
                  <a:srgbClr val="FF0000"/>
                </a:solidFill>
              </a:rPr>
              <a:t>OUTPUT</a:t>
            </a:r>
          </a:p>
          <a:p>
            <a:pPr algn="l" eaLnBrk="0" hangingPunct="0">
              <a:spcBef>
                <a:spcPct val="50000"/>
              </a:spcBef>
            </a:pPr>
            <a:r>
              <a:rPr lang="en-US" sz="3200"/>
              <a:t>short</a:t>
            </a:r>
            <a:br>
              <a:rPr lang="en-US" sz="3200"/>
            </a:br>
            <a:r>
              <a:rPr lang="en-US" sz="3200"/>
              <a:t>14</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Short Circuit Evaluation</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5302"/>
                                        </p:tgtEl>
                                        <p:attrNameLst>
                                          <p:attrName>style.visibility</p:attrName>
                                        </p:attrNameLst>
                                      </p:cBhvr>
                                      <p:to>
                                        <p:strVal val="visible"/>
                                      </p:to>
                                    </p:set>
                                    <p:animEffect transition="in" filter="box(in)">
                                      <p:cBhvr>
                                        <p:cTn id="7" dur="500"/>
                                        <p:tgtEl>
                                          <p:spTgt spid="55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3252" name="Text Box 3"/>
          <p:cNvSpPr txBox="1">
            <a:spLocks noChangeArrowheads="1"/>
          </p:cNvSpPr>
          <p:nvPr/>
        </p:nvSpPr>
        <p:spPr bwMode="auto">
          <a:xfrm>
            <a:off x="838200" y="1676400"/>
            <a:ext cx="5408613" cy="3081338"/>
          </a:xfrm>
          <a:prstGeom prst="rect">
            <a:avLst/>
          </a:prstGeom>
          <a:noFill/>
          <a:ln w="12700">
            <a:noFill/>
            <a:miter lim="800000"/>
            <a:headEnd type="none" w="sm" len="sm"/>
            <a:tailEnd type="none" w="sm" len="sm"/>
          </a:ln>
        </p:spPr>
        <p:txBody>
          <a:bodyPr wrap="none">
            <a:spAutoFit/>
          </a:bodyPr>
          <a:lstStyle/>
          <a:p>
            <a:pPr algn="l"/>
            <a:r>
              <a:rPr lang="en-US"/>
              <a:t>int total=9, num=13;</a:t>
            </a:r>
            <a:br>
              <a:rPr lang="en-US"/>
            </a:br>
            <a:endParaRPr lang="en-US"/>
          </a:p>
          <a:p>
            <a:pPr algn="l"/>
            <a:r>
              <a:rPr lang="en-US"/>
              <a:t>if (total&gt;4 &amp;&amp; ++num&gt;15)   </a:t>
            </a:r>
          </a:p>
          <a:p>
            <a:pPr algn="l"/>
            <a:r>
              <a:rPr lang="en-US"/>
              <a:t>{</a:t>
            </a:r>
          </a:p>
          <a:p>
            <a:pPr algn="l"/>
            <a:r>
              <a:rPr lang="en-US"/>
              <a:t>     out.println("short");</a:t>
            </a:r>
          </a:p>
          <a:p>
            <a:pPr algn="l"/>
            <a:r>
              <a:rPr lang="en-US"/>
              <a:t>}</a:t>
            </a:r>
          </a:p>
          <a:p>
            <a:pPr algn="l"/>
            <a:r>
              <a:rPr lang="en-US"/>
              <a:t>out.println(num);</a:t>
            </a:r>
          </a:p>
        </p:txBody>
      </p:sp>
      <p:sp>
        <p:nvSpPr>
          <p:cNvPr id="63494" name="Text Box 6"/>
          <p:cNvSpPr txBox="1">
            <a:spLocks noChangeArrowheads="1"/>
          </p:cNvSpPr>
          <p:nvPr/>
        </p:nvSpPr>
        <p:spPr bwMode="auto">
          <a:xfrm>
            <a:off x="6629400" y="1981200"/>
            <a:ext cx="1905000" cy="1323975"/>
          </a:xfrm>
          <a:prstGeom prst="rect">
            <a:avLst/>
          </a:prstGeom>
          <a:noFill/>
          <a:ln w="12700">
            <a:solidFill>
              <a:srgbClr val="993300"/>
            </a:solidFill>
            <a:miter lim="800000"/>
            <a:headEnd type="none" w="sm" len="sm"/>
            <a:tailEnd type="none" w="sm" len="sm"/>
          </a:ln>
        </p:spPr>
        <p:txBody>
          <a:bodyPr>
            <a:spAutoFit/>
          </a:bodyPr>
          <a:lstStyle/>
          <a:p>
            <a:pPr algn="l" eaLnBrk="0" hangingPunct="0">
              <a:spcBef>
                <a:spcPct val="50000"/>
              </a:spcBef>
            </a:pPr>
            <a:r>
              <a:rPr lang="en-US" sz="3200" u="sng">
                <a:solidFill>
                  <a:srgbClr val="FF0000"/>
                </a:solidFill>
              </a:rPr>
              <a:t>OUTPUT</a:t>
            </a:r>
          </a:p>
          <a:p>
            <a:pPr algn="l" eaLnBrk="0" hangingPunct="0">
              <a:spcBef>
                <a:spcPct val="50000"/>
              </a:spcBef>
            </a:pPr>
            <a:r>
              <a:rPr lang="en-US" sz="3200"/>
              <a:t>14</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Short Circuit Evaluation</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3494"/>
                                        </p:tgtEl>
                                        <p:attrNameLst>
                                          <p:attrName>style.visibility</p:attrName>
                                        </p:attrNameLst>
                                      </p:cBhvr>
                                      <p:to>
                                        <p:strVal val="visible"/>
                                      </p:to>
                                    </p:set>
                                    <p:animEffect transition="in" filter="box(in)">
                                      <p:cBhvr>
                                        <p:cTn id="7" dur="500"/>
                                        <p:tgtEl>
                                          <p:spTgt spid="63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4276" name="Text Box 3"/>
          <p:cNvSpPr txBox="1">
            <a:spLocks noChangeArrowheads="1"/>
          </p:cNvSpPr>
          <p:nvPr/>
        </p:nvSpPr>
        <p:spPr bwMode="auto">
          <a:xfrm>
            <a:off x="838200" y="1676400"/>
            <a:ext cx="7319963" cy="3081338"/>
          </a:xfrm>
          <a:prstGeom prst="rect">
            <a:avLst/>
          </a:prstGeom>
          <a:noFill/>
          <a:ln w="12700">
            <a:noFill/>
            <a:miter lim="800000"/>
            <a:headEnd type="none" w="sm" len="sm"/>
            <a:tailEnd type="none" w="sm" len="sm"/>
          </a:ln>
        </p:spPr>
        <p:txBody>
          <a:bodyPr wrap="none">
            <a:spAutoFit/>
          </a:bodyPr>
          <a:lstStyle/>
          <a:p>
            <a:pPr algn="l"/>
            <a:r>
              <a:rPr lang="en-US"/>
              <a:t>int total=9, num=13;</a:t>
            </a:r>
            <a:br>
              <a:rPr lang="en-US"/>
            </a:br>
            <a:endParaRPr lang="en-US"/>
          </a:p>
          <a:p>
            <a:pPr algn="l"/>
            <a:r>
              <a:rPr lang="en-US"/>
              <a:t>if (total&gt;4 ||++num&gt;15 &amp;&amp; total&gt;0)   </a:t>
            </a:r>
          </a:p>
          <a:p>
            <a:pPr algn="l"/>
            <a:r>
              <a:rPr lang="en-US"/>
              <a:t>{</a:t>
            </a:r>
          </a:p>
          <a:p>
            <a:pPr algn="l"/>
            <a:r>
              <a:rPr lang="en-US"/>
              <a:t>     out.println("short");</a:t>
            </a:r>
          </a:p>
          <a:p>
            <a:pPr algn="l"/>
            <a:r>
              <a:rPr lang="en-US"/>
              <a:t>}</a:t>
            </a:r>
          </a:p>
          <a:p>
            <a:pPr algn="l"/>
            <a:r>
              <a:rPr lang="en-US"/>
              <a:t>out.println(num);</a:t>
            </a:r>
          </a:p>
        </p:txBody>
      </p:sp>
      <p:sp>
        <p:nvSpPr>
          <p:cNvPr id="95236" name="Text Box 4"/>
          <p:cNvSpPr txBox="1">
            <a:spLocks noChangeArrowheads="1"/>
          </p:cNvSpPr>
          <p:nvPr/>
        </p:nvSpPr>
        <p:spPr bwMode="auto">
          <a:xfrm>
            <a:off x="6477000" y="3352800"/>
            <a:ext cx="1905000" cy="1811338"/>
          </a:xfrm>
          <a:prstGeom prst="rect">
            <a:avLst/>
          </a:prstGeom>
          <a:noFill/>
          <a:ln w="12700">
            <a:solidFill>
              <a:srgbClr val="993300"/>
            </a:solidFill>
            <a:miter lim="800000"/>
            <a:headEnd type="none" w="sm" len="sm"/>
            <a:tailEnd type="none" w="sm" len="sm"/>
          </a:ln>
        </p:spPr>
        <p:txBody>
          <a:bodyPr>
            <a:spAutoFit/>
          </a:bodyPr>
          <a:lstStyle/>
          <a:p>
            <a:pPr algn="l" eaLnBrk="0" hangingPunct="0">
              <a:spcBef>
                <a:spcPct val="50000"/>
              </a:spcBef>
            </a:pPr>
            <a:r>
              <a:rPr lang="en-US" sz="3200" u="sng">
                <a:solidFill>
                  <a:srgbClr val="FF0000"/>
                </a:solidFill>
              </a:rPr>
              <a:t>OUTPUT</a:t>
            </a:r>
          </a:p>
          <a:p>
            <a:pPr algn="l" eaLnBrk="0" hangingPunct="0">
              <a:spcBef>
                <a:spcPct val="50000"/>
              </a:spcBef>
            </a:pPr>
            <a:r>
              <a:rPr lang="en-US" sz="3200"/>
              <a:t>short</a:t>
            </a:r>
            <a:br>
              <a:rPr lang="en-US" sz="3200"/>
            </a:br>
            <a:r>
              <a:rPr lang="en-US" sz="3200"/>
              <a:t>13</a:t>
            </a:r>
          </a:p>
        </p:txBody>
      </p:sp>
      <p:sp>
        <p:nvSpPr>
          <p:cNvPr id="54278" name="Rectangle 5"/>
          <p:cNvSpPr>
            <a:spLocks noChangeArrowheads="1"/>
          </p:cNvSpPr>
          <p:nvPr/>
        </p:nvSpPr>
        <p:spPr bwMode="auto">
          <a:xfrm>
            <a:off x="990600" y="5257800"/>
            <a:ext cx="4362450" cy="531813"/>
          </a:xfrm>
          <a:prstGeom prst="rect">
            <a:avLst/>
          </a:prstGeom>
          <a:noFill/>
          <a:ln w="12700">
            <a:solidFill>
              <a:srgbClr val="0000FF"/>
            </a:solidFill>
            <a:miter lim="800000"/>
            <a:headEnd type="none" w="sm" len="sm"/>
            <a:tailEnd type="none" w="sm" len="sm"/>
          </a:ln>
        </p:spPr>
        <p:txBody>
          <a:bodyPr wrap="none">
            <a:spAutoFit/>
          </a:bodyPr>
          <a:lstStyle/>
          <a:p>
            <a:pPr algn="l"/>
            <a:r>
              <a:rPr lang="en-US">
                <a:solidFill>
                  <a:schemeClr val="accent2"/>
                </a:solidFill>
              </a:rPr>
              <a:t>The &amp;&amp; never happens!</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Short Circuit Evaluation</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5236"/>
                                        </p:tgtEl>
                                        <p:attrNameLst>
                                          <p:attrName>style.visibility</p:attrName>
                                        </p:attrNameLst>
                                      </p:cBhvr>
                                      <p:to>
                                        <p:strVal val="visible"/>
                                      </p:to>
                                    </p:set>
                                    <p:animEffect transition="in" filter="box(in)">
                                      <p:cBhvr>
                                        <p:cTn id="7" dur="500"/>
                                        <p:tgtEl>
                                          <p:spTgt spid="95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graphicFrame>
        <p:nvGraphicFramePr>
          <p:cNvPr id="81994" name="Group 74"/>
          <p:cNvGraphicFramePr>
            <a:graphicFrameLocks noGrp="1"/>
          </p:cNvGraphicFramePr>
          <p:nvPr/>
        </p:nvGraphicFramePr>
        <p:xfrm>
          <a:off x="533400" y="2133600"/>
          <a:ext cx="8077200" cy="3440113"/>
        </p:xfrm>
        <a:graphic>
          <a:graphicData uri="http://schemas.openxmlformats.org/drawingml/2006/table">
            <a:tbl>
              <a:tblPr/>
              <a:tblGrid>
                <a:gridCol w="1676400"/>
                <a:gridCol w="3865563"/>
                <a:gridCol w="2535237"/>
              </a:tblGrid>
              <a:tr h="1011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Tahoma" pitchFamily="34" charset="0"/>
                        </a:rPr>
                        <a:t>Boolean Symbol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Tahoma" pitchFamily="34" charset="0"/>
                        </a:rPr>
                        <a:t>Java Counterpart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alpha val="50000"/>
                      </a:srgbClr>
                    </a:solidFill>
                  </a:tcPr>
                </a:tc>
              </a:tr>
              <a:tr h="8096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Tahoma" pitchFamily="34" charset="0"/>
                        </a:rPr>
                        <a:t>and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smtClean="0">
                          <a:ln>
                            <a:noFill/>
                          </a:ln>
                          <a:solidFill>
                            <a:schemeClr val="accent2"/>
                          </a:solidFill>
                          <a:effectLst/>
                          <a:latin typeface="Tahoma" pitchFamily="34" charset="0"/>
                        </a:rPr>
                        <a:t>۸</a:t>
                      </a:r>
                      <a:r>
                        <a:rPr kumimoji="0" lang="en-US" sz="2800" b="1" i="0" u="none" strike="noStrike" cap="none" normalizeH="0" baseline="0" smtClean="0">
                          <a:ln>
                            <a:noFill/>
                          </a:ln>
                          <a:solidFill>
                            <a:schemeClr val="accent2"/>
                          </a:solidFill>
                          <a:effectLst/>
                          <a:latin typeface="Tahoma" pitchFamily="34" charset="0"/>
                        </a:rPr>
                        <a:t>  logical and</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Tahoma" pitchFamily="34" charset="0"/>
                        </a:rPr>
                        <a:t>&amp;&amp;</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r h="8096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Tahoma" pitchFamily="34" charset="0"/>
                        </a:rPr>
                        <a:t>or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smtClean="0">
                          <a:ln>
                            <a:noFill/>
                          </a:ln>
                          <a:solidFill>
                            <a:schemeClr val="accent2"/>
                          </a:solidFill>
                          <a:effectLst/>
                          <a:latin typeface="Tahoma" pitchFamily="34" charset="0"/>
                        </a:rPr>
                        <a:t>۷</a:t>
                      </a:r>
                      <a:r>
                        <a:rPr kumimoji="0" lang="en-US" sz="2800" b="1" i="0" u="none" strike="noStrike" cap="none" normalizeH="0" baseline="0" smtClean="0">
                          <a:ln>
                            <a:noFill/>
                          </a:ln>
                          <a:solidFill>
                            <a:schemeClr val="accent2"/>
                          </a:solidFill>
                          <a:effectLst/>
                          <a:latin typeface="Tahoma" pitchFamily="34" charset="0"/>
                        </a:rPr>
                        <a:t>  logical or</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Tahoma" pitchFamily="34" charset="0"/>
                        </a:rPr>
                        <a: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r h="8096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Tahoma" pitchFamily="34" charset="0"/>
                        </a:rPr>
                        <a:t>not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smtClean="0">
                          <a:ln>
                            <a:noFill/>
                          </a:ln>
                          <a:solidFill>
                            <a:schemeClr val="accent2"/>
                          </a:solidFill>
                          <a:effectLst/>
                          <a:latin typeface="Tahoma" pitchFamily="34" charset="0"/>
                        </a:rPr>
                        <a:t>¬</a:t>
                      </a:r>
                      <a:r>
                        <a:rPr kumimoji="0" lang="en-US" sz="2800" b="1" i="0" u="none" strike="noStrike" cap="none" normalizeH="0" baseline="0" smtClean="0">
                          <a:ln>
                            <a:noFill/>
                          </a:ln>
                          <a:solidFill>
                            <a:schemeClr val="accent2"/>
                          </a:solidFill>
                          <a:effectLst/>
                          <a:latin typeface="Tahoma" pitchFamily="34" charset="0"/>
                        </a:rPr>
                        <a:t> logical not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Tahoma" pitchFamily="34" charset="0"/>
                        </a:rPr>
                        <a: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bl>
          </a:graphicData>
        </a:graphic>
      </p:graphicFrame>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Boolean Symbols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1219200"/>
            <a:ext cx="9144000" cy="4154984"/>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shortone.java</a:t>
            </a:r>
            <a:b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b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shorttwo.java</a:t>
            </a:r>
            <a:b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b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shortthree.java</a:t>
            </a:r>
            <a:b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b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shortfour.java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981200"/>
            <a:ext cx="5638800" cy="2308324"/>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Random</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Numbers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7348" name="Text Box 3"/>
          <p:cNvSpPr txBox="1">
            <a:spLocks noChangeArrowheads="1"/>
          </p:cNvSpPr>
          <p:nvPr/>
        </p:nvSpPr>
        <p:spPr bwMode="auto">
          <a:xfrm>
            <a:off x="533400" y="1447800"/>
            <a:ext cx="7239000" cy="3081338"/>
          </a:xfrm>
          <a:prstGeom prst="rect">
            <a:avLst/>
          </a:prstGeom>
          <a:noFill/>
          <a:ln w="12700">
            <a:noFill/>
            <a:miter lim="800000"/>
            <a:headEnd type="none" w="sm" len="sm"/>
            <a:tailEnd type="none" w="sm" len="sm"/>
          </a:ln>
        </p:spPr>
        <p:txBody>
          <a:bodyPr>
            <a:spAutoFit/>
          </a:bodyPr>
          <a:lstStyle/>
          <a:p>
            <a:pPr algn="l"/>
            <a:r>
              <a:rPr lang="en-US" dirty="0" smtClean="0"/>
              <a:t>double </a:t>
            </a:r>
            <a:r>
              <a:rPr lang="en-US" dirty="0" err="1"/>
              <a:t>decOne</a:t>
            </a:r>
            <a:r>
              <a:rPr lang="en-US" dirty="0"/>
              <a:t>;</a:t>
            </a:r>
          </a:p>
          <a:p>
            <a:pPr algn="l"/>
            <a:r>
              <a:rPr lang="en-US" dirty="0" err="1"/>
              <a:t>decOne</a:t>
            </a:r>
            <a:r>
              <a:rPr lang="en-US" dirty="0"/>
              <a:t> = </a:t>
            </a:r>
            <a:r>
              <a:rPr lang="en-US" dirty="0" err="1"/>
              <a:t>Math.random</a:t>
            </a:r>
            <a:r>
              <a:rPr lang="en-US" dirty="0"/>
              <a:t>() * 10;</a:t>
            </a:r>
          </a:p>
          <a:p>
            <a:pPr algn="l"/>
            <a:r>
              <a:rPr lang="en-US" dirty="0" err="1"/>
              <a:t>int</a:t>
            </a:r>
            <a:r>
              <a:rPr lang="en-US" dirty="0"/>
              <a:t> </a:t>
            </a:r>
            <a:r>
              <a:rPr lang="en-US" dirty="0" err="1"/>
              <a:t>intOne</a:t>
            </a:r>
            <a:r>
              <a:rPr lang="en-US" dirty="0"/>
              <a:t>;</a:t>
            </a:r>
          </a:p>
          <a:p>
            <a:pPr algn="l"/>
            <a:r>
              <a:rPr lang="en-US" dirty="0" err="1"/>
              <a:t>intOne</a:t>
            </a:r>
            <a:r>
              <a:rPr lang="en-US" dirty="0"/>
              <a:t> = (</a:t>
            </a:r>
            <a:r>
              <a:rPr lang="en-US" dirty="0" err="1"/>
              <a:t>int</a:t>
            </a:r>
            <a:r>
              <a:rPr lang="en-US" dirty="0"/>
              <a:t>)(</a:t>
            </a:r>
            <a:r>
              <a:rPr lang="en-US" dirty="0" err="1"/>
              <a:t>Math.random</a:t>
            </a:r>
            <a:r>
              <a:rPr lang="en-US" dirty="0"/>
              <a:t>() * 10);</a:t>
            </a:r>
          </a:p>
          <a:p>
            <a:pPr algn="l"/>
            <a:endParaRPr lang="en-US" dirty="0"/>
          </a:p>
          <a:p>
            <a:pPr algn="l"/>
            <a:r>
              <a:rPr lang="en-US" dirty="0" err="1"/>
              <a:t>System.out.println</a:t>
            </a:r>
            <a:r>
              <a:rPr lang="en-US" dirty="0"/>
              <a:t>(</a:t>
            </a:r>
            <a:r>
              <a:rPr lang="en-US" dirty="0" err="1"/>
              <a:t>decOne</a:t>
            </a:r>
            <a:r>
              <a:rPr lang="en-US" dirty="0"/>
              <a:t>);</a:t>
            </a:r>
          </a:p>
          <a:p>
            <a:pPr algn="l"/>
            <a:r>
              <a:rPr lang="en-US" dirty="0" err="1"/>
              <a:t>System.out.println</a:t>
            </a:r>
            <a:r>
              <a:rPr lang="en-US" dirty="0"/>
              <a:t>(</a:t>
            </a:r>
            <a:r>
              <a:rPr lang="en-US" dirty="0" err="1"/>
              <a:t>intOne</a:t>
            </a:r>
            <a:r>
              <a:rPr lang="en-US" dirty="0"/>
              <a:t>);   	</a:t>
            </a:r>
          </a:p>
        </p:txBody>
      </p:sp>
      <p:sp>
        <p:nvSpPr>
          <p:cNvPr id="57349" name="Text Box 4"/>
          <p:cNvSpPr txBox="1">
            <a:spLocks noChangeArrowheads="1"/>
          </p:cNvSpPr>
          <p:nvPr/>
        </p:nvSpPr>
        <p:spPr bwMode="auto">
          <a:xfrm>
            <a:off x="4953000" y="4724400"/>
            <a:ext cx="3810000" cy="1446213"/>
          </a:xfrm>
          <a:prstGeom prst="rect">
            <a:avLst/>
          </a:prstGeom>
          <a:noFill/>
          <a:ln w="12700">
            <a:solidFill>
              <a:srgbClr val="993300"/>
            </a:solidFill>
            <a:miter lim="800000"/>
            <a:headEnd type="none" w="sm" len="sm"/>
            <a:tailEnd type="none" w="sm" len="sm"/>
          </a:ln>
        </p:spPr>
        <p:txBody>
          <a:bodyPr>
            <a:spAutoFit/>
          </a:bodyPr>
          <a:lstStyle/>
          <a:p>
            <a:pPr algn="l" eaLnBrk="0" hangingPunct="0">
              <a:spcBef>
                <a:spcPct val="50000"/>
              </a:spcBef>
            </a:pPr>
            <a:r>
              <a:rPr lang="en-US" sz="3200" u="sng">
                <a:solidFill>
                  <a:srgbClr val="FF0000"/>
                </a:solidFill>
              </a:rPr>
              <a:t>OUTPUT</a:t>
            </a:r>
          </a:p>
          <a:p>
            <a:pPr algn="l"/>
            <a:r>
              <a:rPr lang="en-US"/>
              <a:t>8.44193167660682</a:t>
            </a:r>
          </a:p>
          <a:p>
            <a:pPr algn="l"/>
            <a:r>
              <a:rPr lang="en-US"/>
              <a:t>6</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Random Numbers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58371" name="Rectangle 2"/>
          <p:cNvSpPr>
            <a:spLocks noChangeArrowheads="1"/>
          </p:cNvSpPr>
          <p:nvPr/>
        </p:nvSpPr>
        <p:spPr bwMode="auto">
          <a:xfrm>
            <a:off x="854075" y="2963863"/>
            <a:ext cx="6765925" cy="579437"/>
          </a:xfrm>
          <a:prstGeom prst="rect">
            <a:avLst/>
          </a:prstGeom>
          <a:solidFill>
            <a:schemeClr val="bg1"/>
          </a:solidFill>
          <a:ln w="9525">
            <a:noFill/>
            <a:miter lim="800000"/>
            <a:headEnd/>
            <a:tailEnd/>
          </a:ln>
        </p:spPr>
        <p:txBody>
          <a:bodyPr lIns="92075" tIns="46038" rIns="92075" bIns="46038">
            <a:spAutoFit/>
          </a:bodyPr>
          <a:lstStyle/>
          <a:p>
            <a:pPr algn="l"/>
            <a:r>
              <a:rPr lang="en-US" sz="3200"/>
              <a:t>Random </a:t>
            </a:r>
            <a:r>
              <a:rPr lang="en-US" sz="3200">
                <a:solidFill>
                  <a:srgbClr val="FF3300"/>
                </a:solidFill>
              </a:rPr>
              <a:t>rand</a:t>
            </a:r>
            <a:r>
              <a:rPr lang="en-US" sz="3200"/>
              <a:t> = </a:t>
            </a:r>
            <a:r>
              <a:rPr lang="en-US" sz="3200">
                <a:solidFill>
                  <a:srgbClr val="0000FF"/>
                </a:solidFill>
              </a:rPr>
              <a:t>new Random()</a:t>
            </a:r>
            <a:r>
              <a:rPr lang="en-US" sz="3200"/>
              <a:t>; </a:t>
            </a:r>
          </a:p>
        </p:txBody>
      </p:sp>
      <p:sp>
        <p:nvSpPr>
          <p:cNvPr id="58372" name="Text Box 3"/>
          <p:cNvSpPr txBox="1">
            <a:spLocks noChangeArrowheads="1"/>
          </p:cNvSpPr>
          <p:nvPr/>
        </p:nvSpPr>
        <p:spPr bwMode="auto">
          <a:xfrm>
            <a:off x="5622925" y="209550"/>
            <a:ext cx="184150" cy="519113"/>
          </a:xfrm>
          <a:prstGeom prst="rect">
            <a:avLst/>
          </a:prstGeom>
          <a:noFill/>
          <a:ln w="12700">
            <a:noFill/>
            <a:miter lim="800000"/>
            <a:headEnd type="none" w="sm" len="sm"/>
            <a:tailEnd type="none" w="sm" len="sm"/>
          </a:ln>
        </p:spPr>
        <p:txBody>
          <a:bodyPr wrap="none">
            <a:spAutoFit/>
          </a:bodyPr>
          <a:lstStyle/>
          <a:p>
            <a:pPr algn="l"/>
            <a:endParaRPr lang="en-US"/>
          </a:p>
        </p:txBody>
      </p:sp>
      <p:sp>
        <p:nvSpPr>
          <p:cNvPr id="58374" name="Line 5"/>
          <p:cNvSpPr>
            <a:spLocks noChangeShapeType="1"/>
          </p:cNvSpPr>
          <p:nvPr/>
        </p:nvSpPr>
        <p:spPr bwMode="auto">
          <a:xfrm>
            <a:off x="1920875" y="2354263"/>
            <a:ext cx="1295400" cy="685800"/>
          </a:xfrm>
          <a:prstGeom prst="line">
            <a:avLst/>
          </a:prstGeom>
          <a:noFill/>
          <a:ln w="50800">
            <a:solidFill>
              <a:srgbClr val="FF0000"/>
            </a:solidFill>
            <a:round/>
            <a:headEnd/>
            <a:tailEnd type="triangle" w="med" len="med"/>
          </a:ln>
        </p:spPr>
        <p:txBody>
          <a:bodyPr/>
          <a:lstStyle/>
          <a:p>
            <a:endParaRPr lang="en-US"/>
          </a:p>
        </p:txBody>
      </p:sp>
      <p:sp>
        <p:nvSpPr>
          <p:cNvPr id="58375" name="Text Box 6"/>
          <p:cNvSpPr txBox="1">
            <a:spLocks noChangeArrowheads="1"/>
          </p:cNvSpPr>
          <p:nvPr/>
        </p:nvSpPr>
        <p:spPr bwMode="auto">
          <a:xfrm>
            <a:off x="1371600" y="1828800"/>
            <a:ext cx="3890963" cy="579438"/>
          </a:xfrm>
          <a:prstGeom prst="rect">
            <a:avLst/>
          </a:prstGeom>
          <a:noFill/>
          <a:ln w="9525">
            <a:noFill/>
            <a:miter lim="800000"/>
            <a:headEnd/>
            <a:tailEnd/>
          </a:ln>
        </p:spPr>
        <p:txBody>
          <a:bodyPr wrap="none">
            <a:spAutoFit/>
          </a:bodyPr>
          <a:lstStyle/>
          <a:p>
            <a:pPr algn="l"/>
            <a:r>
              <a:rPr lang="en-US" sz="3200">
                <a:solidFill>
                  <a:srgbClr val="FF3300"/>
                </a:solidFill>
              </a:rPr>
              <a:t>reference variable</a:t>
            </a:r>
          </a:p>
        </p:txBody>
      </p:sp>
      <p:sp>
        <p:nvSpPr>
          <p:cNvPr id="58376" name="Line 7"/>
          <p:cNvSpPr>
            <a:spLocks noChangeShapeType="1"/>
          </p:cNvSpPr>
          <p:nvPr/>
        </p:nvSpPr>
        <p:spPr bwMode="auto">
          <a:xfrm flipV="1">
            <a:off x="4648200" y="3505200"/>
            <a:ext cx="533400" cy="838200"/>
          </a:xfrm>
          <a:prstGeom prst="line">
            <a:avLst/>
          </a:prstGeom>
          <a:noFill/>
          <a:ln w="50800">
            <a:solidFill>
              <a:srgbClr val="0000FF"/>
            </a:solidFill>
            <a:round/>
            <a:headEnd/>
            <a:tailEnd type="triangle" w="med" len="med"/>
          </a:ln>
        </p:spPr>
        <p:txBody>
          <a:bodyPr/>
          <a:lstStyle/>
          <a:p>
            <a:endParaRPr lang="en-US"/>
          </a:p>
        </p:txBody>
      </p:sp>
      <p:sp>
        <p:nvSpPr>
          <p:cNvPr id="58377" name="Text Box 8"/>
          <p:cNvSpPr txBox="1">
            <a:spLocks noChangeArrowheads="1"/>
          </p:cNvSpPr>
          <p:nvPr/>
        </p:nvSpPr>
        <p:spPr bwMode="auto">
          <a:xfrm>
            <a:off x="2743200" y="4343400"/>
            <a:ext cx="4181475" cy="579438"/>
          </a:xfrm>
          <a:prstGeom prst="rect">
            <a:avLst/>
          </a:prstGeom>
          <a:noFill/>
          <a:ln w="9525">
            <a:noFill/>
            <a:miter lim="800000"/>
            <a:headEnd/>
            <a:tailEnd/>
          </a:ln>
        </p:spPr>
        <p:txBody>
          <a:bodyPr wrap="none">
            <a:spAutoFit/>
          </a:bodyPr>
          <a:lstStyle/>
          <a:p>
            <a:pPr algn="l"/>
            <a:r>
              <a:rPr lang="en-US" sz="3200">
                <a:solidFill>
                  <a:srgbClr val="0000FF"/>
                </a:solidFill>
              </a:rPr>
              <a:t>object instantiation</a:t>
            </a:r>
          </a:p>
        </p:txBody>
      </p:sp>
      <p:sp>
        <p:nvSpPr>
          <p:cNvPr id="58378" name="Rectangle 9"/>
          <p:cNvSpPr>
            <a:spLocks noChangeArrowheads="1"/>
          </p:cNvSpPr>
          <p:nvPr/>
        </p:nvSpPr>
        <p:spPr bwMode="auto">
          <a:xfrm>
            <a:off x="762000" y="5410200"/>
            <a:ext cx="7583488" cy="531813"/>
          </a:xfrm>
          <a:prstGeom prst="rect">
            <a:avLst/>
          </a:prstGeom>
          <a:noFill/>
          <a:ln w="12700">
            <a:solidFill>
              <a:srgbClr val="008000"/>
            </a:solidFill>
            <a:miter lim="800000"/>
            <a:headEnd type="none" w="sm" len="sm"/>
            <a:tailEnd type="none" w="sm" len="sm"/>
          </a:ln>
        </p:spPr>
        <p:txBody>
          <a:bodyPr wrap="none">
            <a:spAutoFit/>
          </a:bodyPr>
          <a:lstStyle/>
          <a:p>
            <a:pPr algn="l"/>
            <a:r>
              <a:rPr lang="en-US">
                <a:solidFill>
                  <a:srgbClr val="009900"/>
                </a:solidFill>
              </a:rPr>
              <a:t>Always make Random vars instance vars!</a:t>
            </a:r>
          </a:p>
        </p:txBody>
      </p:sp>
      <p:sp>
        <p:nvSpPr>
          <p:cNvPr id="11" name="Rectangle 10"/>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Random Numbers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graphicFrame>
        <p:nvGraphicFramePr>
          <p:cNvPr id="120875" name="Group 43"/>
          <p:cNvGraphicFramePr>
            <a:graphicFrameLocks noGrp="1"/>
          </p:cNvGraphicFramePr>
          <p:nvPr/>
        </p:nvGraphicFramePr>
        <p:xfrm>
          <a:off x="609600" y="914400"/>
          <a:ext cx="8077200" cy="3379789"/>
        </p:xfrm>
        <a:graphic>
          <a:graphicData uri="http://schemas.openxmlformats.org/drawingml/2006/table">
            <a:tbl>
              <a:tblPr/>
              <a:tblGrid>
                <a:gridCol w="2133600"/>
                <a:gridCol w="5943600"/>
              </a:tblGrid>
              <a:tr h="141287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1" i="0" u="none" strike="noStrike" cap="none" normalizeH="0" baseline="0" smtClean="0">
                          <a:ln>
                            <a:noFill/>
                          </a:ln>
                          <a:solidFill>
                            <a:srgbClr val="FF3300"/>
                          </a:solidFill>
                          <a:effectLst/>
                          <a:latin typeface="Tahoma" pitchFamily="34" charset="0"/>
                        </a:rPr>
                        <a:t>Random</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6600"/>
                          </a:solidFill>
                          <a:effectLst/>
                          <a:latin typeface="Tahoma" pitchFamily="34" charset="0"/>
                        </a:rPr>
                        <a:t>frequently used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tr>
              <a:tr h="6556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Use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r>
              <a:tr h="449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nextInt(x)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returns a random int 0 to x(exclusive)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30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nextInt()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returns a random int MIN to MAX(exclusive)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nextDouble()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returns a random int 0.0 to 1.0(exclusive)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59414" name="Text Box 36"/>
          <p:cNvSpPr txBox="1">
            <a:spLocks noChangeArrowheads="1"/>
          </p:cNvSpPr>
          <p:nvPr/>
        </p:nvSpPr>
        <p:spPr bwMode="auto">
          <a:xfrm>
            <a:off x="1828800" y="5029200"/>
            <a:ext cx="5105400" cy="531813"/>
          </a:xfrm>
          <a:prstGeom prst="rect">
            <a:avLst/>
          </a:prstGeom>
          <a:noFill/>
          <a:ln w="12700">
            <a:solidFill>
              <a:srgbClr val="0000FF"/>
            </a:solidFill>
            <a:miter lim="800000"/>
            <a:headEnd type="none" w="sm" len="sm"/>
            <a:tailEnd type="none" w="sm" len="sm"/>
          </a:ln>
        </p:spPr>
        <p:txBody>
          <a:bodyPr>
            <a:spAutoFit/>
          </a:bodyPr>
          <a:lstStyle/>
          <a:p>
            <a:pPr algn="l"/>
            <a:r>
              <a:rPr lang="en-US">
                <a:solidFill>
                  <a:schemeClr val="accent2"/>
                </a:solidFill>
              </a:rPr>
              <a:t>import  java.util.Random;</a:t>
            </a:r>
            <a:endParaRPr lang="en-US" sz="32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60420" name="Text Box 3"/>
          <p:cNvSpPr txBox="1">
            <a:spLocks noChangeArrowheads="1"/>
          </p:cNvSpPr>
          <p:nvPr/>
        </p:nvSpPr>
        <p:spPr bwMode="auto">
          <a:xfrm>
            <a:off x="457200" y="1371600"/>
            <a:ext cx="8458200" cy="3081338"/>
          </a:xfrm>
          <a:prstGeom prst="rect">
            <a:avLst/>
          </a:prstGeom>
          <a:noFill/>
          <a:ln w="12700">
            <a:noFill/>
            <a:miter lim="800000"/>
            <a:headEnd type="none" w="sm" len="sm"/>
            <a:tailEnd type="none" w="sm" len="sm"/>
          </a:ln>
        </p:spPr>
        <p:txBody>
          <a:bodyPr>
            <a:spAutoFit/>
          </a:bodyPr>
          <a:lstStyle/>
          <a:p>
            <a:pPr algn="l"/>
            <a:r>
              <a:rPr lang="en-US"/>
              <a:t>Random rand = new Random();</a:t>
            </a:r>
          </a:p>
          <a:p>
            <a:pPr algn="l"/>
            <a:r>
              <a:rPr lang="en-US"/>
              <a:t>int intOne = rand.nextInt(10);		</a:t>
            </a:r>
            <a:r>
              <a:rPr lang="en-US">
                <a:solidFill>
                  <a:srgbClr val="009900"/>
                </a:solidFill>
              </a:rPr>
              <a:t>//0-9</a:t>
            </a:r>
          </a:p>
          <a:p>
            <a:pPr algn="l"/>
            <a:r>
              <a:rPr lang="en-US"/>
              <a:t>System.out.println(intOne);</a:t>
            </a:r>
          </a:p>
          <a:p>
            <a:pPr algn="l"/>
            <a:r>
              <a:rPr lang="en-US"/>
              <a:t>intOne = rand.nextInt(50)+1;		</a:t>
            </a:r>
            <a:r>
              <a:rPr lang="en-US">
                <a:solidFill>
                  <a:srgbClr val="009900"/>
                </a:solidFill>
              </a:rPr>
              <a:t>//1-50</a:t>
            </a:r>
          </a:p>
          <a:p>
            <a:pPr algn="l"/>
            <a:r>
              <a:rPr lang="en-US"/>
              <a:t>System.out.println(intOne);</a:t>
            </a:r>
          </a:p>
          <a:p>
            <a:pPr algn="l"/>
            <a:r>
              <a:rPr lang="en-US"/>
              <a:t>intOne = rand.nextInt(20)+20;	</a:t>
            </a:r>
            <a:r>
              <a:rPr lang="en-US">
                <a:solidFill>
                  <a:srgbClr val="009900"/>
                </a:solidFill>
              </a:rPr>
              <a:t>//20-39</a:t>
            </a:r>
          </a:p>
          <a:p>
            <a:pPr algn="l"/>
            <a:r>
              <a:rPr lang="en-US"/>
              <a:t>System.out.println(intOne);	</a:t>
            </a:r>
          </a:p>
        </p:txBody>
      </p:sp>
      <p:sp>
        <p:nvSpPr>
          <p:cNvPr id="60421" name="Text Box 4"/>
          <p:cNvSpPr txBox="1">
            <a:spLocks noChangeArrowheads="1"/>
          </p:cNvSpPr>
          <p:nvPr/>
        </p:nvSpPr>
        <p:spPr bwMode="auto">
          <a:xfrm>
            <a:off x="6705600" y="4343400"/>
            <a:ext cx="1905000" cy="2054225"/>
          </a:xfrm>
          <a:prstGeom prst="rect">
            <a:avLst/>
          </a:prstGeom>
          <a:noFill/>
          <a:ln w="12700">
            <a:solidFill>
              <a:srgbClr val="993300"/>
            </a:solidFill>
            <a:miter lim="800000"/>
            <a:headEnd type="none" w="sm" len="sm"/>
            <a:tailEnd type="none" w="sm" len="sm"/>
          </a:ln>
        </p:spPr>
        <p:txBody>
          <a:bodyPr>
            <a:spAutoFit/>
          </a:bodyPr>
          <a:lstStyle/>
          <a:p>
            <a:pPr algn="l" eaLnBrk="0" hangingPunct="0">
              <a:spcBef>
                <a:spcPct val="50000"/>
              </a:spcBef>
            </a:pPr>
            <a:r>
              <a:rPr lang="en-US" sz="3200" u="sng">
                <a:solidFill>
                  <a:srgbClr val="FF0000"/>
                </a:solidFill>
              </a:rPr>
              <a:t>OUTPUT</a:t>
            </a:r>
            <a:r>
              <a:rPr lang="en-US" sz="3200"/>
              <a:t>7</a:t>
            </a:r>
            <a:br>
              <a:rPr lang="en-US" sz="3200"/>
            </a:br>
            <a:r>
              <a:rPr lang="en-US" sz="3200"/>
              <a:t>29</a:t>
            </a:r>
            <a:br>
              <a:rPr lang="en-US" sz="3200"/>
            </a:br>
            <a:r>
              <a:rPr lang="en-US" sz="3200"/>
              <a:t>37</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Random Numbers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2895600"/>
            <a:ext cx="91440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randomone.java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
        <p:nvSpPr>
          <p:cNvPr id="5" name="Footer Placeholder 2"/>
          <p:cNvSpPr>
            <a:spLocks noGrp="1"/>
          </p:cNvSpPr>
          <p:nvPr>
            <p:ph type="ftr" sz="quarter" idx="11"/>
          </p:nvPr>
        </p:nvSpPr>
        <p:spPr>
          <a:xfrm>
            <a:off x="3124200" y="6248400"/>
            <a:ext cx="2895600" cy="457200"/>
          </a:xfr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4340" name="Text Box 3"/>
          <p:cNvSpPr txBox="1">
            <a:spLocks noChangeArrowheads="1"/>
          </p:cNvSpPr>
          <p:nvPr/>
        </p:nvSpPr>
        <p:spPr bwMode="auto">
          <a:xfrm>
            <a:off x="685800" y="1981200"/>
            <a:ext cx="7797800" cy="2041525"/>
          </a:xfrm>
          <a:prstGeom prst="rect">
            <a:avLst/>
          </a:prstGeom>
          <a:noFill/>
          <a:ln w="12700">
            <a:noFill/>
            <a:miter lim="800000"/>
            <a:headEnd type="none" w="sm" len="sm"/>
            <a:tailEnd type="none" w="sm" len="sm"/>
          </a:ln>
        </p:spPr>
        <p:txBody>
          <a:bodyPr wrap="none">
            <a:spAutoFit/>
          </a:bodyPr>
          <a:lstStyle/>
          <a:p>
            <a:pPr algn="l"/>
            <a:r>
              <a:rPr lang="en-US" sz="3200"/>
              <a:t>George Boole’s work is considered by</a:t>
            </a:r>
          </a:p>
          <a:p>
            <a:pPr algn="l"/>
            <a:r>
              <a:rPr lang="en-US" sz="3200"/>
              <a:t>many the starting point of Boolean</a:t>
            </a:r>
          </a:p>
          <a:p>
            <a:pPr algn="l"/>
            <a:r>
              <a:rPr lang="en-US" sz="3200"/>
              <a:t>Algebra.  His work is also considered</a:t>
            </a:r>
          </a:p>
          <a:p>
            <a:pPr algn="l"/>
            <a:r>
              <a:rPr lang="en-US" sz="3200"/>
              <a:t>as a beginning of sorts for Comp Sci.</a:t>
            </a:r>
            <a:endParaRPr lang="en-US"/>
          </a:p>
        </p:txBody>
      </p:sp>
      <p:sp>
        <p:nvSpPr>
          <p:cNvPr id="14341" name="WordArt 4"/>
          <p:cNvSpPr>
            <a:spLocks noChangeArrowheads="1" noChangeShapeType="1" noTextEdit="1"/>
          </p:cNvSpPr>
          <p:nvPr/>
        </p:nvSpPr>
        <p:spPr bwMode="auto">
          <a:xfrm>
            <a:off x="990600" y="4724400"/>
            <a:ext cx="7086600" cy="800100"/>
          </a:xfrm>
          <a:prstGeom prst="rect">
            <a:avLst/>
          </a:prstGeom>
        </p:spPr>
        <p:txBody>
          <a:bodyPr wrap="none" fromWordArt="1">
            <a:prstTxWarp prst="textPlain">
              <a:avLst>
                <a:gd name="adj" fmla="val 50000"/>
              </a:avLst>
            </a:prstTxWarp>
          </a:bodyPr>
          <a:lstStyle/>
          <a:p>
            <a:r>
              <a:rPr lang="en-US" sz="3600" kern="10">
                <a:ln w="12700">
                  <a:solidFill>
                    <a:srgbClr val="EAEAEA"/>
                  </a:solidFill>
                  <a:round/>
                  <a:headEnd type="none" w="sm" len="sm"/>
                  <a:tailEnd type="none" w="sm" len="sm"/>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Arial Black"/>
              </a:rPr>
              <a:t>Alice in Wonderland</a:t>
            </a:r>
          </a:p>
        </p:txBody>
      </p:sp>
      <p:sp>
        <p:nvSpPr>
          <p:cNvPr id="14342" name="WordArt 5"/>
          <p:cNvSpPr>
            <a:spLocks noChangeArrowheads="1" noChangeShapeType="1" noTextEdit="1"/>
          </p:cNvSpPr>
          <p:nvPr/>
        </p:nvSpPr>
        <p:spPr bwMode="auto">
          <a:xfrm>
            <a:off x="6400800" y="5791200"/>
            <a:ext cx="2057400" cy="228600"/>
          </a:xfrm>
          <a:prstGeom prst="rect">
            <a:avLst/>
          </a:prstGeom>
        </p:spPr>
        <p:txBody>
          <a:bodyPr wrap="none" fromWordArt="1">
            <a:prstTxWarp prst="textPlain">
              <a:avLst>
                <a:gd name="adj" fmla="val 50000"/>
              </a:avLst>
            </a:prstTxWarp>
          </a:bodyPr>
          <a:lstStyle/>
          <a:p>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a:rPr>
              <a:t>Lewis Carroll</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George Boole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 name="Rectangle 3"/>
          <p:cNvSpPr/>
          <p:nvPr/>
        </p:nvSpPr>
        <p:spPr>
          <a:xfrm>
            <a:off x="609600" y="685800"/>
            <a:ext cx="7848600" cy="5632311"/>
          </a:xfrm>
          <a:prstGeom prst="rect">
            <a:avLst/>
          </a:prstGeom>
          <a:solidFill>
            <a:srgbClr val="FFFF61"/>
          </a:solidFill>
          <a:ln>
            <a:noFill/>
          </a:ln>
          <a:effectLst>
            <a:glow rad="635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bodyPr>
          <a:lstStyle/>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Work on Programs!</a:t>
            </a:r>
            <a:b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br>
            <a:endPar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Crank </a:t>
            </a: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Some Code!</a:t>
            </a:r>
            <a:endParaRPr lang="en-US" sz="7200" b="1" cap="none"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2"/>
          <p:cNvSpPr>
            <a:spLocks noGrp="1"/>
          </p:cNvSpPr>
          <p:nvPr>
            <p:ph type="ftr" sz="quarter" idx="11"/>
          </p:nvPr>
        </p:nvSpPr>
        <p:spPr>
          <a:noFill/>
        </p:spPr>
        <p:txBody>
          <a:bodyPr/>
          <a:lstStyle/>
          <a:p>
            <a:endParaRPr lang="en-US" b="0" smtClean="0">
              <a:latin typeface="Times New Roman" pitchFamily="18" charset="0"/>
            </a:endParaRPr>
          </a:p>
          <a:p>
            <a:endParaRPr lang="en-US" smtClean="0"/>
          </a:p>
          <a:p>
            <a:endParaRPr lang="en-US" smtClean="0"/>
          </a:p>
          <a:p>
            <a:r>
              <a:rPr lang="en-US" smtClean="0"/>
              <a:t>© A+ Computer Science  -  www.apluscompsci.com</a:t>
            </a:r>
          </a:p>
        </p:txBody>
      </p:sp>
      <p:sp>
        <p:nvSpPr>
          <p:cNvPr id="7" name="Rectangle 6"/>
          <p:cNvSpPr/>
          <p:nvPr/>
        </p:nvSpPr>
        <p:spPr>
          <a:xfrm>
            <a:off x="457200" y="609600"/>
            <a:ext cx="8153400" cy="5632311"/>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BOOLEAN LOGIC</a:t>
            </a:r>
          </a:p>
          <a:p>
            <a:pPr algn="ct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8435" name="Rectangle 2"/>
          <p:cNvSpPr>
            <a:spLocks noChangeArrowheads="1"/>
          </p:cNvSpPr>
          <p:nvPr/>
        </p:nvSpPr>
        <p:spPr bwMode="auto">
          <a:xfrm>
            <a:off x="1219200" y="1295400"/>
            <a:ext cx="6289675" cy="4481513"/>
          </a:xfrm>
          <a:prstGeom prst="rect">
            <a:avLst/>
          </a:prstGeom>
          <a:noFill/>
          <a:ln w="9525">
            <a:noFill/>
            <a:miter lim="800000"/>
            <a:headEnd/>
            <a:tailEnd/>
          </a:ln>
        </p:spPr>
        <p:txBody>
          <a:bodyPr wrap="none" lIns="92075" tIns="46038" rIns="92075" bIns="46038">
            <a:spAutoFit/>
          </a:bodyPr>
          <a:lstStyle/>
          <a:p>
            <a:pPr algn="l" eaLnBrk="0" hangingPunct="0"/>
            <a:endParaRPr lang="en-US" sz="3600"/>
          </a:p>
          <a:p>
            <a:pPr algn="l" eaLnBrk="0" hangingPunct="0"/>
            <a:r>
              <a:rPr lang="en-US" sz="3600"/>
              <a:t> </a:t>
            </a:r>
            <a:r>
              <a:rPr lang="en-US" sz="3200"/>
              <a:t>&amp;&amp;  </a:t>
            </a:r>
          </a:p>
          <a:p>
            <a:pPr algn="l" eaLnBrk="0" hangingPunct="0"/>
            <a:r>
              <a:rPr lang="en-US" sz="3200"/>
              <a:t>    all conditions must be true</a:t>
            </a:r>
          </a:p>
          <a:p>
            <a:pPr algn="l" eaLnBrk="0" hangingPunct="0"/>
            <a:endParaRPr lang="en-US" sz="3200"/>
          </a:p>
          <a:p>
            <a:pPr algn="l" eaLnBrk="0" hangingPunct="0"/>
            <a:r>
              <a:rPr lang="en-US" sz="3200"/>
              <a:t>  </a:t>
            </a:r>
            <a:r>
              <a:rPr lang="en-US" sz="3200">
                <a:solidFill>
                  <a:srgbClr val="660066"/>
                </a:solidFill>
              </a:rPr>
              <a:t>if (total==17 &amp;&amp; 92==num)</a:t>
            </a:r>
          </a:p>
          <a:p>
            <a:pPr algn="l" eaLnBrk="0" hangingPunct="0"/>
            <a:r>
              <a:rPr lang="en-US" sz="3200">
                <a:solidFill>
                  <a:srgbClr val="660066"/>
                </a:solidFill>
              </a:rPr>
              <a:t> { </a:t>
            </a:r>
          </a:p>
          <a:p>
            <a:pPr algn="l"/>
            <a:r>
              <a:rPr lang="en-US">
                <a:solidFill>
                  <a:srgbClr val="6600CC"/>
                </a:solidFill>
              </a:rPr>
              <a:t>    do something 1;</a:t>
            </a:r>
          </a:p>
          <a:p>
            <a:pPr algn="l"/>
            <a:r>
              <a:rPr lang="en-US">
                <a:solidFill>
                  <a:srgbClr val="6600CC"/>
                </a:solidFill>
              </a:rPr>
              <a:t>    do something 2;</a:t>
            </a:r>
          </a:p>
          <a:p>
            <a:pPr algn="l" eaLnBrk="0" hangingPunct="0"/>
            <a:r>
              <a:rPr lang="en-US" sz="3200">
                <a:solidFill>
                  <a:srgbClr val="660066"/>
                </a:solidFill>
              </a:rPr>
              <a:t> }</a:t>
            </a:r>
          </a:p>
        </p:txBody>
      </p:sp>
      <p:sp>
        <p:nvSpPr>
          <p:cNvPr id="18436" name="Rectangle 3"/>
          <p:cNvSpPr>
            <a:spLocks noChangeArrowheads="1"/>
          </p:cNvSpPr>
          <p:nvPr/>
        </p:nvSpPr>
        <p:spPr bwMode="auto">
          <a:xfrm>
            <a:off x="457200" y="3073400"/>
            <a:ext cx="184150" cy="457200"/>
          </a:xfrm>
          <a:prstGeom prst="rect">
            <a:avLst/>
          </a:prstGeom>
          <a:noFill/>
          <a:ln w="9525">
            <a:noFill/>
            <a:miter lim="800000"/>
            <a:headEnd/>
            <a:tailEnd/>
          </a:ln>
        </p:spPr>
        <p:txBody>
          <a:bodyPr wrap="none" lIns="92075" tIns="46038" rIns="92075" bIns="46038">
            <a:spAutoFit/>
          </a:bodyPr>
          <a:lstStyle/>
          <a:p>
            <a:pPr algn="l"/>
            <a:endParaRPr lang="en-US" sz="2400" b="0">
              <a:latin typeface="Times New Roman" pitchFamily="18" charset="0"/>
            </a:endParaRPr>
          </a:p>
        </p:txBody>
      </p:sp>
      <p:sp>
        <p:nvSpPr>
          <p:cNvPr id="18437" name="Rectangle 4"/>
          <p:cNvSpPr>
            <a:spLocks noChangeArrowheads="1"/>
          </p:cNvSpPr>
          <p:nvPr/>
        </p:nvSpPr>
        <p:spPr bwMode="auto">
          <a:xfrm>
            <a:off x="288925" y="4529138"/>
            <a:ext cx="184150" cy="457200"/>
          </a:xfrm>
          <a:prstGeom prst="rect">
            <a:avLst/>
          </a:prstGeom>
          <a:noFill/>
          <a:ln w="9525">
            <a:noFill/>
            <a:miter lim="800000"/>
            <a:headEnd/>
            <a:tailEnd/>
          </a:ln>
        </p:spPr>
        <p:txBody>
          <a:bodyPr wrap="none" lIns="92075" tIns="46038" rIns="92075" bIns="46038">
            <a:spAutoFit/>
          </a:bodyPr>
          <a:lstStyle/>
          <a:p>
            <a:pPr algn="l"/>
            <a:endParaRPr lang="en-US" sz="2400" b="0">
              <a:latin typeface="Times New Roman" pitchFamily="18" charset="0"/>
            </a:endParaRP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Logical AND &amp;&amp;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9460" name="Rectangle 3"/>
          <p:cNvSpPr>
            <a:spLocks noChangeArrowheads="1"/>
          </p:cNvSpPr>
          <p:nvPr/>
        </p:nvSpPr>
        <p:spPr bwMode="auto">
          <a:xfrm>
            <a:off x="609600" y="2667000"/>
            <a:ext cx="4953000" cy="2590800"/>
          </a:xfrm>
          <a:prstGeom prst="rect">
            <a:avLst/>
          </a:prstGeom>
          <a:solidFill>
            <a:srgbClr val="FFFFCC"/>
          </a:solidFill>
          <a:ln w="12700">
            <a:solidFill>
              <a:schemeClr val="tx1"/>
            </a:solidFill>
            <a:miter lim="800000"/>
            <a:headEnd type="none" w="sm" len="sm"/>
            <a:tailEnd type="none" w="sm" len="sm"/>
          </a:ln>
        </p:spPr>
        <p:txBody>
          <a:bodyPr wrap="none" anchor="ctr"/>
          <a:lstStyle/>
          <a:p>
            <a:endParaRPr lang="en-US"/>
          </a:p>
        </p:txBody>
      </p:sp>
      <p:sp>
        <p:nvSpPr>
          <p:cNvPr id="19461" name="Rectangle 4"/>
          <p:cNvSpPr>
            <a:spLocks noChangeArrowheads="1"/>
          </p:cNvSpPr>
          <p:nvPr/>
        </p:nvSpPr>
        <p:spPr bwMode="auto">
          <a:xfrm>
            <a:off x="1143000" y="3124200"/>
            <a:ext cx="1676400" cy="1371600"/>
          </a:xfrm>
          <a:prstGeom prst="rect">
            <a:avLst/>
          </a:prstGeom>
          <a:solidFill>
            <a:srgbClr val="FFFFCC"/>
          </a:solidFill>
          <a:ln w="12700">
            <a:solidFill>
              <a:srgbClr val="FFFFCC"/>
            </a:solidFill>
            <a:miter lim="800000"/>
            <a:headEnd type="none" w="sm" len="sm"/>
            <a:tailEnd type="none" w="sm" len="sm"/>
          </a:ln>
        </p:spPr>
        <p:txBody>
          <a:bodyPr wrap="none" anchor="ctr"/>
          <a:lstStyle/>
          <a:p>
            <a:endParaRPr lang="en-US"/>
          </a:p>
        </p:txBody>
      </p:sp>
      <p:sp>
        <p:nvSpPr>
          <p:cNvPr id="19462" name="Line 5"/>
          <p:cNvSpPr>
            <a:spLocks noChangeShapeType="1"/>
          </p:cNvSpPr>
          <p:nvPr/>
        </p:nvSpPr>
        <p:spPr bwMode="auto">
          <a:xfrm flipH="1">
            <a:off x="2057400" y="3733800"/>
            <a:ext cx="762000" cy="0"/>
          </a:xfrm>
          <a:prstGeom prst="line">
            <a:avLst/>
          </a:prstGeom>
          <a:noFill/>
          <a:ln w="50800">
            <a:solidFill>
              <a:srgbClr val="FF0000"/>
            </a:solidFill>
            <a:round/>
            <a:headEnd type="none" w="sm" len="sm"/>
            <a:tailEnd type="none" w="sm" len="sm"/>
          </a:ln>
        </p:spPr>
        <p:txBody>
          <a:bodyPr/>
          <a:lstStyle/>
          <a:p>
            <a:endParaRPr lang="en-US"/>
          </a:p>
        </p:txBody>
      </p:sp>
      <p:sp>
        <p:nvSpPr>
          <p:cNvPr id="19463" name="Line 6"/>
          <p:cNvSpPr>
            <a:spLocks noChangeShapeType="1"/>
          </p:cNvSpPr>
          <p:nvPr/>
        </p:nvSpPr>
        <p:spPr bwMode="auto">
          <a:xfrm flipH="1">
            <a:off x="2057400" y="4038600"/>
            <a:ext cx="762000" cy="0"/>
          </a:xfrm>
          <a:prstGeom prst="line">
            <a:avLst/>
          </a:prstGeom>
          <a:noFill/>
          <a:ln w="50800">
            <a:solidFill>
              <a:srgbClr val="FF0000"/>
            </a:solidFill>
            <a:round/>
            <a:headEnd type="none" w="sm" len="sm"/>
            <a:tailEnd type="none" w="sm" len="sm"/>
          </a:ln>
        </p:spPr>
        <p:txBody>
          <a:bodyPr/>
          <a:lstStyle/>
          <a:p>
            <a:endParaRPr lang="en-US"/>
          </a:p>
        </p:txBody>
      </p:sp>
      <p:sp>
        <p:nvSpPr>
          <p:cNvPr id="19464" name="Line 7"/>
          <p:cNvSpPr>
            <a:spLocks noChangeShapeType="1"/>
          </p:cNvSpPr>
          <p:nvPr/>
        </p:nvSpPr>
        <p:spPr bwMode="auto">
          <a:xfrm>
            <a:off x="4114800" y="3886200"/>
            <a:ext cx="685800" cy="0"/>
          </a:xfrm>
          <a:prstGeom prst="line">
            <a:avLst/>
          </a:prstGeom>
          <a:noFill/>
          <a:ln w="50800">
            <a:solidFill>
              <a:srgbClr val="FF0000"/>
            </a:solidFill>
            <a:round/>
            <a:headEnd type="none" w="sm" len="sm"/>
            <a:tailEnd type="none" w="sm" len="sm"/>
          </a:ln>
        </p:spPr>
        <p:txBody>
          <a:bodyPr/>
          <a:lstStyle/>
          <a:p>
            <a:endParaRPr lang="en-US"/>
          </a:p>
        </p:txBody>
      </p:sp>
      <p:sp>
        <p:nvSpPr>
          <p:cNvPr id="19465" name="Text Box 8"/>
          <p:cNvSpPr txBox="1">
            <a:spLocks noChangeArrowheads="1"/>
          </p:cNvSpPr>
          <p:nvPr/>
        </p:nvSpPr>
        <p:spPr bwMode="auto">
          <a:xfrm>
            <a:off x="1600200" y="3352800"/>
            <a:ext cx="422275" cy="519113"/>
          </a:xfrm>
          <a:prstGeom prst="rect">
            <a:avLst/>
          </a:prstGeom>
          <a:noFill/>
          <a:ln w="12700">
            <a:noFill/>
            <a:miter lim="800000"/>
            <a:headEnd type="none" w="sm" len="sm"/>
            <a:tailEnd type="none" w="sm" len="sm"/>
          </a:ln>
        </p:spPr>
        <p:txBody>
          <a:bodyPr wrap="none">
            <a:spAutoFit/>
          </a:bodyPr>
          <a:lstStyle/>
          <a:p>
            <a:pPr algn="l"/>
            <a:r>
              <a:rPr lang="en-US"/>
              <a:t>C</a:t>
            </a:r>
          </a:p>
        </p:txBody>
      </p:sp>
      <p:sp>
        <p:nvSpPr>
          <p:cNvPr id="19466" name="Text Box 9"/>
          <p:cNvSpPr txBox="1">
            <a:spLocks noChangeArrowheads="1"/>
          </p:cNvSpPr>
          <p:nvPr/>
        </p:nvSpPr>
        <p:spPr bwMode="auto">
          <a:xfrm>
            <a:off x="1600200" y="3810000"/>
            <a:ext cx="409575" cy="519113"/>
          </a:xfrm>
          <a:prstGeom prst="rect">
            <a:avLst/>
          </a:prstGeom>
          <a:noFill/>
          <a:ln w="12700">
            <a:noFill/>
            <a:miter lim="800000"/>
            <a:headEnd type="none" w="sm" len="sm"/>
            <a:tailEnd type="none" w="sm" len="sm"/>
          </a:ln>
        </p:spPr>
        <p:txBody>
          <a:bodyPr wrap="none">
            <a:spAutoFit/>
          </a:bodyPr>
          <a:lstStyle/>
          <a:p>
            <a:pPr algn="l"/>
            <a:r>
              <a:rPr lang="en-US"/>
              <a:t>S</a:t>
            </a:r>
          </a:p>
        </p:txBody>
      </p:sp>
      <p:sp>
        <p:nvSpPr>
          <p:cNvPr id="19467" name="Text Box 10"/>
          <p:cNvSpPr txBox="1">
            <a:spLocks noChangeArrowheads="1"/>
          </p:cNvSpPr>
          <p:nvPr/>
        </p:nvSpPr>
        <p:spPr bwMode="auto">
          <a:xfrm>
            <a:off x="4800600" y="3657600"/>
            <a:ext cx="355600" cy="519113"/>
          </a:xfrm>
          <a:prstGeom prst="rect">
            <a:avLst/>
          </a:prstGeom>
          <a:noFill/>
          <a:ln w="12700">
            <a:noFill/>
            <a:miter lim="800000"/>
            <a:headEnd type="none" w="sm" len="sm"/>
            <a:tailEnd type="none" w="sm" len="sm"/>
          </a:ln>
        </p:spPr>
        <p:txBody>
          <a:bodyPr wrap="none">
            <a:spAutoFit/>
          </a:bodyPr>
          <a:lstStyle/>
          <a:p>
            <a:pPr algn="l"/>
            <a:r>
              <a:rPr lang="en-US"/>
              <a:t>I</a:t>
            </a:r>
          </a:p>
        </p:txBody>
      </p:sp>
      <p:sp>
        <p:nvSpPr>
          <p:cNvPr id="19468" name="Text Box 11"/>
          <p:cNvSpPr txBox="1">
            <a:spLocks noChangeArrowheads="1"/>
          </p:cNvSpPr>
          <p:nvPr/>
        </p:nvSpPr>
        <p:spPr bwMode="auto">
          <a:xfrm>
            <a:off x="1828800" y="4648200"/>
            <a:ext cx="1726312" cy="523220"/>
          </a:xfrm>
          <a:prstGeom prst="rect">
            <a:avLst/>
          </a:prstGeom>
          <a:noFill/>
          <a:ln w="12700">
            <a:noFill/>
            <a:miter lim="800000"/>
            <a:headEnd type="none" w="sm" len="sm"/>
            <a:tailEnd type="none" w="sm" len="sm"/>
          </a:ln>
        </p:spPr>
        <p:txBody>
          <a:bodyPr wrap="none">
            <a:spAutoFit/>
          </a:bodyPr>
          <a:lstStyle/>
          <a:p>
            <a:pPr algn="l"/>
            <a:r>
              <a:rPr lang="en-US" dirty="0" smtClean="0"/>
              <a:t>C </a:t>
            </a:r>
            <a:r>
              <a:rPr lang="x-none" dirty="0"/>
              <a:t>۸</a:t>
            </a:r>
            <a:r>
              <a:rPr lang="en-US" dirty="0"/>
              <a:t> </a:t>
            </a:r>
            <a:r>
              <a:rPr lang="en-US" dirty="0" smtClean="0"/>
              <a:t>S = I</a:t>
            </a:r>
            <a:endParaRPr lang="en-US" dirty="0"/>
          </a:p>
        </p:txBody>
      </p:sp>
      <p:graphicFrame>
        <p:nvGraphicFramePr>
          <p:cNvPr id="74844" name="Group 92"/>
          <p:cNvGraphicFramePr>
            <a:graphicFrameLocks noGrp="1"/>
          </p:cNvGraphicFramePr>
          <p:nvPr/>
        </p:nvGraphicFramePr>
        <p:xfrm>
          <a:off x="6172200" y="2667000"/>
          <a:ext cx="2514600" cy="2590799"/>
        </p:xfrm>
        <a:graphic>
          <a:graphicData uri="http://schemas.openxmlformats.org/drawingml/2006/table">
            <a:tbl>
              <a:tblPr/>
              <a:tblGrid>
                <a:gridCol w="838200"/>
                <a:gridCol w="838200"/>
                <a:gridCol w="838200"/>
              </a:tblGrid>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I</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r h="4889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bl>
          </a:graphicData>
        </a:graphic>
      </p:graphicFrame>
      <p:sp>
        <p:nvSpPr>
          <p:cNvPr id="19495" name="Text Box 42"/>
          <p:cNvSpPr txBox="1">
            <a:spLocks noChangeArrowheads="1"/>
          </p:cNvSpPr>
          <p:nvPr/>
        </p:nvSpPr>
        <p:spPr bwMode="auto">
          <a:xfrm>
            <a:off x="1143000" y="1981200"/>
            <a:ext cx="3751263" cy="519113"/>
          </a:xfrm>
          <a:prstGeom prst="rect">
            <a:avLst/>
          </a:prstGeom>
          <a:noFill/>
          <a:ln w="12700">
            <a:noFill/>
            <a:miter lim="800000"/>
            <a:headEnd type="none" w="sm" len="sm"/>
            <a:tailEnd type="none" w="sm" len="sm"/>
          </a:ln>
        </p:spPr>
        <p:txBody>
          <a:bodyPr wrap="none">
            <a:spAutoFit/>
          </a:bodyPr>
          <a:lstStyle/>
          <a:p>
            <a:pPr algn="l"/>
            <a:r>
              <a:rPr lang="en-US"/>
              <a:t>Engineering Symbol</a:t>
            </a:r>
          </a:p>
        </p:txBody>
      </p:sp>
      <p:sp>
        <p:nvSpPr>
          <p:cNvPr id="19496" name="Oval 43"/>
          <p:cNvSpPr>
            <a:spLocks noChangeArrowheads="1"/>
          </p:cNvSpPr>
          <p:nvPr/>
        </p:nvSpPr>
        <p:spPr bwMode="auto">
          <a:xfrm>
            <a:off x="3276600" y="3429000"/>
            <a:ext cx="914400" cy="838200"/>
          </a:xfrm>
          <a:prstGeom prst="ellipse">
            <a:avLst/>
          </a:prstGeom>
          <a:solidFill>
            <a:schemeClr val="accent1"/>
          </a:solidFill>
          <a:ln w="12700">
            <a:solidFill>
              <a:schemeClr val="accent1"/>
            </a:solidFill>
            <a:round/>
            <a:headEnd type="none" w="sm" len="sm"/>
            <a:tailEnd type="none" w="sm" len="sm"/>
          </a:ln>
        </p:spPr>
        <p:txBody>
          <a:bodyPr wrap="none" anchor="ctr"/>
          <a:lstStyle/>
          <a:p>
            <a:endParaRPr lang="en-US"/>
          </a:p>
        </p:txBody>
      </p:sp>
      <p:sp>
        <p:nvSpPr>
          <p:cNvPr id="19497" name="Rectangle 44"/>
          <p:cNvSpPr>
            <a:spLocks noChangeArrowheads="1"/>
          </p:cNvSpPr>
          <p:nvPr/>
        </p:nvSpPr>
        <p:spPr bwMode="auto">
          <a:xfrm>
            <a:off x="2819400" y="3429000"/>
            <a:ext cx="990600" cy="838200"/>
          </a:xfrm>
          <a:prstGeom prst="rect">
            <a:avLst/>
          </a:prstGeom>
          <a:solidFill>
            <a:schemeClr val="accent1"/>
          </a:solidFill>
          <a:ln w="12700">
            <a:solidFill>
              <a:schemeClr val="accent1"/>
            </a:solidFill>
            <a:miter lim="800000"/>
            <a:headEnd type="none" w="sm" len="sm"/>
            <a:tailEnd type="none" w="sm" len="sm"/>
          </a:ln>
        </p:spPr>
        <p:txBody>
          <a:bodyPr wrap="none" anchor="ctr"/>
          <a:lstStyle/>
          <a:p>
            <a:endParaRPr lang="en-US"/>
          </a:p>
        </p:txBody>
      </p:sp>
      <p:sp>
        <p:nvSpPr>
          <p:cNvPr id="17" name="Rectangle 1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Logical AND &amp;&amp;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0483" name="Rectangle 2"/>
          <p:cNvSpPr>
            <a:spLocks noChangeArrowheads="1"/>
          </p:cNvSpPr>
          <p:nvPr/>
        </p:nvSpPr>
        <p:spPr bwMode="auto">
          <a:xfrm>
            <a:off x="1295400" y="1828800"/>
            <a:ext cx="5840413" cy="3870325"/>
          </a:xfrm>
          <a:prstGeom prst="rect">
            <a:avLst/>
          </a:prstGeom>
          <a:noFill/>
          <a:ln w="9525">
            <a:noFill/>
            <a:miter lim="800000"/>
            <a:headEnd/>
            <a:tailEnd/>
          </a:ln>
        </p:spPr>
        <p:txBody>
          <a:bodyPr wrap="none" lIns="92075" tIns="46038" rIns="92075" bIns="46038">
            <a:spAutoFit/>
          </a:bodyPr>
          <a:lstStyle/>
          <a:p>
            <a:pPr algn="l" eaLnBrk="0" hangingPunct="0"/>
            <a:r>
              <a:rPr lang="en-US" sz="3200"/>
              <a:t>|| </a:t>
            </a:r>
          </a:p>
          <a:p>
            <a:pPr algn="l" eaLnBrk="0" hangingPunct="0"/>
            <a:r>
              <a:rPr lang="en-US" sz="3200"/>
              <a:t>    any condition can be true</a:t>
            </a:r>
          </a:p>
          <a:p>
            <a:pPr algn="l" eaLnBrk="0" hangingPunct="0"/>
            <a:endParaRPr lang="en-US" sz="3200"/>
          </a:p>
          <a:p>
            <a:pPr algn="l" eaLnBrk="0" hangingPunct="0"/>
            <a:r>
              <a:rPr lang="en-US" sz="3200">
                <a:solidFill>
                  <a:srgbClr val="336600"/>
                </a:solidFill>
              </a:rPr>
              <a:t>if (total==9 || num==31)</a:t>
            </a:r>
          </a:p>
          <a:p>
            <a:pPr algn="l" eaLnBrk="0" hangingPunct="0"/>
            <a:r>
              <a:rPr lang="en-US" sz="3200">
                <a:solidFill>
                  <a:srgbClr val="336600"/>
                </a:solidFill>
              </a:rPr>
              <a:t>{</a:t>
            </a:r>
          </a:p>
          <a:p>
            <a:pPr algn="l"/>
            <a:r>
              <a:rPr lang="en-US"/>
              <a:t>    </a:t>
            </a:r>
            <a:r>
              <a:rPr lang="en-US">
                <a:solidFill>
                  <a:srgbClr val="6600CC"/>
                </a:solidFill>
              </a:rPr>
              <a:t>do something 1;</a:t>
            </a:r>
          </a:p>
          <a:p>
            <a:pPr algn="l"/>
            <a:r>
              <a:rPr lang="en-US">
                <a:solidFill>
                  <a:srgbClr val="6600CC"/>
                </a:solidFill>
              </a:rPr>
              <a:t>    do something 2;</a:t>
            </a:r>
          </a:p>
          <a:p>
            <a:pPr algn="l" eaLnBrk="0" hangingPunct="0"/>
            <a:r>
              <a:rPr lang="en-US" sz="3200">
                <a:solidFill>
                  <a:srgbClr val="336600"/>
                </a:solidFill>
              </a:rPr>
              <a: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Logical OR ||</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1508" name="Rectangle 3"/>
          <p:cNvSpPr>
            <a:spLocks noChangeArrowheads="1"/>
          </p:cNvSpPr>
          <p:nvPr/>
        </p:nvSpPr>
        <p:spPr bwMode="auto">
          <a:xfrm>
            <a:off x="609600" y="2743200"/>
            <a:ext cx="4953000" cy="2590800"/>
          </a:xfrm>
          <a:prstGeom prst="rect">
            <a:avLst/>
          </a:prstGeom>
          <a:solidFill>
            <a:srgbClr val="FFFFCC"/>
          </a:solidFill>
          <a:ln w="12700">
            <a:solidFill>
              <a:schemeClr val="tx1"/>
            </a:solidFill>
            <a:miter lim="800000"/>
            <a:headEnd type="none" w="sm" len="sm"/>
            <a:tailEnd type="none" w="sm" len="sm"/>
          </a:ln>
        </p:spPr>
        <p:txBody>
          <a:bodyPr wrap="none" anchor="ctr"/>
          <a:lstStyle/>
          <a:p>
            <a:endParaRPr lang="en-US"/>
          </a:p>
        </p:txBody>
      </p:sp>
      <p:sp>
        <p:nvSpPr>
          <p:cNvPr id="21509" name="Rectangle 4"/>
          <p:cNvSpPr>
            <a:spLocks noChangeArrowheads="1"/>
          </p:cNvSpPr>
          <p:nvPr/>
        </p:nvSpPr>
        <p:spPr bwMode="auto">
          <a:xfrm>
            <a:off x="1143000" y="3124200"/>
            <a:ext cx="1676400" cy="1371600"/>
          </a:xfrm>
          <a:prstGeom prst="rect">
            <a:avLst/>
          </a:prstGeom>
          <a:solidFill>
            <a:srgbClr val="FFFFCC"/>
          </a:solidFill>
          <a:ln w="12700">
            <a:solidFill>
              <a:srgbClr val="FFFFCC"/>
            </a:solidFill>
            <a:miter lim="800000"/>
            <a:headEnd type="none" w="sm" len="sm"/>
            <a:tailEnd type="none" w="sm" len="sm"/>
          </a:ln>
        </p:spPr>
        <p:txBody>
          <a:bodyPr wrap="none" anchor="ctr"/>
          <a:lstStyle/>
          <a:p>
            <a:endParaRPr lang="en-US"/>
          </a:p>
        </p:txBody>
      </p:sp>
      <p:sp>
        <p:nvSpPr>
          <p:cNvPr id="21510" name="Line 5"/>
          <p:cNvSpPr>
            <a:spLocks noChangeShapeType="1"/>
          </p:cNvSpPr>
          <p:nvPr/>
        </p:nvSpPr>
        <p:spPr bwMode="auto">
          <a:xfrm flipH="1">
            <a:off x="1905000" y="3657600"/>
            <a:ext cx="762000" cy="0"/>
          </a:xfrm>
          <a:prstGeom prst="line">
            <a:avLst/>
          </a:prstGeom>
          <a:noFill/>
          <a:ln w="50800">
            <a:solidFill>
              <a:srgbClr val="FF0000"/>
            </a:solidFill>
            <a:round/>
            <a:headEnd type="none" w="sm" len="sm"/>
            <a:tailEnd type="none" w="sm" len="sm"/>
          </a:ln>
        </p:spPr>
        <p:txBody>
          <a:bodyPr/>
          <a:lstStyle/>
          <a:p>
            <a:endParaRPr lang="en-US"/>
          </a:p>
        </p:txBody>
      </p:sp>
      <p:sp>
        <p:nvSpPr>
          <p:cNvPr id="21511" name="Line 6"/>
          <p:cNvSpPr>
            <a:spLocks noChangeShapeType="1"/>
          </p:cNvSpPr>
          <p:nvPr/>
        </p:nvSpPr>
        <p:spPr bwMode="auto">
          <a:xfrm flipH="1">
            <a:off x="1905000" y="4038600"/>
            <a:ext cx="762000" cy="0"/>
          </a:xfrm>
          <a:prstGeom prst="line">
            <a:avLst/>
          </a:prstGeom>
          <a:noFill/>
          <a:ln w="50800">
            <a:solidFill>
              <a:srgbClr val="FF0000"/>
            </a:solidFill>
            <a:round/>
            <a:headEnd type="none" w="sm" len="sm"/>
            <a:tailEnd type="none" w="sm" len="sm"/>
          </a:ln>
        </p:spPr>
        <p:txBody>
          <a:bodyPr/>
          <a:lstStyle/>
          <a:p>
            <a:endParaRPr lang="en-US"/>
          </a:p>
        </p:txBody>
      </p:sp>
      <p:sp>
        <p:nvSpPr>
          <p:cNvPr id="21512" name="Line 7"/>
          <p:cNvSpPr>
            <a:spLocks noChangeShapeType="1"/>
          </p:cNvSpPr>
          <p:nvPr/>
        </p:nvSpPr>
        <p:spPr bwMode="auto">
          <a:xfrm>
            <a:off x="3962400" y="3810000"/>
            <a:ext cx="685800" cy="0"/>
          </a:xfrm>
          <a:prstGeom prst="line">
            <a:avLst/>
          </a:prstGeom>
          <a:noFill/>
          <a:ln w="50800">
            <a:solidFill>
              <a:srgbClr val="FF0000"/>
            </a:solidFill>
            <a:round/>
            <a:headEnd type="none" w="sm" len="sm"/>
            <a:tailEnd type="none" w="sm" len="sm"/>
          </a:ln>
        </p:spPr>
        <p:txBody>
          <a:bodyPr/>
          <a:lstStyle/>
          <a:p>
            <a:endParaRPr lang="en-US"/>
          </a:p>
        </p:txBody>
      </p:sp>
      <p:sp>
        <p:nvSpPr>
          <p:cNvPr id="21513" name="Text Box 8"/>
          <p:cNvSpPr txBox="1">
            <a:spLocks noChangeArrowheads="1"/>
          </p:cNvSpPr>
          <p:nvPr/>
        </p:nvSpPr>
        <p:spPr bwMode="auto">
          <a:xfrm>
            <a:off x="1371600" y="3352800"/>
            <a:ext cx="422275" cy="519113"/>
          </a:xfrm>
          <a:prstGeom prst="rect">
            <a:avLst/>
          </a:prstGeom>
          <a:noFill/>
          <a:ln w="12700">
            <a:noFill/>
            <a:miter lim="800000"/>
            <a:headEnd type="none" w="sm" len="sm"/>
            <a:tailEnd type="none" w="sm" len="sm"/>
          </a:ln>
        </p:spPr>
        <p:txBody>
          <a:bodyPr wrap="none">
            <a:spAutoFit/>
          </a:bodyPr>
          <a:lstStyle/>
          <a:p>
            <a:pPr algn="l"/>
            <a:r>
              <a:rPr lang="en-US"/>
              <a:t>C</a:t>
            </a:r>
          </a:p>
        </p:txBody>
      </p:sp>
      <p:sp>
        <p:nvSpPr>
          <p:cNvPr id="21514" name="Text Box 9"/>
          <p:cNvSpPr txBox="1">
            <a:spLocks noChangeArrowheads="1"/>
          </p:cNvSpPr>
          <p:nvPr/>
        </p:nvSpPr>
        <p:spPr bwMode="auto">
          <a:xfrm>
            <a:off x="1371600" y="3733800"/>
            <a:ext cx="409575" cy="519113"/>
          </a:xfrm>
          <a:prstGeom prst="rect">
            <a:avLst/>
          </a:prstGeom>
          <a:noFill/>
          <a:ln w="12700">
            <a:noFill/>
            <a:miter lim="800000"/>
            <a:headEnd type="none" w="sm" len="sm"/>
            <a:tailEnd type="none" w="sm" len="sm"/>
          </a:ln>
        </p:spPr>
        <p:txBody>
          <a:bodyPr wrap="none">
            <a:spAutoFit/>
          </a:bodyPr>
          <a:lstStyle/>
          <a:p>
            <a:pPr algn="l"/>
            <a:r>
              <a:rPr lang="en-US"/>
              <a:t>S</a:t>
            </a:r>
          </a:p>
        </p:txBody>
      </p:sp>
      <p:sp>
        <p:nvSpPr>
          <p:cNvPr id="21515" name="Text Box 10"/>
          <p:cNvSpPr txBox="1">
            <a:spLocks noChangeArrowheads="1"/>
          </p:cNvSpPr>
          <p:nvPr/>
        </p:nvSpPr>
        <p:spPr bwMode="auto">
          <a:xfrm>
            <a:off x="4648200" y="3505200"/>
            <a:ext cx="355600" cy="519113"/>
          </a:xfrm>
          <a:prstGeom prst="rect">
            <a:avLst/>
          </a:prstGeom>
          <a:noFill/>
          <a:ln w="12700">
            <a:noFill/>
            <a:miter lim="800000"/>
            <a:headEnd type="none" w="sm" len="sm"/>
            <a:tailEnd type="none" w="sm" len="sm"/>
          </a:ln>
        </p:spPr>
        <p:txBody>
          <a:bodyPr wrap="none">
            <a:spAutoFit/>
          </a:bodyPr>
          <a:lstStyle/>
          <a:p>
            <a:pPr algn="l"/>
            <a:r>
              <a:rPr lang="en-US"/>
              <a:t>I</a:t>
            </a:r>
          </a:p>
        </p:txBody>
      </p:sp>
      <p:sp>
        <p:nvSpPr>
          <p:cNvPr id="21516" name="Text Box 11"/>
          <p:cNvSpPr txBox="1">
            <a:spLocks noChangeArrowheads="1"/>
          </p:cNvSpPr>
          <p:nvPr/>
        </p:nvSpPr>
        <p:spPr bwMode="auto">
          <a:xfrm>
            <a:off x="1828800" y="4648200"/>
            <a:ext cx="1755775" cy="519113"/>
          </a:xfrm>
          <a:prstGeom prst="rect">
            <a:avLst/>
          </a:prstGeom>
          <a:noFill/>
          <a:ln w="12700">
            <a:noFill/>
            <a:miter lim="800000"/>
            <a:headEnd type="none" w="sm" len="sm"/>
            <a:tailEnd type="none" w="sm" len="sm"/>
          </a:ln>
        </p:spPr>
        <p:txBody>
          <a:bodyPr wrap="none">
            <a:spAutoFit/>
          </a:bodyPr>
          <a:lstStyle/>
          <a:p>
            <a:pPr algn="l"/>
            <a:r>
              <a:rPr lang="en-US"/>
              <a:t>I = C </a:t>
            </a:r>
            <a:r>
              <a:rPr lang="x-none"/>
              <a:t>۷</a:t>
            </a:r>
            <a:r>
              <a:rPr lang="en-US"/>
              <a:t> S</a:t>
            </a:r>
          </a:p>
        </p:txBody>
      </p:sp>
      <p:graphicFrame>
        <p:nvGraphicFramePr>
          <p:cNvPr id="76888" name="Group 88"/>
          <p:cNvGraphicFramePr>
            <a:graphicFrameLocks noGrp="1"/>
          </p:cNvGraphicFramePr>
          <p:nvPr/>
        </p:nvGraphicFramePr>
        <p:xfrm>
          <a:off x="6019800" y="2667000"/>
          <a:ext cx="2514600" cy="2590799"/>
        </p:xfrm>
        <a:graphic>
          <a:graphicData uri="http://schemas.openxmlformats.org/drawingml/2006/table">
            <a:tbl>
              <a:tblPr/>
              <a:tblGrid>
                <a:gridCol w="838200"/>
                <a:gridCol w="838200"/>
                <a:gridCol w="838200"/>
              </a:tblGrid>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I</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r h="514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r>
            </a:tbl>
          </a:graphicData>
        </a:graphic>
      </p:graphicFrame>
      <p:sp>
        <p:nvSpPr>
          <p:cNvPr id="21543" name="Text Box 42"/>
          <p:cNvSpPr txBox="1">
            <a:spLocks noChangeArrowheads="1"/>
          </p:cNvSpPr>
          <p:nvPr/>
        </p:nvSpPr>
        <p:spPr bwMode="auto">
          <a:xfrm>
            <a:off x="1143000" y="1981200"/>
            <a:ext cx="3751263" cy="519113"/>
          </a:xfrm>
          <a:prstGeom prst="rect">
            <a:avLst/>
          </a:prstGeom>
          <a:noFill/>
          <a:ln w="12700">
            <a:noFill/>
            <a:miter lim="800000"/>
            <a:headEnd type="none" w="sm" len="sm"/>
            <a:tailEnd type="none" w="sm" len="sm"/>
          </a:ln>
        </p:spPr>
        <p:txBody>
          <a:bodyPr wrap="none">
            <a:spAutoFit/>
          </a:bodyPr>
          <a:lstStyle/>
          <a:p>
            <a:pPr algn="l"/>
            <a:r>
              <a:rPr lang="en-US"/>
              <a:t>Engineering Symbol</a:t>
            </a:r>
          </a:p>
        </p:txBody>
      </p:sp>
      <p:sp>
        <p:nvSpPr>
          <p:cNvPr id="21544" name="AutoShape 43"/>
          <p:cNvSpPr>
            <a:spLocks noChangeArrowheads="1"/>
          </p:cNvSpPr>
          <p:nvPr/>
        </p:nvSpPr>
        <p:spPr bwMode="auto">
          <a:xfrm flipH="1">
            <a:off x="2514600" y="3352800"/>
            <a:ext cx="1295400" cy="914400"/>
          </a:xfrm>
          <a:prstGeom prst="flowChartOnlineStorage">
            <a:avLst/>
          </a:prstGeom>
          <a:solidFill>
            <a:schemeClr val="accent1"/>
          </a:solidFill>
          <a:ln w="12700">
            <a:solidFill>
              <a:schemeClr val="accent1"/>
            </a:solidFill>
            <a:miter lim="800000"/>
            <a:headEnd type="none" w="sm" len="sm"/>
            <a:tailEnd type="none" w="sm" len="sm"/>
          </a:ln>
        </p:spPr>
        <p:txBody>
          <a:bodyPr wrap="none" anchor="ctr"/>
          <a:lstStyle/>
          <a:p>
            <a:endParaRPr lang="en-US"/>
          </a:p>
        </p:txBody>
      </p:sp>
      <p:sp>
        <p:nvSpPr>
          <p:cNvPr id="21545" name="Oval 44"/>
          <p:cNvSpPr>
            <a:spLocks noChangeArrowheads="1"/>
          </p:cNvSpPr>
          <p:nvPr/>
        </p:nvSpPr>
        <p:spPr bwMode="auto">
          <a:xfrm>
            <a:off x="2819400" y="3352800"/>
            <a:ext cx="1371600" cy="914400"/>
          </a:xfrm>
          <a:prstGeom prst="ellipse">
            <a:avLst/>
          </a:prstGeom>
          <a:solidFill>
            <a:schemeClr val="accent1"/>
          </a:solidFill>
          <a:ln w="12700">
            <a:solidFill>
              <a:schemeClr val="accent1"/>
            </a:solidFill>
            <a:round/>
            <a:headEnd type="none" w="sm" len="sm"/>
            <a:tailEnd type="none" w="sm" len="sm"/>
          </a:ln>
        </p:spPr>
        <p:txBody>
          <a:bodyPr wrap="none" anchor="ctr"/>
          <a:lstStyle/>
          <a:p>
            <a:endParaRPr lang="en-US"/>
          </a:p>
        </p:txBody>
      </p:sp>
      <p:sp>
        <p:nvSpPr>
          <p:cNvPr id="17" name="Rectangle 1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Logical OR ||</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2531" name="Rectangle 2"/>
          <p:cNvSpPr>
            <a:spLocks noChangeArrowheads="1"/>
          </p:cNvSpPr>
          <p:nvPr/>
        </p:nvSpPr>
        <p:spPr bwMode="auto">
          <a:xfrm>
            <a:off x="2514600" y="1828800"/>
            <a:ext cx="4110038" cy="3935413"/>
          </a:xfrm>
          <a:prstGeom prst="rect">
            <a:avLst/>
          </a:prstGeom>
          <a:noFill/>
          <a:ln w="12700">
            <a:noFill/>
            <a:miter lim="800000"/>
            <a:headEnd type="none" w="sm" len="sm"/>
            <a:tailEnd type="none" w="sm" len="sm"/>
          </a:ln>
        </p:spPr>
        <p:txBody>
          <a:bodyPr wrap="none">
            <a:spAutoFit/>
          </a:bodyPr>
          <a:lstStyle/>
          <a:p>
            <a:pPr algn="l" eaLnBrk="0" hangingPunct="0"/>
            <a:r>
              <a:rPr lang="en-US" dirty="0"/>
              <a:t>true and false = false</a:t>
            </a:r>
          </a:p>
          <a:p>
            <a:pPr algn="l" eaLnBrk="0" hangingPunct="0"/>
            <a:r>
              <a:rPr lang="en-US" dirty="0"/>
              <a:t>false and true = false</a:t>
            </a:r>
          </a:p>
          <a:p>
            <a:pPr algn="l" eaLnBrk="0" hangingPunct="0"/>
            <a:r>
              <a:rPr lang="en-US" dirty="0"/>
              <a:t>false and false = false</a:t>
            </a:r>
          </a:p>
          <a:p>
            <a:pPr algn="l" eaLnBrk="0" hangingPunct="0"/>
            <a:r>
              <a:rPr lang="en-US" dirty="0"/>
              <a:t>true and true = true</a:t>
            </a:r>
          </a:p>
          <a:p>
            <a:pPr algn="l" eaLnBrk="0" hangingPunct="0"/>
            <a:endParaRPr lang="en-US" dirty="0"/>
          </a:p>
          <a:p>
            <a:pPr algn="l" eaLnBrk="0" hangingPunct="0"/>
            <a:r>
              <a:rPr lang="en-US" dirty="0"/>
              <a:t>false or true = true</a:t>
            </a:r>
          </a:p>
          <a:p>
            <a:pPr algn="l" eaLnBrk="0" hangingPunct="0"/>
            <a:r>
              <a:rPr lang="en-US" dirty="0"/>
              <a:t>true or false = true</a:t>
            </a:r>
          </a:p>
          <a:p>
            <a:pPr algn="l" eaLnBrk="0" hangingPunct="0"/>
            <a:r>
              <a:rPr lang="en-US" dirty="0"/>
              <a:t>true or true = true</a:t>
            </a:r>
          </a:p>
          <a:p>
            <a:pPr algn="l" eaLnBrk="0" hangingPunct="0"/>
            <a:r>
              <a:rPr lang="en-US" dirty="0"/>
              <a:t>false or false = false</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Boolean Rules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3898</TotalTime>
  <Words>3070</Words>
  <Application>Microsoft Macintosh PowerPoint</Application>
  <PresentationFormat>On-screen Show (4:3)</PresentationFormat>
  <Paragraphs>771</Paragraphs>
  <Slides>49</Slides>
  <Notes>49</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Blank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www.apluscompsci.com</Manager>
  <Company>A+ Computer Science</Company>
  <LinksUpToDate>false</LinksUpToDate>
  <SharedDoc>false</SharedDoc>
  <HyperlinkBase>www.apluscompsci.com</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booleans</dc:title>
  <dc:subject>Booleans</dc:subject>
  <dc:creator>A+ Computer Science</dc:creator>
  <cp:keywords>www.apluscompsci.com</cp:keywords>
  <dc:description>Booleans_x000d_
©A+ Computer Science_x000d_
www.apluscompsci.com</dc:description>
  <cp:lastModifiedBy>Garrett</cp:lastModifiedBy>
  <cp:revision>346</cp:revision>
  <cp:lastPrinted>1999-11-08T17:20:25Z</cp:lastPrinted>
  <dcterms:created xsi:type="dcterms:W3CDTF">1997-11-03T14:43:20Z</dcterms:created>
  <dcterms:modified xsi:type="dcterms:W3CDTF">2018-11-10T05:15:25Z</dcterms:modified>
  <cp:category>www.apluscompsci.com</cp:category>
</cp:coreProperties>
</file>