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6" r:id="rId2"/>
    <p:sldId id="324" r:id="rId3"/>
    <p:sldId id="327" r:id="rId4"/>
    <p:sldId id="365" r:id="rId5"/>
    <p:sldId id="339" r:id="rId6"/>
    <p:sldId id="340" r:id="rId7"/>
    <p:sldId id="341" r:id="rId8"/>
    <p:sldId id="362" r:id="rId9"/>
    <p:sldId id="330" r:id="rId10"/>
    <p:sldId id="353" r:id="rId11"/>
    <p:sldId id="354" r:id="rId12"/>
    <p:sldId id="345" r:id="rId13"/>
    <p:sldId id="370" r:id="rId14"/>
    <p:sldId id="366" r:id="rId15"/>
    <p:sldId id="335" r:id="rId16"/>
    <p:sldId id="347" r:id="rId17"/>
    <p:sldId id="336" r:id="rId18"/>
    <p:sldId id="363" r:id="rId19"/>
    <p:sldId id="352" r:id="rId20"/>
    <p:sldId id="337" r:id="rId21"/>
    <p:sldId id="367" r:id="rId22"/>
    <p:sldId id="355" r:id="rId23"/>
    <p:sldId id="267" r:id="rId24"/>
    <p:sldId id="269" r:id="rId25"/>
    <p:sldId id="271" r:id="rId26"/>
    <p:sldId id="356" r:id="rId27"/>
    <p:sldId id="300" r:id="rId28"/>
    <p:sldId id="302" r:id="rId29"/>
    <p:sldId id="357" r:id="rId30"/>
    <p:sldId id="320" r:id="rId31"/>
    <p:sldId id="301" r:id="rId32"/>
    <p:sldId id="361" r:id="rId33"/>
    <p:sldId id="358" r:id="rId34"/>
    <p:sldId id="359" r:id="rId35"/>
    <p:sldId id="360" r:id="rId36"/>
    <p:sldId id="369" r:id="rId37"/>
    <p:sldId id="364" r:id="rId38"/>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Tahoma" pitchFamily="34" charset="0"/>
        <a:ea typeface="+mn-ea"/>
        <a:cs typeface="+mn-cs"/>
      </a:defRPr>
    </a:lvl5pPr>
    <a:lvl6pPr marL="2286000" algn="l" defTabSz="914400" rtl="0" eaLnBrk="1" latinLnBrk="0" hangingPunct="1">
      <a:defRPr sz="2000" b="1" kern="1200">
        <a:solidFill>
          <a:schemeClr val="tx1"/>
        </a:solidFill>
        <a:latin typeface="Tahoma" pitchFamily="34" charset="0"/>
        <a:ea typeface="+mn-ea"/>
        <a:cs typeface="+mn-cs"/>
      </a:defRPr>
    </a:lvl6pPr>
    <a:lvl7pPr marL="2743200" algn="l" defTabSz="914400" rtl="0" eaLnBrk="1" latinLnBrk="0" hangingPunct="1">
      <a:defRPr sz="2000" b="1" kern="1200">
        <a:solidFill>
          <a:schemeClr val="tx1"/>
        </a:solidFill>
        <a:latin typeface="Tahoma" pitchFamily="34" charset="0"/>
        <a:ea typeface="+mn-ea"/>
        <a:cs typeface="+mn-cs"/>
      </a:defRPr>
    </a:lvl7pPr>
    <a:lvl8pPr marL="3200400" algn="l" defTabSz="914400" rtl="0" eaLnBrk="1" latinLnBrk="0" hangingPunct="1">
      <a:defRPr sz="2000" b="1" kern="1200">
        <a:solidFill>
          <a:schemeClr val="tx1"/>
        </a:solidFill>
        <a:latin typeface="Tahoma" pitchFamily="34" charset="0"/>
        <a:ea typeface="+mn-ea"/>
        <a:cs typeface="+mn-cs"/>
      </a:defRPr>
    </a:lvl8pPr>
    <a:lvl9pPr marL="3657600" algn="l" defTabSz="914400" rtl="0" eaLnBrk="1" latinLnBrk="0" hangingPunct="1">
      <a:defRPr sz="20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B628"/>
    <a:srgbClr val="FFFFCC"/>
    <a:srgbClr val="FFFF99"/>
    <a:srgbClr val="008000"/>
    <a:srgbClr val="CC0000"/>
    <a:srgbClr val="FF5050"/>
    <a:srgbClr val="0066CC"/>
    <a:srgbClr val="0099CC"/>
    <a:srgbClr val="00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8037" autoAdjust="0"/>
  </p:normalViewPr>
  <p:slideViewPr>
    <p:cSldViewPr>
      <p:cViewPr varScale="1">
        <p:scale>
          <a:sx n="82" d="100"/>
          <a:sy n="82" d="100"/>
        </p:scale>
        <p:origin x="-68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2370" y="2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defTabSz="957263">
              <a:defRPr sz="1300"/>
            </a:lvl1pPr>
          </a:lstStyle>
          <a:p>
            <a:pPr>
              <a:defRPr/>
            </a:pPr>
            <a:endParaRPr lang="en-US"/>
          </a:p>
        </p:txBody>
      </p:sp>
      <p:sp>
        <p:nvSpPr>
          <p:cNvPr id="50179"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r" defTabSz="957263">
              <a:defRPr sz="1300"/>
            </a:lvl1pPr>
          </a:lstStyle>
          <a:p>
            <a:pPr>
              <a:defRPr/>
            </a:pPr>
            <a:endParaRPr lang="en-US"/>
          </a:p>
        </p:txBody>
      </p:sp>
      <p:sp>
        <p:nvSpPr>
          <p:cNvPr id="50180"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defTabSz="957263">
              <a:defRPr sz="1300"/>
            </a:lvl1pPr>
          </a:lstStyle>
          <a:p>
            <a:pPr>
              <a:defRPr/>
            </a:pPr>
            <a:endParaRPr lang="en-US"/>
          </a:p>
        </p:txBody>
      </p:sp>
      <p:sp>
        <p:nvSpPr>
          <p:cNvPr id="50181"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algn="r" defTabSz="957263">
              <a:defRPr sz="1300"/>
            </a:lvl1pPr>
          </a:lstStyle>
          <a:p>
            <a:pPr>
              <a:defRPr/>
            </a:pPr>
            <a:fld id="{340A4B70-AA21-4A8F-A67A-11E251D9B39D}" type="slidenum">
              <a:rPr lang="en-US"/>
              <a:pPr>
                <a:defRPr/>
              </a:pPr>
              <a:t>‹#›</a:t>
            </a:fld>
            <a:endParaRPr lang="en-US"/>
          </a:p>
        </p:txBody>
      </p:sp>
    </p:spTree>
    <p:extLst>
      <p:ext uri="{BB962C8B-B14F-4D97-AF65-F5344CB8AC3E}">
        <p14:creationId xmlns:p14="http://schemas.microsoft.com/office/powerpoint/2010/main" val="594497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defTabSz="957263">
              <a:defRPr sz="1300"/>
            </a:lvl1pPr>
          </a:lstStyle>
          <a:p>
            <a:pPr>
              <a:defRPr/>
            </a:pPr>
            <a:endParaRPr lang="en-US"/>
          </a:p>
        </p:txBody>
      </p:sp>
      <p:sp>
        <p:nvSpPr>
          <p:cNvPr id="48131"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r" defTabSz="957263">
              <a:defRPr sz="1300"/>
            </a:lvl1pPr>
          </a:lstStyle>
          <a:p>
            <a:pPr>
              <a:defRPr/>
            </a:pPr>
            <a:endParaRPr lang="en-US"/>
          </a:p>
        </p:txBody>
      </p:sp>
      <p:sp>
        <p:nvSpPr>
          <p:cNvPr id="53252"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74725" y="4560888"/>
            <a:ext cx="5365750" cy="4321175"/>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6" name="Rectangle 8"/>
          <p:cNvSpPr>
            <a:spLocks noChangeArrowheads="1"/>
          </p:cNvSpPr>
          <p:nvPr/>
        </p:nvSpPr>
        <p:spPr bwMode="auto">
          <a:xfrm>
            <a:off x="1463675" y="9129713"/>
            <a:ext cx="5851525" cy="471487"/>
          </a:xfrm>
          <a:prstGeom prst="rect">
            <a:avLst/>
          </a:prstGeom>
          <a:noFill/>
          <a:ln w="9525">
            <a:noFill/>
            <a:miter lim="800000"/>
            <a:headEnd/>
            <a:tailEnd/>
          </a:ln>
          <a:effectLst/>
        </p:spPr>
        <p:txBody>
          <a:bodyPr lIns="96412" tIns="48206" rIns="96412" bIns="48206" anchor="b"/>
          <a:lstStyle/>
          <a:p>
            <a:pPr algn="r" defTabSz="957263">
              <a:defRPr/>
            </a:pPr>
            <a:r>
              <a:rPr lang="en-US" sz="1300"/>
              <a:t>©A+ Computer Science     www.apluscompsci.com                 </a:t>
            </a:r>
            <a:fld id="{DA549AE5-1F8D-4FB8-BC7E-5BE549BC87D7}" type="slidenum">
              <a:rPr lang="en-US" sz="1300"/>
              <a:pPr algn="r" defTabSz="957263">
                <a:defRPr/>
              </a:pPr>
              <a:t>‹#›</a:t>
            </a:fld>
            <a:endParaRPr lang="en-US" sz="2100"/>
          </a:p>
        </p:txBody>
      </p:sp>
    </p:spTree>
    <p:extLst>
      <p:ext uri="{BB962C8B-B14F-4D97-AF65-F5344CB8AC3E}">
        <p14:creationId xmlns:p14="http://schemas.microsoft.com/office/powerpoint/2010/main" val="30430639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sz="1600" smtClean="0"/>
              <a:t>In the </a:t>
            </a:r>
            <a:r>
              <a:rPr lang="en-US" sz="1600" smtClean="0">
                <a:latin typeface="Courier New" pitchFamily="49" charset="0"/>
              </a:rPr>
              <a:t>Turkey</a:t>
            </a:r>
            <a:r>
              <a:rPr lang="en-US" sz="1600" smtClean="0"/>
              <a:t> example, </a:t>
            </a:r>
            <a:r>
              <a:rPr lang="en-US" sz="1600" smtClean="0">
                <a:latin typeface="Courier New" pitchFamily="49" charset="0"/>
              </a:rPr>
              <a:t>speak</a:t>
            </a:r>
            <a:r>
              <a:rPr lang="en-US" sz="1600" smtClean="0"/>
              <a:t> is called which prints out gobble-gobble.  sayName is called which prints out big bird.</a:t>
            </a:r>
          </a:p>
          <a:p>
            <a:r>
              <a:rPr lang="en-US" sz="1600" smtClean="0"/>
              <a:t>Then, speak is called again to print out gobble-gobble followed by a call to sayName to print big bird again.  Last, speak is called to print out gobble-gobble.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endParaRPr lang="en-US" sz="16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xfrm>
            <a:off x="731838" y="4560888"/>
            <a:ext cx="5851525" cy="4321175"/>
          </a:xfrm>
          <a:noFill/>
          <a:ln/>
        </p:spPr>
        <p:txBody>
          <a:bodyPr/>
          <a:lstStyle/>
          <a:p>
            <a:r>
              <a:rPr lang="en-US" sz="1600" smtClean="0"/>
              <a:t>Constructors are used to initialize all of the data/properties inside the class.   Constructors ensure that the Object is ready for use.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60475" y="720725"/>
            <a:ext cx="4795838" cy="3597275"/>
          </a:xfrm>
          <a:ln/>
        </p:spPr>
      </p:sp>
      <p:sp>
        <p:nvSpPr>
          <p:cNvPr id="72707" name="Rectangle 3"/>
          <p:cNvSpPr>
            <a:spLocks noGrp="1" noChangeArrowheads="1"/>
          </p:cNvSpPr>
          <p:nvPr>
            <p:ph type="body" idx="1"/>
          </p:nvPr>
        </p:nvSpPr>
        <p:spPr>
          <a:noFill/>
          <a:ln/>
        </p:spPr>
        <p:txBody>
          <a:bodyPr/>
          <a:lstStyle/>
          <a:p>
            <a:r>
              <a:rPr lang="en-US" sz="1600" smtClean="0">
                <a:latin typeface="Courier New" pitchFamily="49" charset="0"/>
                <a:cs typeface="Courier New" pitchFamily="49" charset="0"/>
              </a:rPr>
              <a:t>Scanner</a:t>
            </a:r>
            <a:r>
              <a:rPr lang="en-US" sz="1600" smtClean="0"/>
              <a:t> is a class which must be instantiated before it can be used.  In other words, you must make a new </a:t>
            </a:r>
            <a:r>
              <a:rPr lang="en-US" sz="1600" smtClean="0">
                <a:latin typeface="Courier New" pitchFamily="49" charset="0"/>
                <a:cs typeface="Courier New" pitchFamily="49" charset="0"/>
              </a:rPr>
              <a:t>Scanner</a:t>
            </a:r>
            <a:r>
              <a:rPr lang="en-US" sz="1600" smtClean="0"/>
              <a:t> if you want to use </a:t>
            </a:r>
            <a:r>
              <a:rPr lang="en-US" sz="1600" smtClean="0">
                <a:latin typeface="Courier New" pitchFamily="49" charset="0"/>
                <a:cs typeface="Courier New" pitchFamily="49" charset="0"/>
              </a:rPr>
              <a:t>Scanner</a:t>
            </a:r>
            <a:r>
              <a:rPr lang="en-US" sz="1600" smtClean="0"/>
              <a:t>.   A reference must be used to store the location in memory of the </a:t>
            </a:r>
            <a:r>
              <a:rPr lang="en-US" sz="1600" smtClean="0">
                <a:latin typeface="Courier New" pitchFamily="49" charset="0"/>
                <a:cs typeface="Courier New" pitchFamily="49" charset="0"/>
              </a:rPr>
              <a:t>Scanner</a:t>
            </a:r>
            <a:r>
              <a:rPr lang="en-US" sz="1600" smtClean="0"/>
              <a:t> object created.  </a:t>
            </a:r>
            <a:br>
              <a:rPr lang="en-US" sz="1600" smtClean="0"/>
            </a:br>
            <a:endParaRPr lang="en-US" sz="1600" smtClean="0"/>
          </a:p>
          <a:p>
            <a:r>
              <a:rPr lang="en-US" sz="1600" smtClean="0">
                <a:latin typeface="Courier New" pitchFamily="49" charset="0"/>
                <a:cs typeface="Courier New" pitchFamily="49" charset="0"/>
              </a:rPr>
              <a:t>System.in</a:t>
            </a:r>
            <a:r>
              <a:rPr lang="en-US" sz="1600" smtClean="0"/>
              <a:t> is the parameter passed to the </a:t>
            </a:r>
            <a:r>
              <a:rPr lang="en-US" sz="1600" smtClean="0">
                <a:latin typeface="Courier New" pitchFamily="49" charset="0"/>
                <a:cs typeface="Courier New" pitchFamily="49" charset="0"/>
              </a:rPr>
              <a:t>Scanner</a:t>
            </a:r>
            <a:r>
              <a:rPr lang="en-US" sz="1600" smtClean="0"/>
              <a:t> constructor so that Java will know to connect the new </a:t>
            </a:r>
            <a:r>
              <a:rPr lang="en-US" sz="1600" smtClean="0">
                <a:latin typeface="Courier New" pitchFamily="49" charset="0"/>
                <a:cs typeface="Courier New" pitchFamily="49" charset="0"/>
              </a:rPr>
              <a:t>Scanner</a:t>
            </a:r>
            <a:r>
              <a:rPr lang="en-US" sz="1600" smtClean="0"/>
              <a:t> to the keyboard.  keyboard is a reference that will store the location of newly created </a:t>
            </a:r>
            <a:r>
              <a:rPr lang="en-US" sz="1600" smtClean="0">
                <a:latin typeface="Courier New" pitchFamily="49" charset="0"/>
                <a:cs typeface="Courier New" pitchFamily="49" charset="0"/>
              </a:rPr>
              <a:t>Scanner</a:t>
            </a:r>
            <a:r>
              <a:rPr lang="en-US" sz="1600" smtClean="0"/>
              <a:t> object.</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731838" y="4560888"/>
            <a:ext cx="5851525" cy="4321175"/>
          </a:xfrm>
          <a:noFill/>
          <a:ln/>
        </p:spPr>
        <p:txBody>
          <a:bodyPr/>
          <a:lstStyle/>
          <a:p>
            <a:r>
              <a:rPr lang="en-US" sz="1600" smtClean="0"/>
              <a:t>When a </a:t>
            </a:r>
            <a:r>
              <a:rPr lang="en-US" sz="1600" smtClean="0">
                <a:latin typeface="Courier New" pitchFamily="49" charset="0"/>
              </a:rPr>
              <a:t>GraphicsRunner</a:t>
            </a:r>
            <a:r>
              <a:rPr lang="en-US" sz="1600" smtClean="0"/>
              <a:t> class is instantiated, the size of the JFrame is set and the visibility is also set.  The </a:t>
            </a:r>
            <a:r>
              <a:rPr lang="en-US" sz="1600" smtClean="0">
                <a:latin typeface="Courier New" pitchFamily="49" charset="0"/>
              </a:rPr>
              <a:t>setSize()</a:t>
            </a:r>
            <a:r>
              <a:rPr lang="en-US" sz="1600" smtClean="0"/>
              <a:t> method sets the width and height of the JFrame.  The </a:t>
            </a:r>
            <a:r>
              <a:rPr lang="en-US" sz="1600" smtClean="0">
                <a:latin typeface="Courier New" pitchFamily="49" charset="0"/>
              </a:rPr>
              <a:t>setSize()</a:t>
            </a:r>
            <a:r>
              <a:rPr lang="en-US" sz="1600" smtClean="0"/>
              <a:t> method tells the simply to either show the JFrame or hide the Frame.   </a:t>
            </a:r>
          </a:p>
          <a:p>
            <a:endParaRPr lang="en-US" sz="1600" smtClean="0"/>
          </a:p>
          <a:p>
            <a:r>
              <a:rPr lang="en-US" sz="1600" smtClean="0"/>
              <a:t>The add() method adds a Component to the JFrame.  A new </a:t>
            </a:r>
            <a:r>
              <a:rPr lang="en-US" sz="1600" smtClean="0">
                <a:latin typeface="Courier New" pitchFamily="49" charset="0"/>
                <a:cs typeface="Courier New" pitchFamily="49" charset="0"/>
              </a:rPr>
              <a:t>Circles()</a:t>
            </a:r>
            <a:r>
              <a:rPr lang="en-US" sz="1600" smtClean="0"/>
              <a:t> Object is being instantiated and added to the JFrame.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731838" y="4560888"/>
            <a:ext cx="5851525" cy="4321175"/>
          </a:xfrm>
          <a:noFill/>
          <a:ln/>
        </p:spPr>
        <p:txBody>
          <a:bodyPr/>
          <a:lstStyle/>
          <a:p>
            <a:r>
              <a:rPr lang="en-US" sz="1600" dirty="0" smtClean="0">
                <a:latin typeface="Courier New" pitchFamily="49" charset="0"/>
              </a:rPr>
              <a:t>Frame / </a:t>
            </a:r>
            <a:r>
              <a:rPr lang="en-US" sz="1600" dirty="0" err="1" smtClean="0">
                <a:latin typeface="Courier New" pitchFamily="49" charset="0"/>
              </a:rPr>
              <a:t>JFrame</a:t>
            </a:r>
            <a:r>
              <a:rPr lang="en-US" sz="1600" dirty="0" smtClean="0"/>
              <a:t> Objects are used to hold up / display </a:t>
            </a:r>
            <a:r>
              <a:rPr lang="en-US" sz="1600" dirty="0" smtClean="0">
                <a:latin typeface="Courier New" pitchFamily="49" charset="0"/>
              </a:rPr>
              <a:t>Canvas</a:t>
            </a:r>
            <a:r>
              <a:rPr lang="en-US" sz="1600" dirty="0" smtClean="0"/>
              <a:t> and </a:t>
            </a:r>
            <a:r>
              <a:rPr lang="en-US" sz="1600" dirty="0" err="1" smtClean="0">
                <a:latin typeface="Courier New" pitchFamily="49" charset="0"/>
              </a:rPr>
              <a:t>JPanel</a:t>
            </a:r>
            <a:r>
              <a:rPr lang="en-US" sz="1600" dirty="0" smtClean="0"/>
              <a:t> Objects.   All drawing occurs on the </a:t>
            </a:r>
            <a:r>
              <a:rPr lang="en-US" sz="1600" dirty="0" smtClean="0">
                <a:latin typeface="Courier New" pitchFamily="49" charset="0"/>
              </a:rPr>
              <a:t>Canvas / </a:t>
            </a:r>
            <a:r>
              <a:rPr lang="en-US" sz="1600" dirty="0" err="1" smtClean="0">
                <a:latin typeface="Courier New" pitchFamily="49" charset="0"/>
              </a:rPr>
              <a:t>JPanel</a:t>
            </a:r>
            <a:r>
              <a:rPr lang="en-US" sz="1600" dirty="0" smtClean="0"/>
              <a:t>.  The </a:t>
            </a:r>
            <a:r>
              <a:rPr lang="en-US" sz="1600" dirty="0" err="1" smtClean="0">
                <a:latin typeface="Courier New" pitchFamily="49" charset="0"/>
              </a:rPr>
              <a:t>JFrame</a:t>
            </a:r>
            <a:r>
              <a:rPr lang="en-US" sz="1600" dirty="0" smtClean="0">
                <a:latin typeface="Courier New" pitchFamily="49" charset="0"/>
              </a:rPr>
              <a:t> </a:t>
            </a:r>
            <a:r>
              <a:rPr lang="en-US" sz="1600" dirty="0" smtClean="0"/>
              <a:t>simply provides a place to show </a:t>
            </a:r>
            <a:r>
              <a:rPr lang="en-US" sz="1600" dirty="0" smtClean="0">
                <a:latin typeface="Courier New" pitchFamily="49" charset="0"/>
              </a:rPr>
              <a:t>Canvas / </a:t>
            </a:r>
            <a:r>
              <a:rPr lang="en-US" sz="1600" dirty="0" err="1" smtClean="0">
                <a:latin typeface="Courier New" pitchFamily="49" charset="0"/>
              </a:rPr>
              <a:t>JPanel</a:t>
            </a:r>
            <a:r>
              <a:rPr lang="en-US" sz="1600" dirty="0" smtClean="0"/>
              <a:t> after the drawing has occurred.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731838" y="4560888"/>
            <a:ext cx="5851525" cy="4321175"/>
          </a:xfrm>
          <a:noFill/>
          <a:ln/>
        </p:spPr>
        <p:txBody>
          <a:bodyPr/>
          <a:lstStyle/>
          <a:p>
            <a:r>
              <a:rPr lang="en-US" sz="1600" smtClean="0">
                <a:latin typeface="Courier New" pitchFamily="49" charset="0"/>
              </a:rPr>
              <a:t>paint()</a:t>
            </a:r>
            <a:r>
              <a:rPr lang="en-US" sz="1600" smtClean="0"/>
              <a:t> is the method typically used to draw Graphics on the window.  There are other methods that could be used, but </a:t>
            </a:r>
            <a:r>
              <a:rPr lang="en-US" sz="1600" smtClean="0">
                <a:latin typeface="Courier New" pitchFamily="49" charset="0"/>
              </a:rPr>
              <a:t>paint()</a:t>
            </a:r>
            <a:r>
              <a:rPr lang="en-US" sz="1600" smtClean="0"/>
              <a:t> is used most frequently.</a:t>
            </a:r>
            <a:br>
              <a:rPr lang="en-US" sz="1600" smtClean="0"/>
            </a:br>
            <a:endParaRPr lang="en-US" sz="1600" smtClean="0"/>
          </a:p>
          <a:p>
            <a:r>
              <a:rPr lang="en-US" sz="1600" smtClean="0">
                <a:latin typeface="Courier New" pitchFamily="49" charset="0"/>
              </a:rPr>
              <a:t>paint()</a:t>
            </a:r>
            <a:r>
              <a:rPr lang="en-US" sz="1600" smtClean="0"/>
              <a:t> is called when the window needs to be redrawn.  If an event occurs that requires the window be updated, the system will call </a:t>
            </a:r>
            <a:r>
              <a:rPr lang="en-US" sz="1600" smtClean="0">
                <a:latin typeface="Courier New" pitchFamily="49" charset="0"/>
              </a:rPr>
              <a:t>paint()</a:t>
            </a:r>
            <a:r>
              <a:rPr lang="en-US" sz="1600" smtClean="0"/>
              <a:t>.   </a:t>
            </a:r>
          </a:p>
          <a:p>
            <a:r>
              <a:rPr lang="en-US" sz="1600" smtClean="0">
                <a:latin typeface="Courier New" pitchFamily="49" charset="0"/>
              </a:rPr>
              <a:t/>
            </a:r>
            <a:br>
              <a:rPr lang="en-US" sz="1600" smtClean="0">
                <a:latin typeface="Courier New" pitchFamily="49" charset="0"/>
              </a:rPr>
            </a:br>
            <a:r>
              <a:rPr lang="en-US" sz="1600" smtClean="0">
                <a:latin typeface="Courier New" pitchFamily="49" charset="0"/>
              </a:rPr>
              <a:t>paint()</a:t>
            </a:r>
            <a:r>
              <a:rPr lang="en-US" sz="1600" smtClean="0"/>
              <a:t> can be called without a Graphics parameter by simply using the </a:t>
            </a:r>
            <a:r>
              <a:rPr lang="en-US" sz="1600" smtClean="0">
                <a:latin typeface="Courier New" pitchFamily="49" charset="0"/>
              </a:rPr>
              <a:t>repaint()</a:t>
            </a:r>
            <a:r>
              <a:rPr lang="en-US" sz="1600" smtClean="0"/>
              <a:t> method.</a:t>
            </a:r>
          </a:p>
          <a:p>
            <a:endParaRPr lang="en-US" sz="1600" smtClean="0"/>
          </a:p>
          <a:p>
            <a:r>
              <a:rPr lang="en-US" sz="1600" smtClean="0">
                <a:latin typeface="Courier New" pitchFamily="49" charset="0"/>
                <a:cs typeface="Courier New" pitchFamily="49" charset="0"/>
              </a:rPr>
              <a:t>paintComponent()</a:t>
            </a:r>
            <a:r>
              <a:rPr lang="en-US" sz="1600" smtClean="0"/>
              <a:t> is another method used for drawing / redrawing the window.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731838" y="4560888"/>
            <a:ext cx="5851525" cy="4321175"/>
          </a:xfrm>
          <a:noFill/>
          <a:ln/>
        </p:spPr>
        <p:txBody>
          <a:bodyPr/>
          <a:lstStyle/>
          <a:p>
            <a:r>
              <a:rPr lang="en-US" sz="1600" dirty="0" smtClean="0">
                <a:latin typeface="Courier New" pitchFamily="49" charset="0"/>
              </a:rPr>
              <a:t>dude </a:t>
            </a:r>
            <a:r>
              <a:rPr lang="en-US" sz="1600" dirty="0" smtClean="0"/>
              <a:t>is an</a:t>
            </a:r>
            <a:r>
              <a:rPr lang="en-US" sz="1600" baseline="0" dirty="0" smtClean="0"/>
              <a:t> </a:t>
            </a:r>
            <a:r>
              <a:rPr lang="en-US" sz="1600" baseline="0" dirty="0" err="1" smtClean="0"/>
              <a:t>AplusBug</a:t>
            </a:r>
            <a:r>
              <a:rPr lang="en-US" sz="1600" dirty="0" smtClean="0"/>
              <a:t> reference.  </a:t>
            </a:r>
            <a:br>
              <a:rPr lang="en-US" sz="1600" dirty="0" smtClean="0"/>
            </a:br>
            <a:r>
              <a:rPr lang="en-US" sz="1600" dirty="0" smtClean="0">
                <a:latin typeface="Courier New" pitchFamily="49" charset="0"/>
              </a:rPr>
              <a:t>new </a:t>
            </a:r>
            <a:r>
              <a:rPr lang="en-US" sz="1600" dirty="0" err="1" smtClean="0">
                <a:latin typeface="Courier New" pitchFamily="49" charset="0"/>
              </a:rPr>
              <a:t>AplusBug</a:t>
            </a:r>
            <a:r>
              <a:rPr lang="en-US" sz="1600" dirty="0" smtClean="0">
                <a:latin typeface="Courier New" pitchFamily="49" charset="0"/>
              </a:rPr>
              <a:t>()</a:t>
            </a:r>
            <a:r>
              <a:rPr lang="en-US" sz="1600" dirty="0" smtClean="0"/>
              <a:t> creates a new </a:t>
            </a:r>
            <a:r>
              <a:rPr lang="en-US" sz="1600" dirty="0" err="1" smtClean="0"/>
              <a:t>AplusBug</a:t>
            </a:r>
            <a:r>
              <a:rPr lang="en-US" sz="1600" dirty="0" smtClean="0"/>
              <a:t> Object out in memory. </a:t>
            </a:r>
          </a:p>
          <a:p>
            <a:r>
              <a:rPr lang="en-US" sz="1600" dirty="0" smtClean="0">
                <a:latin typeface="Courier New" pitchFamily="49" charset="0"/>
              </a:rPr>
              <a:t>dude</a:t>
            </a:r>
            <a:r>
              <a:rPr lang="en-US" sz="1600" dirty="0" smtClean="0"/>
              <a:t> stores the location of that new </a:t>
            </a:r>
            <a:r>
              <a:rPr lang="en-US" sz="1600" dirty="0" err="1" smtClean="0"/>
              <a:t>AplusBug</a:t>
            </a:r>
            <a:r>
              <a:rPr lang="en-US" sz="1600" dirty="0" smtClean="0"/>
              <a:t> Object.</a:t>
            </a:r>
          </a:p>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sz="1600" dirty="0" smtClean="0"/>
              <a:t>The Java Graphics class has many useful methods.  The chart above lists the most common methods we will be using.  </a:t>
            </a:r>
            <a:endParaRPr lang="en-US" sz="1600" dirty="0" smtClean="0"/>
          </a:p>
          <a:p>
            <a:endParaRPr lang="en-US" sz="1600" dirty="0" smtClean="0"/>
          </a:p>
          <a:p>
            <a:r>
              <a:rPr lang="en-US" sz="1600" dirty="0" smtClean="0"/>
              <a:t>Oval (</a:t>
            </a:r>
            <a:r>
              <a:rPr lang="en-US" sz="1600" dirty="0" err="1" smtClean="0"/>
              <a:t>x</a:t>
            </a:r>
            <a:r>
              <a:rPr lang="en-US" sz="1600" baseline="0" dirty="0" err="1" smtClean="0"/>
              <a:t>,y</a:t>
            </a:r>
            <a:r>
              <a:rPr lang="en-US" sz="1600" baseline="0" dirty="0" smtClean="0"/>
              <a:t>) is based on a rectangle around the oval, and then the top left corner of that rectangle</a:t>
            </a:r>
            <a:endParaRPr lang="en-US" sz="160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sz="1600" smtClean="0"/>
              <a:t>Most, if not all, of the </a:t>
            </a:r>
            <a:r>
              <a:rPr lang="en-US" sz="1600" smtClean="0">
                <a:latin typeface="Courier New" pitchFamily="49" charset="0"/>
              </a:rPr>
              <a:t>Graphics</a:t>
            </a:r>
            <a:r>
              <a:rPr lang="en-US" sz="1600" smtClean="0"/>
              <a:t> class methods require parameters.   The parameters communicate to the </a:t>
            </a:r>
            <a:r>
              <a:rPr lang="en-US" sz="1600" smtClean="0">
                <a:latin typeface="Courier New" pitchFamily="49" charset="0"/>
              </a:rPr>
              <a:t>Graphics</a:t>
            </a:r>
            <a:r>
              <a:rPr lang="en-US" sz="1600" smtClean="0"/>
              <a:t>  methods information about what needs to be done.  The </a:t>
            </a:r>
            <a:r>
              <a:rPr lang="en-US" sz="1600" smtClean="0">
                <a:latin typeface="Courier New" pitchFamily="49" charset="0"/>
              </a:rPr>
              <a:t>setColor()</a:t>
            </a:r>
            <a:r>
              <a:rPr lang="en-US" sz="1600" smtClean="0"/>
              <a:t> method changes the current drawing color to the color passed in.  </a:t>
            </a:r>
            <a:r>
              <a:rPr lang="en-US" sz="1600" smtClean="0">
                <a:latin typeface="Courier New" pitchFamily="49" charset="0"/>
              </a:rPr>
              <a:t>setColor()</a:t>
            </a:r>
            <a:r>
              <a:rPr lang="en-US" sz="1600" smtClean="0"/>
              <a:t> cannot be called without a color parameter.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fillRect()</a:t>
            </a:r>
            <a:r>
              <a:rPr lang="en-US" sz="1600" smtClean="0"/>
              <a:t> method requires four pieces of information. </a:t>
            </a:r>
            <a:r>
              <a:rPr lang="en-US" sz="1600" smtClean="0">
                <a:latin typeface="Courier New" pitchFamily="49" charset="0"/>
              </a:rPr>
              <a:t>fillRect()</a:t>
            </a:r>
            <a:r>
              <a:rPr lang="en-US" sz="1600" smtClean="0"/>
              <a:t> needs an x value, a y value, a width, and a height. </a:t>
            </a:r>
            <a:r>
              <a:rPr lang="en-US" sz="1600" smtClean="0">
                <a:latin typeface="Courier New" pitchFamily="49" charset="0"/>
              </a:rPr>
              <a:t>fillRect()</a:t>
            </a:r>
            <a:r>
              <a:rPr lang="en-US" sz="1600" smtClean="0"/>
              <a:t> will draw a filled rectangle on the window at x,y with height and width as stated by the parameters.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fillRect()</a:t>
            </a:r>
            <a:r>
              <a:rPr lang="en-US" sz="1600" smtClean="0"/>
              <a:t> method requires four pieces of information. </a:t>
            </a:r>
            <a:r>
              <a:rPr lang="en-US" sz="1600" smtClean="0">
                <a:latin typeface="Courier New" pitchFamily="49" charset="0"/>
              </a:rPr>
              <a:t>fillRect()</a:t>
            </a:r>
            <a:r>
              <a:rPr lang="en-US" sz="1600" smtClean="0"/>
              <a:t> needs an x value, a y value, a width, and a height. </a:t>
            </a:r>
            <a:r>
              <a:rPr lang="en-US" sz="1600" smtClean="0">
                <a:latin typeface="Courier New" pitchFamily="49" charset="0"/>
              </a:rPr>
              <a:t>fillRect()</a:t>
            </a:r>
            <a:r>
              <a:rPr lang="en-US" sz="1600" smtClean="0"/>
              <a:t> will draw a filled rectangle on the window at x,y with height and width as stated by the parameters.</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en-US" dirty="0" smtClean="0"/>
              <a:t>(</a:t>
            </a:r>
            <a:r>
              <a:rPr lang="en-US" dirty="0" err="1" smtClean="0"/>
              <a:t>x,y</a:t>
            </a:r>
            <a:r>
              <a:rPr lang="en-US" dirty="0" smtClean="0"/>
              <a:t>)</a:t>
            </a:r>
            <a:r>
              <a:rPr lang="en-US" baseline="0" dirty="0" smtClean="0"/>
              <a:t> coordinates are based off of the top left corner of the rectangle</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r>
              <a:rPr lang="en-US" sz="1600" smtClean="0"/>
              <a:t>Notice the Graphics screen being used with Graphics class does not use Cartesian coordinates.   X goes across and Y goes down.  X starts at 0 and goes to MAXX which in this case is 640.  Y starts at 0 and goes down to MAXY which in this case is 479.</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731838" y="4560888"/>
            <a:ext cx="5851525" cy="4321175"/>
          </a:xfrm>
          <a:noFill/>
          <a:ln/>
        </p:spPr>
        <p:txBody>
          <a:bodyPr/>
          <a:lstStyle/>
          <a:p>
            <a:r>
              <a:rPr lang="en-US" sz="1600" smtClean="0"/>
              <a:t>The </a:t>
            </a:r>
            <a:r>
              <a:rPr lang="en-US" sz="1600" smtClean="0">
                <a:latin typeface="Courier New" pitchFamily="49" charset="0"/>
              </a:rPr>
              <a:t>paint()</a:t>
            </a:r>
            <a:r>
              <a:rPr lang="en-US" sz="1600" smtClean="0"/>
              <a:t> method is typically doing the most drawing.   Other methods may be called from </a:t>
            </a:r>
            <a:r>
              <a:rPr lang="en-US" sz="1600" smtClean="0">
                <a:latin typeface="Courier New" pitchFamily="49" charset="0"/>
              </a:rPr>
              <a:t>paint()</a:t>
            </a:r>
            <a:r>
              <a:rPr lang="en-US" sz="1600" smtClean="0"/>
              <a:t> as well.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z="1200" dirty="0" smtClean="0">
                <a:latin typeface="Courier New" pitchFamily="49" charset="0"/>
              </a:rPr>
              <a:t>dude </a:t>
            </a:r>
            <a:r>
              <a:rPr lang="en-US" sz="1200" dirty="0" smtClean="0"/>
              <a:t>is an</a:t>
            </a:r>
            <a:r>
              <a:rPr lang="en-US" sz="1200" baseline="0" dirty="0" smtClean="0"/>
              <a:t> </a:t>
            </a:r>
            <a:r>
              <a:rPr lang="en-US" sz="1200" baseline="0" dirty="0" err="1" smtClean="0"/>
              <a:t>AplusBug</a:t>
            </a:r>
            <a:r>
              <a:rPr lang="en-US" sz="1200" dirty="0" smtClean="0"/>
              <a:t> reference.  </a:t>
            </a:r>
            <a:br>
              <a:rPr lang="en-US" sz="1200" dirty="0" smtClean="0"/>
            </a:br>
            <a:r>
              <a:rPr lang="en-US" sz="1200" dirty="0" smtClean="0">
                <a:latin typeface="Courier New" pitchFamily="49" charset="0"/>
              </a:rPr>
              <a:t>new </a:t>
            </a:r>
            <a:r>
              <a:rPr lang="en-US" sz="1200" dirty="0" err="1" smtClean="0">
                <a:latin typeface="Courier New" pitchFamily="49" charset="0"/>
              </a:rPr>
              <a:t>AplusBug</a:t>
            </a:r>
            <a:r>
              <a:rPr lang="en-US" sz="1200" dirty="0" smtClean="0">
                <a:latin typeface="Courier New" pitchFamily="49" charset="0"/>
              </a:rPr>
              <a:t>()</a:t>
            </a:r>
            <a:r>
              <a:rPr lang="en-US" sz="1200" dirty="0" smtClean="0"/>
              <a:t> creates a new </a:t>
            </a:r>
            <a:r>
              <a:rPr lang="en-US" sz="1200" dirty="0" err="1" smtClean="0"/>
              <a:t>AplusBug</a:t>
            </a:r>
            <a:r>
              <a:rPr lang="en-US" sz="1200" dirty="0" smtClean="0"/>
              <a:t> Object out in memory. </a:t>
            </a:r>
          </a:p>
          <a:p>
            <a:r>
              <a:rPr lang="en-US" sz="1200" dirty="0" smtClean="0">
                <a:latin typeface="Courier New" pitchFamily="49" charset="0"/>
              </a:rPr>
              <a:t>dude</a:t>
            </a:r>
            <a:r>
              <a:rPr lang="en-US" sz="1200" dirty="0" smtClean="0"/>
              <a:t> stores the location of that new </a:t>
            </a:r>
            <a:r>
              <a:rPr lang="en-US" sz="1200" dirty="0" err="1" smtClean="0"/>
              <a:t>AplusBug</a:t>
            </a:r>
            <a:r>
              <a:rPr lang="en-US" sz="1200" dirty="0" smtClean="0"/>
              <a:t> Object.</a:t>
            </a:r>
          </a:p>
          <a:p>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r>
              <a:rPr lang="en-US" sz="1600" smtClean="0"/>
              <a:t>Methods store commands / program statements.  When called, the code inside the method is activated.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z="16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r>
              <a:rPr lang="en-US" sz="1600" dirty="0" smtClean="0"/>
              <a:t>The speak method shown above contains a single </a:t>
            </a:r>
            <a:r>
              <a:rPr lang="en-US" sz="1600" dirty="0" err="1" smtClean="0">
                <a:latin typeface="Courier New" pitchFamily="49" charset="0"/>
              </a:rPr>
              <a:t>println</a:t>
            </a:r>
            <a:r>
              <a:rPr lang="en-US" sz="1600" dirty="0" smtClean="0"/>
              <a:t> command.  </a:t>
            </a:r>
          </a:p>
          <a:p>
            <a:r>
              <a:rPr lang="en-US" sz="1600" dirty="0" smtClean="0"/>
              <a:t>The speak method would print out  chirp-chirp on the console window.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96988" y="708025"/>
            <a:ext cx="4797425" cy="3597275"/>
          </a:xfrm>
          <a:ln/>
        </p:spPr>
      </p:sp>
      <p:sp>
        <p:nvSpPr>
          <p:cNvPr id="62467" name="Rectangle 3"/>
          <p:cNvSpPr>
            <a:spLocks noGrp="1" noChangeArrowheads="1"/>
          </p:cNvSpPr>
          <p:nvPr>
            <p:ph type="body" idx="1"/>
          </p:nvPr>
        </p:nvSpPr>
        <p:spPr>
          <a:noFill/>
          <a:ln/>
        </p:spPr>
        <p:txBody>
          <a:bodyPr/>
          <a:lstStyle/>
          <a:p>
            <a:r>
              <a:rPr lang="en-US" sz="1600" dirty="0" smtClean="0"/>
              <a:t>A method has a signature.  The signature provides information about the method.  The name is most used and recognizable part of the signature.  The method shown above is named speak.  The return type states what the method will return.  Method speak has a return type of void which means the method does not return a value.   The access of method speak</a:t>
            </a:r>
            <a:r>
              <a:rPr lang="en-US" sz="1600" baseline="0" dirty="0" smtClean="0"/>
              <a:t> </a:t>
            </a:r>
            <a:r>
              <a:rPr lang="en-US" sz="1600" dirty="0" smtClean="0"/>
              <a:t>is public.  This states that the method speak</a:t>
            </a:r>
            <a:r>
              <a:rPr lang="en-US" sz="1600" baseline="0" dirty="0" smtClean="0"/>
              <a:t> </a:t>
            </a:r>
            <a:r>
              <a:rPr lang="en-US" sz="1600" dirty="0" smtClean="0"/>
              <a:t>can be called from any location.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731838" y="4560888"/>
            <a:ext cx="5851525" cy="4321175"/>
          </a:xfrm>
          <a:noFill/>
          <a:ln/>
        </p:spPr>
        <p:txBody>
          <a:bodyPr/>
          <a:lstStyle/>
          <a:p>
            <a:r>
              <a:rPr lang="en-US" sz="1600" smtClean="0"/>
              <a:t>Public access simply means the member can be used anywhere inside or outside of the class.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B5D0360-99CC-48AA-9A54-555722556F40}"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ACCE042E-4236-498D-8DAE-9837A7C820DC}"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E2BFA39-5446-425C-8137-7BF715FB58A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EF870980-CC16-4838-83C2-D2956F7C6B0D}"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2FA89CE2-69FA-4111-A7A9-DCBCC27F713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1A00CF74-6806-4902-AF02-8C9C79A063E6}"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5FE5C902-EB41-4A02-B8BA-66B7844C0556}"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9B4AFF63-260D-4773-A879-5379C53CF750}"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198AB4B6-3A49-416A-AFA4-4815AD7DA283}"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F9A6DDF-DC31-4E96-ACC2-874B6003E13A}"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2283B5A5-D1CC-4B3F-BA80-E2FD56A96349}"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A2417A16-E473-4E16-B087-E6400E207B95}"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METHODS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5603" name="Text Box 2"/>
          <p:cNvSpPr txBox="1">
            <a:spLocks noChangeArrowheads="1"/>
          </p:cNvSpPr>
          <p:nvPr/>
        </p:nvSpPr>
        <p:spPr bwMode="auto">
          <a:xfrm>
            <a:off x="381000" y="228600"/>
            <a:ext cx="4764088" cy="6188075"/>
          </a:xfrm>
          <a:prstGeom prst="rect">
            <a:avLst/>
          </a:prstGeom>
          <a:noFill/>
          <a:ln w="9525">
            <a:noFill/>
            <a:miter lim="800000"/>
            <a:headEnd/>
            <a:tailEnd/>
          </a:ln>
        </p:spPr>
        <p:txBody>
          <a:bodyPr wrap="none">
            <a:spAutoFit/>
          </a:bodyPr>
          <a:lstStyle/>
          <a:p>
            <a:r>
              <a:rPr lang="en-US"/>
              <a:t>public class Turkey</a:t>
            </a:r>
          </a:p>
          <a:p>
            <a:r>
              <a:rPr lang="en-US"/>
              <a:t>{</a:t>
            </a:r>
          </a:p>
          <a:p>
            <a:r>
              <a:rPr lang="en-US"/>
              <a:t>   public void speak()</a:t>
            </a:r>
          </a:p>
          <a:p>
            <a:r>
              <a:rPr lang="en-US"/>
              <a:t>   {</a:t>
            </a:r>
          </a:p>
          <a:p>
            <a:r>
              <a:rPr lang="en-US"/>
              <a:t>      out.println("gobble-gobble");</a:t>
            </a:r>
          </a:p>
          <a:p>
            <a:r>
              <a:rPr lang="en-US"/>
              <a:t>   }</a:t>
            </a:r>
          </a:p>
          <a:p>
            <a:endParaRPr lang="en-US"/>
          </a:p>
          <a:p>
            <a:r>
              <a:rPr lang="en-US"/>
              <a:t>   public void sayName()</a:t>
            </a:r>
          </a:p>
          <a:p>
            <a:r>
              <a:rPr lang="en-US"/>
              <a:t>   {</a:t>
            </a:r>
          </a:p>
          <a:p>
            <a:r>
              <a:rPr lang="en-US"/>
              <a:t>      out.println("big bird");</a:t>
            </a:r>
          </a:p>
          <a:p>
            <a:r>
              <a:rPr lang="en-US"/>
              <a:t>   }   </a:t>
            </a:r>
          </a:p>
          <a:p>
            <a:r>
              <a:rPr lang="en-US"/>
              <a:t>}</a:t>
            </a:r>
          </a:p>
          <a:p>
            <a:endParaRPr lang="en-US"/>
          </a:p>
          <a:p>
            <a:r>
              <a:rPr lang="en-US"/>
              <a:t> </a:t>
            </a:r>
            <a:r>
              <a:rPr lang="en-US">
                <a:solidFill>
                  <a:srgbClr val="008000"/>
                </a:solidFill>
              </a:rPr>
              <a:t>//code in the main of another class</a:t>
            </a:r>
          </a:p>
          <a:p>
            <a:r>
              <a:rPr lang="en-US"/>
              <a:t> Turkey bird = new Turkey();</a:t>
            </a:r>
          </a:p>
          <a:p>
            <a:r>
              <a:rPr lang="en-US"/>
              <a:t> bird.speak();</a:t>
            </a:r>
          </a:p>
          <a:p>
            <a:r>
              <a:rPr lang="en-US"/>
              <a:t> bird.sayName();</a:t>
            </a:r>
          </a:p>
          <a:p>
            <a:r>
              <a:rPr lang="en-US"/>
              <a:t> bird.speak();</a:t>
            </a:r>
          </a:p>
          <a:p>
            <a:r>
              <a:rPr lang="en-US"/>
              <a:t> bird.sayName();</a:t>
            </a:r>
          </a:p>
          <a:p>
            <a:r>
              <a:rPr lang="en-US"/>
              <a:t> bird.speak(); </a:t>
            </a:r>
          </a:p>
        </p:txBody>
      </p:sp>
      <p:sp>
        <p:nvSpPr>
          <p:cNvPr id="25605" name="Text Box 4"/>
          <p:cNvSpPr txBox="1">
            <a:spLocks noChangeArrowheads="1"/>
          </p:cNvSpPr>
          <p:nvPr/>
        </p:nvSpPr>
        <p:spPr bwMode="auto">
          <a:xfrm>
            <a:off x="6400800" y="1447800"/>
            <a:ext cx="2362200" cy="211613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r>
              <a:rPr lang="en-US"/>
              <a:t>gobble-gobble</a:t>
            </a:r>
            <a:br>
              <a:rPr lang="en-US"/>
            </a:br>
            <a:r>
              <a:rPr lang="en-US"/>
              <a:t>big bird</a:t>
            </a:r>
            <a:br>
              <a:rPr lang="en-US"/>
            </a:br>
            <a:r>
              <a:rPr lang="en-US"/>
              <a:t>gobble-gobble</a:t>
            </a:r>
            <a:br>
              <a:rPr lang="en-US"/>
            </a:br>
            <a:r>
              <a:rPr lang="en-US"/>
              <a:t>big bird</a:t>
            </a:r>
            <a:br>
              <a:rPr lang="en-US"/>
            </a:br>
            <a:r>
              <a:rPr lang="en-US"/>
              <a:t>gobble-gobble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Turkey</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6934200" y="3810000"/>
            <a:ext cx="1454871" cy="22828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6627" name="Text Box 2"/>
          <p:cNvSpPr txBox="1">
            <a:spLocks noChangeArrowheads="1"/>
          </p:cNvSpPr>
          <p:nvPr/>
        </p:nvSpPr>
        <p:spPr bwMode="auto">
          <a:xfrm>
            <a:off x="381000" y="228600"/>
            <a:ext cx="6324600" cy="6254750"/>
          </a:xfrm>
          <a:prstGeom prst="rect">
            <a:avLst/>
          </a:prstGeom>
          <a:noFill/>
          <a:ln w="9525">
            <a:noFill/>
            <a:miter lim="800000"/>
            <a:headEnd/>
            <a:tailEnd/>
          </a:ln>
        </p:spPr>
        <p:txBody>
          <a:bodyPr>
            <a:spAutoFit/>
          </a:bodyPr>
          <a:lstStyle/>
          <a:p>
            <a:r>
              <a:rPr lang="en-US" sz="1900"/>
              <a:t>public class Turkey</a:t>
            </a:r>
          </a:p>
          <a:p>
            <a:r>
              <a:rPr lang="en-US" sz="1900"/>
              <a:t>{</a:t>
            </a:r>
          </a:p>
          <a:p>
            <a:r>
              <a:rPr lang="en-US" sz="1900"/>
              <a:t>   public void speak()</a:t>
            </a:r>
          </a:p>
          <a:p>
            <a:r>
              <a:rPr lang="en-US" sz="1900"/>
              <a:t>   {</a:t>
            </a:r>
          </a:p>
          <a:p>
            <a:r>
              <a:rPr lang="en-US" sz="1900"/>
              <a:t>      out.println("gobble-gobble");</a:t>
            </a:r>
          </a:p>
          <a:p>
            <a:r>
              <a:rPr lang="en-US" sz="1900"/>
              <a:t>   }</a:t>
            </a:r>
          </a:p>
          <a:p>
            <a:endParaRPr lang="en-US" sz="1900"/>
          </a:p>
          <a:p>
            <a:r>
              <a:rPr lang="en-US" sz="1900"/>
              <a:t>   public void sayName()</a:t>
            </a:r>
          </a:p>
          <a:p>
            <a:r>
              <a:rPr lang="en-US" sz="1900"/>
              <a:t>   {</a:t>
            </a:r>
          </a:p>
          <a:p>
            <a:r>
              <a:rPr lang="en-US" sz="1900"/>
              <a:t>      out.println("big bird");</a:t>
            </a:r>
            <a:br>
              <a:rPr lang="en-US" sz="1900"/>
            </a:br>
            <a:r>
              <a:rPr lang="en-US" sz="1900"/>
              <a:t>      speak();</a:t>
            </a:r>
          </a:p>
          <a:p>
            <a:r>
              <a:rPr lang="en-US" sz="1900"/>
              <a:t>   }   </a:t>
            </a:r>
          </a:p>
          <a:p>
            <a:r>
              <a:rPr lang="en-US" sz="1900"/>
              <a:t>}</a:t>
            </a:r>
          </a:p>
          <a:p>
            <a:endParaRPr lang="en-US" sz="1900"/>
          </a:p>
          <a:p>
            <a:r>
              <a:rPr lang="en-US" sz="1900">
                <a:solidFill>
                  <a:srgbClr val="008000"/>
                </a:solidFill>
              </a:rPr>
              <a:t>//code in the main of another class</a:t>
            </a:r>
          </a:p>
          <a:p>
            <a:r>
              <a:rPr lang="en-US"/>
              <a:t>Turkey bird = new Turkey();</a:t>
            </a:r>
          </a:p>
          <a:p>
            <a:r>
              <a:rPr lang="en-US"/>
              <a:t>bird.speak();</a:t>
            </a:r>
          </a:p>
          <a:p>
            <a:r>
              <a:rPr lang="en-US"/>
              <a:t>bird.sayName();</a:t>
            </a:r>
          </a:p>
          <a:p>
            <a:r>
              <a:rPr lang="en-US"/>
              <a:t>bird.speak();</a:t>
            </a:r>
          </a:p>
          <a:p>
            <a:r>
              <a:rPr lang="en-US"/>
              <a:t>bird.sayName();</a:t>
            </a:r>
          </a:p>
          <a:p>
            <a:r>
              <a:rPr lang="en-US"/>
              <a:t>bird.speak(); </a:t>
            </a:r>
          </a:p>
        </p:txBody>
      </p:sp>
      <p:sp>
        <p:nvSpPr>
          <p:cNvPr id="26628" name="Text Box 4"/>
          <p:cNvSpPr txBox="1">
            <a:spLocks noChangeArrowheads="1"/>
          </p:cNvSpPr>
          <p:nvPr/>
        </p:nvSpPr>
        <p:spPr bwMode="auto">
          <a:xfrm>
            <a:off x="6400800" y="1371600"/>
            <a:ext cx="2438400" cy="272573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dirty="0">
                <a:solidFill>
                  <a:srgbClr val="FF0000"/>
                </a:solidFill>
              </a:rPr>
              <a:t>OUTPUT</a:t>
            </a:r>
          </a:p>
          <a:p>
            <a:r>
              <a:rPr lang="en-US" dirty="0"/>
              <a:t>gobble-gobble</a:t>
            </a:r>
          </a:p>
          <a:p>
            <a:r>
              <a:rPr lang="en-US" dirty="0"/>
              <a:t>big bird</a:t>
            </a:r>
          </a:p>
          <a:p>
            <a:r>
              <a:rPr lang="en-US" dirty="0"/>
              <a:t>gobble-gobble</a:t>
            </a:r>
          </a:p>
          <a:p>
            <a:r>
              <a:rPr lang="en-US" dirty="0"/>
              <a:t>gobble-gobble</a:t>
            </a:r>
          </a:p>
          <a:p>
            <a:r>
              <a:rPr lang="en-US" dirty="0"/>
              <a:t>big bird</a:t>
            </a:r>
          </a:p>
          <a:p>
            <a:r>
              <a:rPr lang="en-US" dirty="0"/>
              <a:t>gobble-gobble</a:t>
            </a:r>
          </a:p>
          <a:p>
            <a:r>
              <a:rPr lang="en-US" dirty="0"/>
              <a:t>gobble-gobble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Turkey</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7391400" y="4343400"/>
            <a:ext cx="1163492" cy="18256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381000" y="2514600"/>
            <a:ext cx="83058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turkey.java</a:t>
            </a:r>
          </a:p>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t</a:t>
            </a:r>
            <a:r>
              <a:rPr lang="en-US" sz="6600" b="1" cap="none" spc="50" dirty="0" smtClean="0">
                <a:ln w="11430">
                  <a:solidFill>
                    <a:srgbClr val="FF0000"/>
                  </a:solidFill>
                </a:ln>
                <a:solidFill>
                  <a:srgbClr val="FF3300"/>
                </a:solidFill>
                <a:effectLst>
                  <a:outerShdw blurRad="76200" dist="50800" dir="5400000" algn="tl" rotWithShape="0">
                    <a:srgbClr val="000000">
                      <a:alpha val="65000"/>
                    </a:srgbClr>
                  </a:outerShdw>
                </a:effectLst>
              </a:rPr>
              <a:t>urkeyrunner.java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447800" y="1143000"/>
            <a:ext cx="60960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Graphics and Constructors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58722" name="Text Box 2"/>
          <p:cNvSpPr txBox="1">
            <a:spLocks noChangeArrowheads="1"/>
          </p:cNvSpPr>
          <p:nvPr/>
        </p:nvSpPr>
        <p:spPr bwMode="auto">
          <a:xfrm>
            <a:off x="762000" y="1752600"/>
            <a:ext cx="7620000" cy="2862322"/>
          </a:xfrm>
          <a:prstGeom prst="rect">
            <a:avLst/>
          </a:prstGeom>
          <a:noFill/>
          <a:ln w="12700">
            <a:noFill/>
            <a:miter lim="800000"/>
            <a:headEnd type="none" w="sm" len="sm"/>
            <a:tailEnd type="none" w="sm" len="sm"/>
          </a:ln>
        </p:spPr>
        <p:txBody>
          <a:bodyPr>
            <a:spAutoFit/>
          </a:bodyPr>
          <a:lstStyle/>
          <a:p>
            <a:r>
              <a:rPr lang="en-US" sz="3200" dirty="0">
                <a:latin typeface="Arial" charset="0"/>
              </a:rPr>
              <a:t>Constructors always have the same name as the class.</a:t>
            </a:r>
          </a:p>
          <a:p>
            <a:r>
              <a:rPr lang="en-US" sz="3200" dirty="0">
                <a:latin typeface="Arial" charset="0"/>
              </a:rPr>
              <a:t/>
            </a:r>
            <a:br>
              <a:rPr lang="en-US" sz="3200" dirty="0">
                <a:latin typeface="Arial" charset="0"/>
              </a:rPr>
            </a:br>
            <a:r>
              <a:rPr lang="en-US" sz="2800" dirty="0" err="1" smtClean="0"/>
              <a:t>GraphOne</a:t>
            </a:r>
            <a:r>
              <a:rPr lang="en-US" sz="2800" dirty="0" smtClean="0"/>
              <a:t> </a:t>
            </a:r>
            <a:r>
              <a:rPr lang="en-US" sz="2800" dirty="0"/>
              <a:t>test = new </a:t>
            </a:r>
            <a:r>
              <a:rPr lang="en-US" sz="2800" dirty="0" err="1">
                <a:solidFill>
                  <a:srgbClr val="FF5050"/>
                </a:solidFill>
              </a:rPr>
              <a:t>GraphOne</a:t>
            </a:r>
            <a:r>
              <a:rPr lang="en-US" sz="2800" dirty="0"/>
              <a:t>();</a:t>
            </a:r>
          </a:p>
          <a:p>
            <a:r>
              <a:rPr lang="en-US" sz="2800" dirty="0"/>
              <a:t>				</a:t>
            </a:r>
          </a:p>
          <a:p>
            <a:r>
              <a:rPr lang="en-US" sz="2800" dirty="0" err="1" smtClean="0"/>
              <a:t>AplusBug</a:t>
            </a:r>
            <a:r>
              <a:rPr lang="en-US" sz="2800" dirty="0" smtClean="0"/>
              <a:t> </a:t>
            </a:r>
            <a:r>
              <a:rPr lang="en-US" sz="2800" dirty="0"/>
              <a:t>rob = new </a:t>
            </a:r>
            <a:r>
              <a:rPr lang="en-US" sz="2800" dirty="0" err="1" smtClean="0">
                <a:solidFill>
                  <a:srgbClr val="FF5050"/>
                </a:solidFill>
              </a:rPr>
              <a:t>AplusBug</a:t>
            </a:r>
            <a:r>
              <a:rPr lang="en-US" sz="2800" dirty="0" smtClean="0"/>
              <a:t>();</a:t>
            </a:r>
            <a:endParaRPr lang="en-US" sz="2800" dirty="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Constructors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5" name="Picture 4"/>
          <p:cNvPicPr>
            <a:picLocks noChangeAspect="1" noChangeArrowheads="1"/>
          </p:cNvPicPr>
          <p:nvPr/>
        </p:nvPicPr>
        <p:blipFill>
          <a:blip r:embed="rId3" cstate="print"/>
          <a:srcRect/>
          <a:stretch>
            <a:fillRect/>
          </a:stretch>
        </p:blipFill>
        <p:spPr bwMode="auto">
          <a:xfrm>
            <a:off x="381000" y="4876800"/>
            <a:ext cx="1600200" cy="17796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additive="base">
                                        <p:cTn id="7" dur="500" fill="hold"/>
                                        <p:tgtEl>
                                          <p:spTgt spid="158722"/>
                                        </p:tgtEl>
                                        <p:attrNameLst>
                                          <p:attrName>ppt_x</p:attrName>
                                        </p:attrNameLst>
                                      </p:cBhvr>
                                      <p:tavLst>
                                        <p:tav tm="0">
                                          <p:val>
                                            <p:strVal val="#ppt_x"/>
                                          </p:val>
                                        </p:tav>
                                        <p:tav tm="100000">
                                          <p:val>
                                            <p:strVal val="#ppt_x"/>
                                          </p:val>
                                        </p:tav>
                                      </p:tavLst>
                                    </p:anim>
                                    <p:anim calcmode="lin" valueType="num">
                                      <p:cBhvr additive="base">
                                        <p:cTn id="8" dur="500" fill="hold"/>
                                        <p:tgtEl>
                                          <p:spTgt spid="158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1747" name="Rectangle 2"/>
          <p:cNvSpPr>
            <a:spLocks noChangeArrowheads="1"/>
          </p:cNvSpPr>
          <p:nvPr/>
        </p:nvSpPr>
        <p:spPr bwMode="auto">
          <a:xfrm>
            <a:off x="320675" y="2963863"/>
            <a:ext cx="8458200" cy="2041525"/>
          </a:xfrm>
          <a:prstGeom prst="rect">
            <a:avLst/>
          </a:prstGeom>
          <a:solidFill>
            <a:schemeClr val="bg1"/>
          </a:solidFill>
          <a:ln w="9525">
            <a:noFill/>
            <a:miter lim="800000"/>
            <a:headEnd/>
            <a:tailEnd/>
          </a:ln>
        </p:spPr>
        <p:txBody>
          <a:bodyPr lIns="92075" tIns="46038" rIns="92075" bIns="46038">
            <a:spAutoFit/>
          </a:bodyPr>
          <a:lstStyle/>
          <a:p>
            <a:pPr eaLnBrk="1" hangingPunct="1"/>
            <a:r>
              <a:rPr lang="en-US" sz="3200"/>
              <a:t>Scanner </a:t>
            </a:r>
            <a:r>
              <a:rPr lang="en-US" sz="3200">
                <a:solidFill>
                  <a:srgbClr val="FF3300"/>
                </a:solidFill>
              </a:rPr>
              <a:t>keyboard</a:t>
            </a:r>
            <a:r>
              <a:rPr lang="en-US" sz="3200"/>
              <a:t> = </a:t>
            </a:r>
          </a:p>
          <a:p>
            <a:pPr eaLnBrk="1" hangingPunct="1"/>
            <a:r>
              <a:rPr lang="en-US" sz="3200"/>
              <a:t>		       </a:t>
            </a:r>
            <a:r>
              <a:rPr lang="en-US" sz="3200">
                <a:solidFill>
                  <a:srgbClr val="0000FF"/>
                </a:solidFill>
              </a:rPr>
              <a:t>new Scanner(</a:t>
            </a:r>
            <a:r>
              <a:rPr lang="en-US" sz="3200"/>
              <a:t>System.in</a:t>
            </a:r>
            <a:r>
              <a:rPr lang="en-US" sz="3200">
                <a:solidFill>
                  <a:srgbClr val="0000FF"/>
                </a:solidFill>
              </a:rPr>
              <a:t>)</a:t>
            </a:r>
            <a:r>
              <a:rPr lang="en-US" sz="3200"/>
              <a:t>; </a:t>
            </a:r>
          </a:p>
          <a:p>
            <a:pPr eaLnBrk="1" hangingPunct="1"/>
            <a:endParaRPr lang="en-US" sz="3200"/>
          </a:p>
          <a:p>
            <a:pPr eaLnBrk="1" hangingPunct="1"/>
            <a:endParaRPr lang="en-US" sz="3200"/>
          </a:p>
        </p:txBody>
      </p:sp>
      <p:sp>
        <p:nvSpPr>
          <p:cNvPr id="3174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sz="2800"/>
          </a:p>
        </p:txBody>
      </p:sp>
      <p:sp>
        <p:nvSpPr>
          <p:cNvPr id="31749" name="Line 5"/>
          <p:cNvSpPr>
            <a:spLocks noChangeShapeType="1"/>
          </p:cNvSpPr>
          <p:nvPr/>
        </p:nvSpPr>
        <p:spPr bwMode="auto">
          <a:xfrm>
            <a:off x="1387475" y="2354263"/>
            <a:ext cx="1295400" cy="685800"/>
          </a:xfrm>
          <a:prstGeom prst="line">
            <a:avLst/>
          </a:prstGeom>
          <a:noFill/>
          <a:ln w="50800">
            <a:solidFill>
              <a:srgbClr val="FF0000"/>
            </a:solidFill>
            <a:round/>
            <a:headEnd/>
            <a:tailEnd type="triangle" w="med" len="med"/>
          </a:ln>
        </p:spPr>
        <p:txBody>
          <a:bodyPr/>
          <a:lstStyle/>
          <a:p>
            <a:endParaRPr lang="en-US"/>
          </a:p>
        </p:txBody>
      </p:sp>
      <p:sp>
        <p:nvSpPr>
          <p:cNvPr id="31750" name="Text Box 6"/>
          <p:cNvSpPr txBox="1">
            <a:spLocks noChangeArrowheads="1"/>
          </p:cNvSpPr>
          <p:nvPr/>
        </p:nvSpPr>
        <p:spPr bwMode="auto">
          <a:xfrm>
            <a:off x="838200" y="1828800"/>
            <a:ext cx="3890963" cy="579438"/>
          </a:xfrm>
          <a:prstGeom prst="rect">
            <a:avLst/>
          </a:prstGeom>
          <a:noFill/>
          <a:ln w="9525">
            <a:noFill/>
            <a:miter lim="800000"/>
            <a:headEnd/>
            <a:tailEnd/>
          </a:ln>
        </p:spPr>
        <p:txBody>
          <a:bodyPr wrap="none">
            <a:spAutoFit/>
          </a:bodyPr>
          <a:lstStyle/>
          <a:p>
            <a:pPr eaLnBrk="1" hangingPunct="1"/>
            <a:r>
              <a:rPr lang="en-US" sz="3200">
                <a:solidFill>
                  <a:srgbClr val="FF3300"/>
                </a:solidFill>
              </a:rPr>
              <a:t>reference variable</a:t>
            </a:r>
          </a:p>
        </p:txBody>
      </p:sp>
      <p:sp>
        <p:nvSpPr>
          <p:cNvPr id="31751" name="Line 7"/>
          <p:cNvSpPr>
            <a:spLocks noChangeShapeType="1"/>
          </p:cNvSpPr>
          <p:nvPr/>
        </p:nvSpPr>
        <p:spPr bwMode="auto">
          <a:xfrm flipV="1">
            <a:off x="3048000" y="4038600"/>
            <a:ext cx="533400" cy="838200"/>
          </a:xfrm>
          <a:prstGeom prst="line">
            <a:avLst/>
          </a:prstGeom>
          <a:noFill/>
          <a:ln w="50800">
            <a:solidFill>
              <a:srgbClr val="0000FF"/>
            </a:solidFill>
            <a:round/>
            <a:headEnd/>
            <a:tailEnd type="triangle" w="med" len="med"/>
          </a:ln>
        </p:spPr>
        <p:txBody>
          <a:bodyPr/>
          <a:lstStyle/>
          <a:p>
            <a:endParaRPr lang="en-US"/>
          </a:p>
        </p:txBody>
      </p:sp>
      <p:sp>
        <p:nvSpPr>
          <p:cNvPr id="31752" name="Text Box 8"/>
          <p:cNvSpPr txBox="1">
            <a:spLocks noChangeArrowheads="1"/>
          </p:cNvSpPr>
          <p:nvPr/>
        </p:nvSpPr>
        <p:spPr bwMode="auto">
          <a:xfrm>
            <a:off x="457200" y="5029200"/>
            <a:ext cx="7824788" cy="579438"/>
          </a:xfrm>
          <a:prstGeom prst="rect">
            <a:avLst/>
          </a:prstGeom>
          <a:noFill/>
          <a:ln w="9525">
            <a:noFill/>
            <a:miter lim="800000"/>
            <a:headEnd/>
            <a:tailEnd/>
          </a:ln>
        </p:spPr>
        <p:txBody>
          <a:bodyPr wrap="none">
            <a:spAutoFit/>
          </a:bodyPr>
          <a:lstStyle/>
          <a:p>
            <a:pPr eaLnBrk="1" hangingPunct="1"/>
            <a:r>
              <a:rPr lang="en-US" sz="3200">
                <a:solidFill>
                  <a:srgbClr val="0000FF"/>
                </a:solidFill>
              </a:rPr>
              <a:t>object instantiation / constructor call</a:t>
            </a:r>
          </a:p>
        </p:txBody>
      </p:sp>
      <p:sp>
        <p:nvSpPr>
          <p:cNvPr id="31753" name="Line 9"/>
          <p:cNvSpPr>
            <a:spLocks noChangeShapeType="1"/>
          </p:cNvSpPr>
          <p:nvPr/>
        </p:nvSpPr>
        <p:spPr bwMode="auto">
          <a:xfrm flipH="1" flipV="1">
            <a:off x="5029200" y="4038600"/>
            <a:ext cx="533400" cy="914400"/>
          </a:xfrm>
          <a:prstGeom prst="line">
            <a:avLst/>
          </a:prstGeom>
          <a:noFill/>
          <a:ln w="50800">
            <a:solidFill>
              <a:srgbClr val="0000FF"/>
            </a:solidFill>
            <a:round/>
            <a:headEnd/>
            <a:tailEnd type="triangle" w="med" len="med"/>
          </a:ln>
        </p:spPr>
        <p:txBody>
          <a:bodyP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Constructors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2771" name="Text Box 2"/>
          <p:cNvSpPr txBox="1">
            <a:spLocks noChangeArrowheads="1"/>
          </p:cNvSpPr>
          <p:nvPr/>
        </p:nvSpPr>
        <p:spPr bwMode="auto">
          <a:xfrm>
            <a:off x="304800" y="1295400"/>
            <a:ext cx="7848600" cy="5273675"/>
          </a:xfrm>
          <a:prstGeom prst="rect">
            <a:avLst/>
          </a:prstGeom>
          <a:noFill/>
          <a:ln w="12700">
            <a:noFill/>
            <a:miter lim="800000"/>
            <a:headEnd type="none" w="sm" len="sm"/>
            <a:tailEnd type="none" w="sm" len="sm"/>
          </a:ln>
        </p:spPr>
        <p:txBody>
          <a:bodyPr>
            <a:spAutoFit/>
          </a:bodyPr>
          <a:lstStyle/>
          <a:p>
            <a:r>
              <a:rPr lang="en-US" dirty="0"/>
              <a:t>public class </a:t>
            </a:r>
            <a:r>
              <a:rPr lang="en-US" dirty="0" err="1"/>
              <a:t>GraphicsRunner</a:t>
            </a:r>
            <a:r>
              <a:rPr lang="en-US" dirty="0"/>
              <a:t> extends </a:t>
            </a:r>
            <a:r>
              <a:rPr lang="en-US" dirty="0" err="1"/>
              <a:t>JFrame</a:t>
            </a:r>
            <a:endParaRPr lang="en-US" dirty="0"/>
          </a:p>
          <a:p>
            <a:r>
              <a:rPr lang="en-US" dirty="0"/>
              <a:t>{</a:t>
            </a:r>
          </a:p>
          <a:p>
            <a:r>
              <a:rPr lang="en-US" dirty="0"/>
              <a:t>   private static final </a:t>
            </a:r>
            <a:r>
              <a:rPr lang="en-US" dirty="0" err="1"/>
              <a:t>int</a:t>
            </a:r>
            <a:r>
              <a:rPr lang="en-US" dirty="0"/>
              <a:t> WIDTH = 640;</a:t>
            </a:r>
          </a:p>
          <a:p>
            <a:r>
              <a:rPr lang="en-US" dirty="0"/>
              <a:t>   private static final </a:t>
            </a:r>
            <a:r>
              <a:rPr lang="en-US" dirty="0" err="1"/>
              <a:t>int</a:t>
            </a:r>
            <a:r>
              <a:rPr lang="en-US" dirty="0"/>
              <a:t> HEIGHT = 480;</a:t>
            </a:r>
          </a:p>
          <a:p>
            <a:endParaRPr lang="en-US" dirty="0"/>
          </a:p>
          <a:p>
            <a:r>
              <a:rPr lang="en-US" dirty="0"/>
              <a:t>   public </a:t>
            </a:r>
            <a:r>
              <a:rPr lang="en-US" dirty="0" err="1">
                <a:solidFill>
                  <a:srgbClr val="008000"/>
                </a:solidFill>
              </a:rPr>
              <a:t>GraphicsRunner</a:t>
            </a:r>
            <a:r>
              <a:rPr lang="en-US" dirty="0">
                <a:solidFill>
                  <a:srgbClr val="008000"/>
                </a:solidFill>
              </a:rPr>
              <a:t>()</a:t>
            </a:r>
          </a:p>
          <a:p>
            <a:r>
              <a:rPr lang="en-US" dirty="0"/>
              <a:t>   {</a:t>
            </a:r>
          </a:p>
          <a:p>
            <a:r>
              <a:rPr lang="en-US" dirty="0"/>
              <a:t>      </a:t>
            </a:r>
            <a:r>
              <a:rPr lang="en-US" dirty="0" err="1"/>
              <a:t>setSize</a:t>
            </a:r>
            <a:r>
              <a:rPr lang="en-US" dirty="0"/>
              <a:t>(WIDTH,HEIGHT);</a:t>
            </a:r>
          </a:p>
          <a:p>
            <a:r>
              <a:rPr lang="en-US" dirty="0"/>
              <a:t>      </a:t>
            </a:r>
            <a:r>
              <a:rPr lang="en-US" dirty="0" err="1"/>
              <a:t>getContentPane</a:t>
            </a:r>
            <a:r>
              <a:rPr lang="en-US" dirty="0"/>
              <a:t>().add(  </a:t>
            </a:r>
            <a:r>
              <a:rPr lang="en-US" dirty="0">
                <a:solidFill>
                  <a:srgbClr val="000066"/>
                </a:solidFill>
              </a:rPr>
              <a:t>new Circles()</a:t>
            </a:r>
            <a:r>
              <a:rPr lang="en-US" dirty="0"/>
              <a:t>  );</a:t>
            </a:r>
          </a:p>
          <a:p>
            <a:r>
              <a:rPr lang="en-US" dirty="0"/>
              <a:t>      </a:t>
            </a:r>
            <a:r>
              <a:rPr lang="en-US" dirty="0" err="1"/>
              <a:t>setVisible</a:t>
            </a:r>
            <a:r>
              <a:rPr lang="en-US" dirty="0"/>
              <a:t>(true);</a:t>
            </a:r>
          </a:p>
          <a:p>
            <a:r>
              <a:rPr lang="en-US" dirty="0"/>
              <a:t>   }</a:t>
            </a:r>
          </a:p>
          <a:p>
            <a:r>
              <a:rPr lang="en-US" dirty="0"/>
              <a:t>	</a:t>
            </a:r>
          </a:p>
          <a:p>
            <a:r>
              <a:rPr lang="en-US" dirty="0"/>
              <a:t>   public static void main( String </a:t>
            </a:r>
            <a:r>
              <a:rPr lang="en-US" dirty="0" err="1"/>
              <a:t>args</a:t>
            </a:r>
            <a:r>
              <a:rPr lang="en-US" dirty="0"/>
              <a:t>[] )</a:t>
            </a:r>
          </a:p>
          <a:p>
            <a:r>
              <a:rPr lang="en-US" dirty="0"/>
              <a:t>   {</a:t>
            </a:r>
          </a:p>
          <a:p>
            <a:r>
              <a:rPr lang="en-US" dirty="0"/>
              <a:t>      </a:t>
            </a:r>
            <a:r>
              <a:rPr lang="en-US" dirty="0" err="1"/>
              <a:t>GraphicsRunner</a:t>
            </a:r>
            <a:r>
              <a:rPr lang="en-US" dirty="0"/>
              <a:t> run = new </a:t>
            </a:r>
            <a:r>
              <a:rPr lang="en-US" dirty="0" err="1">
                <a:solidFill>
                  <a:srgbClr val="008000"/>
                </a:solidFill>
              </a:rPr>
              <a:t>GraphicsRunner</a:t>
            </a:r>
            <a:r>
              <a:rPr lang="en-US" dirty="0">
                <a:solidFill>
                  <a:srgbClr val="008000"/>
                </a:solidFill>
              </a:rPr>
              <a:t>()</a:t>
            </a:r>
            <a:r>
              <a:rPr lang="en-US" dirty="0"/>
              <a:t>;</a:t>
            </a:r>
          </a:p>
          <a:p>
            <a:r>
              <a:rPr lang="en-US" dirty="0"/>
              <a:t>   }</a:t>
            </a:r>
          </a:p>
          <a:p>
            <a:r>
              <a:rPr lang="en-US" dirty="0"/>
              <a:t>}</a:t>
            </a:r>
          </a:p>
        </p:txBody>
      </p:sp>
      <p:sp>
        <p:nvSpPr>
          <p:cNvPr id="32772" name="Line 4"/>
          <p:cNvSpPr>
            <a:spLocks noChangeShapeType="1"/>
          </p:cNvSpPr>
          <p:nvPr/>
        </p:nvSpPr>
        <p:spPr bwMode="auto">
          <a:xfrm flipH="1">
            <a:off x="3810000" y="3048000"/>
            <a:ext cx="1752600" cy="0"/>
          </a:xfrm>
          <a:prstGeom prst="line">
            <a:avLst/>
          </a:prstGeom>
          <a:noFill/>
          <a:ln w="50800">
            <a:solidFill>
              <a:srgbClr val="008000"/>
            </a:solidFill>
            <a:round/>
            <a:headEnd/>
            <a:tailEnd type="triangle" w="med" len="med"/>
          </a:ln>
        </p:spPr>
        <p:txBody>
          <a:bodyPr/>
          <a:lstStyle/>
          <a:p>
            <a:endParaRPr lang="en-US"/>
          </a:p>
        </p:txBody>
      </p:sp>
      <p:sp>
        <p:nvSpPr>
          <p:cNvPr id="32773" name="Text Box 6"/>
          <p:cNvSpPr txBox="1">
            <a:spLocks noChangeArrowheads="1"/>
          </p:cNvSpPr>
          <p:nvPr/>
        </p:nvSpPr>
        <p:spPr bwMode="auto">
          <a:xfrm>
            <a:off x="6172200" y="5029200"/>
            <a:ext cx="2573338" cy="466725"/>
          </a:xfrm>
          <a:prstGeom prst="rect">
            <a:avLst/>
          </a:prstGeom>
          <a:noFill/>
          <a:ln w="9525">
            <a:solidFill>
              <a:srgbClr val="008000"/>
            </a:solidFill>
            <a:miter lim="800000"/>
            <a:headEnd/>
            <a:tailEnd/>
          </a:ln>
        </p:spPr>
        <p:txBody>
          <a:bodyPr wrap="none">
            <a:spAutoFit/>
          </a:bodyPr>
          <a:lstStyle/>
          <a:p>
            <a:pPr eaLnBrk="1" hangingPunct="1"/>
            <a:r>
              <a:rPr lang="en-US" sz="2400">
                <a:solidFill>
                  <a:srgbClr val="008000"/>
                </a:solidFill>
              </a:rPr>
              <a:t>constructor call</a:t>
            </a:r>
          </a:p>
        </p:txBody>
      </p:sp>
      <p:sp>
        <p:nvSpPr>
          <p:cNvPr id="32774" name="Line 7"/>
          <p:cNvSpPr>
            <a:spLocks noChangeShapeType="1"/>
          </p:cNvSpPr>
          <p:nvPr/>
        </p:nvSpPr>
        <p:spPr bwMode="auto">
          <a:xfrm flipH="1">
            <a:off x="5257800" y="5334000"/>
            <a:ext cx="914400" cy="304800"/>
          </a:xfrm>
          <a:prstGeom prst="line">
            <a:avLst/>
          </a:prstGeom>
          <a:noFill/>
          <a:ln w="50800">
            <a:solidFill>
              <a:srgbClr val="008000"/>
            </a:solidFill>
            <a:round/>
            <a:headEnd/>
            <a:tailEnd type="triangle" w="med" len="med"/>
          </a:ln>
        </p:spPr>
        <p:txBody>
          <a:bodyPr/>
          <a:lstStyle/>
          <a:p>
            <a:endParaRPr lang="en-US"/>
          </a:p>
        </p:txBody>
      </p:sp>
      <p:sp>
        <p:nvSpPr>
          <p:cNvPr id="32776" name="Text Box 9"/>
          <p:cNvSpPr txBox="1">
            <a:spLocks noChangeArrowheads="1"/>
          </p:cNvSpPr>
          <p:nvPr/>
        </p:nvSpPr>
        <p:spPr bwMode="auto">
          <a:xfrm>
            <a:off x="5562600" y="2819400"/>
            <a:ext cx="2549525" cy="466725"/>
          </a:xfrm>
          <a:prstGeom prst="rect">
            <a:avLst/>
          </a:prstGeom>
          <a:noFill/>
          <a:ln w="9525">
            <a:solidFill>
              <a:srgbClr val="008000"/>
            </a:solidFill>
            <a:miter lim="800000"/>
            <a:headEnd/>
            <a:tailEnd/>
          </a:ln>
        </p:spPr>
        <p:txBody>
          <a:bodyPr wrap="none">
            <a:spAutoFit/>
          </a:bodyPr>
          <a:lstStyle/>
          <a:p>
            <a:pPr eaLnBrk="1" hangingPunct="1"/>
            <a:r>
              <a:rPr lang="en-US" sz="2400">
                <a:solidFill>
                  <a:srgbClr val="008000"/>
                </a:solidFill>
              </a:rPr>
              <a:t>the constructor</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Constructors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Text Box 4"/>
          <p:cNvSpPr txBox="1">
            <a:spLocks noChangeArrowheads="1"/>
          </p:cNvSpPr>
          <p:nvPr/>
        </p:nvSpPr>
        <p:spPr bwMode="auto">
          <a:xfrm>
            <a:off x="5562600" y="2667000"/>
            <a:ext cx="2647950" cy="466725"/>
          </a:xfrm>
          <a:prstGeom prst="rect">
            <a:avLst/>
          </a:prstGeom>
          <a:noFill/>
          <a:ln w="9525">
            <a:solidFill>
              <a:srgbClr val="993300"/>
            </a:solidFill>
            <a:miter lim="800000"/>
            <a:headEnd/>
            <a:tailEnd/>
          </a:ln>
        </p:spPr>
        <p:txBody>
          <a:bodyPr wrap="none">
            <a:spAutoFit/>
          </a:bodyPr>
          <a:lstStyle/>
          <a:p>
            <a:pPr eaLnBrk="1" hangingPunct="1"/>
            <a:r>
              <a:rPr lang="en-US" sz="2400" dirty="0">
                <a:solidFill>
                  <a:srgbClr val="990000"/>
                </a:solidFill>
              </a:rPr>
              <a:t>Canvas / </a:t>
            </a:r>
            <a:r>
              <a:rPr lang="en-US" sz="2400" dirty="0" err="1">
                <a:solidFill>
                  <a:srgbClr val="990000"/>
                </a:solidFill>
              </a:rPr>
              <a:t>JPanel</a:t>
            </a:r>
            <a:endParaRPr lang="en-US" sz="2400" dirty="0">
              <a:solidFill>
                <a:srgbClr val="990000"/>
              </a:solidFill>
            </a:endParaRPr>
          </a:p>
        </p:txBody>
      </p:sp>
      <p:sp>
        <p:nvSpPr>
          <p:cNvPr id="33797" name="Text Box 7"/>
          <p:cNvSpPr txBox="1">
            <a:spLocks noChangeArrowheads="1"/>
          </p:cNvSpPr>
          <p:nvPr/>
        </p:nvSpPr>
        <p:spPr bwMode="auto">
          <a:xfrm>
            <a:off x="5638800" y="1905000"/>
            <a:ext cx="2627313" cy="466725"/>
          </a:xfrm>
          <a:prstGeom prst="rect">
            <a:avLst/>
          </a:prstGeom>
          <a:noFill/>
          <a:ln w="9525">
            <a:solidFill>
              <a:srgbClr val="008000"/>
            </a:solidFill>
            <a:miter lim="800000"/>
            <a:headEnd/>
            <a:tailEnd/>
          </a:ln>
        </p:spPr>
        <p:txBody>
          <a:bodyPr wrap="none">
            <a:spAutoFit/>
          </a:bodyPr>
          <a:lstStyle/>
          <a:p>
            <a:pPr eaLnBrk="1" hangingPunct="1"/>
            <a:r>
              <a:rPr lang="en-US" sz="2400">
                <a:solidFill>
                  <a:srgbClr val="008000"/>
                </a:solidFill>
              </a:rPr>
              <a:t>Frame / JFrame</a:t>
            </a:r>
          </a:p>
        </p:txBody>
      </p:sp>
      <p:sp>
        <p:nvSpPr>
          <p:cNvPr id="33798" name="Rectangle 8"/>
          <p:cNvSpPr>
            <a:spLocks noChangeArrowheads="1"/>
          </p:cNvSpPr>
          <p:nvPr/>
        </p:nvSpPr>
        <p:spPr bwMode="auto">
          <a:xfrm>
            <a:off x="1066800" y="1676400"/>
            <a:ext cx="3810000" cy="3962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3799" name="Rectangle 9"/>
          <p:cNvSpPr>
            <a:spLocks noChangeArrowheads="1"/>
          </p:cNvSpPr>
          <p:nvPr/>
        </p:nvSpPr>
        <p:spPr bwMode="auto">
          <a:xfrm>
            <a:off x="1219200" y="1828800"/>
            <a:ext cx="3505200" cy="36576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3800" name="Line 10"/>
          <p:cNvSpPr>
            <a:spLocks noChangeShapeType="1"/>
          </p:cNvSpPr>
          <p:nvPr/>
        </p:nvSpPr>
        <p:spPr bwMode="auto">
          <a:xfrm flipH="1">
            <a:off x="4038600" y="2971800"/>
            <a:ext cx="1524000" cy="0"/>
          </a:xfrm>
          <a:prstGeom prst="line">
            <a:avLst/>
          </a:prstGeom>
          <a:noFill/>
          <a:ln w="50800">
            <a:solidFill>
              <a:srgbClr val="800000"/>
            </a:solidFill>
            <a:round/>
            <a:headEnd/>
            <a:tailEnd type="triangle" w="med" len="med"/>
          </a:ln>
        </p:spPr>
        <p:txBody>
          <a:bodyPr/>
          <a:lstStyle/>
          <a:p>
            <a:endParaRPr lang="en-US"/>
          </a:p>
        </p:txBody>
      </p:sp>
      <p:sp>
        <p:nvSpPr>
          <p:cNvPr id="33801" name="Line 11"/>
          <p:cNvSpPr>
            <a:spLocks noChangeShapeType="1"/>
          </p:cNvSpPr>
          <p:nvPr/>
        </p:nvSpPr>
        <p:spPr bwMode="auto">
          <a:xfrm flipH="1">
            <a:off x="4800600" y="2133600"/>
            <a:ext cx="838200" cy="0"/>
          </a:xfrm>
          <a:prstGeom prst="line">
            <a:avLst/>
          </a:prstGeom>
          <a:noFill/>
          <a:ln w="50800">
            <a:solidFill>
              <a:srgbClr val="008000"/>
            </a:solidFill>
            <a:round/>
            <a:headEnd/>
            <a:tailEnd type="triangle" w="med" len="med"/>
          </a:ln>
        </p:spPr>
        <p:txBody>
          <a:bodyPr/>
          <a:lstStyle/>
          <a:p>
            <a:endParaRPr lang="en-US"/>
          </a:p>
        </p:txBody>
      </p:sp>
      <p:sp>
        <p:nvSpPr>
          <p:cNvPr id="33802" name="Text Box 12"/>
          <p:cNvSpPr txBox="1">
            <a:spLocks noChangeArrowheads="1"/>
          </p:cNvSpPr>
          <p:nvPr/>
        </p:nvSpPr>
        <p:spPr bwMode="auto">
          <a:xfrm>
            <a:off x="5410200" y="4038600"/>
            <a:ext cx="2895600" cy="1016000"/>
          </a:xfrm>
          <a:prstGeom prst="rect">
            <a:avLst/>
          </a:prstGeom>
          <a:noFill/>
          <a:ln w="9525">
            <a:solidFill>
              <a:srgbClr val="000080"/>
            </a:solidFill>
            <a:miter lim="800000"/>
            <a:headEnd/>
            <a:tailEnd/>
          </a:ln>
        </p:spPr>
        <p:txBody>
          <a:bodyPr>
            <a:spAutoFit/>
          </a:bodyPr>
          <a:lstStyle/>
          <a:p>
            <a:pPr>
              <a:spcBef>
                <a:spcPct val="50000"/>
              </a:spcBef>
            </a:pPr>
            <a:r>
              <a:rPr lang="en-US" dirty="0">
                <a:solidFill>
                  <a:srgbClr val="000066"/>
                </a:solidFill>
              </a:rPr>
              <a:t>The Frame is used to hold up / display a Canvas or Panel.</a:t>
            </a:r>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Frame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4819" name="Text Box 2"/>
          <p:cNvSpPr txBox="1">
            <a:spLocks noChangeArrowheads="1"/>
          </p:cNvSpPr>
          <p:nvPr/>
        </p:nvSpPr>
        <p:spPr bwMode="auto">
          <a:xfrm>
            <a:off x="457200" y="1600200"/>
            <a:ext cx="5181600" cy="4760913"/>
          </a:xfrm>
          <a:prstGeom prst="rect">
            <a:avLst/>
          </a:prstGeom>
          <a:noFill/>
          <a:ln w="12700">
            <a:noFill/>
            <a:miter lim="800000"/>
            <a:headEnd type="none" w="sm" len="sm"/>
            <a:tailEnd type="none" w="sm" len="sm"/>
          </a:ln>
        </p:spPr>
        <p:txBody>
          <a:bodyPr>
            <a:spAutoFit/>
          </a:bodyPr>
          <a:lstStyle/>
          <a:p>
            <a:r>
              <a:rPr lang="en-US" sz="1800" dirty="0"/>
              <a:t>public class Circles extends Canvas</a:t>
            </a:r>
          </a:p>
          <a:p>
            <a:r>
              <a:rPr lang="en-US" sz="1800" dirty="0"/>
              <a:t>{</a:t>
            </a:r>
          </a:p>
          <a:p>
            <a:r>
              <a:rPr lang="en-US" sz="1800" dirty="0"/>
              <a:t>  </a:t>
            </a:r>
          </a:p>
          <a:p>
            <a:r>
              <a:rPr lang="en-US" sz="1800" dirty="0"/>
              <a:t>   </a:t>
            </a:r>
            <a:r>
              <a:rPr lang="en-US" sz="1800" dirty="0">
                <a:solidFill>
                  <a:srgbClr val="008000"/>
                </a:solidFill>
              </a:rPr>
              <a:t>//constructors</a:t>
            </a:r>
            <a:r>
              <a:rPr lang="en-US" sz="1800" dirty="0"/>
              <a:t> </a:t>
            </a:r>
          </a:p>
          <a:p>
            <a:r>
              <a:rPr lang="en-US" sz="1800" dirty="0"/>
              <a:t>  </a:t>
            </a:r>
          </a:p>
          <a:p>
            <a:r>
              <a:rPr lang="en-US" sz="1800" dirty="0"/>
              <a:t>   public void </a:t>
            </a:r>
            <a:r>
              <a:rPr lang="en-US" sz="1800" dirty="0">
                <a:solidFill>
                  <a:schemeClr val="accent2"/>
                </a:solidFill>
              </a:rPr>
              <a:t>paint(</a:t>
            </a:r>
            <a:r>
              <a:rPr lang="en-US" sz="1800" dirty="0"/>
              <a:t> Graphics window</a:t>
            </a:r>
            <a:r>
              <a:rPr lang="en-US" sz="1800" dirty="0">
                <a:solidFill>
                  <a:schemeClr val="accent2"/>
                </a:solidFill>
              </a:rPr>
              <a:t> )</a:t>
            </a:r>
          </a:p>
          <a:p>
            <a:r>
              <a:rPr lang="en-US" sz="1800" dirty="0"/>
              <a:t>   {</a:t>
            </a:r>
          </a:p>
          <a:p>
            <a:r>
              <a:rPr lang="en-US" sz="1800" dirty="0"/>
              <a:t>      </a:t>
            </a:r>
            <a:r>
              <a:rPr lang="en-US" sz="1800" dirty="0" err="1"/>
              <a:t>window.setColor</a:t>
            </a:r>
            <a:r>
              <a:rPr lang="en-US" sz="1800" dirty="0"/>
              <a:t>(</a:t>
            </a:r>
            <a:r>
              <a:rPr lang="en-US" sz="1800" dirty="0" err="1"/>
              <a:t>Color.BLACK</a:t>
            </a:r>
            <a:r>
              <a:rPr lang="en-US" sz="1800" dirty="0"/>
              <a:t>);</a:t>
            </a:r>
          </a:p>
          <a:p>
            <a:r>
              <a:rPr lang="en-US" sz="1800" dirty="0"/>
              <a:t>      </a:t>
            </a:r>
            <a:r>
              <a:rPr lang="en-US" sz="1800" dirty="0" err="1"/>
              <a:t>window.drawString</a:t>
            </a:r>
            <a:r>
              <a:rPr lang="en-US" sz="1800" dirty="0"/>
              <a:t>("Circles", 50, 50);</a:t>
            </a:r>
          </a:p>
          <a:p>
            <a:r>
              <a:rPr lang="en-US" sz="1800" dirty="0"/>
              <a:t>      </a:t>
            </a:r>
          </a:p>
          <a:p>
            <a:r>
              <a:rPr lang="en-US" sz="1800" dirty="0"/>
              <a:t>      </a:t>
            </a:r>
            <a:r>
              <a:rPr lang="en-US" sz="1800" dirty="0" err="1"/>
              <a:t>window.setColor</a:t>
            </a:r>
            <a:r>
              <a:rPr lang="en-US" sz="1800" dirty="0"/>
              <a:t>(</a:t>
            </a:r>
            <a:r>
              <a:rPr lang="en-US" sz="1800" dirty="0" err="1"/>
              <a:t>Color.BLUE</a:t>
            </a:r>
            <a:r>
              <a:rPr lang="en-US" sz="1800" dirty="0"/>
              <a:t>);</a:t>
            </a:r>
          </a:p>
          <a:p>
            <a:r>
              <a:rPr lang="en-US" sz="1800" dirty="0"/>
              <a:t>      </a:t>
            </a:r>
            <a:r>
              <a:rPr lang="en-US" sz="1800" dirty="0" err="1"/>
              <a:t>window.drawOval</a:t>
            </a:r>
            <a:r>
              <a:rPr lang="en-US" sz="1800" dirty="0"/>
              <a:t>(500,300,40,40);</a:t>
            </a:r>
          </a:p>
          <a:p>
            <a:r>
              <a:rPr lang="en-US" sz="1800" dirty="0"/>
              <a:t>   }</a:t>
            </a:r>
          </a:p>
          <a:p>
            <a:endParaRPr lang="en-US" sz="1800" dirty="0"/>
          </a:p>
          <a:p>
            <a:r>
              <a:rPr lang="en-US" sz="1800" dirty="0"/>
              <a:t>   </a:t>
            </a:r>
            <a:r>
              <a:rPr lang="en-US" sz="1800" dirty="0">
                <a:solidFill>
                  <a:srgbClr val="008000"/>
                </a:solidFill>
              </a:rPr>
              <a:t>//other methods</a:t>
            </a:r>
          </a:p>
          <a:p>
            <a:endParaRPr lang="en-US" sz="1800" dirty="0"/>
          </a:p>
          <a:p>
            <a:r>
              <a:rPr lang="en-US" sz="1800" dirty="0"/>
              <a:t>}</a:t>
            </a:r>
          </a:p>
        </p:txBody>
      </p:sp>
      <p:sp>
        <p:nvSpPr>
          <p:cNvPr id="34820" name="Text Box 7"/>
          <p:cNvSpPr txBox="1">
            <a:spLocks noChangeArrowheads="1"/>
          </p:cNvSpPr>
          <p:nvPr/>
        </p:nvSpPr>
        <p:spPr bwMode="auto">
          <a:xfrm>
            <a:off x="5715000" y="3429000"/>
            <a:ext cx="2971800" cy="2228850"/>
          </a:xfrm>
          <a:prstGeom prst="rect">
            <a:avLst/>
          </a:prstGeom>
          <a:noFill/>
          <a:ln w="9525">
            <a:solidFill>
              <a:srgbClr val="993300"/>
            </a:solidFill>
            <a:miter lim="800000"/>
            <a:headEnd/>
            <a:tailEnd/>
          </a:ln>
        </p:spPr>
        <p:txBody>
          <a:bodyPr>
            <a:spAutoFit/>
          </a:bodyPr>
          <a:lstStyle/>
          <a:p>
            <a:pPr>
              <a:spcBef>
                <a:spcPct val="50000"/>
              </a:spcBef>
            </a:pPr>
            <a:r>
              <a:rPr lang="en-US" sz="1400">
                <a:solidFill>
                  <a:srgbClr val="CC0000"/>
                </a:solidFill>
              </a:rPr>
              <a:t>paint() is called automatically when you instantiate the class containing the paint method.    </a:t>
            </a:r>
          </a:p>
          <a:p>
            <a:pPr>
              <a:spcBef>
                <a:spcPct val="50000"/>
              </a:spcBef>
            </a:pPr>
            <a:r>
              <a:rPr lang="en-US" sz="1400">
                <a:solidFill>
                  <a:srgbClr val="CC0000"/>
                </a:solidFill>
              </a:rPr>
              <a:t>When an event is triggered that requires a redraw,</a:t>
            </a:r>
            <a:br>
              <a:rPr lang="en-US" sz="1400">
                <a:solidFill>
                  <a:srgbClr val="CC0000"/>
                </a:solidFill>
              </a:rPr>
            </a:br>
            <a:r>
              <a:rPr lang="en-US" sz="1400">
                <a:solidFill>
                  <a:srgbClr val="CC0000"/>
                </a:solidFill>
              </a:rPr>
              <a:t>paint is called again.</a:t>
            </a:r>
          </a:p>
          <a:p>
            <a:pPr>
              <a:spcBef>
                <a:spcPct val="50000"/>
              </a:spcBef>
            </a:pPr>
            <a:r>
              <a:rPr lang="en-US" sz="1400">
                <a:solidFill>
                  <a:srgbClr val="CC0000"/>
                </a:solidFill>
              </a:rPr>
              <a:t>To call paint() without a Graphics parameter, you can</a:t>
            </a:r>
            <a:br>
              <a:rPr lang="en-US" sz="1400">
                <a:solidFill>
                  <a:srgbClr val="CC0000"/>
                </a:solidFill>
              </a:rPr>
            </a:br>
            <a:r>
              <a:rPr lang="en-US" sz="1400">
                <a:solidFill>
                  <a:srgbClr val="CC0000"/>
                </a:solidFill>
              </a:rPr>
              <a:t>use the repaint() method.  </a:t>
            </a:r>
          </a:p>
        </p:txBody>
      </p:sp>
      <p:sp>
        <p:nvSpPr>
          <p:cNvPr id="34822" name="Line 11"/>
          <p:cNvSpPr>
            <a:spLocks noChangeShapeType="1"/>
          </p:cNvSpPr>
          <p:nvPr/>
        </p:nvSpPr>
        <p:spPr bwMode="auto">
          <a:xfrm flipH="1">
            <a:off x="4953000" y="2667000"/>
            <a:ext cx="914400" cy="457200"/>
          </a:xfrm>
          <a:prstGeom prst="line">
            <a:avLst/>
          </a:prstGeom>
          <a:noFill/>
          <a:ln w="50800">
            <a:solidFill>
              <a:srgbClr val="008000"/>
            </a:solidFill>
            <a:round/>
            <a:headEnd/>
            <a:tailEnd type="triangle" w="med" len="med"/>
          </a:ln>
        </p:spPr>
        <p:txBody>
          <a:bodyPr/>
          <a:lstStyle/>
          <a:p>
            <a:endParaRPr lang="en-US"/>
          </a:p>
        </p:txBody>
      </p:sp>
      <p:sp>
        <p:nvSpPr>
          <p:cNvPr id="34823" name="Text Box 12"/>
          <p:cNvSpPr txBox="1">
            <a:spLocks noChangeArrowheads="1"/>
          </p:cNvSpPr>
          <p:nvPr/>
        </p:nvSpPr>
        <p:spPr bwMode="auto">
          <a:xfrm>
            <a:off x="5867400" y="2362200"/>
            <a:ext cx="982663" cy="466725"/>
          </a:xfrm>
          <a:prstGeom prst="rect">
            <a:avLst/>
          </a:prstGeom>
          <a:noFill/>
          <a:ln w="9525">
            <a:solidFill>
              <a:srgbClr val="008000"/>
            </a:solidFill>
            <a:miter lim="800000"/>
            <a:headEnd/>
            <a:tailEnd/>
          </a:ln>
        </p:spPr>
        <p:txBody>
          <a:bodyPr wrap="none">
            <a:spAutoFit/>
          </a:bodyPr>
          <a:lstStyle/>
          <a:p>
            <a:pPr eaLnBrk="1" hangingPunct="1"/>
            <a:r>
              <a:rPr lang="en-US" sz="2400">
                <a:solidFill>
                  <a:srgbClr val="008000"/>
                </a:solidFill>
              </a:rPr>
              <a:t>paint</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Paint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5364" name="Text Box 3"/>
          <p:cNvSpPr txBox="1">
            <a:spLocks noChangeArrowheads="1"/>
          </p:cNvSpPr>
          <p:nvPr/>
        </p:nvSpPr>
        <p:spPr bwMode="auto">
          <a:xfrm>
            <a:off x="685800" y="1981200"/>
            <a:ext cx="7657866" cy="1569660"/>
          </a:xfrm>
          <a:prstGeom prst="rect">
            <a:avLst/>
          </a:prstGeom>
          <a:noFill/>
          <a:ln w="12700">
            <a:noFill/>
            <a:miter lim="800000"/>
            <a:headEnd type="none" w="sm" len="sm"/>
            <a:tailEnd type="none" w="sm" len="sm"/>
          </a:ln>
        </p:spPr>
        <p:txBody>
          <a:bodyPr wrap="none">
            <a:spAutoFit/>
          </a:bodyPr>
          <a:lstStyle/>
          <a:p>
            <a:r>
              <a:rPr lang="en-US" sz="3200" dirty="0" err="1" smtClean="0"/>
              <a:t>AplusBug</a:t>
            </a:r>
            <a:r>
              <a:rPr lang="en-US" sz="3200" dirty="0" smtClean="0"/>
              <a:t>  dude  =  </a:t>
            </a:r>
            <a:r>
              <a:rPr lang="en-US" sz="3200" dirty="0">
                <a:solidFill>
                  <a:srgbClr val="FF0000"/>
                </a:solidFill>
              </a:rPr>
              <a:t>new</a:t>
            </a:r>
            <a:r>
              <a:rPr lang="en-US" sz="3200" dirty="0"/>
              <a:t> </a:t>
            </a:r>
            <a:r>
              <a:rPr lang="en-US" sz="3200" dirty="0" err="1" smtClean="0"/>
              <a:t>AplusBug</a:t>
            </a:r>
            <a:r>
              <a:rPr lang="en-US" sz="3200" dirty="0" smtClean="0"/>
              <a:t>();</a:t>
            </a:r>
            <a:endParaRPr lang="en-US" sz="3200" dirty="0"/>
          </a:p>
          <a:p>
            <a:endParaRPr lang="en-US" sz="3200" dirty="0"/>
          </a:p>
          <a:p>
            <a:endParaRPr lang="en-US" sz="3200" dirty="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Instantiation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3505200" y="3352800"/>
            <a:ext cx="2038350" cy="22669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 name="Rectangle 4"/>
          <p:cNvSpPr/>
          <p:nvPr/>
        </p:nvSpPr>
        <p:spPr>
          <a:xfrm>
            <a:off x="0" y="1981200"/>
            <a:ext cx="9144000" cy="213360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graphicsrunner.java</a:t>
            </a:r>
          </a:p>
          <a:p>
            <a:pPr algn="ctr"/>
            <a:r>
              <a:rPr lang="en-US" sz="6600" b="1" cap="none" spc="50" dirty="0" smtClean="0">
                <a:ln w="11430">
                  <a:solidFill>
                    <a:srgbClr val="FF0000"/>
                  </a:solidFill>
                </a:ln>
                <a:solidFill>
                  <a:srgbClr val="FF3300"/>
                </a:solidFill>
                <a:effectLst>
                  <a:outerShdw blurRad="76200" dist="50800" dir="5400000" algn="tl" rotWithShape="0">
                    <a:srgbClr val="000000">
                      <a:alpha val="65000"/>
                    </a:srgbClr>
                  </a:outerShdw>
                </a:effectLst>
              </a:rPr>
              <a:t>circles.java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447800" y="1143000"/>
            <a:ext cx="60960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Graphics and Methods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197678" name="Group 46"/>
          <p:cNvGraphicFramePr>
            <a:graphicFrameLocks noGrp="1"/>
          </p:cNvGraphicFramePr>
          <p:nvPr/>
        </p:nvGraphicFramePr>
        <p:xfrm>
          <a:off x="609600" y="533400"/>
          <a:ext cx="8077200" cy="3998849"/>
        </p:xfrm>
        <a:graphic>
          <a:graphicData uri="http://schemas.openxmlformats.org/drawingml/2006/table">
            <a:tbl>
              <a:tblPr/>
              <a:tblGrid>
                <a:gridCol w="2720975"/>
                <a:gridCol w="5356225"/>
              </a:tblGrid>
              <a:tr h="114300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Graphics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5238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setColor(x)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sets the current drawing color to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drawString(s,x,y)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draws String s at spot x,y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drawOval(x,y,w,h)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draws an unfilled oval at spot x,y that is w wide and h tall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fillOval(x,y,w,h)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draws a filled oval at spot x,y that is w wide and h tall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7913" name="Text Box 27"/>
          <p:cNvSpPr txBox="1">
            <a:spLocks noChangeArrowheads="1"/>
          </p:cNvSpPr>
          <p:nvPr/>
        </p:nvSpPr>
        <p:spPr bwMode="auto">
          <a:xfrm>
            <a:off x="2514600" y="5181600"/>
            <a:ext cx="3962400" cy="1019175"/>
          </a:xfrm>
          <a:prstGeom prst="rect">
            <a:avLst/>
          </a:prstGeom>
          <a:noFill/>
          <a:ln w="12700">
            <a:solidFill>
              <a:srgbClr val="0000FF"/>
            </a:solidFill>
            <a:miter lim="800000"/>
            <a:headEnd type="none" w="sm" len="sm"/>
            <a:tailEnd type="none" w="sm" len="sm"/>
          </a:ln>
        </p:spPr>
        <p:txBody>
          <a:bodyPr>
            <a:spAutoFit/>
          </a:bodyPr>
          <a:lstStyle/>
          <a:p>
            <a:r>
              <a:rPr lang="en-US" dirty="0">
                <a:solidFill>
                  <a:schemeClr val="accent2"/>
                </a:solidFill>
              </a:rPr>
              <a:t>import </a:t>
            </a:r>
            <a:r>
              <a:rPr lang="en-US" dirty="0" err="1">
                <a:solidFill>
                  <a:schemeClr val="accent2"/>
                </a:solidFill>
              </a:rPr>
              <a:t>java.awt.Graphics</a:t>
            </a:r>
            <a:r>
              <a:rPr lang="en-US" dirty="0">
                <a:solidFill>
                  <a:schemeClr val="accent2"/>
                </a:solidFill>
              </a:rPr>
              <a:t>;</a:t>
            </a:r>
          </a:p>
          <a:p>
            <a:r>
              <a:rPr lang="en-US" dirty="0">
                <a:solidFill>
                  <a:schemeClr val="accent2"/>
                </a:solidFill>
              </a:rPr>
              <a:t>import </a:t>
            </a:r>
            <a:r>
              <a:rPr lang="en-US" dirty="0" err="1">
                <a:solidFill>
                  <a:schemeClr val="accent2"/>
                </a:solidFill>
              </a:rPr>
              <a:t>java.awt.Color</a:t>
            </a:r>
            <a:r>
              <a:rPr lang="en-US" dirty="0">
                <a:solidFill>
                  <a:schemeClr val="accent2"/>
                </a:solidFill>
              </a:rPr>
              <a:t>;</a:t>
            </a:r>
          </a:p>
          <a:p>
            <a:r>
              <a:rPr lang="en-US" dirty="0">
                <a:solidFill>
                  <a:schemeClr val="accent2"/>
                </a:solidFill>
              </a:rPr>
              <a:t>import </a:t>
            </a:r>
            <a:r>
              <a:rPr lang="en-US" dirty="0" err="1">
                <a:solidFill>
                  <a:schemeClr val="accent2"/>
                </a:solidFill>
              </a:rPr>
              <a:t>javax.swing.JFrame</a:t>
            </a:r>
            <a:r>
              <a:rPr lang="en-US" dirty="0">
                <a:solidFill>
                  <a:schemeClr val="accent2"/>
                </a:solidFill>
              </a:rPr>
              <a: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915" name="Text Box 2"/>
          <p:cNvSpPr txBox="1">
            <a:spLocks noChangeArrowheads="1"/>
          </p:cNvSpPr>
          <p:nvPr/>
        </p:nvSpPr>
        <p:spPr bwMode="auto">
          <a:xfrm>
            <a:off x="609600" y="1676400"/>
            <a:ext cx="7650163" cy="1309688"/>
          </a:xfrm>
          <a:prstGeom prst="rect">
            <a:avLst/>
          </a:prstGeom>
          <a:noFill/>
          <a:ln w="12700">
            <a:noFill/>
            <a:miter lim="800000"/>
            <a:headEnd type="none" w="sm" len="sm"/>
            <a:tailEnd type="none" w="sm" len="sm"/>
          </a:ln>
        </p:spPr>
        <p:txBody>
          <a:bodyPr wrap="none">
            <a:spAutoFit/>
          </a:bodyPr>
          <a:lstStyle/>
          <a:p>
            <a:r>
              <a:rPr lang="en-US" sz="2400"/>
              <a:t>A parameter/argument is a channel used to pass</a:t>
            </a:r>
            <a:br>
              <a:rPr lang="en-US" sz="2400"/>
            </a:br>
            <a:r>
              <a:rPr lang="en-US" sz="2400"/>
              <a:t>information to a method.  setColor() is a method</a:t>
            </a:r>
            <a:br>
              <a:rPr lang="en-US" sz="2400"/>
            </a:br>
            <a:r>
              <a:rPr lang="en-US" sz="2400"/>
              <a:t>of the Graphics class the receives a Color.</a:t>
            </a:r>
            <a:r>
              <a:rPr lang="en-US" sz="3200">
                <a:latin typeface="Times New Roman" pitchFamily="18" charset="0"/>
              </a:rPr>
              <a:t>  </a:t>
            </a:r>
            <a:endParaRPr lang="en-US" sz="2800" b="0">
              <a:latin typeface="Times New Roman" pitchFamily="18" charset="0"/>
            </a:endParaRPr>
          </a:p>
        </p:txBody>
      </p:sp>
      <p:sp>
        <p:nvSpPr>
          <p:cNvPr id="38916" name="Text Box 3"/>
          <p:cNvSpPr txBox="1">
            <a:spLocks noChangeArrowheads="1"/>
          </p:cNvSpPr>
          <p:nvPr/>
        </p:nvSpPr>
        <p:spPr bwMode="auto">
          <a:xfrm>
            <a:off x="1600200" y="3505200"/>
            <a:ext cx="6276975" cy="1920875"/>
          </a:xfrm>
          <a:prstGeom prst="rect">
            <a:avLst/>
          </a:prstGeom>
          <a:noFill/>
          <a:ln w="12700">
            <a:noFill/>
            <a:miter lim="800000"/>
            <a:headEnd type="none" w="sm" len="sm"/>
            <a:tailEnd type="none" w="sm" len="sm"/>
          </a:ln>
        </p:spPr>
        <p:txBody>
          <a:bodyPr wrap="none">
            <a:spAutoFit/>
          </a:bodyPr>
          <a:lstStyle/>
          <a:p>
            <a:r>
              <a:rPr lang="en-US" sz="3200">
                <a:solidFill>
                  <a:srgbClr val="006600"/>
                </a:solidFill>
              </a:rPr>
              <a:t>void setColor(Color theColor) </a:t>
            </a:r>
          </a:p>
          <a:p>
            <a:endParaRPr lang="en-US" sz="3200"/>
          </a:p>
          <a:p>
            <a:r>
              <a:rPr lang="en-US" sz="2800"/>
              <a:t>   window.setColor( Color.RED );</a:t>
            </a:r>
            <a:endParaRPr lang="en-US" sz="3200">
              <a:solidFill>
                <a:srgbClr val="660066"/>
              </a:solidFill>
            </a:endParaRPr>
          </a:p>
          <a:p>
            <a:r>
              <a:rPr lang="en-US" sz="2800" b="0">
                <a:solidFill>
                  <a:srgbClr val="660066"/>
                </a:solidFill>
                <a:latin typeface="Times New Roman" pitchFamily="18" charset="0"/>
              </a:rPr>
              <a:t>		</a:t>
            </a:r>
          </a:p>
        </p:txBody>
      </p:sp>
      <p:sp>
        <p:nvSpPr>
          <p:cNvPr id="38918" name="Rectangle 12"/>
          <p:cNvSpPr>
            <a:spLocks noChangeArrowheads="1"/>
          </p:cNvSpPr>
          <p:nvPr/>
        </p:nvSpPr>
        <p:spPr bwMode="auto">
          <a:xfrm>
            <a:off x="1371600" y="4419600"/>
            <a:ext cx="6781800" cy="1524000"/>
          </a:xfrm>
          <a:prstGeom prst="rect">
            <a:avLst/>
          </a:prstGeom>
          <a:solidFill>
            <a:schemeClr val="accent1">
              <a:alpha val="0"/>
            </a:schemeClr>
          </a:solidFill>
          <a:ln w="9525">
            <a:solidFill>
              <a:schemeClr val="accent2"/>
            </a:solidFill>
            <a:miter lim="800000"/>
            <a:headEnd/>
            <a:tailEnd/>
          </a:ln>
        </p:spPr>
        <p:txBody>
          <a:bodyPr wrap="none" anchor="ctr"/>
          <a:lstStyle/>
          <a:p>
            <a:endParaRPr lang="en-US"/>
          </a:p>
        </p:txBody>
      </p:sp>
      <p:sp>
        <p:nvSpPr>
          <p:cNvPr id="38919" name="Text Box 13"/>
          <p:cNvSpPr txBox="1">
            <a:spLocks noChangeArrowheads="1"/>
          </p:cNvSpPr>
          <p:nvPr/>
        </p:nvSpPr>
        <p:spPr bwMode="auto">
          <a:xfrm>
            <a:off x="1981200" y="5105400"/>
            <a:ext cx="5257800" cy="528638"/>
          </a:xfrm>
          <a:prstGeom prst="rect">
            <a:avLst/>
          </a:prstGeom>
          <a:noFill/>
          <a:ln w="9525">
            <a:solidFill>
              <a:schemeClr val="accent2"/>
            </a:solidFill>
            <a:miter lim="800000"/>
            <a:headEnd/>
            <a:tailEnd/>
          </a:ln>
        </p:spPr>
        <p:txBody>
          <a:bodyPr>
            <a:spAutoFit/>
          </a:bodyPr>
          <a:lstStyle/>
          <a:p>
            <a:pPr>
              <a:spcBef>
                <a:spcPct val="50000"/>
              </a:spcBef>
            </a:pPr>
            <a:r>
              <a:rPr lang="en-US" sz="2800">
                <a:solidFill>
                  <a:schemeClr val="accent2"/>
                </a:solidFill>
              </a:rPr>
              <a:t>method call with parameter</a:t>
            </a:r>
          </a:p>
        </p:txBody>
      </p:sp>
      <p:sp>
        <p:nvSpPr>
          <p:cNvPr id="38920" name="Line 14"/>
          <p:cNvSpPr>
            <a:spLocks noChangeShapeType="1"/>
          </p:cNvSpPr>
          <p:nvPr/>
        </p:nvSpPr>
        <p:spPr bwMode="auto">
          <a:xfrm flipH="1" flipV="1">
            <a:off x="3352800" y="4114800"/>
            <a:ext cx="228600" cy="457200"/>
          </a:xfrm>
          <a:prstGeom prst="line">
            <a:avLst/>
          </a:prstGeom>
          <a:noFill/>
          <a:ln w="57150">
            <a:solidFill>
              <a:srgbClr val="FF0000"/>
            </a:solidFill>
            <a:round/>
            <a:headEnd type="oval" w="sm" len="sm"/>
            <a:tailEnd type="stealth" w="med" len="lg"/>
          </a:ln>
        </p:spPr>
        <p:txBody>
          <a:bodyPr wrap="none" anchor="ctr"/>
          <a:lstStyle/>
          <a:p>
            <a:endParaRPr lang="en-US"/>
          </a:p>
        </p:txBody>
      </p:sp>
      <p:sp>
        <p:nvSpPr>
          <p:cNvPr id="38921" name="Line 15"/>
          <p:cNvSpPr>
            <a:spLocks noChangeShapeType="1"/>
          </p:cNvSpPr>
          <p:nvPr/>
        </p:nvSpPr>
        <p:spPr bwMode="auto">
          <a:xfrm flipV="1">
            <a:off x="5638800" y="4114800"/>
            <a:ext cx="533400" cy="457200"/>
          </a:xfrm>
          <a:prstGeom prst="line">
            <a:avLst/>
          </a:prstGeom>
          <a:noFill/>
          <a:ln w="57150">
            <a:solidFill>
              <a:srgbClr val="FF0000"/>
            </a:solidFill>
            <a:round/>
            <a:headEnd type="oval" w="sm" len="sm"/>
            <a:tailEnd type="stealth" w="med" len="lg"/>
          </a:ln>
        </p:spPr>
        <p:txBody>
          <a:bodyPr wrap="none" anchor="ctr"/>
          <a:lstStyle/>
          <a:p>
            <a:endParaRPr lang="en-US"/>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Passing Parameters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9939" name="Text Box 3"/>
          <p:cNvSpPr txBox="1">
            <a:spLocks noChangeArrowheads="1"/>
          </p:cNvSpPr>
          <p:nvPr/>
        </p:nvSpPr>
        <p:spPr bwMode="auto">
          <a:xfrm>
            <a:off x="304800" y="2209800"/>
            <a:ext cx="8428038" cy="1920875"/>
          </a:xfrm>
          <a:prstGeom prst="rect">
            <a:avLst/>
          </a:prstGeom>
          <a:noFill/>
          <a:ln w="12700">
            <a:noFill/>
            <a:miter lim="800000"/>
            <a:headEnd type="none" w="sm" len="sm"/>
            <a:tailEnd type="none" w="sm" len="sm"/>
          </a:ln>
        </p:spPr>
        <p:txBody>
          <a:bodyPr wrap="none">
            <a:spAutoFit/>
          </a:bodyPr>
          <a:lstStyle/>
          <a:p>
            <a:r>
              <a:rPr lang="en-US" sz="2800"/>
              <a:t>void fillRect (int x, int y, int width, int height) </a:t>
            </a:r>
            <a:endParaRPr lang="en-US" sz="3200"/>
          </a:p>
          <a:p>
            <a:endParaRPr lang="en-US" sz="3200"/>
          </a:p>
          <a:p>
            <a:endParaRPr lang="en-US" sz="3200"/>
          </a:p>
          <a:p>
            <a:r>
              <a:rPr lang="en-US" sz="2800"/>
              <a:t>             window.fillRect( 10, 50, 30, 70 );</a:t>
            </a:r>
            <a:r>
              <a:rPr lang="en-US" sz="2800" b="0">
                <a:solidFill>
                  <a:srgbClr val="660066"/>
                </a:solidFill>
                <a:latin typeface="Times New Roman" pitchFamily="18" charset="0"/>
              </a:rPr>
              <a:t>		</a:t>
            </a:r>
          </a:p>
        </p:txBody>
      </p:sp>
      <p:sp>
        <p:nvSpPr>
          <p:cNvPr id="39941" name="Rectangle 17"/>
          <p:cNvSpPr>
            <a:spLocks noChangeArrowheads="1"/>
          </p:cNvSpPr>
          <p:nvPr/>
        </p:nvSpPr>
        <p:spPr bwMode="auto">
          <a:xfrm>
            <a:off x="1371600" y="3581400"/>
            <a:ext cx="6781800" cy="1524000"/>
          </a:xfrm>
          <a:prstGeom prst="rect">
            <a:avLst/>
          </a:prstGeom>
          <a:solidFill>
            <a:schemeClr val="accent1">
              <a:alpha val="0"/>
            </a:schemeClr>
          </a:solidFill>
          <a:ln w="9525">
            <a:solidFill>
              <a:schemeClr val="accent2"/>
            </a:solidFill>
            <a:miter lim="800000"/>
            <a:headEnd/>
            <a:tailEnd/>
          </a:ln>
        </p:spPr>
        <p:txBody>
          <a:bodyPr wrap="none" anchor="ctr"/>
          <a:lstStyle/>
          <a:p>
            <a:endParaRPr lang="en-US"/>
          </a:p>
        </p:txBody>
      </p:sp>
      <p:sp>
        <p:nvSpPr>
          <p:cNvPr id="39942" name="Text Box 18"/>
          <p:cNvSpPr txBox="1">
            <a:spLocks noChangeArrowheads="1"/>
          </p:cNvSpPr>
          <p:nvPr/>
        </p:nvSpPr>
        <p:spPr bwMode="auto">
          <a:xfrm>
            <a:off x="1981200" y="4267200"/>
            <a:ext cx="5410200" cy="528638"/>
          </a:xfrm>
          <a:prstGeom prst="rect">
            <a:avLst/>
          </a:prstGeom>
          <a:noFill/>
          <a:ln w="9525">
            <a:solidFill>
              <a:schemeClr val="accent2"/>
            </a:solidFill>
            <a:miter lim="800000"/>
            <a:headEnd/>
            <a:tailEnd/>
          </a:ln>
        </p:spPr>
        <p:txBody>
          <a:bodyPr>
            <a:spAutoFit/>
          </a:bodyPr>
          <a:lstStyle/>
          <a:p>
            <a:pPr>
              <a:spcBef>
                <a:spcPct val="50000"/>
              </a:spcBef>
            </a:pPr>
            <a:r>
              <a:rPr lang="en-US" sz="2800">
                <a:solidFill>
                  <a:schemeClr val="accent2"/>
                </a:solidFill>
              </a:rPr>
              <a:t>method call with parameters</a:t>
            </a:r>
          </a:p>
        </p:txBody>
      </p:sp>
      <p:sp>
        <p:nvSpPr>
          <p:cNvPr id="39943" name="Line 20"/>
          <p:cNvSpPr>
            <a:spLocks noChangeShapeType="1"/>
          </p:cNvSpPr>
          <p:nvPr/>
        </p:nvSpPr>
        <p:spPr bwMode="auto">
          <a:xfrm flipH="1" flipV="1">
            <a:off x="3581400" y="2743200"/>
            <a:ext cx="1447800" cy="914400"/>
          </a:xfrm>
          <a:prstGeom prst="line">
            <a:avLst/>
          </a:prstGeom>
          <a:noFill/>
          <a:ln w="57150">
            <a:solidFill>
              <a:srgbClr val="FF0000"/>
            </a:solidFill>
            <a:round/>
            <a:headEnd type="oval" w="sm" len="sm"/>
            <a:tailEnd type="stealth" w="med" len="lg"/>
          </a:ln>
        </p:spPr>
        <p:txBody>
          <a:bodyPr wrap="none" anchor="ctr"/>
          <a:lstStyle/>
          <a:p>
            <a:endParaRPr lang="en-US"/>
          </a:p>
        </p:txBody>
      </p:sp>
      <p:sp>
        <p:nvSpPr>
          <p:cNvPr id="39944" name="Line 21"/>
          <p:cNvSpPr>
            <a:spLocks noChangeShapeType="1"/>
          </p:cNvSpPr>
          <p:nvPr/>
        </p:nvSpPr>
        <p:spPr bwMode="auto">
          <a:xfrm flipH="1" flipV="1">
            <a:off x="4495800" y="2743200"/>
            <a:ext cx="1219200" cy="914400"/>
          </a:xfrm>
          <a:prstGeom prst="line">
            <a:avLst/>
          </a:prstGeom>
          <a:noFill/>
          <a:ln w="57150">
            <a:solidFill>
              <a:srgbClr val="FF0000"/>
            </a:solidFill>
            <a:round/>
            <a:headEnd type="oval" w="sm" len="sm"/>
            <a:tailEnd type="stealth" w="med" len="lg"/>
          </a:ln>
        </p:spPr>
        <p:txBody>
          <a:bodyPr wrap="none" anchor="ctr"/>
          <a:lstStyle/>
          <a:p>
            <a:endParaRPr lang="en-US"/>
          </a:p>
        </p:txBody>
      </p:sp>
      <p:sp>
        <p:nvSpPr>
          <p:cNvPr id="39945" name="Line 22"/>
          <p:cNvSpPr>
            <a:spLocks noChangeShapeType="1"/>
          </p:cNvSpPr>
          <p:nvPr/>
        </p:nvSpPr>
        <p:spPr bwMode="auto">
          <a:xfrm flipH="1" flipV="1">
            <a:off x="6019800" y="2667000"/>
            <a:ext cx="381000" cy="990600"/>
          </a:xfrm>
          <a:prstGeom prst="line">
            <a:avLst/>
          </a:prstGeom>
          <a:noFill/>
          <a:ln w="57150">
            <a:solidFill>
              <a:srgbClr val="FF0000"/>
            </a:solidFill>
            <a:round/>
            <a:headEnd type="oval" w="sm" len="sm"/>
            <a:tailEnd type="stealth" w="med" len="lg"/>
          </a:ln>
        </p:spPr>
        <p:txBody>
          <a:bodyPr wrap="none" anchor="ctr"/>
          <a:lstStyle/>
          <a:p>
            <a:endParaRPr lang="en-US"/>
          </a:p>
        </p:txBody>
      </p:sp>
      <p:sp>
        <p:nvSpPr>
          <p:cNvPr id="39946" name="Line 23"/>
          <p:cNvSpPr>
            <a:spLocks noChangeShapeType="1"/>
          </p:cNvSpPr>
          <p:nvPr/>
        </p:nvSpPr>
        <p:spPr bwMode="auto">
          <a:xfrm flipV="1">
            <a:off x="7086600" y="2743200"/>
            <a:ext cx="533400" cy="914400"/>
          </a:xfrm>
          <a:prstGeom prst="line">
            <a:avLst/>
          </a:prstGeom>
          <a:noFill/>
          <a:ln w="57150">
            <a:solidFill>
              <a:srgbClr val="FF0000"/>
            </a:solidFill>
            <a:round/>
            <a:headEnd type="oval" w="sm" len="sm"/>
            <a:tailEnd type="stealth" w="med" len="lg"/>
          </a:ln>
        </p:spPr>
        <p:txBody>
          <a:bodyPr wrap="none" anchor="ct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Passing Parameters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0963" name="Rectangle 2"/>
          <p:cNvSpPr>
            <a:spLocks noChangeArrowheads="1"/>
          </p:cNvSpPr>
          <p:nvPr/>
        </p:nvSpPr>
        <p:spPr bwMode="auto">
          <a:xfrm>
            <a:off x="457200" y="1828800"/>
            <a:ext cx="8218488" cy="2105025"/>
          </a:xfrm>
          <a:prstGeom prst="rect">
            <a:avLst/>
          </a:prstGeom>
          <a:noFill/>
          <a:ln w="9525">
            <a:noFill/>
            <a:miter lim="800000"/>
            <a:headEnd/>
            <a:tailEnd/>
          </a:ln>
        </p:spPr>
        <p:txBody>
          <a:bodyPr wrap="none">
            <a:spAutoFit/>
          </a:bodyPr>
          <a:lstStyle/>
          <a:p>
            <a:r>
              <a:rPr lang="en-US" sz="2800"/>
              <a:t>void fillRect(int x, int y, int width, int height)</a:t>
            </a:r>
            <a:endParaRPr lang="en-US" sz="3200">
              <a:solidFill>
                <a:srgbClr val="006600"/>
              </a:solidFill>
            </a:endParaRPr>
          </a:p>
          <a:p>
            <a:endParaRPr lang="en-US" sz="3200"/>
          </a:p>
          <a:p>
            <a:endParaRPr lang="en-US" sz="2800"/>
          </a:p>
          <a:p>
            <a:r>
              <a:rPr lang="en-US" sz="2800"/>
              <a:t>      window.fillRect( 10, 50, 30, 70 );</a:t>
            </a:r>
            <a:r>
              <a:rPr lang="en-US" sz="2800" b="0">
                <a:solidFill>
                  <a:srgbClr val="660066"/>
                </a:solidFill>
                <a:latin typeface="Times New Roman" pitchFamily="18" charset="0"/>
              </a:rPr>
              <a:t>	</a:t>
            </a:r>
          </a:p>
          <a:p>
            <a:endParaRPr lang="en-US" sz="1600">
              <a:latin typeface="Cooper Black" pitchFamily="18" charset="0"/>
            </a:endParaRPr>
          </a:p>
        </p:txBody>
      </p:sp>
      <p:sp>
        <p:nvSpPr>
          <p:cNvPr id="40964" name="Line 7"/>
          <p:cNvSpPr>
            <a:spLocks noChangeShapeType="1"/>
          </p:cNvSpPr>
          <p:nvPr/>
        </p:nvSpPr>
        <p:spPr bwMode="auto">
          <a:xfrm flipH="1" flipV="1">
            <a:off x="3657600" y="2362200"/>
            <a:ext cx="762000" cy="838200"/>
          </a:xfrm>
          <a:prstGeom prst="line">
            <a:avLst/>
          </a:prstGeom>
          <a:noFill/>
          <a:ln w="57150">
            <a:solidFill>
              <a:srgbClr val="FF0000"/>
            </a:solidFill>
            <a:round/>
            <a:headEnd type="oval" w="sm" len="sm"/>
            <a:tailEnd type="stealth" w="med" len="lg"/>
          </a:ln>
        </p:spPr>
        <p:txBody>
          <a:bodyPr wrap="none" anchor="ctr"/>
          <a:lstStyle/>
          <a:p>
            <a:endParaRPr lang="en-US"/>
          </a:p>
        </p:txBody>
      </p:sp>
      <p:sp>
        <p:nvSpPr>
          <p:cNvPr id="40965" name="Line 8"/>
          <p:cNvSpPr>
            <a:spLocks noChangeShapeType="1"/>
          </p:cNvSpPr>
          <p:nvPr/>
        </p:nvSpPr>
        <p:spPr bwMode="auto">
          <a:xfrm flipH="1" flipV="1">
            <a:off x="4572000" y="2362200"/>
            <a:ext cx="533400" cy="838200"/>
          </a:xfrm>
          <a:prstGeom prst="line">
            <a:avLst/>
          </a:prstGeom>
          <a:noFill/>
          <a:ln w="57150">
            <a:solidFill>
              <a:srgbClr val="FF0000"/>
            </a:solidFill>
            <a:round/>
            <a:headEnd type="oval" w="sm" len="sm"/>
            <a:tailEnd type="stealth" w="med" len="lg"/>
          </a:ln>
        </p:spPr>
        <p:txBody>
          <a:bodyPr wrap="none" anchor="ctr"/>
          <a:lstStyle/>
          <a:p>
            <a:endParaRPr lang="en-US"/>
          </a:p>
        </p:txBody>
      </p:sp>
      <p:sp>
        <p:nvSpPr>
          <p:cNvPr id="40966" name="Line 9"/>
          <p:cNvSpPr>
            <a:spLocks noChangeShapeType="1"/>
          </p:cNvSpPr>
          <p:nvPr/>
        </p:nvSpPr>
        <p:spPr bwMode="auto">
          <a:xfrm flipV="1">
            <a:off x="5791200" y="2286000"/>
            <a:ext cx="152400" cy="914400"/>
          </a:xfrm>
          <a:prstGeom prst="line">
            <a:avLst/>
          </a:prstGeom>
          <a:noFill/>
          <a:ln w="57150">
            <a:solidFill>
              <a:srgbClr val="FF0000"/>
            </a:solidFill>
            <a:round/>
            <a:headEnd type="oval" w="sm" len="sm"/>
            <a:tailEnd type="stealth" w="med" len="lg"/>
          </a:ln>
        </p:spPr>
        <p:txBody>
          <a:bodyPr wrap="none" anchor="ctr"/>
          <a:lstStyle/>
          <a:p>
            <a:endParaRPr lang="en-US"/>
          </a:p>
        </p:txBody>
      </p:sp>
      <p:sp>
        <p:nvSpPr>
          <p:cNvPr id="40967" name="Line 10"/>
          <p:cNvSpPr>
            <a:spLocks noChangeShapeType="1"/>
          </p:cNvSpPr>
          <p:nvPr/>
        </p:nvSpPr>
        <p:spPr bwMode="auto">
          <a:xfrm flipV="1">
            <a:off x="6553200" y="2362200"/>
            <a:ext cx="1219200" cy="838200"/>
          </a:xfrm>
          <a:prstGeom prst="line">
            <a:avLst/>
          </a:prstGeom>
          <a:noFill/>
          <a:ln w="57150">
            <a:solidFill>
              <a:srgbClr val="FF0000"/>
            </a:solidFill>
            <a:round/>
            <a:headEnd type="oval" w="sm" len="sm"/>
            <a:tailEnd type="stealth" w="med" len="lg"/>
          </a:ln>
        </p:spPr>
        <p:txBody>
          <a:bodyPr wrap="none" anchor="ctr"/>
          <a:lstStyle/>
          <a:p>
            <a:endParaRPr lang="en-US"/>
          </a:p>
        </p:txBody>
      </p:sp>
      <p:sp>
        <p:nvSpPr>
          <p:cNvPr id="40969" name="Text Box 16"/>
          <p:cNvSpPr txBox="1">
            <a:spLocks noChangeArrowheads="1"/>
          </p:cNvSpPr>
          <p:nvPr/>
        </p:nvSpPr>
        <p:spPr bwMode="auto">
          <a:xfrm>
            <a:off x="838200" y="4038600"/>
            <a:ext cx="7391400" cy="1196975"/>
          </a:xfrm>
          <a:prstGeom prst="rect">
            <a:avLst/>
          </a:prstGeom>
          <a:noFill/>
          <a:ln w="9525">
            <a:solidFill>
              <a:schemeClr val="accent2"/>
            </a:solidFill>
            <a:miter lim="800000"/>
            <a:headEnd/>
            <a:tailEnd/>
          </a:ln>
        </p:spPr>
        <p:txBody>
          <a:bodyPr>
            <a:spAutoFit/>
          </a:bodyPr>
          <a:lstStyle/>
          <a:p>
            <a:r>
              <a:rPr lang="en-US" sz="2400">
                <a:solidFill>
                  <a:schemeClr val="accent2"/>
                </a:solidFill>
              </a:rPr>
              <a:t>The call to fillRect would draw a rectangle at </a:t>
            </a:r>
          </a:p>
          <a:p>
            <a:r>
              <a:rPr lang="en-US" sz="2400">
                <a:solidFill>
                  <a:schemeClr val="accent2"/>
                </a:solidFill>
              </a:rPr>
              <a:t>position 10,50 with a width of 30 and a height</a:t>
            </a:r>
          </a:p>
          <a:p>
            <a:r>
              <a:rPr lang="en-US" sz="2400">
                <a:solidFill>
                  <a:schemeClr val="accent2"/>
                </a:solidFill>
              </a:rPr>
              <a:t>of 70. </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Passing Parameters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198713" name="Group 57"/>
          <p:cNvGraphicFramePr>
            <a:graphicFrameLocks noGrp="1"/>
          </p:cNvGraphicFramePr>
          <p:nvPr/>
        </p:nvGraphicFramePr>
        <p:xfrm>
          <a:off x="609600" y="533400"/>
          <a:ext cx="8077200" cy="3855720"/>
        </p:xfrm>
        <a:graphic>
          <a:graphicData uri="http://schemas.openxmlformats.org/drawingml/2006/table">
            <a:tbl>
              <a:tblPr/>
              <a:tblGrid>
                <a:gridCol w="3200400"/>
                <a:gridCol w="4876800"/>
              </a:tblGrid>
              <a:tr h="121920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Graphics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drawLine(a,b,c,d)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draws a line starting at point a,b and going to point c,d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drawRect(x,y,w,h)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draws an unfilled rectangle at spot x,y that is w wide and h tall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fillRect(x,y,w,h)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draws a filled rectangle at spot x,y that is w wide and h tall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2006" name="Text Box 25"/>
          <p:cNvSpPr txBox="1">
            <a:spLocks noChangeArrowheads="1"/>
          </p:cNvSpPr>
          <p:nvPr/>
        </p:nvSpPr>
        <p:spPr bwMode="auto">
          <a:xfrm>
            <a:off x="2514600" y="5029200"/>
            <a:ext cx="3962400" cy="1019175"/>
          </a:xfrm>
          <a:prstGeom prst="rect">
            <a:avLst/>
          </a:prstGeom>
          <a:noFill/>
          <a:ln w="12700">
            <a:solidFill>
              <a:srgbClr val="0000FF"/>
            </a:solidFill>
            <a:miter lim="800000"/>
            <a:headEnd type="none" w="sm" len="sm"/>
            <a:tailEnd type="none" w="sm" len="sm"/>
          </a:ln>
        </p:spPr>
        <p:txBody>
          <a:bodyPr>
            <a:spAutoFit/>
          </a:bodyPr>
          <a:lstStyle/>
          <a:p>
            <a:r>
              <a:rPr lang="en-US">
                <a:solidFill>
                  <a:schemeClr val="accent2"/>
                </a:solidFill>
              </a:rPr>
              <a:t>import java.awt.Graphics;</a:t>
            </a:r>
          </a:p>
          <a:p>
            <a:r>
              <a:rPr lang="en-US">
                <a:solidFill>
                  <a:schemeClr val="accent2"/>
                </a:solidFill>
              </a:rPr>
              <a:t>import java.awt.Color;</a:t>
            </a:r>
          </a:p>
          <a:p>
            <a:r>
              <a:rPr lang="en-US">
                <a:solidFill>
                  <a:schemeClr val="accent2"/>
                </a:solidFill>
              </a:rPr>
              <a:t>import javax.swing.JFrame;</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3011" name="Rectangle 4"/>
          <p:cNvSpPr>
            <a:spLocks noChangeArrowheads="1"/>
          </p:cNvSpPr>
          <p:nvPr/>
        </p:nvSpPr>
        <p:spPr bwMode="auto">
          <a:xfrm>
            <a:off x="1539875" y="2076450"/>
            <a:ext cx="6172200" cy="3505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3012" name="Text Box 5"/>
          <p:cNvSpPr txBox="1">
            <a:spLocks noChangeArrowheads="1"/>
          </p:cNvSpPr>
          <p:nvPr/>
        </p:nvSpPr>
        <p:spPr bwMode="auto">
          <a:xfrm>
            <a:off x="701675" y="1619250"/>
            <a:ext cx="749300" cy="519113"/>
          </a:xfrm>
          <a:prstGeom prst="rect">
            <a:avLst/>
          </a:prstGeom>
          <a:noFill/>
          <a:ln w="9525">
            <a:noFill/>
            <a:miter lim="800000"/>
            <a:headEnd/>
            <a:tailEnd/>
          </a:ln>
        </p:spPr>
        <p:txBody>
          <a:bodyPr wrap="none">
            <a:spAutoFit/>
          </a:bodyPr>
          <a:lstStyle/>
          <a:p>
            <a:r>
              <a:rPr lang="en-US" sz="2800"/>
              <a:t>0,0</a:t>
            </a:r>
          </a:p>
        </p:txBody>
      </p:sp>
      <p:sp>
        <p:nvSpPr>
          <p:cNvPr id="43013" name="Text Box 6"/>
          <p:cNvSpPr txBox="1">
            <a:spLocks noChangeArrowheads="1"/>
          </p:cNvSpPr>
          <p:nvPr/>
        </p:nvSpPr>
        <p:spPr bwMode="auto">
          <a:xfrm>
            <a:off x="7026275" y="5581650"/>
            <a:ext cx="1657350" cy="519113"/>
          </a:xfrm>
          <a:prstGeom prst="rect">
            <a:avLst/>
          </a:prstGeom>
          <a:noFill/>
          <a:ln w="9525">
            <a:noFill/>
            <a:miter lim="800000"/>
            <a:headEnd/>
            <a:tailEnd/>
          </a:ln>
        </p:spPr>
        <p:txBody>
          <a:bodyPr wrap="none">
            <a:spAutoFit/>
          </a:bodyPr>
          <a:lstStyle/>
          <a:p>
            <a:r>
              <a:rPr lang="en-US" sz="2800"/>
              <a:t>639,479</a:t>
            </a:r>
          </a:p>
        </p:txBody>
      </p:sp>
      <p:sp>
        <p:nvSpPr>
          <p:cNvPr id="43015" name="Rectangle 8"/>
          <p:cNvSpPr>
            <a:spLocks noChangeArrowheads="1"/>
          </p:cNvSpPr>
          <p:nvPr/>
        </p:nvSpPr>
        <p:spPr bwMode="auto">
          <a:xfrm>
            <a:off x="1844675" y="2533650"/>
            <a:ext cx="457200" cy="1371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3016" name="Rectangle 9"/>
          <p:cNvSpPr>
            <a:spLocks noChangeArrowheads="1"/>
          </p:cNvSpPr>
          <p:nvPr/>
        </p:nvSpPr>
        <p:spPr bwMode="auto">
          <a:xfrm>
            <a:off x="701675" y="5886450"/>
            <a:ext cx="6096000" cy="519113"/>
          </a:xfrm>
          <a:prstGeom prst="rect">
            <a:avLst/>
          </a:prstGeom>
          <a:noFill/>
          <a:ln w="9525">
            <a:noFill/>
            <a:miter lim="800000"/>
            <a:headEnd/>
            <a:tailEnd/>
          </a:ln>
        </p:spPr>
        <p:txBody>
          <a:bodyPr wrap="none">
            <a:spAutoFit/>
          </a:bodyPr>
          <a:lstStyle/>
          <a:p>
            <a:r>
              <a:rPr lang="en-US" sz="2800"/>
              <a:t>window.fillRect( 10, 50, 30, 70 );</a:t>
            </a:r>
          </a:p>
        </p:txBody>
      </p:sp>
      <p:sp>
        <p:nvSpPr>
          <p:cNvPr id="43017" name="Text Box 10"/>
          <p:cNvSpPr txBox="1">
            <a:spLocks noChangeArrowheads="1"/>
          </p:cNvSpPr>
          <p:nvPr/>
        </p:nvSpPr>
        <p:spPr bwMode="auto">
          <a:xfrm>
            <a:off x="3276600" y="1524000"/>
            <a:ext cx="2611438" cy="519113"/>
          </a:xfrm>
          <a:prstGeom prst="rect">
            <a:avLst/>
          </a:prstGeom>
          <a:noFill/>
          <a:ln w="9525">
            <a:noFill/>
            <a:miter lim="800000"/>
            <a:headEnd/>
            <a:tailEnd/>
          </a:ln>
        </p:spPr>
        <p:txBody>
          <a:bodyPr wrap="none">
            <a:spAutoFit/>
          </a:bodyPr>
          <a:lstStyle/>
          <a:p>
            <a:r>
              <a:rPr lang="en-US" sz="2800">
                <a:solidFill>
                  <a:srgbClr val="FF5050"/>
                </a:solidFill>
              </a:rPr>
              <a:t>X goes across</a:t>
            </a:r>
          </a:p>
        </p:txBody>
      </p:sp>
      <p:sp>
        <p:nvSpPr>
          <p:cNvPr id="43018" name="Text Box 11"/>
          <p:cNvSpPr txBox="1">
            <a:spLocks noChangeArrowheads="1"/>
          </p:cNvSpPr>
          <p:nvPr/>
        </p:nvSpPr>
        <p:spPr bwMode="auto">
          <a:xfrm>
            <a:off x="396875" y="2990850"/>
            <a:ext cx="1169988" cy="1373188"/>
          </a:xfrm>
          <a:prstGeom prst="rect">
            <a:avLst/>
          </a:prstGeom>
          <a:noFill/>
          <a:ln w="9525">
            <a:noFill/>
            <a:miter lim="800000"/>
            <a:headEnd/>
            <a:tailEnd/>
          </a:ln>
        </p:spPr>
        <p:txBody>
          <a:bodyPr wrap="none">
            <a:spAutoFit/>
          </a:bodyPr>
          <a:lstStyle/>
          <a:p>
            <a:r>
              <a:rPr lang="en-US" sz="2800">
                <a:solidFill>
                  <a:srgbClr val="FF5050"/>
                </a:solidFill>
              </a:rPr>
              <a:t>  Y</a:t>
            </a:r>
          </a:p>
          <a:p>
            <a:r>
              <a:rPr lang="en-US" sz="2800">
                <a:solidFill>
                  <a:srgbClr val="FF5050"/>
                </a:solidFill>
              </a:rPr>
              <a:t>goes</a:t>
            </a:r>
          </a:p>
          <a:p>
            <a:r>
              <a:rPr lang="en-US" sz="2800">
                <a:solidFill>
                  <a:srgbClr val="FF5050"/>
                </a:solidFill>
              </a:rPr>
              <a:t>down</a:t>
            </a:r>
          </a:p>
        </p:txBody>
      </p:sp>
      <p:sp>
        <p:nvSpPr>
          <p:cNvPr id="43019" name="Line 12"/>
          <p:cNvSpPr>
            <a:spLocks noChangeShapeType="1"/>
          </p:cNvSpPr>
          <p:nvPr/>
        </p:nvSpPr>
        <p:spPr bwMode="auto">
          <a:xfrm>
            <a:off x="854075" y="4362450"/>
            <a:ext cx="0" cy="838200"/>
          </a:xfrm>
          <a:prstGeom prst="line">
            <a:avLst/>
          </a:prstGeom>
          <a:noFill/>
          <a:ln w="50800">
            <a:solidFill>
              <a:schemeClr val="tx1"/>
            </a:solidFill>
            <a:round/>
            <a:headEnd/>
            <a:tailEnd type="triangle" w="med" len="med"/>
          </a:ln>
        </p:spPr>
        <p:txBody>
          <a:bodyPr/>
          <a:lstStyle/>
          <a:p>
            <a:endParaRPr lang="en-US"/>
          </a:p>
        </p:txBody>
      </p:sp>
      <p:sp>
        <p:nvSpPr>
          <p:cNvPr id="43020" name="Line 13"/>
          <p:cNvSpPr>
            <a:spLocks noChangeShapeType="1"/>
          </p:cNvSpPr>
          <p:nvPr/>
        </p:nvSpPr>
        <p:spPr bwMode="auto">
          <a:xfrm>
            <a:off x="6035675" y="1847850"/>
            <a:ext cx="1066800" cy="0"/>
          </a:xfrm>
          <a:prstGeom prst="line">
            <a:avLst/>
          </a:prstGeom>
          <a:noFill/>
          <a:ln w="50800">
            <a:solidFill>
              <a:schemeClr val="tx1"/>
            </a:solidFill>
            <a:round/>
            <a:headEnd/>
            <a:tailEnd type="triangle" w="med" len="med"/>
          </a:ln>
        </p:spPr>
        <p:txBody>
          <a:bodyPr/>
          <a:lstStyle/>
          <a:p>
            <a:endParaRPr lang="en-US"/>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Graphics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4035" name="Rectangle 2"/>
          <p:cNvSpPr>
            <a:spLocks noChangeArrowheads="1"/>
          </p:cNvSpPr>
          <p:nvPr/>
        </p:nvSpPr>
        <p:spPr bwMode="auto">
          <a:xfrm>
            <a:off x="1692275" y="2000250"/>
            <a:ext cx="6172200" cy="3505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4036" name="Text Box 3"/>
          <p:cNvSpPr txBox="1">
            <a:spLocks noChangeArrowheads="1"/>
          </p:cNvSpPr>
          <p:nvPr/>
        </p:nvSpPr>
        <p:spPr bwMode="auto">
          <a:xfrm>
            <a:off x="549275" y="1619250"/>
            <a:ext cx="749300" cy="519113"/>
          </a:xfrm>
          <a:prstGeom prst="rect">
            <a:avLst/>
          </a:prstGeom>
          <a:noFill/>
          <a:ln w="9525">
            <a:noFill/>
            <a:miter lim="800000"/>
            <a:headEnd/>
            <a:tailEnd/>
          </a:ln>
        </p:spPr>
        <p:txBody>
          <a:bodyPr wrap="none">
            <a:spAutoFit/>
          </a:bodyPr>
          <a:lstStyle/>
          <a:p>
            <a:r>
              <a:rPr lang="en-US" sz="2800"/>
              <a:t>0,0</a:t>
            </a:r>
          </a:p>
        </p:txBody>
      </p:sp>
      <p:sp>
        <p:nvSpPr>
          <p:cNvPr id="44038" name="Rectangle 7"/>
          <p:cNvSpPr>
            <a:spLocks noChangeArrowheads="1"/>
          </p:cNvSpPr>
          <p:nvPr/>
        </p:nvSpPr>
        <p:spPr bwMode="auto">
          <a:xfrm>
            <a:off x="1463675" y="5810250"/>
            <a:ext cx="6545263" cy="519113"/>
          </a:xfrm>
          <a:prstGeom prst="rect">
            <a:avLst/>
          </a:prstGeom>
          <a:noFill/>
          <a:ln w="9525">
            <a:noFill/>
            <a:miter lim="800000"/>
            <a:headEnd/>
            <a:tailEnd/>
          </a:ln>
        </p:spPr>
        <p:txBody>
          <a:bodyPr wrap="none">
            <a:spAutoFit/>
          </a:bodyPr>
          <a:lstStyle/>
          <a:p>
            <a:r>
              <a:rPr lang="en-US" sz="2800"/>
              <a:t>window.fillOval( 100, 100, 50, 50 );</a:t>
            </a:r>
          </a:p>
        </p:txBody>
      </p:sp>
      <p:sp>
        <p:nvSpPr>
          <p:cNvPr id="44039" name="Text Box 8"/>
          <p:cNvSpPr txBox="1">
            <a:spLocks noChangeArrowheads="1"/>
          </p:cNvSpPr>
          <p:nvPr/>
        </p:nvSpPr>
        <p:spPr bwMode="auto">
          <a:xfrm>
            <a:off x="3429000" y="1447800"/>
            <a:ext cx="2611438" cy="519113"/>
          </a:xfrm>
          <a:prstGeom prst="rect">
            <a:avLst/>
          </a:prstGeom>
          <a:noFill/>
          <a:ln w="9525">
            <a:noFill/>
            <a:miter lim="800000"/>
            <a:headEnd/>
            <a:tailEnd/>
          </a:ln>
        </p:spPr>
        <p:txBody>
          <a:bodyPr wrap="none">
            <a:spAutoFit/>
          </a:bodyPr>
          <a:lstStyle/>
          <a:p>
            <a:r>
              <a:rPr lang="en-US" sz="2800">
                <a:solidFill>
                  <a:srgbClr val="FF5050"/>
                </a:solidFill>
              </a:rPr>
              <a:t>X goes across</a:t>
            </a:r>
          </a:p>
        </p:txBody>
      </p:sp>
      <p:sp>
        <p:nvSpPr>
          <p:cNvPr id="44040" name="Text Box 9"/>
          <p:cNvSpPr txBox="1">
            <a:spLocks noChangeArrowheads="1"/>
          </p:cNvSpPr>
          <p:nvPr/>
        </p:nvSpPr>
        <p:spPr bwMode="auto">
          <a:xfrm>
            <a:off x="549275" y="2914650"/>
            <a:ext cx="1169988" cy="1373188"/>
          </a:xfrm>
          <a:prstGeom prst="rect">
            <a:avLst/>
          </a:prstGeom>
          <a:noFill/>
          <a:ln w="9525">
            <a:noFill/>
            <a:miter lim="800000"/>
            <a:headEnd/>
            <a:tailEnd/>
          </a:ln>
        </p:spPr>
        <p:txBody>
          <a:bodyPr wrap="none">
            <a:spAutoFit/>
          </a:bodyPr>
          <a:lstStyle/>
          <a:p>
            <a:r>
              <a:rPr lang="en-US" sz="2800">
                <a:solidFill>
                  <a:srgbClr val="FF5050"/>
                </a:solidFill>
              </a:rPr>
              <a:t>  Y</a:t>
            </a:r>
          </a:p>
          <a:p>
            <a:r>
              <a:rPr lang="en-US" sz="2800">
                <a:solidFill>
                  <a:srgbClr val="FF5050"/>
                </a:solidFill>
              </a:rPr>
              <a:t>goes</a:t>
            </a:r>
          </a:p>
          <a:p>
            <a:r>
              <a:rPr lang="en-US" sz="2800">
                <a:solidFill>
                  <a:srgbClr val="FF5050"/>
                </a:solidFill>
              </a:rPr>
              <a:t>down</a:t>
            </a:r>
          </a:p>
        </p:txBody>
      </p:sp>
      <p:sp>
        <p:nvSpPr>
          <p:cNvPr id="44041" name="Line 10"/>
          <p:cNvSpPr>
            <a:spLocks noChangeShapeType="1"/>
          </p:cNvSpPr>
          <p:nvPr/>
        </p:nvSpPr>
        <p:spPr bwMode="auto">
          <a:xfrm>
            <a:off x="1006475" y="4286250"/>
            <a:ext cx="0" cy="838200"/>
          </a:xfrm>
          <a:prstGeom prst="line">
            <a:avLst/>
          </a:prstGeom>
          <a:noFill/>
          <a:ln w="50800">
            <a:solidFill>
              <a:schemeClr val="tx1"/>
            </a:solidFill>
            <a:round/>
            <a:headEnd/>
            <a:tailEnd type="triangle" w="med" len="med"/>
          </a:ln>
        </p:spPr>
        <p:txBody>
          <a:bodyPr/>
          <a:lstStyle/>
          <a:p>
            <a:endParaRPr lang="en-US"/>
          </a:p>
        </p:txBody>
      </p:sp>
      <p:sp>
        <p:nvSpPr>
          <p:cNvPr id="44042" name="Line 11"/>
          <p:cNvSpPr>
            <a:spLocks noChangeShapeType="1"/>
          </p:cNvSpPr>
          <p:nvPr/>
        </p:nvSpPr>
        <p:spPr bwMode="auto">
          <a:xfrm>
            <a:off x="6188075" y="1771650"/>
            <a:ext cx="1066800" cy="0"/>
          </a:xfrm>
          <a:prstGeom prst="line">
            <a:avLst/>
          </a:prstGeom>
          <a:noFill/>
          <a:ln w="50800">
            <a:solidFill>
              <a:schemeClr val="tx1"/>
            </a:solidFill>
            <a:round/>
            <a:headEnd/>
            <a:tailEnd type="triangle" w="med" len="med"/>
          </a:ln>
        </p:spPr>
        <p:txBody>
          <a:bodyPr/>
          <a:lstStyle/>
          <a:p>
            <a:endParaRPr lang="en-US"/>
          </a:p>
        </p:txBody>
      </p:sp>
      <p:sp>
        <p:nvSpPr>
          <p:cNvPr id="44043" name="Oval 12"/>
          <p:cNvSpPr>
            <a:spLocks noChangeArrowheads="1"/>
          </p:cNvSpPr>
          <p:nvPr/>
        </p:nvSpPr>
        <p:spPr bwMode="auto">
          <a:xfrm>
            <a:off x="2606675" y="2686050"/>
            <a:ext cx="990600" cy="914400"/>
          </a:xfrm>
          <a:prstGeom prst="ellipse">
            <a:avLst/>
          </a:prstGeom>
          <a:solidFill>
            <a:srgbClr val="0000FF"/>
          </a:solidFill>
          <a:ln w="9525">
            <a:solidFill>
              <a:schemeClr val="tx1"/>
            </a:solidFill>
            <a:round/>
            <a:headEnd/>
            <a:tailEnd/>
          </a:ln>
        </p:spPr>
        <p:txBody>
          <a:bodyPr wrap="none" anchor="ctr"/>
          <a:lstStyle/>
          <a:p>
            <a:endParaRPr lang="en-US"/>
          </a:p>
        </p:txBody>
      </p:sp>
      <p:sp>
        <p:nvSpPr>
          <p:cNvPr id="44044" name="Text Box 13"/>
          <p:cNvSpPr txBox="1">
            <a:spLocks noChangeArrowheads="1"/>
          </p:cNvSpPr>
          <p:nvPr/>
        </p:nvSpPr>
        <p:spPr bwMode="auto">
          <a:xfrm>
            <a:off x="2301875" y="2381250"/>
            <a:ext cx="1828800" cy="304800"/>
          </a:xfrm>
          <a:prstGeom prst="rect">
            <a:avLst/>
          </a:prstGeom>
          <a:noFill/>
          <a:ln w="9525">
            <a:noFill/>
            <a:miter lim="800000"/>
            <a:headEnd/>
            <a:tailEnd/>
          </a:ln>
        </p:spPr>
        <p:txBody>
          <a:bodyPr>
            <a:spAutoFit/>
          </a:bodyPr>
          <a:lstStyle/>
          <a:p>
            <a:pPr>
              <a:spcBef>
                <a:spcPct val="50000"/>
              </a:spcBef>
            </a:pPr>
            <a:r>
              <a:rPr lang="en-US" sz="1400"/>
              <a:t>X=100   y=100</a:t>
            </a:r>
          </a:p>
        </p:txBody>
      </p:sp>
      <p:sp>
        <p:nvSpPr>
          <p:cNvPr id="44045" name="Text Box 14"/>
          <p:cNvSpPr txBox="1">
            <a:spLocks noChangeArrowheads="1"/>
          </p:cNvSpPr>
          <p:nvPr/>
        </p:nvSpPr>
        <p:spPr bwMode="auto">
          <a:xfrm>
            <a:off x="2073275" y="3676650"/>
            <a:ext cx="2209800" cy="304800"/>
          </a:xfrm>
          <a:prstGeom prst="rect">
            <a:avLst/>
          </a:prstGeom>
          <a:noFill/>
          <a:ln w="9525">
            <a:noFill/>
            <a:miter lim="800000"/>
            <a:headEnd/>
            <a:tailEnd/>
          </a:ln>
        </p:spPr>
        <p:txBody>
          <a:bodyPr>
            <a:spAutoFit/>
          </a:bodyPr>
          <a:lstStyle/>
          <a:p>
            <a:pPr>
              <a:spcBef>
                <a:spcPct val="50000"/>
              </a:spcBef>
            </a:pPr>
            <a:r>
              <a:rPr lang="en-US" sz="1400"/>
              <a:t>width=50   height=50</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Passing Parameters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5059" name="Text Box 2"/>
          <p:cNvSpPr txBox="1">
            <a:spLocks noChangeArrowheads="1"/>
          </p:cNvSpPr>
          <p:nvPr/>
        </p:nvSpPr>
        <p:spPr bwMode="auto">
          <a:xfrm>
            <a:off x="990600" y="1600200"/>
            <a:ext cx="7848600" cy="3081338"/>
          </a:xfrm>
          <a:prstGeom prst="rect">
            <a:avLst/>
          </a:prstGeom>
          <a:noFill/>
          <a:ln w="12700">
            <a:noFill/>
            <a:miter lim="800000"/>
            <a:headEnd type="none" w="sm" len="sm"/>
            <a:tailEnd type="none" w="sm" len="sm"/>
          </a:ln>
        </p:spPr>
        <p:txBody>
          <a:bodyPr>
            <a:spAutoFit/>
          </a:bodyPr>
          <a:lstStyle/>
          <a:p>
            <a:r>
              <a:rPr lang="en-US" sz="2800"/>
              <a:t>public void paint( Graphics window )</a:t>
            </a:r>
          </a:p>
          <a:p>
            <a:r>
              <a:rPr lang="en-US" sz="2800"/>
              <a:t>{</a:t>
            </a:r>
          </a:p>
          <a:p>
            <a:r>
              <a:rPr lang="en-US" sz="2800"/>
              <a:t>   window.setColor(Color.BLUE);</a:t>
            </a:r>
          </a:p>
          <a:p>
            <a:r>
              <a:rPr lang="en-US" sz="2800"/>
              <a:t>   window.</a:t>
            </a:r>
            <a:r>
              <a:rPr lang="en-US" sz="2800">
                <a:solidFill>
                  <a:schemeClr val="accent2"/>
                </a:solidFill>
              </a:rPr>
              <a:t>fillRect</a:t>
            </a:r>
            <a:r>
              <a:rPr lang="en-US" sz="2800"/>
              <a:t>(150, 300, 100, 20);</a:t>
            </a:r>
          </a:p>
          <a:p>
            <a:r>
              <a:rPr lang="en-US" sz="2800"/>
              <a:t>   window.setColor(Color.GRAY);</a:t>
            </a:r>
          </a:p>
          <a:p>
            <a:r>
              <a:rPr lang="en-US" sz="2800"/>
              <a:t>   window.</a:t>
            </a:r>
            <a:r>
              <a:rPr lang="en-US" sz="2800">
                <a:solidFill>
                  <a:schemeClr val="accent2"/>
                </a:solidFill>
              </a:rPr>
              <a:t>drawRect</a:t>
            </a:r>
            <a:r>
              <a:rPr lang="en-US" sz="2800"/>
              <a:t>(200,80,50,50);</a:t>
            </a:r>
          </a:p>
          <a:p>
            <a:r>
              <a:rPr lang="en-US" sz="2800"/>
              <a:t>}</a:t>
            </a:r>
            <a:r>
              <a:rPr lang="en-US" sz="1800"/>
              <a:t>  </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Rectangles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6387" name="Text Box 2"/>
          <p:cNvSpPr txBox="1">
            <a:spLocks noChangeArrowheads="1"/>
          </p:cNvSpPr>
          <p:nvPr/>
        </p:nvSpPr>
        <p:spPr bwMode="auto">
          <a:xfrm>
            <a:off x="990600" y="1828800"/>
            <a:ext cx="7417415" cy="584775"/>
          </a:xfrm>
          <a:prstGeom prst="rect">
            <a:avLst/>
          </a:prstGeom>
          <a:noFill/>
          <a:ln w="12700">
            <a:noFill/>
            <a:miter lim="800000"/>
            <a:headEnd type="none" w="sm" len="sm"/>
            <a:tailEnd type="none" w="sm" len="sm"/>
          </a:ln>
        </p:spPr>
        <p:txBody>
          <a:bodyPr wrap="none">
            <a:spAutoFit/>
          </a:bodyPr>
          <a:lstStyle/>
          <a:p>
            <a:r>
              <a:rPr lang="en-US" sz="3200" dirty="0" err="1" smtClean="0"/>
              <a:t>AplusBug</a:t>
            </a:r>
            <a:r>
              <a:rPr lang="en-US" sz="3200" dirty="0" smtClean="0"/>
              <a:t> dude  </a:t>
            </a:r>
            <a:r>
              <a:rPr lang="en-US" sz="3200" dirty="0"/>
              <a:t>= </a:t>
            </a:r>
            <a:r>
              <a:rPr lang="en-US" sz="3200" dirty="0">
                <a:solidFill>
                  <a:srgbClr val="FF0000"/>
                </a:solidFill>
              </a:rPr>
              <a:t>new</a:t>
            </a:r>
            <a:r>
              <a:rPr lang="en-US" sz="3200" dirty="0"/>
              <a:t> </a:t>
            </a:r>
            <a:r>
              <a:rPr lang="en-US" sz="3200" dirty="0" err="1" smtClean="0"/>
              <a:t>AplusBug</a:t>
            </a:r>
            <a:r>
              <a:rPr lang="en-US" sz="3200" dirty="0" smtClean="0"/>
              <a:t>();</a:t>
            </a:r>
            <a:endParaRPr lang="en-US" sz="3200" dirty="0"/>
          </a:p>
        </p:txBody>
      </p:sp>
      <p:sp>
        <p:nvSpPr>
          <p:cNvPr id="16388" name="Rectangle 3"/>
          <p:cNvSpPr>
            <a:spLocks noChangeArrowheads="1"/>
          </p:cNvSpPr>
          <p:nvPr/>
        </p:nvSpPr>
        <p:spPr bwMode="auto">
          <a:xfrm>
            <a:off x="3962400" y="2971800"/>
            <a:ext cx="3048000" cy="19050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endParaRPr lang="en-US" sz="3200"/>
          </a:p>
        </p:txBody>
      </p:sp>
      <p:sp>
        <p:nvSpPr>
          <p:cNvPr id="16389" name="Text Box 4"/>
          <p:cNvSpPr txBox="1">
            <a:spLocks noChangeArrowheads="1"/>
          </p:cNvSpPr>
          <p:nvPr/>
        </p:nvSpPr>
        <p:spPr bwMode="auto">
          <a:xfrm>
            <a:off x="1371600" y="2590800"/>
            <a:ext cx="1207382" cy="584775"/>
          </a:xfrm>
          <a:prstGeom prst="rect">
            <a:avLst/>
          </a:prstGeom>
          <a:noFill/>
          <a:ln w="12700">
            <a:noFill/>
            <a:miter lim="800000"/>
            <a:headEnd type="none" w="sm" len="sm"/>
            <a:tailEnd type="none" w="sm" len="sm"/>
          </a:ln>
        </p:spPr>
        <p:txBody>
          <a:bodyPr wrap="none">
            <a:spAutoFit/>
          </a:bodyPr>
          <a:lstStyle/>
          <a:p>
            <a:r>
              <a:rPr lang="en-US" sz="3200" dirty="0" smtClean="0"/>
              <a:t>dude</a:t>
            </a:r>
            <a:endParaRPr lang="en-US" sz="3200" dirty="0"/>
          </a:p>
        </p:txBody>
      </p:sp>
      <p:sp>
        <p:nvSpPr>
          <p:cNvPr id="16390" name="Line 5"/>
          <p:cNvSpPr>
            <a:spLocks noChangeShapeType="1"/>
          </p:cNvSpPr>
          <p:nvPr/>
        </p:nvSpPr>
        <p:spPr bwMode="auto">
          <a:xfrm>
            <a:off x="2209800" y="3124200"/>
            <a:ext cx="1676400" cy="914400"/>
          </a:xfrm>
          <a:prstGeom prst="line">
            <a:avLst/>
          </a:prstGeom>
          <a:noFill/>
          <a:ln w="101600">
            <a:solidFill>
              <a:srgbClr val="FF0000"/>
            </a:solidFill>
            <a:round/>
            <a:headEnd type="none" w="sm" len="sm"/>
            <a:tailEnd type="triangle" w="sm" len="sm"/>
          </a:ln>
        </p:spPr>
        <p:txBody>
          <a:bodyPr/>
          <a:lstStyle/>
          <a:p>
            <a:endParaRPr lang="en-US"/>
          </a:p>
        </p:txBody>
      </p:sp>
      <p:sp>
        <p:nvSpPr>
          <p:cNvPr id="16391" name="Text Box 6"/>
          <p:cNvSpPr txBox="1">
            <a:spLocks noChangeArrowheads="1"/>
          </p:cNvSpPr>
          <p:nvPr/>
        </p:nvSpPr>
        <p:spPr bwMode="auto">
          <a:xfrm>
            <a:off x="609600" y="4953000"/>
            <a:ext cx="8191666" cy="1077218"/>
          </a:xfrm>
          <a:prstGeom prst="rect">
            <a:avLst/>
          </a:prstGeom>
          <a:noFill/>
          <a:ln w="12700">
            <a:noFill/>
            <a:miter lim="800000"/>
            <a:headEnd type="none" w="sm" len="sm"/>
            <a:tailEnd type="none" w="sm" len="sm"/>
          </a:ln>
        </p:spPr>
        <p:txBody>
          <a:bodyPr wrap="none">
            <a:spAutoFit/>
          </a:bodyPr>
          <a:lstStyle/>
          <a:p>
            <a:r>
              <a:rPr lang="en-US" sz="3200" dirty="0" smtClean="0"/>
              <a:t>dude </a:t>
            </a:r>
            <a:r>
              <a:rPr lang="en-US" sz="3200" dirty="0"/>
              <a:t>is a reference variable that refers</a:t>
            </a:r>
          </a:p>
          <a:p>
            <a:r>
              <a:rPr lang="en-US" sz="3200" dirty="0"/>
              <a:t>to </a:t>
            </a:r>
            <a:r>
              <a:rPr lang="en-US" sz="3200" dirty="0" smtClean="0"/>
              <a:t>an </a:t>
            </a:r>
            <a:r>
              <a:rPr lang="en-US" sz="3200" dirty="0" err="1" smtClean="0"/>
              <a:t>AplusBug</a:t>
            </a:r>
            <a:r>
              <a:rPr lang="en-US" sz="3200" dirty="0" smtClean="0"/>
              <a:t> </a:t>
            </a:r>
            <a:r>
              <a:rPr lang="en-US" sz="3200" dirty="0"/>
              <a:t>object.</a:t>
            </a:r>
          </a:p>
        </p:txBody>
      </p:sp>
      <p:sp>
        <p:nvSpPr>
          <p:cNvPr id="16393" name="Text Box 8"/>
          <p:cNvSpPr txBox="1">
            <a:spLocks noChangeArrowheads="1"/>
          </p:cNvSpPr>
          <p:nvPr/>
        </p:nvSpPr>
        <p:spPr bwMode="auto">
          <a:xfrm>
            <a:off x="5181600" y="2667000"/>
            <a:ext cx="838200" cy="304800"/>
          </a:xfrm>
          <a:prstGeom prst="rect">
            <a:avLst/>
          </a:prstGeom>
          <a:noFill/>
          <a:ln w="12700">
            <a:noFill/>
            <a:miter lim="800000"/>
            <a:headEnd type="none" w="sm" len="sm"/>
            <a:tailEnd type="none" w="sm" len="sm"/>
          </a:ln>
        </p:spPr>
        <p:txBody>
          <a:bodyPr>
            <a:spAutoFit/>
          </a:bodyPr>
          <a:lstStyle/>
          <a:p>
            <a:r>
              <a:rPr lang="en-US" sz="1400">
                <a:solidFill>
                  <a:srgbClr val="0000FF"/>
                </a:solidFill>
              </a:rPr>
              <a:t>0x234</a:t>
            </a:r>
            <a:endParaRPr lang="en-US" sz="1400"/>
          </a:p>
        </p:txBody>
      </p:sp>
      <p:sp>
        <p:nvSpPr>
          <p:cNvPr id="16394" name="Text Box 9"/>
          <p:cNvSpPr txBox="1">
            <a:spLocks noChangeArrowheads="1"/>
          </p:cNvSpPr>
          <p:nvPr/>
        </p:nvSpPr>
        <p:spPr bwMode="auto">
          <a:xfrm>
            <a:off x="1447800" y="3048000"/>
            <a:ext cx="838200" cy="304800"/>
          </a:xfrm>
          <a:prstGeom prst="rect">
            <a:avLst/>
          </a:prstGeom>
          <a:noFill/>
          <a:ln w="12700">
            <a:noFill/>
            <a:miter lim="800000"/>
            <a:headEnd type="none" w="sm" len="sm"/>
            <a:tailEnd type="none" w="sm" len="sm"/>
          </a:ln>
        </p:spPr>
        <p:txBody>
          <a:bodyPr>
            <a:spAutoFit/>
          </a:bodyPr>
          <a:lstStyle/>
          <a:p>
            <a:r>
              <a:rPr lang="en-US" sz="1400">
                <a:solidFill>
                  <a:srgbClr val="0000FF"/>
                </a:solidFill>
              </a:rPr>
              <a:t>0x234</a:t>
            </a:r>
            <a:endParaRPr lang="en-US" sz="1400"/>
          </a:p>
        </p:txBody>
      </p:sp>
      <p:sp>
        <p:nvSpPr>
          <p:cNvPr id="16396" name="Rectangle 11"/>
          <p:cNvSpPr>
            <a:spLocks noChangeArrowheads="1"/>
          </p:cNvSpPr>
          <p:nvPr/>
        </p:nvSpPr>
        <p:spPr bwMode="auto">
          <a:xfrm>
            <a:off x="4114800" y="3276600"/>
            <a:ext cx="1396536" cy="400110"/>
          </a:xfrm>
          <a:prstGeom prst="rect">
            <a:avLst/>
          </a:prstGeom>
          <a:noFill/>
          <a:ln w="9525">
            <a:noFill/>
            <a:miter lim="800000"/>
            <a:headEnd/>
            <a:tailEnd/>
          </a:ln>
        </p:spPr>
        <p:txBody>
          <a:bodyPr wrap="none">
            <a:spAutoFit/>
          </a:bodyPr>
          <a:lstStyle/>
          <a:p>
            <a:r>
              <a:rPr lang="en-US" dirty="0" err="1" smtClean="0"/>
              <a:t>AplusBug</a:t>
            </a:r>
            <a:endParaRPr lang="en-US" dirty="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Instantiation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4" name="Picture 13"/>
          <p:cNvPicPr>
            <a:picLocks noChangeAspect="1" noChangeArrowheads="1"/>
          </p:cNvPicPr>
          <p:nvPr/>
        </p:nvPicPr>
        <p:blipFill>
          <a:blip r:embed="rId3" cstate="print"/>
          <a:srcRect/>
          <a:stretch>
            <a:fillRect/>
          </a:stretch>
        </p:blipFill>
        <p:spPr bwMode="auto">
          <a:xfrm>
            <a:off x="5638800" y="3200400"/>
            <a:ext cx="1284674" cy="1428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rectangles.java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lines.java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207928" name="Group 56"/>
          <p:cNvGraphicFramePr>
            <a:graphicFrameLocks noGrp="1"/>
          </p:cNvGraphicFramePr>
          <p:nvPr/>
        </p:nvGraphicFramePr>
        <p:xfrm>
          <a:off x="609600" y="533400"/>
          <a:ext cx="8077200" cy="4526280"/>
        </p:xfrm>
        <a:graphic>
          <a:graphicData uri="http://schemas.openxmlformats.org/drawingml/2006/table">
            <a:tbl>
              <a:tblPr/>
              <a:tblGrid>
                <a:gridCol w="5105400"/>
                <a:gridCol w="2971800"/>
              </a:tblGrid>
              <a:tr h="121920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Graphics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drawArc(x,y,w,h,startAngle,arcAngle)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draws an arc at spot x,y that is w wide and h tall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fillArc(x,y,w,h,startAngle,arcAngle)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draws a filled arc at spot x,y that is w wide and h tall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r>
              <a:tr h="449263">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startAngle specifies the start of the arc</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arcAngle specifies the length of the arc</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bl>
          </a:graphicData>
        </a:graphic>
      </p:graphicFrame>
      <p:sp>
        <p:nvSpPr>
          <p:cNvPr id="48149" name="Text Box 57"/>
          <p:cNvSpPr txBox="1">
            <a:spLocks noChangeArrowheads="1"/>
          </p:cNvSpPr>
          <p:nvPr/>
        </p:nvSpPr>
        <p:spPr bwMode="auto">
          <a:xfrm>
            <a:off x="2514600" y="5334000"/>
            <a:ext cx="3962400" cy="1019175"/>
          </a:xfrm>
          <a:prstGeom prst="rect">
            <a:avLst/>
          </a:prstGeom>
          <a:noFill/>
          <a:ln w="12700">
            <a:solidFill>
              <a:srgbClr val="0000FF"/>
            </a:solidFill>
            <a:miter lim="800000"/>
            <a:headEnd type="none" w="sm" len="sm"/>
            <a:tailEnd type="none" w="sm" len="sm"/>
          </a:ln>
        </p:spPr>
        <p:txBody>
          <a:bodyPr>
            <a:spAutoFit/>
          </a:bodyPr>
          <a:lstStyle/>
          <a:p>
            <a:r>
              <a:rPr lang="en-US">
                <a:solidFill>
                  <a:schemeClr val="accent2"/>
                </a:solidFill>
              </a:rPr>
              <a:t>import java.awt.Graphics;</a:t>
            </a:r>
          </a:p>
          <a:p>
            <a:r>
              <a:rPr lang="en-US">
                <a:solidFill>
                  <a:schemeClr val="accent2"/>
                </a:solidFill>
              </a:rPr>
              <a:t>import java.awt.Color;</a:t>
            </a:r>
          </a:p>
          <a:p>
            <a:r>
              <a:rPr lang="en-US">
                <a:solidFill>
                  <a:schemeClr val="accent2"/>
                </a:solidFill>
              </a:rPr>
              <a:t>import javax.swing.JFrame;</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arcs.java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fonts.java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colors.java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METHODS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1200329"/>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Methods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6" name="Text Box 3"/>
          <p:cNvSpPr txBox="1">
            <a:spLocks noChangeArrowheads="1"/>
          </p:cNvSpPr>
          <p:nvPr/>
        </p:nvSpPr>
        <p:spPr bwMode="auto">
          <a:xfrm>
            <a:off x="1371600" y="2057400"/>
            <a:ext cx="6740525" cy="2955925"/>
          </a:xfrm>
          <a:prstGeom prst="rect">
            <a:avLst/>
          </a:prstGeom>
          <a:noFill/>
          <a:ln w="9525">
            <a:noFill/>
            <a:miter lim="800000"/>
            <a:headEnd/>
            <a:tailEnd/>
          </a:ln>
        </p:spPr>
        <p:txBody>
          <a:bodyPr wrap="none">
            <a:spAutoFit/>
          </a:bodyPr>
          <a:lstStyle/>
          <a:p>
            <a:r>
              <a:rPr lang="en-US" sz="3200"/>
              <a:t>A method is a storage location</a:t>
            </a:r>
          </a:p>
          <a:p>
            <a:r>
              <a:rPr lang="en-US" sz="3200"/>
              <a:t>for related program statements.</a:t>
            </a:r>
          </a:p>
          <a:p>
            <a:r>
              <a:rPr lang="en-US" sz="3200"/>
              <a:t>When called, a method usually </a:t>
            </a:r>
          </a:p>
          <a:p>
            <a:r>
              <a:rPr lang="en-US" sz="3200"/>
              <a:t>performs a specific task.</a:t>
            </a:r>
          </a:p>
          <a:p>
            <a:endParaRPr lang="en-US" sz="3200"/>
          </a:p>
          <a:p>
            <a:r>
              <a:rPr lang="en-US" sz="2800"/>
              <a:t>System.out.println( )</a:t>
            </a:r>
            <a:endParaRPr lang="en-US" sz="360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59" name="WordArt 2"/>
          <p:cNvSpPr>
            <a:spLocks noChangeArrowheads="1" noChangeShapeType="1" noTextEdit="1"/>
          </p:cNvSpPr>
          <p:nvPr/>
        </p:nvSpPr>
        <p:spPr bwMode="auto">
          <a:xfrm>
            <a:off x="1066800" y="2286000"/>
            <a:ext cx="6400800" cy="609600"/>
          </a:xfrm>
          <a:prstGeom prst="rect">
            <a:avLst/>
          </a:prstGeom>
        </p:spPr>
        <p:txBody>
          <a:bodyPr wrap="none" fromWordArt="1">
            <a:prstTxWarp prst="textPlain">
              <a:avLst>
                <a:gd name="adj" fmla="val 50000"/>
              </a:avLst>
            </a:prstTxWarp>
          </a:bodyPr>
          <a:lstStyle/>
          <a:p>
            <a:pPr algn="ctr"/>
            <a:r>
              <a:rPr lang="en-US" sz="3600" kern="10" dirty="0" err="1" smtClean="0">
                <a:ln w="9525">
                  <a:solidFill>
                    <a:srgbClr val="FFFF00"/>
                  </a:solidFill>
                  <a:round/>
                  <a:headEnd/>
                  <a:tailEnd/>
                </a:ln>
                <a:solidFill>
                  <a:srgbClr val="0000FF"/>
                </a:solidFill>
                <a:effectLst>
                  <a:outerShdw dist="35921" dir="2700000" algn="ctr" rotWithShape="0">
                    <a:srgbClr val="C0C0C0"/>
                  </a:outerShdw>
                </a:effectLst>
                <a:latin typeface="Impact"/>
              </a:rPr>
              <a:t>Math.random</a:t>
            </a:r>
            <a:r>
              <a:rPr lang="en-US" sz="3600" kern="10" dirty="0" smtClean="0">
                <a:ln w="9525">
                  <a:solidFill>
                    <a:srgbClr val="FFFF00"/>
                  </a:solidFill>
                  <a:round/>
                  <a:headEnd/>
                  <a:tailEnd/>
                </a:ln>
                <a:solidFill>
                  <a:srgbClr val="0000FF"/>
                </a:solidFill>
                <a:effectLst>
                  <a:outerShdw dist="35921" dir="2700000" algn="ctr" rotWithShape="0">
                    <a:srgbClr val="C0C0C0"/>
                  </a:outerShdw>
                </a:effectLst>
                <a:latin typeface="Impact"/>
              </a:rPr>
              <a:t>()</a:t>
            </a:r>
            <a:endPar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a:endParaRPr>
          </a:p>
        </p:txBody>
      </p:sp>
      <p:sp>
        <p:nvSpPr>
          <p:cNvPr id="19460" name="WordArt 3"/>
          <p:cNvSpPr>
            <a:spLocks noChangeArrowheads="1" noChangeShapeType="1" noTextEdit="1"/>
          </p:cNvSpPr>
          <p:nvPr/>
        </p:nvSpPr>
        <p:spPr bwMode="auto">
          <a:xfrm>
            <a:off x="990600" y="4876800"/>
            <a:ext cx="6172200" cy="914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System.out.println( )</a:t>
            </a:r>
          </a:p>
        </p:txBody>
      </p:sp>
      <p:sp>
        <p:nvSpPr>
          <p:cNvPr id="19461" name="WordArt 4"/>
          <p:cNvSpPr>
            <a:spLocks noChangeArrowheads="1" noChangeShapeType="1" noTextEdit="1"/>
          </p:cNvSpPr>
          <p:nvPr/>
        </p:nvSpPr>
        <p:spPr bwMode="auto">
          <a:xfrm>
            <a:off x="2057400" y="3505200"/>
            <a:ext cx="6172200" cy="685800"/>
          </a:xfrm>
          <a:prstGeom prst="rect">
            <a:avLst/>
          </a:prstGeom>
        </p:spPr>
        <p:txBody>
          <a:bodyPr wrap="none" fromWordArt="1">
            <a:prstTxWarp prst="textPlain">
              <a:avLst>
                <a:gd name="adj" fmla="val 50000"/>
              </a:avLst>
            </a:prstTxWarp>
          </a:bodyPr>
          <a:lstStyle/>
          <a:p>
            <a:pPr algn="ctr"/>
            <a:r>
              <a:rPr lang="en-US" sz="3600" kern="10">
                <a:ln w="9525">
                  <a:solidFill>
                    <a:srgbClr val="FFCC00"/>
                  </a:solidFill>
                  <a:round/>
                  <a:headEnd/>
                  <a:tailEnd/>
                </a:ln>
                <a:solidFill>
                  <a:srgbClr val="008000"/>
                </a:solidFill>
                <a:effectLst>
                  <a:outerShdw dist="35921" dir="2700000" algn="ctr" rotWithShape="0">
                    <a:srgbClr val="C0C0C0">
                      <a:alpha val="79999"/>
                    </a:srgbClr>
                  </a:outerShdw>
                </a:effectLst>
                <a:latin typeface="Impact"/>
              </a:rPr>
              <a:t>keyboard.nextInt( )</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Common Methods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0483" name="Text Box 2"/>
          <p:cNvSpPr txBox="1">
            <a:spLocks noChangeArrowheads="1"/>
          </p:cNvSpPr>
          <p:nvPr/>
        </p:nvSpPr>
        <p:spPr bwMode="auto">
          <a:xfrm>
            <a:off x="685800" y="1600200"/>
            <a:ext cx="6633547" cy="2308324"/>
          </a:xfrm>
          <a:prstGeom prst="rect">
            <a:avLst/>
          </a:prstGeom>
          <a:noFill/>
          <a:ln w="9525">
            <a:noFill/>
            <a:miter lim="800000"/>
            <a:headEnd/>
            <a:tailEnd/>
          </a:ln>
        </p:spPr>
        <p:txBody>
          <a:bodyPr wrap="none">
            <a:spAutoFit/>
          </a:bodyPr>
          <a:lstStyle/>
          <a:p>
            <a:r>
              <a:rPr lang="en-US" sz="3600" dirty="0"/>
              <a:t>public void speak()</a:t>
            </a:r>
          </a:p>
          <a:p>
            <a:r>
              <a:rPr lang="en-US" sz="3600" dirty="0"/>
              <a:t>{</a:t>
            </a:r>
          </a:p>
          <a:p>
            <a:r>
              <a:rPr lang="en-US" sz="3600" dirty="0"/>
              <a:t>   </a:t>
            </a:r>
            <a:r>
              <a:rPr lang="en-US" sz="3600" dirty="0" err="1"/>
              <a:t>out.println</a:t>
            </a:r>
            <a:r>
              <a:rPr lang="en-US" sz="3600" dirty="0" smtClean="0"/>
              <a:t>("chirp-chirp");</a:t>
            </a:r>
            <a:endParaRPr lang="en-US" sz="3600" dirty="0"/>
          </a:p>
          <a:p>
            <a:r>
              <a:rPr lang="en-US" sz="3600" dirty="0"/>
              <a:t>}</a:t>
            </a:r>
          </a:p>
        </p:txBody>
      </p:sp>
      <p:sp>
        <p:nvSpPr>
          <p:cNvPr id="20485" name="Text Box 4"/>
          <p:cNvSpPr txBox="1">
            <a:spLocks noChangeArrowheads="1"/>
          </p:cNvSpPr>
          <p:nvPr/>
        </p:nvSpPr>
        <p:spPr bwMode="auto">
          <a:xfrm>
            <a:off x="6019800" y="4343400"/>
            <a:ext cx="2362200" cy="101917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dirty="0">
                <a:solidFill>
                  <a:srgbClr val="FF0000"/>
                </a:solidFill>
              </a:rPr>
              <a:t>OUTPUT</a:t>
            </a:r>
          </a:p>
          <a:p>
            <a:r>
              <a:rPr lang="en-US" sz="2800" dirty="0" smtClean="0"/>
              <a:t>chirp-chirp</a:t>
            </a:r>
            <a:endParaRPr lang="en-US" sz="2800" dirty="0"/>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Methods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2209800" y="3810000"/>
            <a:ext cx="2038350" cy="22669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7" name="Text Box 2"/>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sz="2800"/>
          </a:p>
        </p:txBody>
      </p:sp>
      <p:sp>
        <p:nvSpPr>
          <p:cNvPr id="21508" name="Text Box 4"/>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sz="2800"/>
          </a:p>
        </p:txBody>
      </p:sp>
      <p:sp>
        <p:nvSpPr>
          <p:cNvPr id="21509" name="Text Box 5"/>
          <p:cNvSpPr txBox="1">
            <a:spLocks noChangeArrowheads="1"/>
          </p:cNvSpPr>
          <p:nvPr/>
        </p:nvSpPr>
        <p:spPr bwMode="auto">
          <a:xfrm>
            <a:off x="3124200" y="1905000"/>
            <a:ext cx="2057400" cy="482600"/>
          </a:xfrm>
          <a:prstGeom prst="rect">
            <a:avLst/>
          </a:prstGeom>
          <a:solidFill>
            <a:schemeClr val="bg1">
              <a:alpha val="0"/>
            </a:schemeClr>
          </a:solidFill>
          <a:ln w="25400">
            <a:solidFill>
              <a:srgbClr val="FF0000"/>
            </a:solidFill>
            <a:miter lim="800000"/>
            <a:headEnd type="none" w="sm" len="sm"/>
            <a:tailEnd type="none" w="sm" len="sm"/>
          </a:ln>
        </p:spPr>
        <p:txBody>
          <a:bodyPr>
            <a:spAutoFit/>
          </a:bodyPr>
          <a:lstStyle/>
          <a:p>
            <a:pPr>
              <a:spcBef>
                <a:spcPct val="50000"/>
              </a:spcBef>
            </a:pPr>
            <a:r>
              <a:rPr lang="en-US" sz="2400">
                <a:solidFill>
                  <a:srgbClr val="CC0000"/>
                </a:solidFill>
              </a:rPr>
              <a:t>return type</a:t>
            </a:r>
          </a:p>
        </p:txBody>
      </p:sp>
      <p:sp>
        <p:nvSpPr>
          <p:cNvPr id="21510" name="Text Box 10"/>
          <p:cNvSpPr txBox="1">
            <a:spLocks noChangeArrowheads="1"/>
          </p:cNvSpPr>
          <p:nvPr/>
        </p:nvSpPr>
        <p:spPr bwMode="auto">
          <a:xfrm>
            <a:off x="5334000" y="1905000"/>
            <a:ext cx="1066800" cy="482600"/>
          </a:xfrm>
          <a:prstGeom prst="rect">
            <a:avLst/>
          </a:prstGeom>
          <a:solidFill>
            <a:schemeClr val="bg1">
              <a:alpha val="0"/>
            </a:schemeClr>
          </a:solidFill>
          <a:ln w="25400">
            <a:solidFill>
              <a:srgbClr val="333399"/>
            </a:solidFill>
            <a:miter lim="800000"/>
            <a:headEnd type="none" w="sm" len="sm"/>
            <a:tailEnd type="none" w="sm" len="sm"/>
          </a:ln>
        </p:spPr>
        <p:txBody>
          <a:bodyPr>
            <a:spAutoFit/>
          </a:bodyPr>
          <a:lstStyle/>
          <a:p>
            <a:pPr>
              <a:spcBef>
                <a:spcPct val="50000"/>
              </a:spcBef>
            </a:pPr>
            <a:r>
              <a:rPr lang="en-US" sz="2400">
                <a:solidFill>
                  <a:srgbClr val="000066"/>
                </a:solidFill>
              </a:rPr>
              <a:t>name</a:t>
            </a:r>
          </a:p>
        </p:txBody>
      </p:sp>
      <p:sp>
        <p:nvSpPr>
          <p:cNvPr id="21511" name="Text Box 11"/>
          <p:cNvSpPr txBox="1">
            <a:spLocks noChangeArrowheads="1"/>
          </p:cNvSpPr>
          <p:nvPr/>
        </p:nvSpPr>
        <p:spPr bwMode="auto">
          <a:xfrm>
            <a:off x="6553200" y="1905000"/>
            <a:ext cx="1524000" cy="482600"/>
          </a:xfrm>
          <a:prstGeom prst="rect">
            <a:avLst/>
          </a:prstGeom>
          <a:solidFill>
            <a:schemeClr val="bg1">
              <a:alpha val="0"/>
            </a:schemeClr>
          </a:solidFill>
          <a:ln w="25400">
            <a:solidFill>
              <a:srgbClr val="008000"/>
            </a:solidFill>
            <a:miter lim="800000"/>
            <a:headEnd type="none" w="sm" len="sm"/>
            <a:tailEnd type="none" w="sm" len="sm"/>
          </a:ln>
        </p:spPr>
        <p:txBody>
          <a:bodyPr>
            <a:spAutoFit/>
          </a:bodyPr>
          <a:lstStyle/>
          <a:p>
            <a:pPr>
              <a:spcBef>
                <a:spcPct val="50000"/>
              </a:spcBef>
            </a:pPr>
            <a:r>
              <a:rPr lang="en-US" sz="2400">
                <a:solidFill>
                  <a:srgbClr val="008000"/>
                </a:solidFill>
              </a:rPr>
              <a:t>params</a:t>
            </a:r>
          </a:p>
        </p:txBody>
      </p:sp>
      <p:sp>
        <p:nvSpPr>
          <p:cNvPr id="21512" name="Text Box 13"/>
          <p:cNvSpPr txBox="1">
            <a:spLocks noChangeArrowheads="1"/>
          </p:cNvSpPr>
          <p:nvPr/>
        </p:nvSpPr>
        <p:spPr bwMode="auto">
          <a:xfrm>
            <a:off x="762000" y="2590800"/>
            <a:ext cx="7315200" cy="482600"/>
          </a:xfrm>
          <a:prstGeom prst="rect">
            <a:avLst/>
          </a:prstGeom>
          <a:solidFill>
            <a:schemeClr val="bg1">
              <a:alpha val="0"/>
            </a:schemeClr>
          </a:solidFill>
          <a:ln w="25400">
            <a:solidFill>
              <a:srgbClr val="FF9900"/>
            </a:solidFill>
            <a:miter lim="800000"/>
            <a:headEnd type="none" w="sm" len="sm"/>
            <a:tailEnd type="none" w="sm" len="sm"/>
          </a:ln>
        </p:spPr>
        <p:txBody>
          <a:bodyPr>
            <a:spAutoFit/>
          </a:bodyPr>
          <a:lstStyle/>
          <a:p>
            <a:pPr algn="ctr">
              <a:spcBef>
                <a:spcPct val="50000"/>
              </a:spcBef>
            </a:pPr>
            <a:r>
              <a:rPr lang="en-US" sz="2400">
                <a:solidFill>
                  <a:srgbClr val="FF9900"/>
                </a:solidFill>
              </a:rPr>
              <a:t>code</a:t>
            </a:r>
          </a:p>
        </p:txBody>
      </p:sp>
      <p:sp>
        <p:nvSpPr>
          <p:cNvPr id="21513" name="Text Box 14"/>
          <p:cNvSpPr txBox="1">
            <a:spLocks noChangeArrowheads="1"/>
          </p:cNvSpPr>
          <p:nvPr/>
        </p:nvSpPr>
        <p:spPr bwMode="auto">
          <a:xfrm>
            <a:off x="762000" y="1905000"/>
            <a:ext cx="2209800" cy="482600"/>
          </a:xfrm>
          <a:prstGeom prst="rect">
            <a:avLst/>
          </a:prstGeom>
          <a:solidFill>
            <a:schemeClr val="bg1">
              <a:alpha val="0"/>
            </a:schemeClr>
          </a:solidFill>
          <a:ln w="25400">
            <a:solidFill>
              <a:srgbClr val="0099CC"/>
            </a:solidFill>
            <a:miter lim="800000"/>
            <a:headEnd type="none" w="sm" len="sm"/>
            <a:tailEnd type="none" w="sm" len="sm"/>
          </a:ln>
        </p:spPr>
        <p:txBody>
          <a:bodyPr>
            <a:spAutoFit/>
          </a:bodyPr>
          <a:lstStyle/>
          <a:p>
            <a:pPr algn="ctr">
              <a:spcBef>
                <a:spcPct val="50000"/>
              </a:spcBef>
            </a:pPr>
            <a:r>
              <a:rPr lang="en-US" sz="2400">
                <a:solidFill>
                  <a:srgbClr val="0099CC"/>
                </a:solidFill>
              </a:rPr>
              <a:t>access</a:t>
            </a:r>
          </a:p>
        </p:txBody>
      </p:sp>
      <p:sp>
        <p:nvSpPr>
          <p:cNvPr id="21515" name="Text Box 17"/>
          <p:cNvSpPr txBox="1">
            <a:spLocks noChangeArrowheads="1"/>
          </p:cNvSpPr>
          <p:nvPr/>
        </p:nvSpPr>
        <p:spPr bwMode="auto">
          <a:xfrm>
            <a:off x="838200" y="3810000"/>
            <a:ext cx="6746875" cy="1800225"/>
          </a:xfrm>
          <a:prstGeom prst="rect">
            <a:avLst/>
          </a:prstGeom>
          <a:noFill/>
          <a:ln w="9525">
            <a:noFill/>
            <a:miter lim="800000"/>
            <a:headEnd/>
            <a:tailEnd/>
          </a:ln>
        </p:spPr>
        <p:txBody>
          <a:bodyPr wrap="none">
            <a:spAutoFit/>
          </a:bodyPr>
          <a:lstStyle/>
          <a:p>
            <a:r>
              <a:rPr lang="en-US" sz="2800" dirty="0">
                <a:solidFill>
                  <a:srgbClr val="0099CC"/>
                </a:solidFill>
              </a:rPr>
              <a:t>public </a:t>
            </a:r>
            <a:r>
              <a:rPr lang="en-US" sz="2800" dirty="0"/>
              <a:t>		</a:t>
            </a:r>
            <a:r>
              <a:rPr lang="en-US" sz="2800" dirty="0">
                <a:solidFill>
                  <a:srgbClr val="CC0000"/>
                </a:solidFill>
              </a:rPr>
              <a:t>void </a:t>
            </a:r>
            <a:r>
              <a:rPr lang="en-US" sz="2800" dirty="0"/>
              <a:t>		</a:t>
            </a:r>
            <a:r>
              <a:rPr lang="en-US" sz="2800" dirty="0">
                <a:solidFill>
                  <a:srgbClr val="000066"/>
                </a:solidFill>
              </a:rPr>
              <a:t>speak</a:t>
            </a:r>
            <a:r>
              <a:rPr lang="en-US" sz="2800" dirty="0">
                <a:solidFill>
                  <a:srgbClr val="008000"/>
                </a:solidFill>
              </a:rPr>
              <a:t>( 	)</a:t>
            </a:r>
          </a:p>
          <a:p>
            <a:r>
              <a:rPr lang="en-US" sz="2800" dirty="0">
                <a:solidFill>
                  <a:srgbClr val="FF9900"/>
                </a:solidFill>
              </a:rPr>
              <a:t>{</a:t>
            </a:r>
          </a:p>
          <a:p>
            <a:r>
              <a:rPr lang="en-US" sz="2800" dirty="0">
                <a:solidFill>
                  <a:srgbClr val="FF9900"/>
                </a:solidFill>
              </a:rPr>
              <a:t>   </a:t>
            </a:r>
            <a:r>
              <a:rPr lang="en-US" sz="2800" dirty="0" err="1">
                <a:solidFill>
                  <a:srgbClr val="FF9900"/>
                </a:solidFill>
              </a:rPr>
              <a:t>System.out.println</a:t>
            </a:r>
            <a:r>
              <a:rPr lang="en-US" sz="2800" dirty="0" smtClean="0">
                <a:solidFill>
                  <a:srgbClr val="FF9900"/>
                </a:solidFill>
              </a:rPr>
              <a:t>("chirp-chirp");</a:t>
            </a:r>
            <a:endParaRPr lang="en-US" sz="2800" dirty="0">
              <a:solidFill>
                <a:srgbClr val="FF9900"/>
              </a:solidFill>
            </a:endParaRPr>
          </a:p>
          <a:p>
            <a:r>
              <a:rPr lang="en-US" sz="2800" dirty="0">
                <a:solidFill>
                  <a:srgbClr val="FF9900"/>
                </a:solidFill>
              </a:rPr>
              <a:t>}</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Methods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49506" name="Rectangle 2"/>
          <p:cNvSpPr>
            <a:spLocks noChangeArrowheads="1"/>
          </p:cNvSpPr>
          <p:nvPr/>
        </p:nvSpPr>
        <p:spPr bwMode="auto">
          <a:xfrm>
            <a:off x="1143000" y="1981200"/>
            <a:ext cx="7010400" cy="3140075"/>
          </a:xfrm>
          <a:prstGeom prst="rect">
            <a:avLst/>
          </a:prstGeom>
          <a:noFill/>
          <a:ln w="9525">
            <a:noFill/>
            <a:miter lim="800000"/>
            <a:headEnd/>
            <a:tailEnd/>
          </a:ln>
        </p:spPr>
        <p:txBody>
          <a:bodyPr lIns="92075" tIns="46038" rIns="92075" bIns="46038">
            <a:spAutoFit/>
          </a:bodyPr>
          <a:lstStyle/>
          <a:p>
            <a:r>
              <a:rPr lang="en-US" sz="4000" dirty="0">
                <a:latin typeface="Arial" charset="0"/>
              </a:rPr>
              <a:t>All members with public</a:t>
            </a:r>
          </a:p>
          <a:p>
            <a:r>
              <a:rPr lang="en-US" sz="4000" dirty="0">
                <a:latin typeface="Arial" charset="0"/>
              </a:rPr>
              <a:t>access can be accessed or</a:t>
            </a:r>
          </a:p>
          <a:p>
            <a:r>
              <a:rPr lang="en-US" sz="4000" dirty="0">
                <a:latin typeface="Arial" charset="0"/>
              </a:rPr>
              <a:t>modified inside and outside of the class where they are</a:t>
            </a:r>
          </a:p>
          <a:p>
            <a:r>
              <a:rPr lang="en-US" sz="4000" dirty="0">
                <a:latin typeface="Arial" charset="0"/>
              </a:rPr>
              <a:t>defined.</a:t>
            </a:r>
            <a:endParaRPr lang="en-US" sz="3600" dirty="0">
              <a:latin typeface="Arial"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Public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anim calcmode="lin" valueType="num">
                                      <p:cBhvr additive="base">
                                        <p:cTn id="7" dur="500" fill="hold"/>
                                        <p:tgtEl>
                                          <p:spTgt spid="149506"/>
                                        </p:tgtEl>
                                        <p:attrNameLst>
                                          <p:attrName>ppt_x</p:attrName>
                                        </p:attrNameLst>
                                      </p:cBhvr>
                                      <p:tavLst>
                                        <p:tav tm="0">
                                          <p:val>
                                            <p:strVal val="0-#ppt_w/2"/>
                                          </p:val>
                                        </p:tav>
                                        <p:tav tm="100000">
                                          <p:val>
                                            <p:strVal val="#ppt_x"/>
                                          </p:val>
                                        </p:tav>
                                      </p:tavLst>
                                    </p:anim>
                                    <p:anim calcmode="lin" valueType="num">
                                      <p:cBhvr additive="base">
                                        <p:cTn id="8" dur="500" fill="hold"/>
                                        <p:tgtEl>
                                          <p:spTgt spid="1495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4147</TotalTime>
  <Words>1924</Words>
  <Application>Microsoft Macintosh PowerPoint</Application>
  <PresentationFormat>On-screen Show (4:3)</PresentationFormat>
  <Paragraphs>430</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params</dc:title>
  <dc:subject>OOP Parameters</dc:subject>
  <dc:creator>A+ Computer Science</dc:creator>
  <cp:keywords>www.apluscompsci.com</cp:keywords>
  <dc:description>OOP Parameters_x000d_
©A+ Computer Science_x000d_
www.apluscompsci.com</dc:description>
  <cp:lastModifiedBy>Garrett</cp:lastModifiedBy>
  <cp:revision>372</cp:revision>
  <dcterms:created xsi:type="dcterms:W3CDTF">1997-10-20T19:37:18Z</dcterms:created>
  <dcterms:modified xsi:type="dcterms:W3CDTF">2018-09-19T18:41:46Z</dcterms:modified>
  <cp:category>www.apluscompsci.com</cp:category>
</cp:coreProperties>
</file>