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552" r:id="rId2"/>
    <p:sldId id="559" r:id="rId3"/>
    <p:sldId id="452" r:id="rId4"/>
    <p:sldId id="481" r:id="rId5"/>
    <p:sldId id="560" r:id="rId6"/>
    <p:sldId id="258" r:id="rId7"/>
    <p:sldId id="456" r:id="rId8"/>
    <p:sldId id="548" r:id="rId9"/>
    <p:sldId id="328" r:id="rId10"/>
    <p:sldId id="332" r:id="rId11"/>
    <p:sldId id="466" r:id="rId12"/>
    <p:sldId id="326" r:id="rId13"/>
    <p:sldId id="345" r:id="rId14"/>
    <p:sldId id="533" r:id="rId15"/>
    <p:sldId id="549" r:id="rId16"/>
    <p:sldId id="411" r:id="rId17"/>
    <p:sldId id="507" r:id="rId18"/>
    <p:sldId id="561" r:id="rId19"/>
    <p:sldId id="460" r:id="rId20"/>
    <p:sldId id="474" r:id="rId21"/>
    <p:sldId id="534" r:id="rId22"/>
    <p:sldId id="562" r:id="rId23"/>
    <p:sldId id="461" r:id="rId24"/>
    <p:sldId id="475" r:id="rId25"/>
    <p:sldId id="535" r:id="rId26"/>
    <p:sldId id="550" r:id="rId27"/>
    <p:sldId id="445" r:id="rId28"/>
    <p:sldId id="446" r:id="rId29"/>
    <p:sldId id="488" r:id="rId30"/>
    <p:sldId id="462" r:id="rId31"/>
    <p:sldId id="536" r:id="rId32"/>
    <p:sldId id="566" r:id="rId33"/>
    <p:sldId id="551" r:id="rId34"/>
    <p:sldId id="436" r:id="rId35"/>
    <p:sldId id="537" r:id="rId36"/>
    <p:sldId id="545" r:id="rId37"/>
    <p:sldId id="517" r:id="rId38"/>
    <p:sldId id="538" r:id="rId39"/>
    <p:sldId id="546" r:id="rId40"/>
    <p:sldId id="511" r:id="rId41"/>
    <p:sldId id="512" r:id="rId42"/>
    <p:sldId id="513" r:id="rId43"/>
    <p:sldId id="539" r:id="rId44"/>
    <p:sldId id="547" r:id="rId45"/>
    <p:sldId id="499" r:id="rId46"/>
    <p:sldId id="500" r:id="rId47"/>
    <p:sldId id="567" r:id="rId48"/>
    <p:sldId id="501" r:id="rId49"/>
    <p:sldId id="502" r:id="rId50"/>
    <p:sldId id="503" r:id="rId51"/>
    <p:sldId id="540" r:id="rId52"/>
    <p:sldId id="505" r:id="rId53"/>
    <p:sldId id="541" r:id="rId54"/>
    <p:sldId id="508" r:id="rId55"/>
    <p:sldId id="542" r:id="rId56"/>
    <p:sldId id="565" r:id="rId57"/>
    <p:sldId id="553" r:id="rId5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3300"/>
    <a:srgbClr val="6600CC"/>
    <a:srgbClr val="FFFF00"/>
    <a:srgbClr val="A50021"/>
    <a:srgbClr val="CCFFCC"/>
    <a:srgbClr val="00CC66"/>
    <a:srgbClr val="0000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6201" autoAdjust="0"/>
  </p:normalViewPr>
  <p:slideViewPr>
    <p:cSldViewPr>
      <p:cViewPr>
        <p:scale>
          <a:sx n="68" d="100"/>
          <a:sy n="68" d="100"/>
        </p:scale>
        <p:origin x="-1080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1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 b="0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 b="0">
                <a:latin typeface="Courier New" pitchFamily="49" charset="0"/>
              </a:defRPr>
            </a:lvl1pPr>
          </a:lstStyle>
          <a:p>
            <a:pPr>
              <a:defRPr/>
            </a:pPr>
            <a:fld id="{1AB9E8E4-799A-4DBF-AE40-006EBD704A2A}" type="datetime1">
              <a:rPr lang="en-US"/>
              <a:pPr>
                <a:defRPr/>
              </a:pPr>
              <a:t>9/5/18</a:t>
            </a:fld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 b="0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 b="0">
                <a:latin typeface="Courier New" pitchFamily="49" charset="0"/>
              </a:defRPr>
            </a:lvl1pPr>
          </a:lstStyle>
          <a:p>
            <a:pPr>
              <a:defRPr/>
            </a:pPr>
            <a:fld id="{882CE374-B182-4FAD-BD9A-2A7F1F6511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97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463675" y="9121775"/>
            <a:ext cx="58515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r>
              <a:rPr lang="en-US"/>
              <a:t>©A+ Computer Science     www.apluscompsci.com                 </a:t>
            </a:r>
            <a:fld id="{F2FF454C-01F5-481D-917A-16CF4BC26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26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E241EE65-791F-4B7C-8B14-49D260C6B19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2Foot5Inches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 is illegal.  </a:t>
            </a:r>
            <a:r>
              <a:rPr lang="en-US" sz="1600" dirty="0" smtClean="0"/>
              <a:t>Identifiers cannot start with numbers.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jump up</a:t>
            </a:r>
            <a:r>
              <a:rPr lang="en-US" sz="1600" dirty="0" smtClean="0"/>
              <a:t> is not legal.  Identifiers cannot contain spaces.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BigTriangle</a:t>
            </a:r>
            <a:r>
              <a:rPr lang="en-US" sz="1600" dirty="0" smtClean="0"/>
              <a:t> is legal.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SpaceInvaders</a:t>
            </a:r>
            <a:r>
              <a:rPr lang="en-US" sz="1600" dirty="0" smtClean="0"/>
              <a:t> is legal.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Space_Invaders</a:t>
            </a:r>
            <a:r>
              <a:rPr lang="en-US" sz="1600" dirty="0" smtClean="0"/>
              <a:t> is legal.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SpaceInvaders</a:t>
            </a:r>
            <a:r>
              <a:rPr lang="en-US" sz="1600" dirty="0" smtClean="0"/>
              <a:t> is legal, but not a suggested naming style.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160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BB024F05-1D0A-4F7A-91F8-F7E2C708FCC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Use identifier names that are clear and informative.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The name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totalPay</a:t>
            </a:r>
            <a:r>
              <a:rPr lang="en-US" sz="1600" smtClean="0"/>
              <a:t> seems to indicate the variable will store the total pay amount for someone or something.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</a:rPr>
              <a:t>double nationalDebt;</a:t>
            </a:r>
          </a:p>
          <a:p>
            <a:pPr eaLnBrk="1" hangingPunct="1"/>
            <a:r>
              <a:rPr lang="en-US" sz="1600" smtClean="0">
                <a:latin typeface="Courier New" pitchFamily="49" charset="0"/>
              </a:rPr>
              <a:t>char firstLetterOfLastName;</a:t>
            </a:r>
          </a:p>
          <a:p>
            <a:pPr eaLnBrk="1" hangingPunct="1"/>
            <a:r>
              <a:rPr lang="en-US" sz="1600" smtClean="0">
                <a:latin typeface="Courier New" pitchFamily="49" charset="0"/>
              </a:rPr>
              <a:t>long buildingHeight;</a:t>
            </a:r>
          </a:p>
          <a:p>
            <a:pPr eaLnBrk="1" hangingPunct="1"/>
            <a:r>
              <a:rPr lang="en-US" sz="1600" smtClean="0">
                <a:latin typeface="Courier New" pitchFamily="49" charset="0"/>
              </a:rPr>
              <a:t>public class BlinkyBall{}</a:t>
            </a:r>
          </a:p>
          <a:p>
            <a:pPr eaLnBrk="1" hangingPunct="1"/>
            <a:r>
              <a:rPr lang="en-US" sz="1600" smtClean="0">
                <a:latin typeface="Courier New" pitchFamily="49" charset="0"/>
              </a:rPr>
              <a:t>public class BlackJack{}</a:t>
            </a:r>
          </a:p>
          <a:p>
            <a:pPr eaLnBrk="1" hangingPunct="1"/>
            <a:endParaRPr lang="en-US" sz="1600" smtClean="0">
              <a:latin typeface="Courier New" pitchFamily="49" charset="0"/>
            </a:endParaRPr>
          </a:p>
          <a:p>
            <a:pPr eaLnBrk="1" hangingPunct="1"/>
            <a:endParaRPr lang="en-US" sz="1600" smtClean="0">
              <a:latin typeface="Courier New" pitchFamily="49" charset="0"/>
            </a:endParaRPr>
          </a:p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1D27863A-E3EC-4C6E-A038-6D45DB96548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Keywords are words that have been assigned a special purpose in the language.  Keywords cannot be used as identifier names.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538A7973-0BE2-4E28-913F-B2C77537D9B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Java is case sensitive. 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99917D7-4FFF-454B-B0C7-4D8D132D8E1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When defining a variable, a data type must be provided.  The data type describes what will be stored in the variable.   A variable is a box where things will be stored.  The data type states what kind of things can be placed in the box.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smtClean="0"/>
              <a:t> can store non-decimal positive and negative numbers.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smtClean="0"/>
              <a:t> can store decimal positive and negative numbers.</a:t>
            </a:r>
          </a:p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C2E01D2A-A547-4708-9DBB-88A3E589DD2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This data type chart lists most data type’s memory usage and range of storage values.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Byte</a:t>
            </a:r>
            <a:r>
              <a:rPr lang="en-US" sz="1600" baseline="0" dirty="0" smtClean="0"/>
              <a:t> – long are integers</a:t>
            </a:r>
          </a:p>
          <a:p>
            <a:pPr eaLnBrk="1" hangingPunct="1"/>
            <a:r>
              <a:rPr lang="en-US" sz="1600" baseline="0" dirty="0" smtClean="0"/>
              <a:t>	Size is difference between these different types</a:t>
            </a:r>
          </a:p>
          <a:p>
            <a:pPr eaLnBrk="1" hangingPunct="1"/>
            <a:r>
              <a:rPr lang="en-US" sz="1600" dirty="0" smtClean="0"/>
              <a:t>Float and double</a:t>
            </a:r>
          </a:p>
          <a:p>
            <a:pPr eaLnBrk="1" hangingPunct="1"/>
            <a:r>
              <a:rPr lang="en-US" sz="1600" dirty="0" smtClean="0"/>
              <a:t>	DECIMALS</a:t>
            </a:r>
          </a:p>
          <a:p>
            <a:pPr eaLnBrk="1" hangingPunct="1"/>
            <a:r>
              <a:rPr lang="en-US" sz="1600" dirty="0" smtClean="0"/>
              <a:t>	Different</a:t>
            </a:r>
            <a:r>
              <a:rPr lang="en-US" sz="1600" baseline="0" dirty="0" smtClean="0"/>
              <a:t> sizes </a:t>
            </a:r>
            <a:r>
              <a:rPr lang="en-US" sz="1600" baseline="0" dirty="0" smtClean="0"/>
              <a:t>again</a:t>
            </a:r>
          </a:p>
          <a:p>
            <a:pPr eaLnBrk="1" hangingPunct="1"/>
            <a:r>
              <a:rPr lang="en-US" sz="1600" baseline="0" dirty="0" smtClean="0"/>
              <a:t>	MUST have an f between the number and the semi-colon</a:t>
            </a:r>
            <a:endParaRPr lang="en-US" sz="1600" baseline="0" dirty="0" smtClean="0"/>
          </a:p>
          <a:p>
            <a:pPr eaLnBrk="1" hangingPunct="1"/>
            <a:r>
              <a:rPr lang="en-US" sz="1600" baseline="0" dirty="0" smtClean="0"/>
              <a:t>Char</a:t>
            </a:r>
          </a:p>
          <a:p>
            <a:pPr eaLnBrk="1" hangingPunct="1"/>
            <a:r>
              <a:rPr lang="en-US" sz="1600" baseline="0" dirty="0" smtClean="0"/>
              <a:t>	Any symbol I could type into my computer</a:t>
            </a:r>
          </a:p>
          <a:p>
            <a:pPr eaLnBrk="1" hangingPunct="1"/>
            <a:r>
              <a:rPr lang="en-US" sz="1600" baseline="0" dirty="0" smtClean="0"/>
              <a:t>	No signs (-? Don’t exist</a:t>
            </a:r>
            <a:r>
              <a:rPr lang="en-US" sz="1600" baseline="0" dirty="0" smtClean="0"/>
              <a:t>)</a:t>
            </a:r>
          </a:p>
          <a:p>
            <a:pPr eaLnBrk="1" hangingPunct="1"/>
            <a:r>
              <a:rPr lang="en-US" sz="1600" baseline="0" dirty="0" smtClean="0"/>
              <a:t>	Apostrophes must surround the character</a:t>
            </a:r>
            <a:endParaRPr lang="en-US" sz="1600" baseline="0" dirty="0" smtClean="0"/>
          </a:p>
          <a:p>
            <a:pPr eaLnBrk="1" hangingPunct="1"/>
            <a:r>
              <a:rPr lang="en-US" sz="1600" baseline="0" dirty="0" smtClean="0"/>
              <a:t>Min and Max must contain how big the numbers that are being used in the programs are</a:t>
            </a:r>
          </a:p>
          <a:p>
            <a:pPr eaLnBrk="1" hangingPunct="1"/>
            <a:r>
              <a:rPr lang="en-US" sz="1600" baseline="0" dirty="0" smtClean="0"/>
              <a:t>	Matters when data usage/storage is important</a:t>
            </a:r>
          </a:p>
          <a:p>
            <a:pPr eaLnBrk="1" hangingPunct="1"/>
            <a:r>
              <a:rPr lang="en-US" sz="1600" baseline="0" dirty="0" smtClean="0"/>
              <a:t>	Min is -(2^whatever the bits memory usage is -1)</a:t>
            </a:r>
          </a:p>
          <a:p>
            <a:pPr eaLnBrk="1" hangingPunct="1"/>
            <a:r>
              <a:rPr lang="en-US" sz="1600" baseline="0" dirty="0" smtClean="0"/>
              <a:t>	Max is positive value of minimum -1</a:t>
            </a:r>
          </a:p>
          <a:p>
            <a:pPr eaLnBrk="1" hangingPunct="1"/>
            <a:r>
              <a:rPr lang="en-US" sz="1600" baseline="0" dirty="0" smtClean="0"/>
              <a:t>8 bits = 1 byte</a:t>
            </a:r>
          </a:p>
          <a:p>
            <a:pPr eaLnBrk="1" hangingPunct="1"/>
            <a:endParaRPr lang="en-US" sz="1600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E23EB432-31A2-46A1-AC8D-8797EB26E35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Integer types(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byte, short, int, long</a:t>
            </a:r>
            <a:r>
              <a:rPr lang="en-US" sz="1600" smtClean="0">
                <a:cs typeface="Times New Roman" pitchFamily="18" charset="0"/>
              </a:rPr>
              <a:t>, and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sz="1600" smtClean="0"/>
              <a:t>) can only store non-decimal values.</a:t>
            </a:r>
          </a:p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4465F10-A736-409E-AEA9-CA769A0D1B0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int one = 120.0; </a:t>
            </a:r>
            <a:r>
              <a:rPr lang="en-US" sz="1600" smtClean="0"/>
              <a:t>   results in an error.  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120.0</a:t>
            </a:r>
            <a:r>
              <a:rPr lang="en-US" sz="1600" smtClean="0"/>
              <a:t> is a decimal value and integer types cannot store decimal values.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int one = (int)120.0;</a:t>
            </a:r>
            <a:r>
              <a:rPr lang="en-US" sz="1600" smtClean="0"/>
              <a:t>   type casting temporarily converts the receiving value so that it can be stored in an integer storage location.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51AD619B-A4D3-4BB8-AFE1-93C7361BFD9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Real / decimal types (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float, double</a:t>
            </a:r>
            <a:r>
              <a:rPr lang="en-US" sz="1600" smtClean="0"/>
              <a:t>) can store non-decimal values as well as decimal values.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double example = 456;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example = 456.323;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2B08C964-C813-4654-ACDC-4A9FF54454B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Real / decimal types (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float, double</a:t>
            </a:r>
            <a:r>
              <a:rPr lang="en-US" sz="1600" smtClean="0"/>
              <a:t>) can store non-decimal values as well as decimal values.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double example = 456;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example = 456.323;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40344B16-3C12-4E0E-9A15-37FF25EBDF5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smtClean="0"/>
              <a:t> is an integer data type.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2FFF6567-C19B-448F-9BAE-D232134B85F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smtClean="0"/>
              <a:t> is an unsigned(has no negative range) integer data type.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char letter = 97;     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out.println(letter);</a:t>
            </a:r>
            <a:r>
              <a:rPr lang="en-US" sz="1600" smtClean="0"/>
              <a:t>		//outs a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letter = 'A';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out.println(letter);</a:t>
            </a:r>
            <a:r>
              <a:rPr lang="en-US" sz="1600" smtClean="0"/>
              <a:t> 		//outs A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8CB2814-7015-4E41-B586-BE74A7E935D2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>
                <a:cs typeface="Times New Roman" pitchFamily="18" charset="0"/>
              </a:rPr>
              <a:t>Once you memorize the starting value for ‘A’, ‘a’, and ‘0’, determining the ASCII values for most letters and numbers is pretty simple.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858A234D-8560-4A7D-A948-BD47760FDDF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A reference variable is used to store the location of an Object.  In most situations, a reference stores the actual memory address of an Object.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and dude </a:t>
            </a:r>
            <a:r>
              <a:rPr lang="en-US" sz="1600" dirty="0" smtClean="0"/>
              <a:t>store the location / memory address of two new </a:t>
            </a:r>
            <a:r>
              <a:rPr lang="en-US" sz="1600" dirty="0" err="1" smtClean="0"/>
              <a:t>AplusBug</a:t>
            </a:r>
            <a:r>
              <a:rPr lang="en-US" sz="1600" dirty="0" smtClean="0"/>
              <a:t> Objects.</a:t>
            </a:r>
          </a:p>
          <a:p>
            <a:pPr eaLnBrk="1" hangingPunct="1"/>
            <a:endParaRPr lang="en-US" sz="1600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8C7BC7BB-CB99-4CFB-BDA2-A26ABF7B90AA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Because char is an integer data type, it is okay to store non-decimal values in a char.  It is also okay to perform integer math operations on a char variable and to store math results in a char variable.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char example = 98;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out.prinltn(example);</a:t>
            </a:r>
            <a:r>
              <a:rPr lang="en-US" sz="1600" smtClean="0"/>
              <a:t>		//outs a  b </a:t>
            </a:r>
          </a:p>
          <a:p>
            <a:pPr eaLnBrk="1" hangingPunct="1"/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example = 'A'+5;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out.prinltn(example);</a:t>
            </a:r>
            <a:r>
              <a:rPr lang="en-US" sz="1600" smtClean="0"/>
              <a:t>		//outs a  F </a:t>
            </a:r>
          </a:p>
          <a:p>
            <a:pPr eaLnBrk="1" hangingPunct="1"/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out.prinltn('A'+5);</a:t>
            </a:r>
            <a:r>
              <a:rPr lang="en-US" sz="1600" smtClean="0"/>
              <a:t>		//outs a  70</a:t>
            </a:r>
            <a:br>
              <a:rPr lang="en-US" sz="1600" smtClean="0"/>
            </a:br>
            <a:r>
              <a:rPr lang="en-US" sz="1600" smtClean="0"/>
              <a:t>	       //outs a 70 because char + int nets an int</a:t>
            </a:r>
            <a:br>
              <a:rPr lang="en-US" sz="1600" smtClean="0"/>
            </a:br>
            <a:endParaRPr lang="en-US" sz="160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720090"/>
            <a:ext cx="4876800" cy="360045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03246166-21A3-4902-BCDF-2CF51472859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A </a:t>
            </a:r>
            <a:r>
              <a:rPr lang="en-US" sz="1600" smtClean="0">
                <a:latin typeface="Courier New" pitchFamily="49" charset="0"/>
              </a:rPr>
              <a:t>boolean</a:t>
            </a:r>
            <a:r>
              <a:rPr lang="en-US" sz="1600" smtClean="0"/>
              <a:t> can store true or false.  A </a:t>
            </a:r>
            <a:r>
              <a:rPr lang="en-US" sz="1600" smtClean="0">
                <a:latin typeface="Courier New" pitchFamily="49" charset="0"/>
              </a:rPr>
              <a:t>boolean</a:t>
            </a:r>
            <a:r>
              <a:rPr lang="en-US" sz="1600" smtClean="0"/>
              <a:t> cannot store letters or numbers.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F323D2C-DDC9-45B6-8C75-A398865BE74A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endParaRPr lang="en-US" sz="16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9F79944F-CF01-4AD7-8217-9942D4B547D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A reference variable is used to store the location of an Object.  In most situations, a reference stores the actual memory address of an Object.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sz="1600" dirty="0" smtClean="0"/>
              <a:t> stores the location / memory address of a new </a:t>
            </a:r>
            <a:r>
              <a:rPr lang="en-US" sz="1600" dirty="0" err="1" smtClean="0"/>
              <a:t>AplusBug</a:t>
            </a:r>
            <a:r>
              <a:rPr lang="en-US" sz="1600" dirty="0" smtClean="0"/>
              <a:t>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71C835CC-3DD4-4731-A9D6-E9A2A383A85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The variable receiving the value is placed on the left of the assignment operator( = ).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57 is the value being placed in box receiver.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6C808FC-7935-4B8F-A9F2-70D41D29703C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2313"/>
            <a:ext cx="4797425" cy="3597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A data-type must be placed in front of/to the left of a variable name when that variable is defined.</a:t>
            </a:r>
          </a:p>
          <a:p>
            <a:pPr eaLnBrk="1" hangingPunct="1"/>
            <a:r>
              <a:rPr lang="en-US" sz="1600" smtClean="0"/>
              <a:t>When assigning a variable that has already been defined, only the name and the value are required.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094B6C70-F03A-4E60-B6F9-F8E38BF0AC39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6176962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Variable definitions and assignments can be performed on one line.</a:t>
            </a:r>
          </a:p>
          <a:p>
            <a:pPr eaLnBrk="1" hangingPunct="1"/>
            <a:r>
              <a:rPr lang="en-US" sz="1600" smtClean="0">
                <a:latin typeface="Courier New" pitchFamily="49" charset="0"/>
              </a:rPr>
              <a:t>int intFun=75;</a:t>
            </a:r>
            <a:r>
              <a:rPr lang="en-US" sz="1600" smtClean="0"/>
              <a:t>		//definition and assignment   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More than one variable can be defined and assigned on the same  line.</a:t>
            </a:r>
          </a:p>
          <a:p>
            <a:pPr eaLnBrk="1" hangingPunct="1"/>
            <a:r>
              <a:rPr lang="en-US" sz="1600" smtClean="0">
                <a:latin typeface="Courier New" pitchFamily="49" charset="0"/>
              </a:rPr>
              <a:t>int go=3, stop=2, pause=1;  </a:t>
            </a:r>
            <a:r>
              <a:rPr lang="en-US" sz="1600" smtClean="0"/>
              <a:t>//separate with a comma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805D2782-1167-40D7-93BE-A99BBA915E62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This data type chart lists most data type’s memory usage and range of storage values.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14623297-2D38-46D8-AC10-CE4124EDDF5D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marL="228600" indent="-228600" eaLnBrk="1" hangingPunct="1"/>
            <a:r>
              <a:rPr lang="en-US" sz="1600" dirty="0" smtClean="0"/>
              <a:t>The more bits a data type has the more that data type can store.  A 64 bit type has much more storage room than an 8 bit type.</a:t>
            </a:r>
          </a:p>
          <a:p>
            <a:pPr marL="228600" indent="-228600" eaLnBrk="1" hangingPunct="1"/>
            <a:endParaRPr lang="en-US" sz="1600" dirty="0" smtClean="0"/>
          </a:p>
          <a:p>
            <a:pPr marL="228600" indent="-228600" eaLnBrk="1" hangingPunct="1">
              <a:buFontTx/>
              <a:buAutoNum type="arabicPlain" startAt="128"/>
            </a:pPr>
            <a:r>
              <a:rPr lang="en-US" sz="1600" dirty="0" smtClean="0"/>
              <a:t>  64  32   16   8   4   2   1  base 10 value of each binary digit</a:t>
            </a:r>
          </a:p>
          <a:p>
            <a:pPr marL="228600" indent="-228600" eaLnBrk="1" hangingPunct="1"/>
            <a:r>
              <a:rPr lang="en-US" sz="1600" dirty="0" smtClean="0"/>
              <a:t>                            1   0   1   0  =  10 in base 10 </a:t>
            </a:r>
          </a:p>
          <a:p>
            <a:pPr marL="228600" indent="-228600" eaLnBrk="1" hangingPunct="1"/>
            <a:r>
              <a:rPr lang="en-US" sz="1600" dirty="0" smtClean="0"/>
              <a:t>                            1   1   1   1  =   15 in base 10(4 bit)</a:t>
            </a:r>
          </a:p>
          <a:p>
            <a:pPr marL="228600" indent="-228600" eaLnBrk="1" hangingPunct="1"/>
            <a:r>
              <a:rPr lang="en-US" sz="1600" dirty="0" smtClean="0"/>
              <a:t>    1     0    0    0   1   0   0   0  = 136 in base 10</a:t>
            </a:r>
          </a:p>
          <a:p>
            <a:pPr marL="228600" indent="-228600" eaLnBrk="1" hangingPunct="1"/>
            <a:r>
              <a:rPr lang="en-US" sz="1600" dirty="0" smtClean="0"/>
              <a:t>    1     1    1    1   1   1   1   1  = 255 in base 10(8 bit)</a:t>
            </a:r>
          </a:p>
          <a:p>
            <a:pPr marL="228600" indent="-228600" eaLnBrk="1" hangingPunct="1"/>
            <a:endParaRPr lang="en-US" sz="1600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14623297-2D38-46D8-AC10-CE4124EDDF5D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marL="228600" indent="-228600" eaLnBrk="1" hangingPunct="1"/>
            <a:r>
              <a:rPr lang="en-US" sz="1600" dirty="0" smtClean="0"/>
              <a:t>The more bits a data type has the more that data type can store.  A 64 bit type has much more storage room than an 8 bit type.</a:t>
            </a:r>
          </a:p>
          <a:p>
            <a:pPr marL="228600" indent="-228600" eaLnBrk="1" hangingPunct="1"/>
            <a:endParaRPr lang="en-US" sz="1600" dirty="0" smtClean="0"/>
          </a:p>
          <a:p>
            <a:pPr marL="228600" indent="-228600" eaLnBrk="1" hangingPunct="1">
              <a:buFontTx/>
              <a:buAutoNum type="arabicPlain" startAt="128"/>
            </a:pPr>
            <a:r>
              <a:rPr lang="en-US" sz="1600" dirty="0" smtClean="0"/>
              <a:t>  64  32   16   8   4   2   1  base 10 value of each binary digit</a:t>
            </a:r>
          </a:p>
          <a:p>
            <a:pPr marL="228600" indent="-228600" eaLnBrk="1" hangingPunct="1"/>
            <a:r>
              <a:rPr lang="en-US" sz="1600" dirty="0" smtClean="0"/>
              <a:t>                            1   0   1   0  =  10 in base 10 </a:t>
            </a:r>
          </a:p>
          <a:p>
            <a:pPr marL="228600" indent="-228600" eaLnBrk="1" hangingPunct="1"/>
            <a:r>
              <a:rPr lang="en-US" sz="1600" dirty="0" smtClean="0"/>
              <a:t>                            1   1   1   1  =   15 in base 10(4 bit)</a:t>
            </a:r>
          </a:p>
          <a:p>
            <a:pPr marL="228600" indent="-228600" eaLnBrk="1" hangingPunct="1"/>
            <a:r>
              <a:rPr lang="en-US" sz="1600" dirty="0" smtClean="0"/>
              <a:t>    1     0    0    0   1   0   0   0  = 136 in base 10</a:t>
            </a:r>
          </a:p>
          <a:p>
            <a:pPr marL="228600" indent="-228600" eaLnBrk="1" hangingPunct="1"/>
            <a:r>
              <a:rPr lang="en-US" sz="1600" dirty="0" smtClean="0"/>
              <a:t>    1     1    1    1   1   1   1   1  = 255 in base 10(8 bit)</a:t>
            </a:r>
          </a:p>
          <a:p>
            <a:pPr marL="228600" indent="-228600" eaLnBrk="1" hangingPunct="1"/>
            <a:endParaRPr lang="en-US" sz="1600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57CB893D-7FFF-430F-B50D-E6E8D17A11C5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MIN_VALUE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MAX_VALUE</a:t>
            </a:r>
            <a:r>
              <a:rPr lang="en-US" sz="1600" smtClean="0"/>
              <a:t> fields store the minimum and maximum values that can be stored in a particular type.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90CF8AC8-9CD2-4D99-802E-00DBBED8BE86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MIN_VALUE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MAX_VALUE</a:t>
            </a:r>
            <a:r>
              <a:rPr lang="en-US" sz="1600" smtClean="0"/>
              <a:t> fields store the minimum and maximum values that can be stored in a particular type.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983E75ED-4E50-4FE6-9DAE-D6695D20F445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Overflow errors occur at run-time when a value is assigned to a variable that is too large.  The resulting value is typically a negative value.  The negative value occurs when the positive upper bound is overflowed into the negative range.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Attempting to assign a numeric constant that is too large to a variable is a syntax error.  It is very easy for Java to determine that the value is too large for the data type.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byte example = 128; </a:t>
            </a:r>
            <a:r>
              <a:rPr lang="en-US" sz="1600" smtClean="0"/>
              <a:t>  //compile error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60954AE4-5EFD-4C65-B451-37573CDAA137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MIN_VALUE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MAX_VALUE</a:t>
            </a:r>
            <a:r>
              <a:rPr lang="en-US" sz="1600" smtClean="0"/>
              <a:t> fields store the minimum and maximum values that can be stored in a particular type.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39012EB0-E465-439D-97F0-F9ABA2B0CC79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MIN_VALUE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MAX_VALUE</a:t>
            </a:r>
            <a:r>
              <a:rPr lang="en-US" sz="1600" smtClean="0"/>
              <a:t> fields store the minimum and maximum values that can be stored in a particular type.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23E4D972-E774-45BB-B504-9F2ABF47108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A non-reference variable is a storage location for a value.  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err="1" smtClean="0"/>
              <a:t>aplus</a:t>
            </a:r>
            <a:r>
              <a:rPr lang="en-US" sz="1600" dirty="0" smtClean="0"/>
              <a:t> is an integer primitive variable.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dirty="0" smtClean="0"/>
              <a:t> is not a reference variable.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dirty="0" smtClean="0"/>
              <a:t> stores an integer value.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dirty="0" smtClean="0"/>
              <a:t> is a double primitive variable.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dirty="0" smtClean="0"/>
              <a:t> is not a reference variable.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compsci</a:t>
            </a:r>
            <a:r>
              <a:rPr lang="en-US" sz="1600" dirty="0" smtClean="0"/>
              <a:t> stores a decimal value. 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022B8D54-664D-441B-BCDC-56B0C6F7B22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A variable is a box that stores a specific type of value.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dirty="0" smtClean="0"/>
              <a:t> stores an integer value.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dirty="0" smtClean="0"/>
              <a:t> is not a reference; thus, it does not store a location / memory address.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8384242C-F8AE-4F14-90C4-23B550EB441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>
                <a:cs typeface="Times New Roman" pitchFamily="18" charset="0"/>
              </a:rPr>
              <a:t>An identifier is used to identify something.  Identifiers should begin with letters.   Identifiers can contain symbols, letters, and numbers.</a:t>
            </a:r>
          </a:p>
          <a:p>
            <a:pPr eaLnBrk="1" hangingPunct="1"/>
            <a:endParaRPr lang="en-US" sz="1600" dirty="0" smtClean="0">
              <a:cs typeface="Times New Roman" pitchFamily="18" charset="0"/>
            </a:endParaRPr>
          </a:p>
          <a:p>
            <a:pPr eaLnBrk="1" hangingPunct="1"/>
            <a:r>
              <a:rPr lang="en-US" sz="1600" dirty="0" smtClean="0">
                <a:cs typeface="Times New Roman" pitchFamily="18" charset="0"/>
              </a:rPr>
              <a:t>A box that will store integer numbers needs a name.  The name should clearly identify what will be stored in the box.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1600" dirty="0" smtClean="0">
                <a:cs typeface="Times New Roman" pitchFamily="18" charset="0"/>
              </a:rPr>
              <a:t> clearly states that the box will contain the width of something.</a:t>
            </a:r>
          </a:p>
          <a:p>
            <a:pPr eaLnBrk="1" hangingPunct="1"/>
            <a:endParaRPr lang="en-US" sz="1600" dirty="0" smtClean="0">
              <a:cs typeface="Times New Roman" pitchFamily="18" charset="0"/>
            </a:endParaRP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dirty="0" smtClean="0">
                <a:cs typeface="Times New Roman" pitchFamily="18" charset="0"/>
              </a:rPr>
              <a:t> is used to identify a class.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C4D82-7D89-41B3-B6A2-3995C05F9E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D3FB6-94EE-4BF7-93D7-C0FA4CF6A0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48369-DB77-4C3F-B62B-F18D41BA5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9264E-AAC2-47D8-AD8B-8FE722E50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D352E-879A-4AFF-B934-B36F3C790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7913C-47BA-44FA-8707-2CA8BD799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08054-3F5E-4E06-B201-3FF24A527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77B93-B9BD-49C2-928B-2024D90C2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55792-1D05-4CE2-A34B-4691C9CB57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DBC5-04E8-4D4E-AF61-46E538545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AFFB-D975-4E1C-AB22-886DF4282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+mn-lt"/>
              </a:defRPr>
            </a:lvl1pPr>
          </a:lstStyle>
          <a:p>
            <a:pPr>
              <a:defRPr/>
            </a:pPr>
            <a:fld id="{EDF1ECDE-17DB-4E3F-BC2E-8EAAD669B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dirty="0" smtClean="0">
              <a:latin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</a:t>
            </a:r>
            <a:r>
              <a:rPr lang="en-US" dirty="0" err="1" smtClean="0"/>
              <a:t>www.apluscompsci.com</a:t>
            </a:r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VARIABLES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85800" y="1828800"/>
            <a:ext cx="6496971" cy="452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3200" dirty="0"/>
              <a:t>Which of these would be legal </a:t>
            </a:r>
          </a:p>
          <a:p>
            <a:pPr eaLnBrk="0" hangingPunct="0"/>
            <a:r>
              <a:rPr lang="en-US" sz="3200" dirty="0"/>
              <a:t>identifiers?</a:t>
            </a:r>
          </a:p>
          <a:p>
            <a:pPr eaLnBrk="0" hangingPunct="0"/>
            <a:endParaRPr lang="en-US" sz="3200" dirty="0"/>
          </a:p>
          <a:p>
            <a:pPr eaLnBrk="0" hangingPunct="0"/>
            <a:r>
              <a:rPr lang="en-US" sz="3200" dirty="0" err="1" smtClean="0">
                <a:solidFill>
                  <a:schemeClr val="accent2"/>
                </a:solidFill>
              </a:rPr>
              <a:t>AplusCompSciRocks</a:t>
            </a:r>
            <a:r>
              <a:rPr lang="en-US" sz="3200" dirty="0" smtClean="0">
                <a:solidFill>
                  <a:schemeClr val="accent2"/>
                </a:solidFill>
              </a:rPr>
              <a:t>! </a:t>
            </a:r>
            <a:endParaRPr lang="en-US" sz="3200" dirty="0">
              <a:solidFill>
                <a:schemeClr val="accent2"/>
              </a:solidFill>
            </a:endParaRPr>
          </a:p>
          <a:p>
            <a:pPr eaLnBrk="0" hangingPunct="0"/>
            <a:r>
              <a:rPr lang="en-US" sz="3200" dirty="0">
                <a:solidFill>
                  <a:schemeClr val="accent2"/>
                </a:solidFill>
              </a:rPr>
              <a:t>jump Up</a:t>
            </a:r>
          </a:p>
          <a:p>
            <a:pPr eaLnBrk="0" hangingPunct="0"/>
            <a:r>
              <a:rPr lang="en-US" sz="3200" dirty="0" smtClean="0">
                <a:solidFill>
                  <a:schemeClr val="accent2"/>
                </a:solidFill>
              </a:rPr>
              <a:t>2Foot5Inches</a:t>
            </a:r>
            <a:endParaRPr lang="en-US" sz="3200" dirty="0">
              <a:solidFill>
                <a:schemeClr val="accent2"/>
              </a:solidFill>
            </a:endParaRPr>
          </a:p>
          <a:p>
            <a:pPr eaLnBrk="0" hangingPunct="0"/>
            <a:r>
              <a:rPr lang="en-US" sz="3200" dirty="0" err="1">
                <a:solidFill>
                  <a:schemeClr val="accent2"/>
                </a:solidFill>
              </a:rPr>
              <a:t>BigTriangle</a:t>
            </a:r>
            <a:endParaRPr lang="en-US" sz="3200" dirty="0">
              <a:solidFill>
                <a:schemeClr val="accent2"/>
              </a:solidFill>
            </a:endParaRPr>
          </a:p>
          <a:p>
            <a:pPr eaLnBrk="0" hangingPunct="0"/>
            <a:r>
              <a:rPr lang="en-US" sz="3200" dirty="0" err="1">
                <a:solidFill>
                  <a:schemeClr val="accent2"/>
                </a:solidFill>
              </a:rPr>
              <a:t>SpaceInvaders</a:t>
            </a:r>
            <a:endParaRPr lang="en-US" sz="3200" dirty="0">
              <a:solidFill>
                <a:schemeClr val="accent2"/>
              </a:solidFill>
            </a:endParaRPr>
          </a:p>
          <a:p>
            <a:pPr eaLnBrk="0" hangingPunct="0"/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181350" y="3019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identifier?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143000" y="1752600"/>
            <a:ext cx="64770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/>
              <a:t>Always use names that mean something.</a:t>
            </a:r>
          </a:p>
          <a:p>
            <a:pPr eaLnBrk="0" hangingPunct="0"/>
            <a:endParaRPr lang="en-US" sz="3200">
              <a:latin typeface="Courier New" pitchFamily="49" charset="0"/>
            </a:endParaRPr>
          </a:p>
          <a:p>
            <a:pPr eaLnBrk="0" hangingPunct="0"/>
            <a:r>
              <a:rPr lang="en-US" sz="4400">
                <a:solidFill>
                  <a:schemeClr val="accent2"/>
                </a:solidFill>
              </a:rPr>
              <a:t>double  totalPay;</a:t>
            </a:r>
            <a:br>
              <a:rPr lang="en-US" sz="4400">
                <a:solidFill>
                  <a:schemeClr val="accent2"/>
                </a:solidFill>
              </a:rPr>
            </a:br>
            <a:r>
              <a:rPr lang="en-US" sz="4400">
                <a:solidFill>
                  <a:schemeClr val="accent2"/>
                </a:solidFill>
              </a:rPr>
              <a:t>class Triangle{ }</a:t>
            </a:r>
          </a:p>
          <a:p>
            <a:pPr eaLnBrk="0" hangingPunct="0"/>
            <a:endParaRPr lang="en-US" sz="4400">
              <a:solidFill>
                <a:schemeClr val="accent2"/>
              </a:solidFill>
            </a:endParaRPr>
          </a:p>
          <a:p>
            <a:pPr eaLnBrk="0" hangingPunct="0"/>
            <a:r>
              <a:rPr lang="en-US" sz="2400">
                <a:solidFill>
                  <a:srgbClr val="FF3300"/>
                </a:solidFill>
              </a:rPr>
              <a:t>double a;  		</a:t>
            </a:r>
            <a:r>
              <a:rPr lang="en-US" sz="2400">
                <a:solidFill>
                  <a:srgbClr val="009900"/>
                </a:solidFill>
              </a:rPr>
              <a:t>//very bad </a:t>
            </a:r>
            <a:br>
              <a:rPr lang="en-US" sz="2400">
                <a:solidFill>
                  <a:srgbClr val="009900"/>
                </a:solidFill>
              </a:rPr>
            </a:br>
            <a:r>
              <a:rPr lang="en-US" sz="2400">
                <a:solidFill>
                  <a:srgbClr val="FF3300"/>
                </a:solidFill>
              </a:rPr>
              <a:t>class B{}	  	</a:t>
            </a:r>
            <a:r>
              <a:rPr lang="en-US" sz="2400">
                <a:solidFill>
                  <a:srgbClr val="009900"/>
                </a:solidFill>
              </a:rPr>
              <a:t>//very bad </a:t>
            </a:r>
          </a:p>
          <a:p>
            <a:pPr eaLnBrk="0" hangingPunct="0"/>
            <a:endParaRPr lang="en-US" sz="2400">
              <a:solidFill>
                <a:srgbClr val="00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identifier?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914400" y="1600200"/>
            <a:ext cx="7292975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Keywords are reserved words that the </a:t>
            </a:r>
            <a:br>
              <a:rPr lang="en-US"/>
            </a:br>
            <a:r>
              <a:rPr lang="en-US"/>
              <a:t>language uses for a specific purpose.  </a:t>
            </a:r>
          </a:p>
          <a:p>
            <a:endParaRPr lang="en-US" sz="3600"/>
          </a:p>
          <a:p>
            <a:r>
              <a:rPr lang="en-US" sz="3600">
                <a:solidFill>
                  <a:schemeClr val="accent2"/>
                </a:solidFill>
              </a:rPr>
              <a:t>int    double    return    void </a:t>
            </a:r>
          </a:p>
          <a:p>
            <a:r>
              <a:rPr lang="en-US" sz="3600">
                <a:solidFill>
                  <a:schemeClr val="accent2"/>
                </a:solidFill>
              </a:rPr>
              <a:t>static    long   break    continue</a:t>
            </a:r>
          </a:p>
          <a:p>
            <a:endParaRPr lang="en-US" sz="3600"/>
          </a:p>
          <a:p>
            <a:r>
              <a:rPr lang="en-US"/>
              <a:t>Keywords cannot be used as identifiers.</a:t>
            </a:r>
          </a:p>
          <a:p>
            <a:endParaRPr lang="en-US" sz="360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keyword?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447800" y="2057400"/>
            <a:ext cx="6178550" cy="1739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solidFill>
                  <a:srgbClr val="003366"/>
                </a:solidFill>
              </a:rPr>
              <a:t>SAM does not equal sam.</a:t>
            </a:r>
          </a:p>
          <a:p>
            <a:pPr eaLnBrk="0" hangingPunct="0"/>
            <a:r>
              <a:rPr lang="en-US" sz="3600">
                <a:solidFill>
                  <a:srgbClr val="003366"/>
                </a:solidFill>
              </a:rPr>
              <a:t>Sam does not equal sam.</a:t>
            </a:r>
          </a:p>
          <a:p>
            <a:pPr eaLnBrk="0" hangingPunct="0"/>
            <a:r>
              <a:rPr lang="en-US" sz="3600">
                <a:solidFill>
                  <a:srgbClr val="003366"/>
                </a:solidFill>
              </a:rPr>
              <a:t>Same does not equal sam.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1600200" y="4419600"/>
            <a:ext cx="5943600" cy="531813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Case is important as is spelling.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identifier?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identifiers.java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029199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Types of Variables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7768473" cy="40318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 dirty="0" err="1" smtClean="0"/>
              <a:t>int</a:t>
            </a:r>
            <a:r>
              <a:rPr lang="en-US" sz="3600" dirty="0" smtClean="0"/>
              <a:t>   double   </a:t>
            </a:r>
            <a:r>
              <a:rPr lang="en-US" sz="3600" dirty="0" err="1" smtClean="0"/>
              <a:t>boolean</a:t>
            </a:r>
            <a:r>
              <a:rPr lang="en-US" sz="3600" dirty="0" smtClean="0"/>
              <a:t> </a:t>
            </a:r>
            <a:endParaRPr lang="en-US" sz="3600" dirty="0"/>
          </a:p>
          <a:p>
            <a:endParaRPr lang="en-US" sz="3600" dirty="0"/>
          </a:p>
          <a:p>
            <a:r>
              <a:rPr lang="en-US" sz="4000" dirty="0" err="1">
                <a:solidFill>
                  <a:schemeClr val="accent2"/>
                </a:solidFill>
              </a:rPr>
              <a:t>int</a:t>
            </a:r>
            <a:r>
              <a:rPr lang="en-US" sz="4000" dirty="0">
                <a:solidFill>
                  <a:schemeClr val="accent2"/>
                </a:solidFill>
              </a:rPr>
              <a:t>  </a:t>
            </a:r>
            <a:r>
              <a:rPr lang="en-US" sz="4000" dirty="0"/>
              <a:t>whole</a:t>
            </a:r>
            <a:r>
              <a:rPr lang="en-US" sz="4000" dirty="0">
                <a:solidFill>
                  <a:schemeClr val="accent2"/>
                </a:solidFill>
              </a:rPr>
              <a:t>  </a:t>
            </a:r>
          </a:p>
          <a:p>
            <a:r>
              <a:rPr lang="en-US" sz="4000" dirty="0">
                <a:solidFill>
                  <a:schemeClr val="accent2"/>
                </a:solidFill>
              </a:rPr>
              <a:t>double  </a:t>
            </a:r>
            <a:r>
              <a:rPr lang="en-US" sz="4000" dirty="0">
                <a:solidFill>
                  <a:schemeClr val="tx2"/>
                </a:solidFill>
              </a:rPr>
              <a:t>fraction</a:t>
            </a:r>
          </a:p>
          <a:p>
            <a:endParaRPr lang="en-US" sz="40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The </a:t>
            </a:r>
            <a:r>
              <a:rPr lang="en-US" sz="3200" dirty="0">
                <a:solidFill>
                  <a:schemeClr val="accent2"/>
                </a:solidFill>
              </a:rPr>
              <a:t>type</a:t>
            </a:r>
            <a:r>
              <a:rPr lang="en-US" sz="3200" dirty="0">
                <a:solidFill>
                  <a:schemeClr val="tx2"/>
                </a:solidFill>
              </a:rPr>
              <a:t> states how much and what </a:t>
            </a:r>
          </a:p>
          <a:p>
            <a:r>
              <a:rPr lang="en-US" sz="3200" dirty="0">
                <a:solidFill>
                  <a:schemeClr val="tx2"/>
                </a:solidFill>
              </a:rPr>
              <a:t>kind of data the variable can store.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data type?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981200"/>
            <a:ext cx="27336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458788" y="37750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 sz="2400" b="0">
              <a:latin typeface="Times New Roman" pitchFamily="18" charset="0"/>
            </a:endParaRPr>
          </a:p>
        </p:txBody>
      </p:sp>
      <p:graphicFrame>
        <p:nvGraphicFramePr>
          <p:cNvPr id="415747" name="Group 3"/>
          <p:cNvGraphicFramePr>
            <a:graphicFrameLocks noGrp="1"/>
          </p:cNvGraphicFramePr>
          <p:nvPr/>
        </p:nvGraphicFramePr>
        <p:xfrm>
          <a:off x="457200" y="1295400"/>
          <a:ext cx="8382000" cy="3688079"/>
        </p:xfrm>
        <a:graphic>
          <a:graphicData uri="http://schemas.openxmlformats.org/drawingml/2006/table">
            <a:tbl>
              <a:tblPr/>
              <a:tblGrid>
                <a:gridCol w="1981200"/>
                <a:gridCol w="3048000"/>
                <a:gridCol w="3352800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memory 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min .. 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8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-128 to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16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-32768  to 32767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-2 billion to 2 billion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64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-big  to +big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-big to +big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64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-big to +big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16 bit unsigned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0 - 65535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reference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9743" name="Text Box 46"/>
          <p:cNvSpPr txBox="1">
            <a:spLocks noChangeArrowheads="1"/>
          </p:cNvSpPr>
          <p:nvPr/>
        </p:nvSpPr>
        <p:spPr bwMode="auto">
          <a:xfrm>
            <a:off x="1143000" y="5257800"/>
            <a:ext cx="6510338" cy="9588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It is important to know all data </a:t>
            </a:r>
          </a:p>
          <a:p>
            <a:r>
              <a:rPr lang="en-US">
                <a:solidFill>
                  <a:srgbClr val="000099"/>
                </a:solidFill>
              </a:rPr>
              <a:t>types and what each one can store.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data type?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 </a:t>
            </a:r>
            <a:endParaRPr lang="en-US" b="0" dirty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029199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Integers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</a:t>
            </a:r>
            <a:r>
              <a:rPr lang="en-US" dirty="0" err="1" smtClean="0"/>
              <a:t>www.apluscompsci.com</a:t>
            </a:r>
            <a:endParaRPr lang="en-US" dirty="0" smtClean="0"/>
          </a:p>
        </p:txBody>
      </p:sp>
      <p:sp>
        <p:nvSpPr>
          <p:cNvPr id="31747" name="Text Box 11"/>
          <p:cNvSpPr txBox="1">
            <a:spLocks noChangeArrowheads="1"/>
          </p:cNvSpPr>
          <p:nvPr/>
        </p:nvSpPr>
        <p:spPr bwMode="auto">
          <a:xfrm>
            <a:off x="381000" y="1524000"/>
            <a:ext cx="5283200" cy="3935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/>
              <a:t> one = 120;  </a:t>
            </a:r>
          </a:p>
          <a:p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/>
              <a:t> two = 987123;</a:t>
            </a:r>
          </a:p>
          <a:p>
            <a:r>
              <a:rPr lang="en-US" dirty="0">
                <a:solidFill>
                  <a:srgbClr val="000099"/>
                </a:solidFill>
              </a:rPr>
              <a:t>byte</a:t>
            </a:r>
            <a:r>
              <a:rPr lang="en-US" dirty="0"/>
              <a:t> bite = 99;</a:t>
            </a:r>
          </a:p>
          <a:p>
            <a:r>
              <a:rPr lang="en-US" dirty="0">
                <a:solidFill>
                  <a:srgbClr val="000099"/>
                </a:solidFill>
              </a:rPr>
              <a:t>long</a:t>
            </a:r>
            <a:r>
              <a:rPr lang="en-US" dirty="0"/>
              <a:t> </a:t>
            </a:r>
            <a:r>
              <a:rPr lang="en-US" dirty="0" err="1"/>
              <a:t>longInt</a:t>
            </a:r>
            <a:r>
              <a:rPr lang="en-US" dirty="0"/>
              <a:t> = 99234423;</a:t>
            </a:r>
          </a:p>
          <a:p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(one);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(two);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(bite);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longInt</a:t>
            </a:r>
            <a:r>
              <a:rPr lang="en-US" dirty="0"/>
              <a:t>);</a:t>
            </a:r>
          </a:p>
        </p:txBody>
      </p:sp>
      <p:sp>
        <p:nvSpPr>
          <p:cNvPr id="31748" name="Text Box 12"/>
          <p:cNvSpPr txBox="1">
            <a:spLocks noChangeArrowheads="1"/>
          </p:cNvSpPr>
          <p:nvPr/>
        </p:nvSpPr>
        <p:spPr bwMode="auto">
          <a:xfrm>
            <a:off x="6248400" y="1600200"/>
            <a:ext cx="1981200" cy="25415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/>
              <a:t>120</a:t>
            </a:r>
            <a:br>
              <a:rPr lang="en-US" sz="3200" b="0"/>
            </a:br>
            <a:r>
              <a:rPr lang="en-US" sz="3200" b="0"/>
              <a:t>987123</a:t>
            </a:r>
            <a:br>
              <a:rPr lang="en-US" sz="3200" b="0"/>
            </a:br>
            <a:r>
              <a:rPr lang="en-US" sz="3200" b="0"/>
              <a:t>99</a:t>
            </a:r>
            <a:br>
              <a:rPr lang="en-US" sz="3200" b="0"/>
            </a:br>
            <a:r>
              <a:rPr lang="en-US" sz="3200" b="0"/>
              <a:t>99234423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integer?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419600"/>
            <a:ext cx="1790700" cy="165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2209800"/>
            <a:ext cx="5638800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References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4616450" cy="1373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int </a:t>
            </a:r>
            <a:r>
              <a:rPr lang="en-US"/>
              <a:t>one = 120.0;  </a:t>
            </a:r>
          </a:p>
          <a:p>
            <a:endParaRPr lang="en-US"/>
          </a:p>
          <a:p>
            <a:r>
              <a:rPr lang="en-US"/>
              <a:t>System.out.println(one);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6705600" y="1371600"/>
            <a:ext cx="19812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/>
              <a:t>LOP error</a:t>
            </a: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609600" y="3200400"/>
            <a:ext cx="8001000" cy="26606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Integer types can store integer values only.  Integer types cannot store fractional / decimal values.</a:t>
            </a:r>
          </a:p>
          <a:p>
            <a:r>
              <a:rPr lang="en-US" sz="2400">
                <a:solidFill>
                  <a:srgbClr val="000099"/>
                </a:solidFill>
              </a:rPr>
              <a:t/>
            </a:r>
            <a:br>
              <a:rPr lang="en-US" sz="2400">
                <a:solidFill>
                  <a:srgbClr val="000099"/>
                </a:solidFill>
              </a:rPr>
            </a:br>
            <a:r>
              <a:rPr lang="en-US" sz="2400">
                <a:solidFill>
                  <a:srgbClr val="000099"/>
                </a:solidFill>
              </a:rPr>
              <a:t>Attempting to assign fractional / decimal values to an integer type results in a loss of precision compile error.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integer?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362200"/>
            <a:ext cx="79248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integers.java</a:t>
            </a:r>
          </a:p>
          <a:p>
            <a:pPr algn="ctr"/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integers</a:t>
            </a:r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lop.java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029199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Real Numbers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4910138" cy="3081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double</a:t>
            </a:r>
            <a:r>
              <a:rPr lang="en-US" dirty="0"/>
              <a:t> one = 99.57;</a:t>
            </a:r>
          </a:p>
          <a:p>
            <a:r>
              <a:rPr lang="en-US" dirty="0">
                <a:solidFill>
                  <a:srgbClr val="000099"/>
                </a:solidFill>
              </a:rPr>
              <a:t>double</a:t>
            </a:r>
            <a:r>
              <a:rPr lang="en-US" dirty="0"/>
              <a:t> two = 3217;</a:t>
            </a:r>
          </a:p>
          <a:p>
            <a:r>
              <a:rPr lang="en-US" dirty="0">
                <a:solidFill>
                  <a:srgbClr val="000099"/>
                </a:solidFill>
              </a:rPr>
              <a:t>float</a:t>
            </a:r>
            <a:r>
              <a:rPr lang="en-US" dirty="0"/>
              <a:t> three = 23.32f; </a:t>
            </a:r>
          </a:p>
          <a:p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(one);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(two);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(three);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400800" y="1524000"/>
            <a:ext cx="19812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 dirty="0"/>
              <a:t>99.57</a:t>
            </a:r>
            <a:br>
              <a:rPr lang="en-US" sz="3200" b="0" dirty="0"/>
            </a:br>
            <a:r>
              <a:rPr lang="en-US" sz="3200" b="0" dirty="0"/>
              <a:t>3217.0</a:t>
            </a:r>
          </a:p>
          <a:p>
            <a:pPr eaLnBrk="0" hangingPunct="0"/>
            <a:r>
              <a:rPr lang="en-US" sz="3200" b="0" dirty="0"/>
              <a:t>23.32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real number?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810000"/>
            <a:ext cx="2400300" cy="221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4616450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double</a:t>
            </a:r>
            <a:r>
              <a:rPr lang="en-US"/>
              <a:t> one = 120.7;  </a:t>
            </a:r>
          </a:p>
          <a:p>
            <a:r>
              <a:rPr lang="en-US"/>
              <a:t>System.out.println(one);</a:t>
            </a:r>
          </a:p>
          <a:p>
            <a:r>
              <a:rPr lang="en-US">
                <a:solidFill>
                  <a:srgbClr val="000099"/>
                </a:solidFill>
              </a:rPr>
              <a:t>one</a:t>
            </a:r>
            <a:r>
              <a:rPr lang="en-US"/>
              <a:t> = 125;</a:t>
            </a:r>
          </a:p>
          <a:p>
            <a:r>
              <a:rPr lang="en-US"/>
              <a:t>System.out.println(one);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6629400" y="1676400"/>
            <a:ext cx="1981200" cy="15668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/>
              <a:t>120.7</a:t>
            </a:r>
          </a:p>
          <a:p>
            <a:pPr eaLnBrk="0" hangingPunct="0"/>
            <a:r>
              <a:rPr lang="en-US" sz="3200" b="0"/>
              <a:t>125.0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685800" y="4114800"/>
            <a:ext cx="800100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Real types can store fractional/decimal values as well as integer values.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real number?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5908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reals.java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2209800"/>
            <a:ext cx="5410199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Characters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533400" y="1752600"/>
            <a:ext cx="4794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6600"/>
                </a:solidFill>
                <a:latin typeface="Arial" charset="0"/>
              </a:rPr>
              <a:t>   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990600" y="1371600"/>
            <a:ext cx="3055938" cy="3081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char let = 'A';</a:t>
            </a:r>
          </a:p>
          <a:p>
            <a:r>
              <a:rPr lang="en-US"/>
              <a:t>char fun = 65;</a:t>
            </a:r>
            <a:br>
              <a:rPr lang="en-US"/>
            </a:br>
            <a:endParaRPr lang="en-US"/>
          </a:p>
          <a:p>
            <a:r>
              <a:rPr lang="en-US"/>
              <a:t>char test = 'a';</a:t>
            </a:r>
          </a:p>
          <a:p>
            <a:r>
              <a:rPr lang="en-US"/>
              <a:t>char go = 97;</a:t>
            </a:r>
            <a:br>
              <a:rPr lang="en-US"/>
            </a:br>
            <a:endParaRPr lang="en-US"/>
          </a:p>
          <a:p>
            <a:r>
              <a:rPr lang="en-US"/>
              <a:t>char what = 48;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914400" y="4724400"/>
            <a:ext cx="6019800" cy="15652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char variables are used to store a single letter.</a:t>
            </a:r>
            <a:br>
              <a:rPr lang="en-US" sz="2400">
                <a:solidFill>
                  <a:srgbClr val="000099"/>
                </a:solidFill>
              </a:rPr>
            </a:br>
            <a:endParaRPr lang="en-US" sz="2400">
              <a:solidFill>
                <a:srgbClr val="000099"/>
              </a:solidFill>
            </a:endParaRPr>
          </a:p>
          <a:p>
            <a:r>
              <a:rPr lang="en-US" sz="2400">
                <a:solidFill>
                  <a:srgbClr val="000099"/>
                </a:solidFill>
              </a:rPr>
              <a:t>char variables are actually integers.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character?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533400" y="1752600"/>
            <a:ext cx="4794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6600"/>
                </a:solidFill>
                <a:latin typeface="Arial" charset="0"/>
              </a:rPr>
              <a:t>   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8153400" cy="2654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/>
              <a:t>char is a 16-bit unsigned int data type.</a:t>
            </a:r>
          </a:p>
          <a:p>
            <a:endParaRPr lang="en-US"/>
          </a:p>
          <a:p>
            <a:r>
              <a:rPr lang="en-US"/>
              <a:t>Here is a 16 bit pattern: 000000000110011 </a:t>
            </a:r>
          </a:p>
          <a:p>
            <a:endParaRPr lang="en-US"/>
          </a:p>
          <a:p>
            <a:r>
              <a:rPr lang="en-US"/>
              <a:t>char let = 65;</a:t>
            </a:r>
          </a:p>
          <a:p>
            <a:endParaRPr 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447800" y="4343400"/>
            <a:ext cx="6172200" cy="18129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ASCII VALUES YOU MUST KNOW!</a:t>
            </a:r>
          </a:p>
          <a:p>
            <a:r>
              <a:rPr lang="en-US">
                <a:solidFill>
                  <a:srgbClr val="CC0000"/>
                </a:solidFill>
              </a:rPr>
              <a:t>		'A' – 65</a:t>
            </a:r>
          </a:p>
          <a:p>
            <a:r>
              <a:rPr lang="en-US">
                <a:solidFill>
                  <a:srgbClr val="CC0000"/>
                </a:solidFill>
              </a:rPr>
              <a:t>		'a' – 97</a:t>
            </a:r>
          </a:p>
          <a:p>
            <a:r>
              <a:rPr lang="en-US">
                <a:solidFill>
                  <a:srgbClr val="CC0000"/>
                </a:solidFill>
              </a:rPr>
              <a:t>		'0' - 48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character?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533400" y="1752600"/>
            <a:ext cx="4794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6600"/>
                </a:solidFill>
                <a:latin typeface="Arial" charset="0"/>
              </a:rPr>
              <a:t>   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219200" y="1828800"/>
            <a:ext cx="6477000" cy="223996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'A' - 65	'B' - 66	 'C' - 67	…</a:t>
            </a:r>
          </a:p>
          <a:p>
            <a:endParaRPr lang="en-US">
              <a:solidFill>
                <a:srgbClr val="CC0000"/>
              </a:solidFill>
            </a:endParaRPr>
          </a:p>
          <a:p>
            <a:r>
              <a:rPr lang="en-US">
                <a:solidFill>
                  <a:srgbClr val="CC0000"/>
                </a:solidFill>
              </a:rPr>
              <a:t>'a' - 97	 'b' - 98	 'c' - 99	…</a:t>
            </a:r>
          </a:p>
          <a:p>
            <a:endParaRPr lang="en-US">
              <a:solidFill>
                <a:srgbClr val="CC0000"/>
              </a:solidFill>
            </a:endParaRPr>
          </a:p>
          <a:p>
            <a:r>
              <a:rPr lang="en-US">
                <a:solidFill>
                  <a:srgbClr val="CC0000"/>
                </a:solidFill>
              </a:rPr>
              <a:t>'0' - 48	 '1' - 49	 '2' - 50	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character?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3" name="Rectangle 14"/>
          <p:cNvSpPr>
            <a:spLocks noChangeArrowheads="1"/>
          </p:cNvSpPr>
          <p:nvPr/>
        </p:nvSpPr>
        <p:spPr bwMode="auto">
          <a:xfrm>
            <a:off x="1143000" y="1600200"/>
            <a:ext cx="6629400" cy="1076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>
                <a:solidFill>
                  <a:srgbClr val="003366"/>
                </a:solidFill>
              </a:rPr>
              <a:t>A reference variable stores the</a:t>
            </a:r>
          </a:p>
          <a:p>
            <a:pPr eaLnBrk="0" hangingPunct="0"/>
            <a:r>
              <a:rPr lang="en-US" sz="3200">
                <a:solidFill>
                  <a:srgbClr val="003366"/>
                </a:solidFill>
              </a:rPr>
              <a:t>memory address of an object.</a:t>
            </a:r>
            <a:r>
              <a:rPr lang="en-US" sz="2400">
                <a:solidFill>
                  <a:srgbClr val="003366"/>
                </a:solidFill>
              </a:rPr>
              <a:t> </a:t>
            </a:r>
          </a:p>
        </p:txBody>
      </p:sp>
      <p:sp>
        <p:nvSpPr>
          <p:cNvPr id="15364" name="Rectangle 15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16"/>
          <p:cNvSpPr>
            <a:spLocks noChangeArrowheads="1"/>
          </p:cNvSpPr>
          <p:nvPr/>
        </p:nvSpPr>
        <p:spPr bwMode="auto">
          <a:xfrm>
            <a:off x="893763" y="4503738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17"/>
          <p:cNvSpPr>
            <a:spLocks noChangeArrowheads="1"/>
          </p:cNvSpPr>
          <p:nvPr/>
        </p:nvSpPr>
        <p:spPr bwMode="auto">
          <a:xfrm>
            <a:off x="690563" y="4618038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18"/>
          <p:cNvSpPr>
            <a:spLocks noChangeArrowheads="1"/>
          </p:cNvSpPr>
          <p:nvPr/>
        </p:nvSpPr>
        <p:spPr bwMode="auto">
          <a:xfrm>
            <a:off x="381000" y="3200400"/>
            <a:ext cx="8085547" cy="107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3200" dirty="0">
                <a:latin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</a:rPr>
              <a:t>AplusBug</a:t>
            </a:r>
            <a:r>
              <a:rPr lang="en-US" sz="3200" dirty="0" smtClean="0">
                <a:latin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</a:rPr>
              <a:t>cs</a:t>
            </a:r>
            <a:r>
              <a:rPr lang="en-US" sz="3200" dirty="0" smtClean="0">
                <a:latin typeface="Courier New" pitchFamily="49" charset="0"/>
              </a:rPr>
              <a:t> = </a:t>
            </a:r>
            <a:r>
              <a:rPr lang="en-US" sz="3200" dirty="0">
                <a:latin typeface="Courier New" pitchFamily="49" charset="0"/>
              </a:rPr>
              <a:t>new </a:t>
            </a:r>
            <a:r>
              <a:rPr lang="en-US" sz="3200" dirty="0" err="1" smtClean="0">
                <a:latin typeface="Courier New" pitchFamily="49" charset="0"/>
              </a:rPr>
              <a:t>AplusBug</a:t>
            </a:r>
            <a:r>
              <a:rPr lang="en-US" sz="3200" dirty="0" smtClean="0">
                <a:latin typeface="Courier New" pitchFamily="49" charset="0"/>
              </a:rPr>
              <a:t>();</a:t>
            </a:r>
            <a:endParaRPr lang="en-US" sz="3200" dirty="0">
              <a:latin typeface="Courier New" pitchFamily="49" charset="0"/>
            </a:endParaRPr>
          </a:p>
          <a:p>
            <a:r>
              <a:rPr lang="en-US" sz="3200" dirty="0">
                <a:latin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</a:rPr>
              <a:t>AplusBug</a:t>
            </a:r>
            <a:r>
              <a:rPr lang="en-US" sz="3200" dirty="0" smtClean="0">
                <a:latin typeface="Courier New" pitchFamily="49" charset="0"/>
              </a:rPr>
              <a:t> dude </a:t>
            </a:r>
            <a:r>
              <a:rPr lang="en-US" sz="3200" dirty="0">
                <a:latin typeface="Courier New" pitchFamily="49" charset="0"/>
              </a:rPr>
              <a:t>= new </a:t>
            </a:r>
            <a:r>
              <a:rPr lang="en-US" sz="3200" dirty="0" err="1" smtClean="0">
                <a:latin typeface="Courier New" pitchFamily="49" charset="0"/>
              </a:rPr>
              <a:t>AplusBug</a:t>
            </a:r>
            <a:r>
              <a:rPr lang="en-US" sz="3200" dirty="0" smtClean="0">
                <a:latin typeface="Courier New" pitchFamily="49" charset="0"/>
              </a:rPr>
              <a:t>();</a:t>
            </a:r>
            <a:endParaRPr lang="en-US" sz="3200" dirty="0">
              <a:latin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reference?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495799"/>
            <a:ext cx="1752600" cy="194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914400" y="1676400"/>
            <a:ext cx="4943475" cy="3508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char alpha = 'A';</a:t>
            </a:r>
          </a:p>
          <a:p>
            <a:r>
              <a:rPr lang="en-US"/>
              <a:t>char ascii = 65;</a:t>
            </a:r>
          </a:p>
          <a:p>
            <a:r>
              <a:rPr lang="en-US"/>
              <a:t>char sum = 'B' + 1;</a:t>
            </a:r>
          </a:p>
          <a:p>
            <a:endParaRPr lang="en-US"/>
          </a:p>
          <a:p>
            <a:r>
              <a:rPr lang="en-US"/>
              <a:t>System.out.println(alpha);</a:t>
            </a:r>
          </a:p>
          <a:p>
            <a:r>
              <a:rPr lang="en-US"/>
              <a:t>System.out.println(ascii);</a:t>
            </a:r>
          </a:p>
          <a:p>
            <a:r>
              <a:rPr lang="en-US"/>
              <a:t>System.out.println(sum);</a:t>
            </a:r>
          </a:p>
          <a:p>
            <a:r>
              <a:rPr lang="en-US"/>
              <a:t>System.out.println('B'+1);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6477000" y="3048000"/>
            <a:ext cx="1981200" cy="24812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sz="3200"/>
              <a:t>A</a:t>
            </a:r>
          </a:p>
          <a:p>
            <a:r>
              <a:rPr lang="en-US" sz="3200"/>
              <a:t>A</a:t>
            </a:r>
          </a:p>
          <a:p>
            <a:r>
              <a:rPr lang="en-US" sz="3200"/>
              <a:t>C</a:t>
            </a:r>
          </a:p>
          <a:p>
            <a:r>
              <a:rPr lang="en-US"/>
              <a:t>67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character?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5908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chars.java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2209800"/>
            <a:ext cx="5410199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Booleans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762000" y="1676400"/>
            <a:ext cx="4732338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boolean go = true;</a:t>
            </a:r>
          </a:p>
          <a:p>
            <a:r>
              <a:rPr lang="en-US"/>
              <a:t>System.out.println(go);</a:t>
            </a:r>
          </a:p>
          <a:p>
            <a:r>
              <a:rPr lang="en-US"/>
              <a:t>boolean stop = false;</a:t>
            </a:r>
          </a:p>
          <a:p>
            <a:r>
              <a:rPr lang="en-US"/>
              <a:t>System.out.println(stop);</a:t>
            </a:r>
          </a:p>
        </p:txBody>
      </p:sp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838200" y="4038600"/>
            <a:ext cx="693420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A boolean type can store true or false only.</a:t>
            </a:r>
          </a:p>
        </p:txBody>
      </p:sp>
      <p:sp>
        <p:nvSpPr>
          <p:cNvPr id="47111" name="Text Box 9"/>
          <p:cNvSpPr txBox="1">
            <a:spLocks noChangeArrowheads="1"/>
          </p:cNvSpPr>
          <p:nvPr/>
        </p:nvSpPr>
        <p:spPr bwMode="auto">
          <a:xfrm>
            <a:off x="6172200" y="1828800"/>
            <a:ext cx="2362200" cy="14462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b="0"/>
              <a:t>true</a:t>
            </a:r>
            <a:br>
              <a:rPr lang="en-US" b="0"/>
            </a:br>
            <a:r>
              <a:rPr lang="en-US" b="0"/>
              <a:t>false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</a:t>
            </a:r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boolean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5908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booleans.java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029199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Strings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762000" y="1524000"/>
            <a:ext cx="751840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String </a:t>
            </a:r>
            <a:r>
              <a:rPr lang="en-US" dirty="0" err="1" smtClean="0"/>
              <a:t>aplus</a:t>
            </a:r>
            <a:r>
              <a:rPr lang="en-US" dirty="0" smtClean="0"/>
              <a:t> </a:t>
            </a:r>
            <a:r>
              <a:rPr lang="en-US" dirty="0"/>
              <a:t>= "hello world";</a:t>
            </a:r>
          </a:p>
          <a:p>
            <a:r>
              <a:rPr lang="en-US" dirty="0"/>
              <a:t>String buddy = "</a:t>
            </a:r>
            <a:r>
              <a:rPr lang="en-US" dirty="0" err="1"/>
              <a:t>whoot</a:t>
            </a:r>
            <a:r>
              <a:rPr lang="en-US" dirty="0"/>
              <a:t> - \\\\\\\\\\\\";</a:t>
            </a:r>
          </a:p>
          <a:p>
            <a:endParaRPr lang="en-US" dirty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 </a:t>
            </a:r>
            <a:r>
              <a:rPr lang="en-US" dirty="0" err="1" smtClean="0"/>
              <a:t>aplus</a:t>
            </a:r>
            <a:r>
              <a:rPr lang="en-US" dirty="0" smtClean="0"/>
              <a:t> );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("buddy = " + buddy);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419600" y="3886200"/>
            <a:ext cx="4191000" cy="14462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b="0"/>
              <a:t>hello world</a:t>
            </a:r>
          </a:p>
          <a:p>
            <a:r>
              <a:rPr lang="en-US" b="0"/>
              <a:t>buddy = whoot - \\\\\\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914400" y="5562600"/>
            <a:ext cx="693420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A String type stores groups of characters.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String?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5908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strings.java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029199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Assigning Variables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2328563" y="2895600"/>
            <a:ext cx="554639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 dirty="0" err="1" smtClean="0">
                <a:latin typeface="Courier New" pitchFamily="49" charset="0"/>
              </a:rPr>
              <a:t>cs</a:t>
            </a:r>
            <a:endParaRPr lang="en-US" sz="2400" dirty="0">
              <a:latin typeface="Courier New" pitchFamily="49" charset="0"/>
            </a:endParaRPr>
          </a:p>
          <a:p>
            <a:pPr algn="ctr" eaLnBrk="0" hangingPunct="0"/>
            <a:endParaRPr lang="en-US" sz="2400" dirty="0">
              <a:latin typeface="Courier New" pitchFamily="49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4343400" y="4191000"/>
            <a:ext cx="3200400" cy="787400"/>
          </a:xfrm>
          <a:prstGeom prst="rect">
            <a:avLst/>
          </a:prstGeom>
          <a:solidFill>
            <a:srgbClr val="CCFFCC"/>
          </a:solidFill>
          <a:ln w="12700">
            <a:solidFill>
              <a:srgbClr val="CCFFCC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dirty="0" err="1" smtClean="0"/>
              <a:t>AplusBug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457200" y="1828800"/>
            <a:ext cx="59920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AplusBug</a:t>
            </a:r>
            <a:r>
              <a:rPr lang="en-US" dirty="0" smtClean="0"/>
              <a:t> </a:t>
            </a:r>
            <a:r>
              <a:rPr lang="en-US" dirty="0" err="1" smtClean="0"/>
              <a:t>cs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 smtClean="0"/>
              <a:t>AplusBug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3048000" y="3352800"/>
            <a:ext cx="1219200" cy="9906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2209800" y="3276600"/>
            <a:ext cx="8096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0xF5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4876800" y="3733800"/>
            <a:ext cx="8096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0xF5</a:t>
            </a: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1219200" y="5410200"/>
            <a:ext cx="701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dirty="0" err="1" smtClean="0"/>
              <a:t>cs</a:t>
            </a:r>
            <a:r>
              <a:rPr lang="en-US" dirty="0" smtClean="0"/>
              <a:t> </a:t>
            </a:r>
            <a:r>
              <a:rPr lang="en-US" dirty="0"/>
              <a:t>stores the address of </a:t>
            </a:r>
            <a:r>
              <a:rPr lang="en-US" dirty="0" smtClean="0"/>
              <a:t>an </a:t>
            </a:r>
            <a:r>
              <a:rPr lang="en-US" dirty="0" err="1" smtClean="0"/>
              <a:t>AplusBug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reference?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600200"/>
            <a:ext cx="1981200" cy="220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0" y="635000"/>
            <a:ext cx="2460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1096963" y="-1588"/>
            <a:ext cx="382587" cy="64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3600">
                <a:solidFill>
                  <a:srgbClr val="FF6633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1752600" y="1905000"/>
            <a:ext cx="4849084" cy="144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4400" dirty="0" err="1" smtClean="0">
                <a:latin typeface="Arial" charset="0"/>
              </a:rPr>
              <a:t>aplus</a:t>
            </a:r>
            <a:r>
              <a:rPr lang="en-US" sz="4400" dirty="0" smtClean="0">
                <a:latin typeface="Arial" charset="0"/>
              </a:rPr>
              <a:t>  </a:t>
            </a:r>
            <a:r>
              <a:rPr lang="en-US" sz="4400" dirty="0">
                <a:latin typeface="Arial" charset="0"/>
              </a:rPr>
              <a:t>=   57;</a:t>
            </a:r>
          </a:p>
          <a:p>
            <a:pPr eaLnBrk="0" hangingPunct="0"/>
            <a:r>
              <a:rPr lang="en-US" sz="4400" dirty="0" err="1" smtClean="0">
                <a:latin typeface="Arial" charset="0"/>
              </a:rPr>
              <a:t>aplus</a:t>
            </a:r>
            <a:r>
              <a:rPr lang="en-US" sz="4400" dirty="0" smtClean="0">
                <a:latin typeface="Arial" charset="0"/>
              </a:rPr>
              <a:t>  </a:t>
            </a:r>
            <a:r>
              <a:rPr lang="en-US" sz="4400" dirty="0">
                <a:latin typeface="Arial" charset="0"/>
              </a:rPr>
              <a:t>=   239423;</a:t>
            </a: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85800" y="4038600"/>
            <a:ext cx="7848600" cy="1385888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 an assignment statement, the receiver </a:t>
            </a:r>
          </a:p>
          <a:p>
            <a:r>
              <a:rPr lang="en-US" dirty="0">
                <a:solidFill>
                  <a:schemeClr val="accent2"/>
                </a:solidFill>
              </a:rPr>
              <a:t>is always on the left of the assignment </a:t>
            </a:r>
          </a:p>
          <a:p>
            <a:r>
              <a:rPr lang="en-US" dirty="0">
                <a:solidFill>
                  <a:schemeClr val="accent2"/>
                </a:solidFill>
              </a:rPr>
              <a:t>operator (  </a:t>
            </a:r>
            <a:r>
              <a:rPr lang="en-US" dirty="0"/>
              <a:t>=</a:t>
            </a:r>
            <a:r>
              <a:rPr lang="en-US" dirty="0">
                <a:solidFill>
                  <a:schemeClr val="accent2"/>
                </a:solidFill>
              </a:rPr>
              <a:t>  ).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Assignment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1447800" y="2057400"/>
            <a:ext cx="3276600" cy="3416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     </a:t>
            </a:r>
            <a:r>
              <a:rPr lang="en-US" sz="2400" dirty="0" err="1" smtClean="0"/>
              <a:t>aplus</a:t>
            </a:r>
            <a:r>
              <a:rPr lang="en-US" sz="2400" dirty="0" smtClean="0"/>
              <a:t>;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     </a:t>
            </a:r>
            <a:r>
              <a:rPr lang="en-US" sz="2400" dirty="0" err="1" smtClean="0"/>
              <a:t>aplus</a:t>
            </a:r>
            <a:r>
              <a:rPr lang="en-US" sz="2400" dirty="0" smtClean="0"/>
              <a:t>   =   99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 smtClean="0"/>
              <a:t>aplus</a:t>
            </a:r>
            <a:r>
              <a:rPr lang="en-US" sz="2400" dirty="0" smtClean="0"/>
              <a:t>   </a:t>
            </a:r>
            <a:r>
              <a:rPr lang="en-US" sz="2400" dirty="0"/>
              <a:t>= </a:t>
            </a:r>
            <a:r>
              <a:rPr lang="en-US" sz="2400" dirty="0" smtClean="0"/>
              <a:t>  </a:t>
            </a:r>
            <a:r>
              <a:rPr lang="en-US" sz="2400" dirty="0"/>
              <a:t>56;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1371600" y="3429000"/>
            <a:ext cx="838200" cy="60483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/>
          </a:p>
        </p:txBody>
      </p:sp>
      <p:sp>
        <p:nvSpPr>
          <p:cNvPr id="54280" name="Text Box 7"/>
          <p:cNvSpPr txBox="1">
            <a:spLocks noChangeArrowheads="1"/>
          </p:cNvSpPr>
          <p:nvPr/>
        </p:nvSpPr>
        <p:spPr bwMode="auto">
          <a:xfrm>
            <a:off x="2362200" y="4876800"/>
            <a:ext cx="1066800" cy="60483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/>
          </a:p>
        </p:txBody>
      </p:sp>
      <p:sp>
        <p:nvSpPr>
          <p:cNvPr id="54281" name="Text Box 8"/>
          <p:cNvSpPr txBox="1">
            <a:spLocks noChangeArrowheads="1"/>
          </p:cNvSpPr>
          <p:nvPr/>
        </p:nvSpPr>
        <p:spPr bwMode="auto">
          <a:xfrm>
            <a:off x="2362200" y="3429000"/>
            <a:ext cx="1143000" cy="60483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 dirty="0"/>
          </a:p>
        </p:txBody>
      </p:sp>
      <p:sp>
        <p:nvSpPr>
          <p:cNvPr id="54282" name="Text Box 9"/>
          <p:cNvSpPr txBox="1">
            <a:spLocks noChangeArrowheads="1"/>
          </p:cNvSpPr>
          <p:nvPr/>
        </p:nvSpPr>
        <p:spPr bwMode="auto">
          <a:xfrm>
            <a:off x="3962400" y="3429000"/>
            <a:ext cx="762000" cy="60483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/>
          </a:p>
        </p:txBody>
      </p:sp>
      <p:sp>
        <p:nvSpPr>
          <p:cNvPr id="54283" name="Text Box 10"/>
          <p:cNvSpPr txBox="1">
            <a:spLocks noChangeArrowheads="1"/>
          </p:cNvSpPr>
          <p:nvPr/>
        </p:nvSpPr>
        <p:spPr bwMode="auto">
          <a:xfrm>
            <a:off x="3962400" y="4876800"/>
            <a:ext cx="762000" cy="60483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/>
          </a:p>
        </p:txBody>
      </p:sp>
      <p:sp>
        <p:nvSpPr>
          <p:cNvPr id="54284" name="Line 11"/>
          <p:cNvSpPr>
            <a:spLocks noChangeShapeType="1"/>
          </p:cNvSpPr>
          <p:nvPr/>
        </p:nvSpPr>
        <p:spPr bwMode="auto">
          <a:xfrm flipH="1" flipV="1">
            <a:off x="4953000" y="3733800"/>
            <a:ext cx="1066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85" name="Text Box 12"/>
          <p:cNvSpPr txBox="1">
            <a:spLocks noChangeArrowheads="1"/>
          </p:cNvSpPr>
          <p:nvPr/>
        </p:nvSpPr>
        <p:spPr bwMode="auto">
          <a:xfrm>
            <a:off x="6096000" y="2971800"/>
            <a:ext cx="2209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definition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>
                <a:solidFill>
                  <a:srgbClr val="FF0000"/>
                </a:solidFill>
              </a:rPr>
              <a:t>and assignment</a:t>
            </a:r>
          </a:p>
        </p:txBody>
      </p:sp>
      <p:sp>
        <p:nvSpPr>
          <p:cNvPr id="54286" name="Line 13"/>
          <p:cNvSpPr>
            <a:spLocks noChangeShapeType="1"/>
          </p:cNvSpPr>
          <p:nvPr/>
        </p:nvSpPr>
        <p:spPr bwMode="auto">
          <a:xfrm flipH="1" flipV="1">
            <a:off x="4800600" y="5257800"/>
            <a:ext cx="381000" cy="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87" name="Text Box 14"/>
          <p:cNvSpPr txBox="1">
            <a:spLocks noChangeArrowheads="1"/>
          </p:cNvSpPr>
          <p:nvPr/>
        </p:nvSpPr>
        <p:spPr bwMode="auto">
          <a:xfrm>
            <a:off x="5181600" y="502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6600"/>
                </a:solidFill>
              </a:rPr>
              <a:t>assignment only</a:t>
            </a:r>
          </a:p>
        </p:txBody>
      </p:sp>
      <p:sp>
        <p:nvSpPr>
          <p:cNvPr id="54288" name="Text Box 15"/>
          <p:cNvSpPr txBox="1">
            <a:spLocks noChangeArrowheads="1"/>
          </p:cNvSpPr>
          <p:nvPr/>
        </p:nvSpPr>
        <p:spPr bwMode="auto">
          <a:xfrm>
            <a:off x="1371600" y="1981200"/>
            <a:ext cx="838200" cy="60483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/>
          </a:p>
        </p:txBody>
      </p:sp>
      <p:sp>
        <p:nvSpPr>
          <p:cNvPr id="54289" name="Text Box 16"/>
          <p:cNvSpPr txBox="1">
            <a:spLocks noChangeArrowheads="1"/>
          </p:cNvSpPr>
          <p:nvPr/>
        </p:nvSpPr>
        <p:spPr bwMode="auto">
          <a:xfrm>
            <a:off x="2362200" y="1981200"/>
            <a:ext cx="1219200" cy="60483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/>
          </a:p>
        </p:txBody>
      </p:sp>
      <p:sp>
        <p:nvSpPr>
          <p:cNvPr id="54290" name="Line 17"/>
          <p:cNvSpPr>
            <a:spLocks noChangeShapeType="1"/>
          </p:cNvSpPr>
          <p:nvPr/>
        </p:nvSpPr>
        <p:spPr bwMode="auto">
          <a:xfrm flipH="1" flipV="1">
            <a:off x="3733800" y="2286000"/>
            <a:ext cx="1066800" cy="0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91" name="Text Box 18"/>
          <p:cNvSpPr txBox="1">
            <a:spLocks noChangeArrowheads="1"/>
          </p:cNvSpPr>
          <p:nvPr/>
        </p:nvSpPr>
        <p:spPr bwMode="auto">
          <a:xfrm>
            <a:off x="4953000" y="2057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333399"/>
                </a:solidFill>
              </a:rPr>
              <a:t>definition only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Defining vs. Assigning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381000" y="1371600"/>
            <a:ext cx="5355633" cy="489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aplus</a:t>
            </a:r>
            <a:r>
              <a:rPr lang="en-US" sz="2400" dirty="0" smtClean="0"/>
              <a:t> = 52, </a:t>
            </a:r>
            <a:r>
              <a:rPr lang="en-US" sz="2400" dirty="0" err="1" smtClean="0"/>
              <a:t>compsci</a:t>
            </a:r>
            <a:r>
              <a:rPr lang="en-US" sz="2400" dirty="0" smtClean="0"/>
              <a:t> = 79;</a:t>
            </a:r>
          </a:p>
          <a:p>
            <a:r>
              <a:rPr lang="en-US" sz="2400" dirty="0" smtClean="0"/>
              <a:t>double </a:t>
            </a:r>
            <a:r>
              <a:rPr lang="en-US" sz="2400" dirty="0" err="1" smtClean="0"/>
              <a:t>decy</a:t>
            </a:r>
            <a:r>
              <a:rPr lang="en-US" sz="2400" dirty="0" smtClean="0"/>
              <a:t> = 5.25;</a:t>
            </a:r>
          </a:p>
          <a:p>
            <a:r>
              <a:rPr lang="en-US" sz="2400" dirty="0" smtClean="0"/>
              <a:t>char </a:t>
            </a:r>
            <a:r>
              <a:rPr lang="en-US" sz="2400" dirty="0" err="1" smtClean="0"/>
              <a:t>bigA</a:t>
            </a:r>
            <a:r>
              <a:rPr lang="en-US" sz="2400" dirty="0" smtClean="0"/>
              <a:t> = 'A', </a:t>
            </a:r>
            <a:r>
              <a:rPr lang="en-US" sz="2400" dirty="0" err="1" smtClean="0"/>
              <a:t>littleA</a:t>
            </a:r>
            <a:r>
              <a:rPr lang="en-US" sz="2400" dirty="0" smtClean="0"/>
              <a:t> = 'a';</a:t>
            </a:r>
          </a:p>
          <a:p>
            <a:r>
              <a:rPr lang="en-US" sz="2400" dirty="0" err="1" smtClean="0"/>
              <a:t>boolean</a:t>
            </a:r>
            <a:r>
              <a:rPr lang="en-US" sz="2400" dirty="0" smtClean="0"/>
              <a:t> check = false;</a:t>
            </a:r>
          </a:p>
          <a:p>
            <a:r>
              <a:rPr lang="en-US" sz="2400" dirty="0" smtClean="0"/>
              <a:t>String plus = "</a:t>
            </a:r>
            <a:r>
              <a:rPr lang="en-US" sz="2400" dirty="0" err="1" smtClean="0"/>
              <a:t>abc</a:t>
            </a:r>
            <a:r>
              <a:rPr lang="en-US" sz="2400" dirty="0" smtClean="0"/>
              <a:t>";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 </a:t>
            </a:r>
            <a:r>
              <a:rPr lang="en-US" sz="2400" dirty="0" err="1" smtClean="0"/>
              <a:t>aplus</a:t>
            </a:r>
            <a:r>
              <a:rPr lang="en-US" sz="2400" dirty="0" smtClean="0"/>
              <a:t> 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 </a:t>
            </a:r>
            <a:r>
              <a:rPr lang="en-US" sz="2400" dirty="0" err="1" smtClean="0"/>
              <a:t>compsci</a:t>
            </a:r>
            <a:r>
              <a:rPr lang="en-US" sz="2400" dirty="0" smtClean="0"/>
              <a:t> );</a:t>
            </a:r>
          </a:p>
          <a:p>
            <a:r>
              <a:rPr lang="en-US" sz="2400" dirty="0" err="1" smtClean="0"/>
              <a:t>System.out.printf</a:t>
            </a:r>
            <a:r>
              <a:rPr lang="en-US" sz="2400" dirty="0" smtClean="0"/>
              <a:t>("%.2f", </a:t>
            </a:r>
            <a:r>
              <a:rPr lang="en-US" sz="2400" dirty="0" err="1" smtClean="0"/>
              <a:t>decy</a:t>
            </a:r>
            <a:r>
              <a:rPr lang="en-US" sz="2400" dirty="0" smtClean="0"/>
              <a:t> 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 </a:t>
            </a:r>
            <a:r>
              <a:rPr lang="en-US" sz="2400" dirty="0" err="1" smtClean="0"/>
              <a:t>bigA</a:t>
            </a:r>
            <a:r>
              <a:rPr lang="en-US" sz="2400" dirty="0" smtClean="0"/>
              <a:t> 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 </a:t>
            </a:r>
            <a:r>
              <a:rPr lang="en-US" sz="2400" dirty="0" err="1" smtClean="0"/>
              <a:t>littleA</a:t>
            </a:r>
            <a:r>
              <a:rPr lang="en-US" sz="2400" dirty="0" smtClean="0"/>
              <a:t> 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 check 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 plus );</a:t>
            </a:r>
            <a:endParaRPr lang="en-US" sz="2400" dirty="0"/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6858000" y="1524000"/>
            <a:ext cx="1981200" cy="3170099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b="0" dirty="0" smtClean="0"/>
              <a:t>52</a:t>
            </a:r>
          </a:p>
          <a:p>
            <a:r>
              <a:rPr lang="en-US" b="0" dirty="0" smtClean="0"/>
              <a:t>79</a:t>
            </a:r>
          </a:p>
          <a:p>
            <a:r>
              <a:rPr lang="en-US" b="0" dirty="0" smtClean="0"/>
              <a:t>5.25A</a:t>
            </a:r>
          </a:p>
          <a:p>
            <a:r>
              <a:rPr lang="en-US" b="0" dirty="0" smtClean="0"/>
              <a:t>a</a:t>
            </a:r>
          </a:p>
          <a:p>
            <a:r>
              <a:rPr lang="en-US" b="0" dirty="0" smtClean="0"/>
              <a:t>false</a:t>
            </a:r>
          </a:p>
          <a:p>
            <a:r>
              <a:rPr lang="en-US" b="0" dirty="0" err="1" smtClean="0"/>
              <a:t>abc</a:t>
            </a:r>
            <a:endParaRPr lang="en-US" b="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Assignment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590800"/>
            <a:ext cx="73152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assignment.java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029199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Data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Types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458788" y="37750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 sz="2400" b="0">
              <a:latin typeface="Times New Roman" pitchFamily="18" charset="0"/>
            </a:endParaRPr>
          </a:p>
        </p:txBody>
      </p:sp>
      <p:graphicFrame>
        <p:nvGraphicFramePr>
          <p:cNvPr id="399363" name="Group 3"/>
          <p:cNvGraphicFramePr>
            <a:graphicFrameLocks noGrp="1"/>
          </p:cNvGraphicFramePr>
          <p:nvPr/>
        </p:nvGraphicFramePr>
        <p:xfrm>
          <a:off x="457200" y="1295400"/>
          <a:ext cx="8382000" cy="3688079"/>
        </p:xfrm>
        <a:graphic>
          <a:graphicData uri="http://schemas.openxmlformats.org/drawingml/2006/table">
            <a:tbl>
              <a:tblPr/>
              <a:tblGrid>
                <a:gridCol w="1981200"/>
                <a:gridCol w="3048000"/>
                <a:gridCol w="3352800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memory 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min .. 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8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-128 to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16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-32768  to 32767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-2 billion to 2 billion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64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-big  to +big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-big to +big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64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-big to +big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16 bit unsigned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0 - 65535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reference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8415" name="Text Box 46"/>
          <p:cNvSpPr txBox="1">
            <a:spLocks noChangeArrowheads="1"/>
          </p:cNvSpPr>
          <p:nvPr/>
        </p:nvSpPr>
        <p:spPr bwMode="auto">
          <a:xfrm>
            <a:off x="1143000" y="5257800"/>
            <a:ext cx="6510338" cy="9588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It is important to know all data </a:t>
            </a:r>
          </a:p>
          <a:p>
            <a:r>
              <a:rPr lang="en-US">
                <a:solidFill>
                  <a:srgbClr val="000099"/>
                </a:solidFill>
              </a:rPr>
              <a:t>types and what each one can store.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Data Types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8788" y="37750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 sz="2400" b="0">
              <a:latin typeface="Times New Roman" pitchFamily="18" charset="0"/>
            </a:endParaRP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6417141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Memory consists of bits and bytes.</a:t>
            </a:r>
          </a:p>
          <a:p>
            <a:endParaRPr lang="en-US" dirty="0"/>
          </a:p>
          <a:p>
            <a:r>
              <a:rPr lang="en-US" dirty="0"/>
              <a:t>8 bits = 1001 0010 = 1 byte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Memory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038600"/>
            <a:ext cx="31337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emory Chip 1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600" y="3886200"/>
            <a:ext cx="1801640" cy="2313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8788" y="37750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 sz="2400" b="0">
              <a:latin typeface="Times New Roman" pitchFamily="18" charset="0"/>
            </a:endParaRP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7730001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Memory consists of bits and bytes.</a:t>
            </a:r>
          </a:p>
          <a:p>
            <a:endParaRPr lang="en-US" dirty="0" smtClean="0"/>
          </a:p>
          <a:p>
            <a:r>
              <a:rPr lang="en-US" dirty="0" smtClean="0"/>
              <a:t>16 </a:t>
            </a:r>
            <a:r>
              <a:rPr lang="en-US" dirty="0"/>
              <a:t>bits = 0101 1001 0100 1001 = 2 bytes</a:t>
            </a:r>
          </a:p>
          <a:p>
            <a:endParaRPr lang="en-US" dirty="0"/>
          </a:p>
          <a:p>
            <a:r>
              <a:rPr lang="en-US" dirty="0"/>
              <a:t>The more bits you have the </a:t>
            </a:r>
            <a:br>
              <a:rPr lang="en-US" dirty="0"/>
            </a:br>
            <a:r>
              <a:rPr lang="en-US" dirty="0"/>
              <a:t>more you can store.</a:t>
            </a:r>
          </a:p>
        </p:txBody>
      </p:sp>
      <p:sp>
        <p:nvSpPr>
          <p:cNvPr id="59399" name="Text Box 6"/>
          <p:cNvSpPr txBox="1">
            <a:spLocks noChangeArrowheads="1"/>
          </p:cNvSpPr>
          <p:nvPr/>
        </p:nvSpPr>
        <p:spPr bwMode="auto">
          <a:xfrm>
            <a:off x="762000" y="5029200"/>
            <a:ext cx="29718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1 byte = 8 bits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Memory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7" descr="Memory Chip 1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0" y="3733800"/>
            <a:ext cx="1801640" cy="2313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7240588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System.out.println(Byte.MIN_VALUE);</a:t>
            </a:r>
          </a:p>
          <a:p>
            <a:r>
              <a:rPr lang="en-US"/>
              <a:t>System.out.println(Byte.MAX_VALUE);</a:t>
            </a:r>
          </a:p>
          <a:p>
            <a:endParaRPr lang="en-US"/>
          </a:p>
          <a:p>
            <a:r>
              <a:rPr lang="en-US"/>
              <a:t>System.out.println(Short.MIN_VALUE);</a:t>
            </a:r>
          </a:p>
          <a:p>
            <a:r>
              <a:rPr lang="en-US"/>
              <a:t>System.out.println(Short.MAX_VALUE);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6248400" y="4038600"/>
            <a:ext cx="25146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b="0"/>
              <a:t>-128</a:t>
            </a:r>
          </a:p>
          <a:p>
            <a:r>
              <a:rPr lang="en-US" b="0"/>
              <a:t>127</a:t>
            </a:r>
          </a:p>
          <a:p>
            <a:r>
              <a:rPr lang="en-US" b="0"/>
              <a:t>-32768</a:t>
            </a:r>
          </a:p>
          <a:p>
            <a:r>
              <a:rPr lang="en-US" b="0"/>
              <a:t>32767</a:t>
            </a:r>
          </a:p>
        </p:txBody>
      </p:sp>
      <p:sp>
        <p:nvSpPr>
          <p:cNvPr id="60422" name="Text Box 5"/>
          <p:cNvSpPr txBox="1">
            <a:spLocks noChangeArrowheads="1"/>
          </p:cNvSpPr>
          <p:nvPr/>
        </p:nvSpPr>
        <p:spPr bwMode="auto">
          <a:xfrm>
            <a:off x="838200" y="4267200"/>
            <a:ext cx="2895600" cy="19304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MIN_VALUE and MAX_VALUE are very useful for contest programming.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Max and min integers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761365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System.out.println(Integer.MIN_VALUE);</a:t>
            </a:r>
          </a:p>
          <a:p>
            <a:r>
              <a:rPr lang="en-US"/>
              <a:t>System.out.println(Integer.MAX_VALUE);</a:t>
            </a:r>
          </a:p>
          <a:p>
            <a:endParaRPr lang="en-US"/>
          </a:p>
          <a:p>
            <a:r>
              <a:rPr lang="en-US"/>
              <a:t>System.out.println(Long.MIN_VALUE);</a:t>
            </a:r>
          </a:p>
          <a:p>
            <a:r>
              <a:rPr lang="en-US"/>
              <a:t>System.out.println(Long.MAX_VALUE);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4572000" y="4038600"/>
            <a:ext cx="41910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b="0"/>
              <a:t>-2147483648</a:t>
            </a:r>
          </a:p>
          <a:p>
            <a:r>
              <a:rPr lang="en-US" b="0"/>
              <a:t>2147483647</a:t>
            </a:r>
          </a:p>
          <a:p>
            <a:r>
              <a:rPr lang="en-US" b="0"/>
              <a:t>-9223372036854775808</a:t>
            </a:r>
          </a:p>
          <a:p>
            <a:r>
              <a:rPr lang="en-US" b="0"/>
              <a:t>9223372036854775807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Max and min integers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038600"/>
            <a:ext cx="2400300" cy="221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2209800"/>
            <a:ext cx="5638800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Variables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838200" y="1600200"/>
            <a:ext cx="584835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/>
              <a:t>int num = Integer.MAX_VALUE;</a:t>
            </a:r>
          </a:p>
          <a:p>
            <a:r>
              <a:rPr lang="pt-BR"/>
              <a:t>num=num+1;</a:t>
            </a:r>
          </a:p>
          <a:p>
            <a:r>
              <a:rPr lang="pt-BR"/>
              <a:t>System.out.println(num);</a:t>
            </a:r>
          </a:p>
          <a:p>
            <a:r>
              <a:rPr lang="pt-BR"/>
              <a:t>num=num-1;</a:t>
            </a:r>
          </a:p>
          <a:p>
            <a:r>
              <a:rPr lang="pt-BR"/>
              <a:t>System.out.println(num);</a:t>
            </a:r>
            <a:endParaRPr lang="en-US"/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6019800" y="4267200"/>
            <a:ext cx="2514600" cy="14462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b="0"/>
              <a:t>-2147483648</a:t>
            </a:r>
          </a:p>
          <a:p>
            <a:r>
              <a:rPr lang="en-US" b="0"/>
              <a:t>2147483647</a:t>
            </a:r>
          </a:p>
        </p:txBody>
      </p:sp>
      <p:sp>
        <p:nvSpPr>
          <p:cNvPr id="62470" name="Text Box 5"/>
          <p:cNvSpPr txBox="1">
            <a:spLocks noChangeArrowheads="1"/>
          </p:cNvSpPr>
          <p:nvPr/>
        </p:nvSpPr>
        <p:spPr bwMode="auto">
          <a:xfrm>
            <a:off x="838200" y="4267200"/>
            <a:ext cx="4267200" cy="12001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Why does adding 1 to MAX_VALUE give you the MIN_VALUE?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Max and min integers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90800"/>
            <a:ext cx="9144000" cy="1015663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integersminmax.java</a:t>
            </a:r>
            <a:endParaRPr lang="en-US" sz="54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7737475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System.out.println(Float.MIN_VALUE);</a:t>
            </a:r>
          </a:p>
          <a:p>
            <a:r>
              <a:rPr lang="en-US"/>
              <a:t>System.out.println(Float.MAX_VALUE);</a:t>
            </a:r>
          </a:p>
          <a:p>
            <a:endParaRPr lang="en-US"/>
          </a:p>
          <a:p>
            <a:r>
              <a:rPr lang="en-US"/>
              <a:t>System.out.println(Double.MIN_VALUE);</a:t>
            </a:r>
          </a:p>
          <a:p>
            <a:r>
              <a:rPr lang="en-US"/>
              <a:t>System.out.println(Double.MAX_VALUE);  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4114800" y="4038600"/>
            <a:ext cx="46482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b="0"/>
              <a:t>1.4E-45</a:t>
            </a:r>
          </a:p>
          <a:p>
            <a:r>
              <a:rPr lang="en-US" b="0"/>
              <a:t>3.4028235E38</a:t>
            </a:r>
          </a:p>
          <a:p>
            <a:r>
              <a:rPr lang="en-US" b="0"/>
              <a:t>4.9E-324</a:t>
            </a:r>
          </a:p>
          <a:p>
            <a:r>
              <a:rPr lang="en-US" b="0"/>
              <a:t>1.7976931348623157E308</a:t>
            </a:r>
          </a:p>
        </p:txBody>
      </p:sp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838200" y="4267200"/>
            <a:ext cx="2895600" cy="19304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MIN_VALUE and MAX_VALUE are very useful for contest programming.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Max and min </a:t>
            </a:r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reals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realsminmax.java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749935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out.println((int)Character.MIN_VALUE); 	</a:t>
            </a:r>
          </a:p>
          <a:p>
            <a:r>
              <a:rPr lang="en-US"/>
              <a:t>out.println((int)Character.MAX_VALUE);	</a:t>
            </a:r>
          </a:p>
          <a:p>
            <a:endParaRPr lang="en-US"/>
          </a:p>
          <a:p>
            <a:r>
              <a:rPr lang="en-US"/>
              <a:t>out.println(Character.MIN_VALUE); 	</a:t>
            </a:r>
          </a:p>
          <a:p>
            <a:r>
              <a:rPr lang="en-US"/>
              <a:t>out.println(Character.MAX_VALUE);	</a:t>
            </a: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6477000" y="4038600"/>
            <a:ext cx="19812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b="0"/>
              <a:t>0</a:t>
            </a:r>
          </a:p>
          <a:p>
            <a:r>
              <a:rPr lang="en-US" b="0"/>
              <a:t>65535</a:t>
            </a:r>
          </a:p>
          <a:p>
            <a:r>
              <a:rPr lang="en-US" b="0"/>
              <a:t>?</a:t>
            </a:r>
          </a:p>
          <a:p>
            <a:r>
              <a:rPr lang="en-US" b="0"/>
              <a:t>?</a:t>
            </a:r>
          </a:p>
        </p:txBody>
      </p:sp>
      <p:sp>
        <p:nvSpPr>
          <p:cNvPr id="66566" name="Text Box 5"/>
          <p:cNvSpPr txBox="1">
            <a:spLocks noChangeArrowheads="1"/>
          </p:cNvSpPr>
          <p:nvPr/>
        </p:nvSpPr>
        <p:spPr bwMode="auto">
          <a:xfrm>
            <a:off x="838200" y="4267200"/>
            <a:ext cx="2895600" cy="19304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MIN_VALUE and MAX_VALUE are very useful for contest programming.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Max and min characters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1534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charsminmax.java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VARIABLES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1122363" y="4127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4000">
              <a:solidFill>
                <a:srgbClr val="A50021"/>
              </a:solidFill>
              <a:latin typeface="Courier New" pitchFamily="49" charset="0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85800" y="15240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>
                <a:solidFill>
                  <a:srgbClr val="003366"/>
                </a:solidFill>
              </a:rPr>
              <a:t>A variable is a storage location for a</a:t>
            </a:r>
          </a:p>
          <a:p>
            <a:pPr eaLnBrk="0" hangingPunct="0"/>
            <a:r>
              <a:rPr lang="en-US" sz="3200">
                <a:solidFill>
                  <a:srgbClr val="003366"/>
                </a:solidFill>
              </a:rPr>
              <a:t>specified type of value.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893763" y="4503738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690563" y="4618038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762000" y="5334000"/>
            <a:ext cx="110767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 dirty="0" err="1" smtClean="0">
                <a:latin typeface="Courier New" pitchFamily="49" charset="0"/>
              </a:rPr>
              <a:t>aplus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412750" y="5910263"/>
            <a:ext cx="2019300" cy="787400"/>
          </a:xfrm>
          <a:prstGeom prst="rect">
            <a:avLst/>
          </a:prstGeom>
          <a:solidFill>
            <a:srgbClr val="CCECFF"/>
          </a:solidFill>
          <a:ln w="12700">
            <a:solidFill>
              <a:srgbClr val="CCEC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dirty="0" smtClean="0">
                <a:latin typeface="Courier New" pitchFamily="49" charset="0"/>
              </a:rPr>
              <a:t>254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7237415" y="5334000"/>
            <a:ext cx="147636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 dirty="0" err="1" smtClean="0">
                <a:latin typeface="Courier New" pitchFamily="49" charset="0"/>
              </a:rPr>
              <a:t>compsci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6862763" y="5911850"/>
            <a:ext cx="2120900" cy="787400"/>
          </a:xfrm>
          <a:prstGeom prst="rect">
            <a:avLst/>
          </a:prstGeom>
          <a:solidFill>
            <a:srgbClr val="CCFFCC"/>
          </a:solidFill>
          <a:ln w="12700">
            <a:solidFill>
              <a:srgbClr val="CCFFCC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dirty="0" smtClean="0">
                <a:latin typeface="Courier New" pitchFamily="49" charset="0"/>
              </a:rPr>
              <a:t>10.25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1524000" y="3048000"/>
            <a:ext cx="5397311" cy="157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accent2"/>
                </a:solidFill>
              </a:rPr>
              <a:t>int</a:t>
            </a:r>
            <a:r>
              <a:rPr lang="en-US" sz="3200" dirty="0"/>
              <a:t> </a:t>
            </a:r>
            <a:r>
              <a:rPr lang="en-US" sz="3200" dirty="0" err="1" smtClean="0">
                <a:solidFill>
                  <a:srgbClr val="FF3300"/>
                </a:solidFill>
              </a:rPr>
              <a:t>aplus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254;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>
                <a:solidFill>
                  <a:schemeClr val="accent2"/>
                </a:solidFill>
              </a:rPr>
              <a:t>double</a:t>
            </a:r>
            <a:r>
              <a:rPr lang="en-US" sz="3200" dirty="0"/>
              <a:t> </a:t>
            </a:r>
            <a:r>
              <a:rPr lang="en-US" sz="3200" dirty="0" err="1" smtClean="0">
                <a:solidFill>
                  <a:srgbClr val="FF3300"/>
                </a:solidFill>
              </a:rPr>
              <a:t>compsci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10.25</a:t>
            </a:r>
            <a:r>
              <a:rPr lang="en-US" sz="3200" dirty="0"/>
              <a:t>;</a:t>
            </a:r>
          </a:p>
          <a:p>
            <a:r>
              <a:rPr lang="en-US" sz="3200" dirty="0"/>
              <a:t> </a:t>
            </a:r>
            <a:r>
              <a:rPr lang="en-US" sz="3200" dirty="0">
                <a:solidFill>
                  <a:schemeClr val="accent2"/>
                </a:solidFill>
              </a:rPr>
              <a:t>char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3300"/>
                </a:solidFill>
              </a:rPr>
              <a:t>grade </a:t>
            </a:r>
            <a:r>
              <a:rPr lang="en-US" sz="3200" dirty="0"/>
              <a:t>= </a:t>
            </a:r>
            <a:r>
              <a:rPr lang="en-US" sz="3200" dirty="0" smtClean="0"/>
              <a:t>'A';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variable?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122363" y="4127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4000">
              <a:solidFill>
                <a:srgbClr val="A50021"/>
              </a:solidFill>
              <a:latin typeface="Courier New" pitchFamily="49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12"/>
          <p:cNvSpPr>
            <a:spLocks noChangeArrowheads="1"/>
          </p:cNvSpPr>
          <p:nvPr/>
        </p:nvSpPr>
        <p:spPr bwMode="auto">
          <a:xfrm>
            <a:off x="1524000" y="1905000"/>
            <a:ext cx="438261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3200" dirty="0">
                <a:latin typeface="Courier New" pitchFamily="49" charset="0"/>
              </a:rPr>
              <a:t> </a:t>
            </a:r>
            <a:r>
              <a:rPr lang="en-US" sz="3200" dirty="0" err="1">
                <a:latin typeface="Courier New" pitchFamily="49" charset="0"/>
              </a:rPr>
              <a:t>int</a:t>
            </a:r>
            <a:r>
              <a:rPr lang="en-US" sz="3200" dirty="0">
                <a:latin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</a:rPr>
              <a:t>aplus</a:t>
            </a:r>
            <a:r>
              <a:rPr lang="en-US" sz="3200" dirty="0" smtClean="0">
                <a:latin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</a:rPr>
              <a:t>= </a:t>
            </a:r>
            <a:r>
              <a:rPr lang="en-US" sz="3200" dirty="0" smtClean="0">
                <a:latin typeface="Courier New" pitchFamily="49" charset="0"/>
              </a:rPr>
              <a:t>254;</a:t>
            </a:r>
            <a:endParaRPr lang="en-US" sz="3200" dirty="0">
              <a:latin typeface="Courier New" pitchFamily="49" charset="0"/>
            </a:endParaRPr>
          </a:p>
        </p:txBody>
      </p:sp>
      <p:sp>
        <p:nvSpPr>
          <p:cNvPr id="19463" name="Rectangle 14"/>
          <p:cNvSpPr>
            <a:spLocks noChangeArrowheads="1"/>
          </p:cNvSpPr>
          <p:nvPr/>
        </p:nvSpPr>
        <p:spPr bwMode="auto">
          <a:xfrm>
            <a:off x="2953742" y="2971800"/>
            <a:ext cx="110767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 dirty="0" err="1" smtClean="0">
                <a:latin typeface="Courier New" pitchFamily="49" charset="0"/>
              </a:rPr>
              <a:t>aplus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9464" name="Rectangle 15"/>
          <p:cNvSpPr>
            <a:spLocks noChangeArrowheads="1"/>
          </p:cNvSpPr>
          <p:nvPr/>
        </p:nvSpPr>
        <p:spPr bwMode="auto">
          <a:xfrm>
            <a:off x="2514600" y="3429000"/>
            <a:ext cx="2120900" cy="787400"/>
          </a:xfrm>
          <a:prstGeom prst="rect">
            <a:avLst/>
          </a:prstGeom>
          <a:solidFill>
            <a:srgbClr val="CCFFCC"/>
          </a:solidFill>
          <a:ln w="12700">
            <a:solidFill>
              <a:srgbClr val="CCFFCC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dirty="0" smtClean="0">
                <a:latin typeface="Courier New" pitchFamily="49" charset="0"/>
              </a:rPr>
              <a:t>254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9465" name="Rectangle 19"/>
          <p:cNvSpPr>
            <a:spLocks noChangeArrowheads="1"/>
          </p:cNvSpPr>
          <p:nvPr/>
        </p:nvSpPr>
        <p:spPr bwMode="auto">
          <a:xfrm>
            <a:off x="1295400" y="4648200"/>
            <a:ext cx="647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400">
                <a:latin typeface="Courier New" pitchFamily="49" charset="0"/>
              </a:rPr>
              <a:t>numDays stores an integer value</a:t>
            </a:r>
            <a:r>
              <a:rPr lang="en-US" sz="3200">
                <a:latin typeface="Courier New" pitchFamily="49" charset="0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variable?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029199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Naming Variables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762000" y="1600200"/>
            <a:ext cx="7848600" cy="452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 dirty="0"/>
              <a:t>An identifier is used to identify</a:t>
            </a:r>
            <a:br>
              <a:rPr lang="en-US" sz="3200" dirty="0"/>
            </a:br>
            <a:r>
              <a:rPr lang="en-US" sz="3200" dirty="0"/>
              <a:t>something.</a:t>
            </a:r>
          </a:p>
          <a:p>
            <a:pPr eaLnBrk="0" hangingPunct="0"/>
            <a:endParaRPr lang="en-US" sz="3200" dirty="0"/>
          </a:p>
          <a:p>
            <a:pPr eaLnBrk="0" hangingPunct="0"/>
            <a:r>
              <a:rPr lang="en-US" sz="3200" dirty="0"/>
              <a:t>public class </a:t>
            </a:r>
            <a:r>
              <a:rPr lang="en-US" sz="3200" dirty="0" err="1" smtClean="0">
                <a:solidFill>
                  <a:schemeClr val="accent2"/>
                </a:solidFill>
              </a:rPr>
              <a:t>Aplus</a:t>
            </a:r>
            <a:r>
              <a:rPr lang="en-US" sz="3200" dirty="0" smtClean="0"/>
              <a:t>{    </a:t>
            </a:r>
            <a:r>
              <a:rPr lang="en-US" sz="3200" dirty="0"/>
              <a:t>}</a:t>
            </a:r>
          </a:p>
          <a:p>
            <a:pPr eaLnBrk="0" hangingPunct="0"/>
            <a:endParaRPr lang="en-US" sz="3200" dirty="0"/>
          </a:p>
          <a:p>
            <a:pPr eaLnBrk="0" hangingPunct="0"/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/>
                </a:solidFill>
              </a:rPr>
              <a:t>width</a:t>
            </a:r>
            <a:r>
              <a:rPr lang="en-US" sz="3200" dirty="0"/>
              <a:t> = 7;</a:t>
            </a:r>
          </a:p>
          <a:p>
            <a:pPr eaLnBrk="0" hangingPunct="0"/>
            <a:endParaRPr lang="en-US" sz="3200" dirty="0"/>
          </a:p>
          <a:p>
            <a:pPr eaLnBrk="0" hangingPunct="0"/>
            <a:r>
              <a:rPr lang="en-US" sz="3200" dirty="0"/>
              <a:t>Always start identifier names with letters.   </a:t>
            </a:r>
            <a:endParaRPr lang="en-US" sz="4000" dirty="0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identifier?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93533</TotalTime>
  <Words>3047</Words>
  <Application>Microsoft Macintosh PowerPoint</Application>
  <PresentationFormat>On-screen Show (4:3)</PresentationFormat>
  <Paragraphs>778</Paragraphs>
  <Slides>57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subject>Variables</dc:subject>
  <dc:creator>A+ Computer Science</dc:creator>
  <cp:keywords>www.apluscompsci.com</cp:keywords>
  <dc:description>Variables_x000d_
©A+ Computer Science_x000d_
www.apluscompsci.com</dc:description>
  <cp:lastModifiedBy>Garrett</cp:lastModifiedBy>
  <cp:revision>650</cp:revision>
  <cp:lastPrinted>1999-08-27T13:49:55Z</cp:lastPrinted>
  <dcterms:created xsi:type="dcterms:W3CDTF">1995-06-17T23:31:02Z</dcterms:created>
  <dcterms:modified xsi:type="dcterms:W3CDTF">2018-09-05T19:16:10Z</dcterms:modified>
  <cp:category>www.apluscompsci.com</cp:category>
</cp:coreProperties>
</file>