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377" r:id="rId2"/>
    <p:sldId id="376" r:id="rId3"/>
    <p:sldId id="375" r:id="rId4"/>
    <p:sldId id="269" r:id="rId5"/>
    <p:sldId id="345" r:id="rId6"/>
    <p:sldId id="378" r:id="rId7"/>
    <p:sldId id="362" r:id="rId8"/>
    <p:sldId id="365" r:id="rId9"/>
    <p:sldId id="265" r:id="rId10"/>
    <p:sldId id="369" r:id="rId11"/>
    <p:sldId id="342" r:id="rId12"/>
    <p:sldId id="343" r:id="rId13"/>
    <p:sldId id="344" r:id="rId14"/>
    <p:sldId id="329" r:id="rId15"/>
    <p:sldId id="379" r:id="rId16"/>
    <p:sldId id="356" r:id="rId17"/>
    <p:sldId id="357" r:id="rId18"/>
    <p:sldId id="359" r:id="rId19"/>
    <p:sldId id="380" r:id="rId20"/>
    <p:sldId id="384" r:id="rId21"/>
    <p:sldId id="289" r:id="rId22"/>
    <p:sldId id="364" r:id="rId23"/>
    <p:sldId id="371" r:id="rId24"/>
    <p:sldId id="381" r:id="rId25"/>
    <p:sldId id="372" r:id="rId26"/>
    <p:sldId id="353" r:id="rId27"/>
    <p:sldId id="382" r:id="rId28"/>
    <p:sldId id="360" r:id="rId29"/>
    <p:sldId id="373" r:id="rId30"/>
    <p:sldId id="370" r:id="rId31"/>
    <p:sldId id="383" r:id="rId32"/>
    <p:sldId id="385" r:id="rId33"/>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Tahoma" pitchFamily="34" charset="0"/>
        <a:ea typeface="+mn-ea"/>
        <a:cs typeface="+mn-cs"/>
      </a:defRPr>
    </a:lvl5pPr>
    <a:lvl6pPr marL="2286000" algn="l" defTabSz="914400" rtl="0" eaLnBrk="1" latinLnBrk="0" hangingPunct="1">
      <a:defRPr sz="3200" b="1" kern="1200">
        <a:solidFill>
          <a:schemeClr val="tx1"/>
        </a:solidFill>
        <a:latin typeface="Tahoma" pitchFamily="34" charset="0"/>
        <a:ea typeface="+mn-ea"/>
        <a:cs typeface="+mn-cs"/>
      </a:defRPr>
    </a:lvl6pPr>
    <a:lvl7pPr marL="2743200" algn="l" defTabSz="914400" rtl="0" eaLnBrk="1" latinLnBrk="0" hangingPunct="1">
      <a:defRPr sz="3200" b="1" kern="1200">
        <a:solidFill>
          <a:schemeClr val="tx1"/>
        </a:solidFill>
        <a:latin typeface="Tahoma" pitchFamily="34" charset="0"/>
        <a:ea typeface="+mn-ea"/>
        <a:cs typeface="+mn-cs"/>
      </a:defRPr>
    </a:lvl7pPr>
    <a:lvl8pPr marL="3200400" algn="l" defTabSz="914400" rtl="0" eaLnBrk="1" latinLnBrk="0" hangingPunct="1">
      <a:defRPr sz="3200" b="1" kern="1200">
        <a:solidFill>
          <a:schemeClr val="tx1"/>
        </a:solidFill>
        <a:latin typeface="Tahoma" pitchFamily="34" charset="0"/>
        <a:ea typeface="+mn-ea"/>
        <a:cs typeface="+mn-cs"/>
      </a:defRPr>
    </a:lvl8pPr>
    <a:lvl9pPr marL="3657600" algn="l" defTabSz="914400" rtl="0" eaLnBrk="1" latinLnBrk="0" hangingPunct="1">
      <a:defRPr sz="3200" b="1"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6600"/>
    <a:srgbClr val="A50021"/>
    <a:srgbClr val="003366"/>
    <a:srgbClr val="0000FF"/>
    <a:srgbClr val="CC0000"/>
    <a:srgbClr val="FF9933"/>
    <a:srgbClr val="CC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15640" autoAdjust="0"/>
    <p:restoredTop sz="63082" autoAdjust="0"/>
  </p:normalViewPr>
  <p:slideViewPr>
    <p:cSldViewPr>
      <p:cViewPr varScale="1">
        <p:scale>
          <a:sx n="45" d="100"/>
          <a:sy n="45" d="100"/>
        </p:scale>
        <p:origin x="-25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244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en-US"/>
          </a:p>
        </p:txBody>
      </p:sp>
      <p:sp>
        <p:nvSpPr>
          <p:cNvPr id="12291"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US"/>
          </a:p>
        </p:txBody>
      </p:sp>
      <p:sp>
        <p:nvSpPr>
          <p:cNvPr id="12292"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US"/>
          </a:p>
        </p:txBody>
      </p:sp>
      <p:sp>
        <p:nvSpPr>
          <p:cNvPr id="12293"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pPr>
              <a:defRPr/>
            </a:pPr>
            <a:fld id="{A81F9EAC-504A-4D76-9B95-540EC351F24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371600" y="8686800"/>
            <a:ext cx="5486400" cy="457200"/>
          </a:xfrm>
          <a:prstGeom prst="rect">
            <a:avLst/>
          </a:prstGeom>
          <a:noFill/>
          <a:ln w="9525">
            <a:noFill/>
            <a:miter lim="800000"/>
            <a:headEnd/>
            <a:tailEnd/>
          </a:ln>
          <a:effectLst/>
        </p:spPr>
        <p:txBody>
          <a:bodyPr lIns="92075" tIns="46038" rIns="92075" bIns="46038" anchor="b"/>
          <a:lstStyle/>
          <a:p>
            <a:pPr algn="r">
              <a:defRPr/>
            </a:pPr>
            <a:r>
              <a:rPr lang="en-US" sz="1200"/>
              <a:t>©A+ Computer Science     www.apluscompsci.com                 </a:t>
            </a:r>
            <a:fld id="{7DD5AF6D-8828-41F3-A9FB-95EDD4E06836}" type="slidenum">
              <a:rPr lang="en-US" sz="1200"/>
              <a:pPr algn="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1</a:t>
            </a:fld>
            <a:endParaRPr lang="en-US" smtClean="0"/>
          </a:p>
        </p:txBody>
      </p:sp>
      <p:sp>
        <p:nvSpPr>
          <p:cNvPr id="45059" name="Rectangle 2"/>
          <p:cNvSpPr>
            <a:spLocks noGrp="1" noRot="1" noChangeAspect="1" noChangeArrowheads="1" noTextEdit="1"/>
          </p:cNvSpPr>
          <p:nvPr>
            <p:ph type="sldImg"/>
          </p:nvPr>
        </p:nvSpPr>
        <p:spPr>
          <a:xfrm>
            <a:off x="1143000" y="685800"/>
            <a:ext cx="4572000"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529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start section of the loop happens only once.  The start section sets up the loop.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stop section sets the terms by which the loop can run.   As long as run is less than or equal to 5, the loop will continue to run.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837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step section of the loop either increases or decreases the value of run.  In the example above, run is increased by 1 each iteration.</a:t>
            </a:r>
          </a:p>
          <a:p>
            <a:endParaRPr lang="en-US" sz="16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939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This loop starts run at 1 and increments run by one each iteration.  The loop will continue to run as long as run is less than or equal to 6.</a:t>
            </a:r>
          </a:p>
          <a:p>
            <a:r>
              <a:rPr lang="en-US" sz="1600" smtClean="0"/>
              <a:t>The loop will stop when the condition run&lt;=6 fails.  </a:t>
            </a:r>
          </a:p>
          <a:p>
            <a:endParaRPr lang="en-US" sz="1600" smtClean="0"/>
          </a:p>
          <a:p>
            <a:r>
              <a:rPr lang="en-US" sz="1600" smtClean="0"/>
              <a:t>run begins with the value 1</a:t>
            </a:r>
          </a:p>
          <a:p>
            <a:r>
              <a:rPr lang="en-US" sz="1600" smtClean="0"/>
              <a:t>Iteration 1 – print run(1)     run = 1 + 1</a:t>
            </a:r>
          </a:p>
          <a:p>
            <a:r>
              <a:rPr lang="en-US" sz="1600" smtClean="0"/>
              <a:t>Iteration 2 – print run(2)     run = 2 + 1</a:t>
            </a:r>
          </a:p>
          <a:p>
            <a:r>
              <a:rPr lang="en-US" sz="1600" smtClean="0"/>
              <a:t>Iteration 3 – print run(3)     run = 3 + 1</a:t>
            </a:r>
          </a:p>
          <a:p>
            <a:r>
              <a:rPr lang="en-US" sz="1600" smtClean="0"/>
              <a:t>Iteration 4 – print run(4)     run = 4 + 1</a:t>
            </a:r>
          </a:p>
          <a:p>
            <a:r>
              <a:rPr lang="en-US" sz="1600" smtClean="0"/>
              <a:t>Iteration 5 – print run(5)     run = 5 + 1</a:t>
            </a:r>
          </a:p>
          <a:p>
            <a:r>
              <a:rPr lang="en-US" sz="1600" smtClean="0"/>
              <a:t>Iteration 6 – print run(6)     run = 6 + 1</a:t>
            </a:r>
          </a:p>
          <a:p>
            <a:r>
              <a:rPr lang="en-US" sz="1600" smtClean="0"/>
              <a:t>The loop condition fails when run reaches the value 7 as 7 is not less than or equal to 6.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144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This loop starts run at 1 and increments run by two each iteration.  The loop will continue to run as long as run is less than 7.</a:t>
            </a:r>
          </a:p>
          <a:p>
            <a:r>
              <a:rPr lang="en-US" sz="1600" smtClean="0"/>
              <a:t>The loop will stop when the condition run&lt;7 fails.  The condition will fail when run equals 7.</a:t>
            </a:r>
          </a:p>
          <a:p>
            <a:endParaRPr lang="en-US" sz="1600" smtClean="0"/>
          </a:p>
          <a:p>
            <a:r>
              <a:rPr lang="en-US" sz="1600" smtClean="0"/>
              <a:t>run begins with the value 1</a:t>
            </a:r>
          </a:p>
          <a:p>
            <a:r>
              <a:rPr lang="en-US" sz="1600" smtClean="0"/>
              <a:t>Iteration 1 – print run(1)     run = 1 + 2</a:t>
            </a:r>
          </a:p>
          <a:p>
            <a:r>
              <a:rPr lang="en-US" sz="1600" smtClean="0"/>
              <a:t>Iteration 2 – print run(3)     run = 3 + 2</a:t>
            </a:r>
          </a:p>
          <a:p>
            <a:r>
              <a:rPr lang="en-US" sz="1600" smtClean="0"/>
              <a:t>Iteration 3 – print run(5)     run = 5 + 2</a:t>
            </a:r>
          </a:p>
          <a:p>
            <a:r>
              <a:rPr lang="en-US" sz="1600" smtClean="0"/>
              <a:t>The loop condition fails when run reaches the value 7 as 7 is not less than 7. </a:t>
            </a:r>
          </a:p>
          <a:p>
            <a:endParaRPr lang="en-US" sz="1600" smtClean="0"/>
          </a:p>
          <a:p>
            <a:endParaRPr lang="en-US" sz="16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246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This loop starts run at 7 and decrements run by two each iteration.  The loop will continue to run as long as run is greater than 2.</a:t>
            </a:r>
          </a:p>
          <a:p>
            <a:r>
              <a:rPr lang="en-US" sz="1600" smtClean="0"/>
              <a:t>The loop will stop when the condition run&gt;2 fails.  The condition will fail when run equals 1.</a:t>
            </a:r>
          </a:p>
          <a:p>
            <a:endParaRPr lang="en-US" sz="1600" smtClean="0"/>
          </a:p>
          <a:p>
            <a:r>
              <a:rPr lang="en-US" sz="1600" smtClean="0"/>
              <a:t>run begins with the value 7</a:t>
            </a:r>
          </a:p>
          <a:p>
            <a:r>
              <a:rPr lang="en-US" sz="1600" smtClean="0"/>
              <a:t>Iteration 1 – print run(7)     run = 7 - 2</a:t>
            </a:r>
          </a:p>
          <a:p>
            <a:r>
              <a:rPr lang="en-US" sz="1600" smtClean="0"/>
              <a:t>Iteration 2 – print run(5)     run = 5 - 2</a:t>
            </a:r>
          </a:p>
          <a:p>
            <a:r>
              <a:rPr lang="en-US" sz="1600" smtClean="0"/>
              <a:t>Iteration 3 – print run(3)     run = 3 - 2</a:t>
            </a:r>
          </a:p>
          <a:p>
            <a:r>
              <a:rPr lang="en-US" sz="1600" smtClean="0"/>
              <a:t>The loop condition fails when run reaches the value 1 as 1 is not greater than 2. </a:t>
            </a:r>
          </a:p>
          <a:p>
            <a:endParaRPr lang="en-US" sz="1600" smtClean="0"/>
          </a:p>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This loop starts bin at 1 and multiplies bin by 2 each iteration.  The loop will continue to run as long as bin is less than or equal to 32.</a:t>
            </a:r>
          </a:p>
          <a:p>
            <a:r>
              <a:rPr lang="en-US" sz="1600" smtClean="0"/>
              <a:t>The loop will stop when the condition bin&lt;=32 fails.  The condition will fail when run equals 64.</a:t>
            </a:r>
          </a:p>
          <a:p>
            <a:endParaRPr lang="en-US" smtClean="0"/>
          </a:p>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4710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z="1500" dirty="0" smtClean="0">
              <a:cs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656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z="16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758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total starts at zero.</a:t>
            </a:r>
          </a:p>
          <a:p>
            <a:r>
              <a:rPr lang="en-US" sz="1600" smtClean="0"/>
              <a:t>For each iteration of the for loop, the current value of run is added to total.  Runs values would be 1,2,3,4,5,6</a:t>
            </a:r>
          </a:p>
          <a:p>
            <a:r>
              <a:rPr lang="en-US" sz="1600" smtClean="0"/>
              <a:t>The loop fails when run reaches 6.    </a:t>
            </a:r>
          </a:p>
          <a:p>
            <a:endParaRPr lang="en-US" sz="1600" smtClean="0"/>
          </a:p>
          <a:p>
            <a:r>
              <a:rPr lang="en-US" sz="1600" smtClean="0"/>
              <a:t>Iteration 1 – total = 1 + 1   total is 1</a:t>
            </a:r>
          </a:p>
          <a:p>
            <a:r>
              <a:rPr lang="en-US" sz="1600" smtClean="0"/>
              <a:t>Iteration 2 – total = 2 + 2  total is 3</a:t>
            </a:r>
          </a:p>
          <a:p>
            <a:r>
              <a:rPr lang="en-US" sz="1600" smtClean="0"/>
              <a:t>Iteration 3 – total = 3 + 3  total is 6</a:t>
            </a:r>
          </a:p>
          <a:p>
            <a:r>
              <a:rPr lang="en-US" sz="1600" smtClean="0"/>
              <a:t>Iteration 4 – total = 6 + 4  total is 10</a:t>
            </a:r>
          </a:p>
          <a:p>
            <a:r>
              <a:rPr lang="en-US" sz="1600" smtClean="0"/>
              <a:t>Iteration 5 – total = 10 + 5  total is 15</a:t>
            </a:r>
          </a:p>
          <a:p>
            <a:r>
              <a:rPr lang="en-US" sz="1600" smtClean="0"/>
              <a:t>The loop condition fails when run reaches the value 6 as 6 is not less than 6. </a:t>
            </a:r>
          </a:p>
          <a:p>
            <a:endParaRPr lang="en-US" sz="16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861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total starts at zero.</a:t>
            </a:r>
          </a:p>
          <a:p>
            <a:r>
              <a:rPr lang="en-US" sz="1600" smtClean="0"/>
              <a:t>For each iteration of the for loop, the current value of run is added to total.  Runs values would be 1,2,3,4,5,6</a:t>
            </a:r>
          </a:p>
          <a:p>
            <a:r>
              <a:rPr lang="en-US" sz="1600" smtClean="0"/>
              <a:t>The loop fails when run reaches 6.    </a:t>
            </a:r>
          </a:p>
          <a:p>
            <a:endParaRPr lang="en-US" sz="1600" smtClean="0"/>
          </a:p>
          <a:p>
            <a:r>
              <a:rPr lang="en-US" sz="1600" smtClean="0"/>
              <a:t>Iteration 1 – total = 1 + 1   total is 1</a:t>
            </a:r>
          </a:p>
          <a:p>
            <a:r>
              <a:rPr lang="en-US" sz="1600" smtClean="0"/>
              <a:t>Iteration 2 – total = 2 + 2  total is 3</a:t>
            </a:r>
          </a:p>
          <a:p>
            <a:r>
              <a:rPr lang="en-US" sz="1600" smtClean="0"/>
              <a:t>Iteration 3 – total = 3 + 3  total is 6</a:t>
            </a:r>
          </a:p>
          <a:p>
            <a:r>
              <a:rPr lang="en-US" sz="1600" smtClean="0"/>
              <a:t>Iteration 4 – total = 6 + 4  total is 10</a:t>
            </a:r>
          </a:p>
          <a:p>
            <a:r>
              <a:rPr lang="en-US" sz="1600" smtClean="0"/>
              <a:t>Iteration 5 – total = 10 + 5  total is 15</a:t>
            </a:r>
          </a:p>
          <a:p>
            <a:r>
              <a:rPr lang="en-US" sz="1600" smtClean="0"/>
              <a:t>The loop condition fails when run reaches the value 6 as 6 is not less than 6. </a:t>
            </a:r>
          </a:p>
          <a:p>
            <a:endParaRPr lang="en-US" sz="16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065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for loop starts </a:t>
            </a:r>
            <a:r>
              <a:rPr lang="en-US" sz="1600" smtClean="0">
                <a:latin typeface="Courier New" pitchFamily="49" charset="0"/>
                <a:cs typeface="Courier New" pitchFamily="49" charset="0"/>
              </a:rPr>
              <a:t>i</a:t>
            </a:r>
            <a:r>
              <a:rPr lang="en-US" sz="1600" smtClean="0"/>
              <a:t> at 0.  As long as </a:t>
            </a:r>
            <a:r>
              <a:rPr lang="en-US" sz="1600" smtClean="0">
                <a:latin typeface="Courier New" pitchFamily="49" charset="0"/>
                <a:cs typeface="Courier New" pitchFamily="49" charset="0"/>
              </a:rPr>
              <a:t>i</a:t>
            </a:r>
            <a:r>
              <a:rPr lang="en-US" sz="1600" smtClean="0"/>
              <a:t> is less than </a:t>
            </a:r>
            <a:r>
              <a:rPr lang="en-US" sz="1600" smtClean="0">
                <a:latin typeface="Courier New" pitchFamily="49" charset="0"/>
                <a:cs typeface="Courier New" pitchFamily="49" charset="0"/>
              </a:rPr>
              <a:t>s.length()</a:t>
            </a:r>
            <a:r>
              <a:rPr lang="en-US" sz="1600" smtClean="0"/>
              <a:t>, the loop continues to run.  For each iteration through the loop, </a:t>
            </a:r>
            <a:r>
              <a:rPr lang="en-US" sz="1600" smtClean="0">
                <a:latin typeface="Courier New" pitchFamily="49" charset="0"/>
                <a:cs typeface="Courier New" pitchFamily="49" charset="0"/>
              </a:rPr>
              <a:t>i</a:t>
            </a:r>
            <a:r>
              <a:rPr lang="en-US" sz="1600" smtClean="0"/>
              <a:t> is incremented by 1.</a:t>
            </a:r>
          </a:p>
          <a:p>
            <a:r>
              <a:rPr lang="en-US" sz="1600" smtClean="0"/>
              <a:t>The loop will print out each character in the String starting at 0 and going up through the String to </a:t>
            </a:r>
            <a:r>
              <a:rPr lang="en-US" sz="1600" smtClean="0">
                <a:latin typeface="Courier New" pitchFamily="49" charset="0"/>
                <a:cs typeface="Courier New" pitchFamily="49" charset="0"/>
              </a:rPr>
              <a:t>s.length()</a:t>
            </a:r>
            <a:r>
              <a:rPr lang="en-US" sz="1600" smtClean="0"/>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168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new for loop iterates over the String starting at character c.   Each character from the String is placed into c.  Each letter is printed as it is encountered.   The loop continues to run as long as there are more letters in the String.</a:t>
            </a: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373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loop condition should always agree with the loops starting value.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475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For is always all lowercase.  Never capitalize the f on for.</a:t>
            </a:r>
          </a:p>
          <a:p>
            <a:endParaRPr lang="en-US" sz="1600" smtClean="0"/>
          </a:p>
          <a:p>
            <a:r>
              <a:rPr lang="en-US" sz="1600" smtClean="0"/>
              <a:t>NEVER put a semi-colon before an OPEN BRACE.</a:t>
            </a:r>
          </a:p>
          <a:p>
            <a:endParaRPr lang="en-US" sz="16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4813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z="1500" dirty="0" smtClean="0">
              <a:cs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7577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3000" y="685800"/>
            <a:ext cx="4572000" cy="3429000"/>
          </a:xfrm>
          <a:prstGeom prst="rect">
            <a:avLst/>
          </a:prstGeom>
          <a:ln/>
        </p:spPr>
      </p:sp>
      <p:sp>
        <p:nvSpPr>
          <p:cNvPr id="69635" name="Rectangle 3"/>
          <p:cNvSpPr>
            <a:spLocks noGrp="1" noChangeArrowheads="1"/>
          </p:cNvSpPr>
          <p:nvPr>
            <p:ph type="body" idx="1"/>
          </p:nvPr>
        </p:nvSpPr>
        <p:spPr>
          <a:xfrm>
            <a:off x="685800" y="4343400"/>
            <a:ext cx="5486400" cy="4114800"/>
          </a:xfrm>
          <a:prstGeom prst="rect">
            <a:avLst/>
          </a:prstGeom>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p:spPr>
        <p:txBody>
          <a:bodyPr/>
          <a:lstStyle/>
          <a:p>
            <a:r>
              <a:rPr lang="en-US" smtClean="0"/>
              <a:t>©A+ Computer Science     www.apluscompsci.com                 </a:t>
            </a:r>
            <a:fld id="{DC5D744A-5FC4-41A5-895E-95E35C9166FC}" type="slidenum">
              <a:rPr lang="en-US" smtClean="0"/>
              <a:pPr/>
              <a:t>32</a:t>
            </a:fld>
            <a:endParaRPr lang="en-US" smtClean="0"/>
          </a:p>
        </p:txBody>
      </p:sp>
      <p:sp>
        <p:nvSpPr>
          <p:cNvPr id="45059" name="Rectangle 2"/>
          <p:cNvSpPr>
            <a:spLocks noGrp="1" noRot="1" noChangeAspect="1" noChangeArrowheads="1" noTextEdit="1"/>
          </p:cNvSpPr>
          <p:nvPr>
            <p:ph type="sldImg"/>
          </p:nvPr>
        </p:nvSpPr>
        <p:spPr>
          <a:xfrm>
            <a:off x="1143000" y="685800"/>
            <a:ext cx="4572000"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915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017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222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latin typeface="Courier New" pitchFamily="49" charset="0"/>
                <a:cs typeface="Courier New" pitchFamily="49" charset="0"/>
              </a:rPr>
              <a:t>do something 1</a:t>
            </a:r>
            <a:r>
              <a:rPr lang="en-US" sz="1600" smtClean="0"/>
              <a:t> and </a:t>
            </a:r>
            <a:r>
              <a:rPr lang="en-US" sz="1600" smtClean="0">
                <a:latin typeface="Courier New" pitchFamily="49" charset="0"/>
                <a:cs typeface="Courier New" pitchFamily="49" charset="0"/>
              </a:rPr>
              <a:t>do something 2</a:t>
            </a:r>
            <a:r>
              <a:rPr lang="en-US" sz="1600" smtClean="0"/>
              <a:t> will occur if the condition is true.  </a:t>
            </a:r>
          </a:p>
          <a:p>
            <a:r>
              <a:rPr lang="en-US" sz="1600" smtClean="0"/>
              <a:t>If the condition is true, </a:t>
            </a:r>
            <a:r>
              <a:rPr lang="en-US" sz="1600" smtClean="0">
                <a:latin typeface="Courier New" pitchFamily="49" charset="0"/>
                <a:cs typeface="Courier New" pitchFamily="49" charset="0"/>
              </a:rPr>
              <a:t>do something 1</a:t>
            </a:r>
            <a:r>
              <a:rPr lang="en-US" sz="1600" smtClean="0"/>
              <a:t> and </a:t>
            </a:r>
            <a:r>
              <a:rPr lang="en-US" sz="1600" smtClean="0">
                <a:latin typeface="Courier New" pitchFamily="49" charset="0"/>
                <a:cs typeface="Courier New" pitchFamily="49" charset="0"/>
              </a:rPr>
              <a:t>do something 2</a:t>
            </a:r>
            <a:r>
              <a:rPr lang="en-US" sz="1600" smtClean="0"/>
              <a:t> will occur at least once.</a:t>
            </a:r>
          </a:p>
          <a:p>
            <a:r>
              <a:rPr lang="en-US" sz="1600" smtClean="0">
                <a:latin typeface="Courier New" pitchFamily="49" charset="0"/>
                <a:cs typeface="Courier New" pitchFamily="49" charset="0"/>
              </a:rPr>
              <a:t>do something 1</a:t>
            </a:r>
            <a:r>
              <a:rPr lang="en-US" sz="1600" smtClean="0"/>
              <a:t> and </a:t>
            </a:r>
            <a:r>
              <a:rPr lang="en-US" sz="1600" smtClean="0">
                <a:latin typeface="Courier New" pitchFamily="49" charset="0"/>
                <a:cs typeface="Courier New" pitchFamily="49" charset="0"/>
              </a:rPr>
              <a:t>do something 2 </a:t>
            </a:r>
            <a:r>
              <a:rPr lang="en-US" sz="1600" smtClean="0">
                <a:cs typeface="Times New Roman" pitchFamily="18" charset="0"/>
              </a:rPr>
              <a:t>will continue to occur as long as the loop condition is true.</a:t>
            </a:r>
            <a:endParaRPr lang="en-US" sz="1600" smtClean="0">
              <a:latin typeface="Courier New" pitchFamily="49" charset="0"/>
              <a:cs typeface="Courier New" pitchFamily="49"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427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sz="1600" smtClean="0"/>
              <a:t>The for loop above starts run at 1.  As long as run is less than or equal to 5 </a:t>
            </a:r>
            <a:r>
              <a:rPr lang="en-US" sz="1600" smtClean="0">
                <a:latin typeface="Courier New" pitchFamily="49" charset="0"/>
                <a:cs typeface="Courier New" pitchFamily="49" charset="0"/>
              </a:rPr>
              <a:t>( run&lt;=5 )</a:t>
            </a:r>
            <a:r>
              <a:rPr lang="en-US" sz="1600" smtClean="0"/>
              <a:t>, the loop will continue to run and print out the value of variable run.  Run increases by one each iteration.</a:t>
            </a:r>
          </a:p>
          <a:p>
            <a:endParaRPr lang="en-US" sz="1600" smtClean="0"/>
          </a:p>
          <a:p>
            <a:r>
              <a:rPr lang="en-US" sz="1600" smtClean="0"/>
              <a:t>run begins with the value 1</a:t>
            </a:r>
          </a:p>
          <a:p>
            <a:r>
              <a:rPr lang="en-US" sz="1600" smtClean="0"/>
              <a:t>Iteration 1 – print run(1)     run = 1 + 1</a:t>
            </a:r>
          </a:p>
          <a:p>
            <a:r>
              <a:rPr lang="en-US" sz="1600" smtClean="0"/>
              <a:t>Iteration 2 – print run(2)     run = 2 + 1</a:t>
            </a:r>
          </a:p>
          <a:p>
            <a:r>
              <a:rPr lang="en-US" sz="1600" smtClean="0"/>
              <a:t>Iteration 3 – print run(3)     run = 3 + 1</a:t>
            </a:r>
          </a:p>
          <a:p>
            <a:r>
              <a:rPr lang="en-US" sz="1600" smtClean="0"/>
              <a:t>Iteration 4 – print run(4)     run = 4 + 1</a:t>
            </a:r>
          </a:p>
          <a:p>
            <a:r>
              <a:rPr lang="en-US" sz="1600" smtClean="0"/>
              <a:t>Iteration 5 – print run(5)     run = 5 + 1</a:t>
            </a:r>
          </a:p>
          <a:p>
            <a:r>
              <a:rPr lang="en-US" sz="1600" smtClean="0"/>
              <a:t>The loop condition fails when run reaches the value 6 as 6 is not less than or equal to 5. </a:t>
            </a:r>
          </a:p>
          <a:p>
            <a:endParaRPr lang="en-US" sz="16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57988C56-CA62-46F7-B827-0E18FFBC2AE2}"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6511995-5F69-408D-B1BD-C658DFD8199A}"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0CA8278E-6827-4AD0-B1AD-1C10055769B2}"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8305D60-8351-411E-8AD2-8B2FEC974AE6}"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1F0B461-C6B5-44B2-9A3D-CD03062CD56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7B86DD76-A7EC-410D-8BAD-7A86730BD8AB}"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3357020E-EF66-4699-8E43-9273384D010D}"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297BE83E-FABC-4584-9258-EF2CBE86148D}"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6AC25C31-1AD7-47CC-B7D9-607C46C58E21}"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pic>
        <p:nvPicPr>
          <p:cNvPr id="5" name="Picture 4"/>
          <p:cNvPicPr>
            <a:picLocks noChangeAspect="1" noChangeArrowheads="1"/>
          </p:cNvPicPr>
          <p:nvPr userDrawn="1"/>
        </p:nvPicPr>
        <p:blipFill>
          <a:blip r:embed="rId2" cstate="print"/>
          <a:srcRect/>
          <a:stretch>
            <a:fillRect/>
          </a:stretch>
        </p:blipFill>
        <p:spPr bwMode="auto">
          <a:xfrm>
            <a:off x="6934200" y="6400800"/>
            <a:ext cx="1905000" cy="258731"/>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9BBDFEFA-52D7-4ACB-AA3D-04ACCFD8CE45}"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9BDF10F1-885A-486B-9F00-63D03C8AF331}"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atin typeface="+mn-lt"/>
              </a:defRPr>
            </a:lvl1pPr>
          </a:lstStyle>
          <a:p>
            <a:pPr>
              <a:defRPr/>
            </a:pPr>
            <a:fld id="{94FDDF70-4411-418D-A632-47F0FEC6B531}"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FOR LOOPS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2532" name="Text Box 5"/>
          <p:cNvSpPr txBox="1">
            <a:spLocks noChangeArrowheads="1"/>
          </p:cNvSpPr>
          <p:nvPr/>
        </p:nvSpPr>
        <p:spPr bwMode="auto">
          <a:xfrm>
            <a:off x="609600" y="1676400"/>
            <a:ext cx="8001000" cy="4375150"/>
          </a:xfrm>
          <a:prstGeom prst="rect">
            <a:avLst/>
          </a:prstGeom>
          <a:noFill/>
          <a:ln w="12700">
            <a:solidFill>
              <a:schemeClr val="accent2"/>
            </a:solidFill>
            <a:miter lim="800000"/>
            <a:headEnd type="none" w="sm" len="sm"/>
            <a:tailEnd type="none" w="sm" len="sm"/>
          </a:ln>
        </p:spPr>
        <p:txBody>
          <a:bodyPr>
            <a:spAutoFit/>
          </a:bodyPr>
          <a:lstStyle/>
          <a:p>
            <a:r>
              <a:rPr lang="en-US" sz="2800">
                <a:solidFill>
                  <a:srgbClr val="0000CC"/>
                </a:solidFill>
              </a:rPr>
              <a:t>Some languages use a &lt; start, stop, step &gt; </a:t>
            </a:r>
            <a:br>
              <a:rPr lang="en-US" sz="2800">
                <a:solidFill>
                  <a:srgbClr val="0000CC"/>
                </a:solidFill>
              </a:rPr>
            </a:br>
            <a:r>
              <a:rPr lang="en-US" sz="2800">
                <a:solidFill>
                  <a:srgbClr val="0000CC"/>
                </a:solidFill>
              </a:rPr>
              <a:t>structure with for loops.</a:t>
            </a:r>
          </a:p>
          <a:p>
            <a:endParaRPr lang="en-US" sz="2800">
              <a:solidFill>
                <a:srgbClr val="0000CC"/>
              </a:solidFill>
            </a:endParaRPr>
          </a:p>
          <a:p>
            <a:r>
              <a:rPr lang="en-US" sz="2800">
                <a:solidFill>
                  <a:srgbClr val="006600"/>
                </a:solidFill>
              </a:rPr>
              <a:t>start – starting value of the loop</a:t>
            </a:r>
          </a:p>
          <a:p>
            <a:r>
              <a:rPr lang="en-US" sz="2800">
                <a:solidFill>
                  <a:srgbClr val="006600"/>
                </a:solidFill>
              </a:rPr>
              <a:t>stop – ending value of the loop</a:t>
            </a:r>
          </a:p>
          <a:p>
            <a:r>
              <a:rPr lang="en-US" sz="2800">
                <a:solidFill>
                  <a:srgbClr val="006600"/>
                </a:solidFill>
              </a:rPr>
              <a:t>step – amount to change the loop variable</a:t>
            </a:r>
          </a:p>
          <a:p>
            <a:endParaRPr lang="en-US" sz="2800">
              <a:solidFill>
                <a:srgbClr val="0000CC"/>
              </a:solidFill>
            </a:endParaRPr>
          </a:p>
          <a:p>
            <a:r>
              <a:rPr lang="en-US" sz="2800">
                <a:solidFill>
                  <a:srgbClr val="003366"/>
                </a:solidFill>
              </a:rPr>
              <a:t>for x = start to stop step y   -   Visual Basic</a:t>
            </a:r>
          </a:p>
          <a:p>
            <a:r>
              <a:rPr lang="en-US" sz="2800">
                <a:solidFill>
                  <a:srgbClr val="003366"/>
                </a:solidFill>
              </a:rPr>
              <a:t>   do something</a:t>
            </a:r>
          </a:p>
          <a:p>
            <a:r>
              <a:rPr lang="en-US" sz="2800">
                <a:solidFill>
                  <a:srgbClr val="003366"/>
                </a:solidFill>
              </a:rPr>
              <a:t>next x</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3555" name="Text Box 2"/>
          <p:cNvSpPr txBox="1">
            <a:spLocks noChangeArrowheads="1"/>
          </p:cNvSpPr>
          <p:nvPr/>
        </p:nvSpPr>
        <p:spPr bwMode="auto">
          <a:xfrm>
            <a:off x="457200" y="1295400"/>
            <a:ext cx="8382000" cy="2773363"/>
          </a:xfrm>
          <a:prstGeom prst="rect">
            <a:avLst/>
          </a:prstGeom>
          <a:noFill/>
          <a:ln w="12700">
            <a:noFill/>
            <a:miter lim="800000"/>
            <a:headEnd type="none" w="sm" len="sm"/>
            <a:tailEnd type="none" w="sm" len="sm"/>
          </a:ln>
        </p:spPr>
        <p:txBody>
          <a:bodyPr>
            <a:spAutoFit/>
          </a:bodyPr>
          <a:lstStyle/>
          <a:p>
            <a:endParaRPr lang="en-US" sz="2400">
              <a:solidFill>
                <a:srgbClr val="003300"/>
              </a:solidFill>
              <a:latin typeface="Courier New" pitchFamily="49" charset="0"/>
            </a:endParaRPr>
          </a:p>
          <a:p>
            <a:r>
              <a:rPr lang="en-US">
                <a:solidFill>
                  <a:srgbClr val="006600"/>
                </a:solidFill>
              </a:rPr>
              <a:t>	             </a:t>
            </a:r>
            <a:r>
              <a:rPr lang="en-US">
                <a:solidFill>
                  <a:srgbClr val="009900"/>
                </a:solidFill>
              </a:rPr>
              <a:t>start-0</a:t>
            </a:r>
            <a:r>
              <a:rPr lang="en-US">
                <a:solidFill>
                  <a:srgbClr val="006600"/>
                </a:solidFill>
              </a:rPr>
              <a:t>	         </a:t>
            </a:r>
            <a:endParaRPr lang="en-US">
              <a:solidFill>
                <a:srgbClr val="003300"/>
              </a:solidFill>
            </a:endParaRPr>
          </a:p>
          <a:p>
            <a:r>
              <a:rPr lang="en-US" sz="3000">
                <a:solidFill>
                  <a:srgbClr val="003300"/>
                </a:solidFill>
              </a:rPr>
              <a:t>for (int  run = </a:t>
            </a:r>
            <a:r>
              <a:rPr lang="en-US" sz="3000">
                <a:solidFill>
                  <a:srgbClr val="009900"/>
                </a:solidFill>
              </a:rPr>
              <a:t>1</a:t>
            </a:r>
            <a:r>
              <a:rPr lang="en-US" sz="3000">
                <a:solidFill>
                  <a:srgbClr val="003300"/>
                </a:solidFill>
              </a:rPr>
              <a:t>;    </a:t>
            </a:r>
            <a:r>
              <a:rPr lang="en-US" sz="3000">
                <a:solidFill>
                  <a:srgbClr val="CC0000"/>
                </a:solidFill>
              </a:rPr>
              <a:t>//stop-1</a:t>
            </a:r>
            <a:r>
              <a:rPr lang="en-US" sz="3000">
                <a:solidFill>
                  <a:srgbClr val="003300"/>
                </a:solidFill>
              </a:rPr>
              <a:t> ;    </a:t>
            </a:r>
            <a:r>
              <a:rPr lang="en-US" sz="3000">
                <a:solidFill>
                  <a:schemeClr val="accent2"/>
                </a:solidFill>
              </a:rPr>
              <a:t>//inc-3</a:t>
            </a:r>
            <a:r>
              <a:rPr lang="en-US" sz="3000">
                <a:solidFill>
                  <a:srgbClr val="003300"/>
                </a:solidFill>
              </a:rPr>
              <a:t> )    </a:t>
            </a:r>
          </a:p>
          <a:p>
            <a:r>
              <a:rPr lang="en-US" sz="3000">
                <a:solidFill>
                  <a:srgbClr val="003300"/>
                </a:solidFill>
              </a:rPr>
              <a:t>{  </a:t>
            </a:r>
          </a:p>
          <a:p>
            <a:r>
              <a:rPr lang="en-US" sz="3000">
                <a:solidFill>
                  <a:srgbClr val="003300"/>
                </a:solidFill>
              </a:rPr>
              <a:t>      </a:t>
            </a:r>
            <a:r>
              <a:rPr lang="en-US" sz="3000">
                <a:solidFill>
                  <a:srgbClr val="0000FF"/>
                </a:solidFill>
              </a:rPr>
              <a:t>//code-2</a:t>
            </a:r>
          </a:p>
          <a:p>
            <a:r>
              <a:rPr lang="en-US" sz="3000">
                <a:solidFill>
                  <a:srgbClr val="003300"/>
                </a:solidFill>
              </a:rPr>
              <a:t>}</a:t>
            </a:r>
            <a:endParaRPr lang="en-US" sz="3000">
              <a:solidFill>
                <a:srgbClr val="0000CC"/>
              </a:solidFill>
              <a:latin typeface="Comic Sans MS" pitchFamily="66" charset="0"/>
            </a:endParaRPr>
          </a:p>
        </p:txBody>
      </p:sp>
      <p:sp>
        <p:nvSpPr>
          <p:cNvPr id="23557" name="Text Box 4"/>
          <p:cNvSpPr txBox="1">
            <a:spLocks noChangeArrowheads="1"/>
          </p:cNvSpPr>
          <p:nvPr/>
        </p:nvSpPr>
        <p:spPr bwMode="auto">
          <a:xfrm>
            <a:off x="914400" y="4800600"/>
            <a:ext cx="7086600" cy="835025"/>
          </a:xfrm>
          <a:prstGeom prst="rect">
            <a:avLst/>
          </a:prstGeom>
          <a:noFill/>
          <a:ln w="12700">
            <a:solidFill>
              <a:schemeClr val="accent2"/>
            </a:solidFill>
            <a:miter lim="800000"/>
            <a:headEnd type="none" w="sm" len="sm"/>
            <a:tailEnd type="none" w="sm" len="sm"/>
          </a:ln>
        </p:spPr>
        <p:txBody>
          <a:bodyPr>
            <a:spAutoFit/>
          </a:bodyPr>
          <a:lstStyle/>
          <a:p>
            <a:r>
              <a:rPr lang="en-US" sz="2400">
                <a:solidFill>
                  <a:srgbClr val="0000CC"/>
                </a:solidFill>
              </a:rPr>
              <a:t>The start value tells the loop where to start.  run will start with a value of 1.</a:t>
            </a:r>
            <a:endParaRPr lang="en-US" sz="240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4579" name="Text Box 2"/>
          <p:cNvSpPr txBox="1">
            <a:spLocks noChangeArrowheads="1"/>
          </p:cNvSpPr>
          <p:nvPr/>
        </p:nvSpPr>
        <p:spPr bwMode="auto">
          <a:xfrm>
            <a:off x="609600" y="1447800"/>
            <a:ext cx="7813675" cy="3230563"/>
          </a:xfrm>
          <a:prstGeom prst="rect">
            <a:avLst/>
          </a:prstGeom>
          <a:noFill/>
          <a:ln w="12700">
            <a:noFill/>
            <a:miter lim="800000"/>
            <a:headEnd type="none" w="sm" len="sm"/>
            <a:tailEnd type="none" w="sm" len="sm"/>
          </a:ln>
        </p:spPr>
        <p:txBody>
          <a:bodyPr wrap="none">
            <a:spAutoFit/>
          </a:bodyPr>
          <a:lstStyle/>
          <a:p>
            <a:endParaRPr lang="en-US" sz="2400">
              <a:solidFill>
                <a:srgbClr val="003300"/>
              </a:solidFill>
              <a:latin typeface="Courier New" pitchFamily="49" charset="0"/>
            </a:endParaRPr>
          </a:p>
          <a:p>
            <a:r>
              <a:rPr lang="en-US">
                <a:solidFill>
                  <a:srgbClr val="006600"/>
                </a:solidFill>
              </a:rPr>
              <a:t>	             	              </a:t>
            </a:r>
            <a:r>
              <a:rPr lang="en-US">
                <a:solidFill>
                  <a:srgbClr val="CC3300"/>
                </a:solidFill>
              </a:rPr>
              <a:t>stop-1</a:t>
            </a:r>
            <a:r>
              <a:rPr lang="en-US">
                <a:solidFill>
                  <a:srgbClr val="006600"/>
                </a:solidFill>
              </a:rPr>
              <a:t>         </a:t>
            </a:r>
            <a:endParaRPr lang="en-US">
              <a:solidFill>
                <a:srgbClr val="003300"/>
              </a:solidFill>
            </a:endParaRPr>
          </a:p>
          <a:p>
            <a:r>
              <a:rPr lang="en-US" sz="3000">
                <a:solidFill>
                  <a:srgbClr val="003300"/>
                </a:solidFill>
              </a:rPr>
              <a:t>for (  </a:t>
            </a:r>
            <a:r>
              <a:rPr lang="en-US" sz="3000">
                <a:solidFill>
                  <a:srgbClr val="009900"/>
                </a:solidFill>
              </a:rPr>
              <a:t>//start-0</a:t>
            </a:r>
            <a:r>
              <a:rPr lang="en-US" sz="3000">
                <a:solidFill>
                  <a:srgbClr val="003300"/>
                </a:solidFill>
              </a:rPr>
              <a:t>;   </a:t>
            </a:r>
            <a:r>
              <a:rPr lang="en-US" sz="3000">
                <a:solidFill>
                  <a:srgbClr val="FF9933"/>
                </a:solidFill>
              </a:rPr>
              <a:t>run&lt;=</a:t>
            </a:r>
            <a:r>
              <a:rPr lang="en-US" sz="3000">
                <a:solidFill>
                  <a:srgbClr val="003300"/>
                </a:solidFill>
              </a:rPr>
              <a:t> </a:t>
            </a:r>
            <a:r>
              <a:rPr lang="en-US" sz="3000">
                <a:solidFill>
                  <a:srgbClr val="CC3300"/>
                </a:solidFill>
              </a:rPr>
              <a:t>5</a:t>
            </a:r>
            <a:r>
              <a:rPr lang="en-US" sz="3000">
                <a:solidFill>
                  <a:srgbClr val="003300"/>
                </a:solidFill>
              </a:rPr>
              <a:t>;    </a:t>
            </a:r>
            <a:r>
              <a:rPr lang="en-US" sz="3000">
                <a:solidFill>
                  <a:schemeClr val="accent2"/>
                </a:solidFill>
              </a:rPr>
              <a:t>//inc-3</a:t>
            </a:r>
            <a:r>
              <a:rPr lang="en-US" sz="3000">
                <a:solidFill>
                  <a:srgbClr val="003300"/>
                </a:solidFill>
              </a:rPr>
              <a:t> )    </a:t>
            </a:r>
          </a:p>
          <a:p>
            <a:r>
              <a:rPr lang="en-US" sz="3000">
                <a:solidFill>
                  <a:srgbClr val="003300"/>
                </a:solidFill>
              </a:rPr>
              <a:t>{  </a:t>
            </a:r>
          </a:p>
          <a:p>
            <a:r>
              <a:rPr lang="en-US" sz="3000">
                <a:solidFill>
                  <a:srgbClr val="003300"/>
                </a:solidFill>
              </a:rPr>
              <a:t>      </a:t>
            </a:r>
            <a:r>
              <a:rPr lang="en-US" sz="3000">
                <a:solidFill>
                  <a:srgbClr val="0000FF"/>
                </a:solidFill>
              </a:rPr>
              <a:t>//code-2</a:t>
            </a:r>
          </a:p>
          <a:p>
            <a:r>
              <a:rPr lang="en-US" sz="3000">
                <a:solidFill>
                  <a:srgbClr val="003300"/>
                </a:solidFill>
              </a:rPr>
              <a:t>}</a:t>
            </a:r>
            <a:endParaRPr lang="en-US" sz="3000" b="0">
              <a:solidFill>
                <a:srgbClr val="003300"/>
              </a:solidFill>
              <a:latin typeface="Courier New" pitchFamily="49" charset="0"/>
            </a:endParaRPr>
          </a:p>
          <a:p>
            <a:endParaRPr lang="en-US" sz="3000">
              <a:solidFill>
                <a:srgbClr val="0000CC"/>
              </a:solidFill>
              <a:latin typeface="Comic Sans MS" pitchFamily="66" charset="0"/>
            </a:endParaRPr>
          </a:p>
        </p:txBody>
      </p:sp>
      <p:sp>
        <p:nvSpPr>
          <p:cNvPr id="24581" name="Text Box 4"/>
          <p:cNvSpPr txBox="1">
            <a:spLocks noChangeArrowheads="1"/>
          </p:cNvSpPr>
          <p:nvPr/>
        </p:nvSpPr>
        <p:spPr bwMode="auto">
          <a:xfrm>
            <a:off x="990600" y="4800600"/>
            <a:ext cx="7086600" cy="1200150"/>
          </a:xfrm>
          <a:prstGeom prst="rect">
            <a:avLst/>
          </a:prstGeom>
          <a:noFill/>
          <a:ln w="12700">
            <a:solidFill>
              <a:schemeClr val="accent2"/>
            </a:solidFill>
            <a:miter lim="800000"/>
            <a:headEnd type="none" w="sm" len="sm"/>
            <a:tailEnd type="none" w="sm" len="sm"/>
          </a:ln>
        </p:spPr>
        <p:txBody>
          <a:bodyPr>
            <a:spAutoFit/>
          </a:bodyPr>
          <a:lstStyle/>
          <a:p>
            <a:r>
              <a:rPr lang="en-US" sz="2400">
                <a:solidFill>
                  <a:srgbClr val="0000CC"/>
                </a:solidFill>
              </a:rPr>
              <a:t>Each time through the loop, the condition is evaluated.   As long as run is less than or equal to 5, the loop continues.</a:t>
            </a:r>
            <a:endParaRPr lang="en-US" sz="2400"/>
          </a:p>
        </p:txBody>
      </p:sp>
      <p:sp>
        <p:nvSpPr>
          <p:cNvPr id="24582" name="Text Box 5"/>
          <p:cNvSpPr txBox="1">
            <a:spLocks noChangeArrowheads="1"/>
          </p:cNvSpPr>
          <p:nvPr/>
        </p:nvSpPr>
        <p:spPr bwMode="auto">
          <a:xfrm>
            <a:off x="3962400" y="3276600"/>
            <a:ext cx="4800600" cy="835025"/>
          </a:xfrm>
          <a:prstGeom prst="rect">
            <a:avLst/>
          </a:prstGeom>
          <a:noFill/>
          <a:ln w="12700">
            <a:solidFill>
              <a:srgbClr val="FF6600"/>
            </a:solidFill>
            <a:miter lim="800000"/>
            <a:headEnd type="none" w="sm" len="sm"/>
            <a:tailEnd type="none" w="sm" len="sm"/>
          </a:ln>
        </p:spPr>
        <p:txBody>
          <a:bodyPr>
            <a:spAutoFit/>
          </a:bodyPr>
          <a:lstStyle/>
          <a:p>
            <a:r>
              <a:rPr lang="en-US" sz="2400">
                <a:solidFill>
                  <a:srgbClr val="FF9933"/>
                </a:solidFill>
              </a:rPr>
              <a:t>This condition must be true in order for the loop to execute.</a:t>
            </a:r>
          </a:p>
        </p:txBody>
      </p:sp>
      <p:sp>
        <p:nvSpPr>
          <p:cNvPr id="24583" name="Line 6"/>
          <p:cNvSpPr>
            <a:spLocks noChangeShapeType="1"/>
          </p:cNvSpPr>
          <p:nvPr/>
        </p:nvSpPr>
        <p:spPr bwMode="auto">
          <a:xfrm flipH="1" flipV="1">
            <a:off x="4724400" y="2819400"/>
            <a:ext cx="76200" cy="457200"/>
          </a:xfrm>
          <a:prstGeom prst="line">
            <a:avLst/>
          </a:prstGeom>
          <a:noFill/>
          <a:ln w="63500">
            <a:solidFill>
              <a:srgbClr val="FF6600"/>
            </a:solidFill>
            <a:round/>
            <a:headEnd type="none" w="sm" len="sm"/>
            <a:tailEnd type="triangle" w="sm" len="sm"/>
          </a:ln>
        </p:spPr>
        <p:txBody>
          <a:bodyPr/>
          <a:lstStyle/>
          <a:p>
            <a:endParaRPr lang="en-US"/>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5603" name="Text Box 2"/>
          <p:cNvSpPr txBox="1">
            <a:spLocks noChangeArrowheads="1"/>
          </p:cNvSpPr>
          <p:nvPr/>
        </p:nvSpPr>
        <p:spPr bwMode="auto">
          <a:xfrm>
            <a:off x="457200" y="1371600"/>
            <a:ext cx="8293100" cy="3230563"/>
          </a:xfrm>
          <a:prstGeom prst="rect">
            <a:avLst/>
          </a:prstGeom>
          <a:noFill/>
          <a:ln w="12700">
            <a:noFill/>
            <a:miter lim="800000"/>
            <a:headEnd type="none" w="sm" len="sm"/>
            <a:tailEnd type="none" w="sm" len="sm"/>
          </a:ln>
        </p:spPr>
        <p:txBody>
          <a:bodyPr wrap="none">
            <a:spAutoFit/>
          </a:bodyPr>
          <a:lstStyle/>
          <a:p>
            <a:endParaRPr lang="en-US" sz="2400">
              <a:solidFill>
                <a:srgbClr val="003300"/>
              </a:solidFill>
              <a:latin typeface="Courier New" pitchFamily="49" charset="0"/>
            </a:endParaRPr>
          </a:p>
          <a:p>
            <a:r>
              <a:rPr lang="en-US">
                <a:solidFill>
                  <a:srgbClr val="006600"/>
                </a:solidFill>
              </a:rPr>
              <a:t>	 						    </a:t>
            </a:r>
            <a:r>
              <a:rPr lang="en-US">
                <a:solidFill>
                  <a:schemeClr val="accent2"/>
                </a:solidFill>
              </a:rPr>
              <a:t>inc-3</a:t>
            </a:r>
            <a:r>
              <a:rPr lang="en-US">
                <a:solidFill>
                  <a:srgbClr val="006600"/>
                </a:solidFill>
              </a:rPr>
              <a:t> </a:t>
            </a:r>
            <a:endParaRPr lang="en-US">
              <a:solidFill>
                <a:srgbClr val="003300"/>
              </a:solidFill>
            </a:endParaRPr>
          </a:p>
          <a:p>
            <a:r>
              <a:rPr lang="en-US" sz="3000">
                <a:solidFill>
                  <a:srgbClr val="003300"/>
                </a:solidFill>
              </a:rPr>
              <a:t>for ( </a:t>
            </a:r>
            <a:r>
              <a:rPr lang="en-US" sz="3000">
                <a:solidFill>
                  <a:srgbClr val="009900"/>
                </a:solidFill>
              </a:rPr>
              <a:t>//start-0</a:t>
            </a:r>
            <a:r>
              <a:rPr lang="en-US" sz="3000">
                <a:solidFill>
                  <a:srgbClr val="003300"/>
                </a:solidFill>
              </a:rPr>
              <a:t>;   </a:t>
            </a:r>
            <a:r>
              <a:rPr lang="en-US" sz="3000">
                <a:solidFill>
                  <a:srgbClr val="CC0000"/>
                </a:solidFill>
              </a:rPr>
              <a:t>//stop-1</a:t>
            </a:r>
            <a:r>
              <a:rPr lang="en-US" sz="3000">
                <a:solidFill>
                  <a:srgbClr val="003300"/>
                </a:solidFill>
              </a:rPr>
              <a:t>;   run=run</a:t>
            </a:r>
            <a:r>
              <a:rPr lang="en-US" sz="3000">
                <a:solidFill>
                  <a:schemeClr val="accent2"/>
                </a:solidFill>
              </a:rPr>
              <a:t>+1</a:t>
            </a:r>
            <a:r>
              <a:rPr lang="en-US" sz="3000">
                <a:solidFill>
                  <a:srgbClr val="003300"/>
                </a:solidFill>
              </a:rPr>
              <a:t>)    </a:t>
            </a:r>
          </a:p>
          <a:p>
            <a:r>
              <a:rPr lang="en-US" sz="3000">
                <a:solidFill>
                  <a:srgbClr val="003300"/>
                </a:solidFill>
              </a:rPr>
              <a:t>{  </a:t>
            </a:r>
          </a:p>
          <a:p>
            <a:r>
              <a:rPr lang="en-US" sz="3000">
                <a:solidFill>
                  <a:srgbClr val="003300"/>
                </a:solidFill>
              </a:rPr>
              <a:t>      </a:t>
            </a:r>
            <a:r>
              <a:rPr lang="en-US" sz="3000">
                <a:solidFill>
                  <a:srgbClr val="0000FF"/>
                </a:solidFill>
              </a:rPr>
              <a:t>//code-2</a:t>
            </a:r>
          </a:p>
          <a:p>
            <a:r>
              <a:rPr lang="en-US" sz="3000">
                <a:solidFill>
                  <a:srgbClr val="003300"/>
                </a:solidFill>
              </a:rPr>
              <a:t>}</a:t>
            </a:r>
            <a:endParaRPr lang="en-US" sz="3000" b="0">
              <a:solidFill>
                <a:srgbClr val="003300"/>
              </a:solidFill>
              <a:latin typeface="Courier New" pitchFamily="49" charset="0"/>
            </a:endParaRPr>
          </a:p>
          <a:p>
            <a:endParaRPr lang="en-US" sz="3000" b="0">
              <a:solidFill>
                <a:srgbClr val="003300"/>
              </a:solidFill>
              <a:latin typeface="Courier New" pitchFamily="49" charset="0"/>
            </a:endParaRPr>
          </a:p>
        </p:txBody>
      </p:sp>
      <p:sp>
        <p:nvSpPr>
          <p:cNvPr id="25605" name="Text Box 4"/>
          <p:cNvSpPr txBox="1">
            <a:spLocks noChangeArrowheads="1"/>
          </p:cNvSpPr>
          <p:nvPr/>
        </p:nvSpPr>
        <p:spPr bwMode="auto">
          <a:xfrm>
            <a:off x="990600" y="4800600"/>
            <a:ext cx="7086600" cy="835025"/>
          </a:xfrm>
          <a:prstGeom prst="rect">
            <a:avLst/>
          </a:prstGeom>
          <a:noFill/>
          <a:ln w="12700">
            <a:solidFill>
              <a:schemeClr val="accent2"/>
            </a:solidFill>
            <a:miter lim="800000"/>
            <a:headEnd type="none" w="sm" len="sm"/>
            <a:tailEnd type="none" w="sm" len="sm"/>
          </a:ln>
        </p:spPr>
        <p:txBody>
          <a:bodyPr>
            <a:spAutoFit/>
          </a:bodyPr>
          <a:lstStyle/>
          <a:p>
            <a:r>
              <a:rPr lang="en-US" sz="2400">
                <a:solidFill>
                  <a:srgbClr val="0000CC"/>
                </a:solidFill>
              </a:rPr>
              <a:t>The increment/decrement value tells the loop how much of a change to make to run.</a:t>
            </a:r>
            <a:endParaRPr lang="en-US" sz="2400"/>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6627" name="Text Box 2"/>
          <p:cNvSpPr txBox="1">
            <a:spLocks noChangeArrowheads="1"/>
          </p:cNvSpPr>
          <p:nvPr/>
        </p:nvSpPr>
        <p:spPr bwMode="auto">
          <a:xfrm>
            <a:off x="228600" y="1066800"/>
            <a:ext cx="8751888" cy="3752850"/>
          </a:xfrm>
          <a:prstGeom prst="rect">
            <a:avLst/>
          </a:prstGeom>
          <a:noFill/>
          <a:ln w="12700">
            <a:noFill/>
            <a:miter lim="800000"/>
            <a:headEnd type="none" w="sm" len="sm"/>
            <a:tailEnd type="none" w="sm" len="sm"/>
          </a:ln>
        </p:spPr>
        <p:txBody>
          <a:bodyPr wrap="none">
            <a:spAutoFit/>
          </a:bodyPr>
          <a:lstStyle/>
          <a:p>
            <a:endParaRPr lang="en-US" sz="2400">
              <a:solidFill>
                <a:srgbClr val="003300"/>
              </a:solidFill>
              <a:latin typeface="Courier New" pitchFamily="49" charset="0"/>
            </a:endParaRPr>
          </a:p>
          <a:p>
            <a:r>
              <a:rPr lang="en-US" sz="3600">
                <a:solidFill>
                  <a:srgbClr val="006600"/>
                </a:solidFill>
              </a:rPr>
              <a:t>	           </a:t>
            </a:r>
            <a:r>
              <a:rPr lang="en-US" sz="3600">
                <a:solidFill>
                  <a:srgbClr val="009900"/>
                </a:solidFill>
              </a:rPr>
              <a:t>start</a:t>
            </a:r>
            <a:r>
              <a:rPr lang="en-US" sz="3600">
                <a:solidFill>
                  <a:srgbClr val="006600"/>
                </a:solidFill>
              </a:rPr>
              <a:t>           </a:t>
            </a:r>
            <a:r>
              <a:rPr lang="en-US" sz="3600">
                <a:solidFill>
                  <a:srgbClr val="CC3300"/>
                </a:solidFill>
              </a:rPr>
              <a:t>stop</a:t>
            </a:r>
            <a:r>
              <a:rPr lang="en-US" sz="3600">
                <a:solidFill>
                  <a:srgbClr val="006600"/>
                </a:solidFill>
              </a:rPr>
              <a:t>             </a:t>
            </a:r>
            <a:r>
              <a:rPr lang="en-US" sz="3600">
                <a:solidFill>
                  <a:schemeClr val="accent2"/>
                </a:solidFill>
              </a:rPr>
              <a:t>inc</a:t>
            </a:r>
            <a:r>
              <a:rPr lang="en-US" sz="3600">
                <a:solidFill>
                  <a:srgbClr val="006600"/>
                </a:solidFill>
              </a:rPr>
              <a:t> </a:t>
            </a:r>
            <a:endParaRPr lang="en-US" sz="3600">
              <a:solidFill>
                <a:srgbClr val="003300"/>
              </a:solidFill>
            </a:endParaRPr>
          </a:p>
          <a:p>
            <a:r>
              <a:rPr lang="en-US" sz="3600">
                <a:solidFill>
                  <a:srgbClr val="003300"/>
                </a:solidFill>
              </a:rPr>
              <a:t>for (int  run=</a:t>
            </a:r>
            <a:r>
              <a:rPr lang="en-US" sz="3600">
                <a:solidFill>
                  <a:srgbClr val="009900"/>
                </a:solidFill>
              </a:rPr>
              <a:t>1</a:t>
            </a:r>
            <a:r>
              <a:rPr lang="en-US" sz="3600">
                <a:solidFill>
                  <a:srgbClr val="003300"/>
                </a:solidFill>
              </a:rPr>
              <a:t>; run&lt;=</a:t>
            </a:r>
            <a:r>
              <a:rPr lang="en-US" sz="3600">
                <a:solidFill>
                  <a:srgbClr val="CC3300"/>
                </a:solidFill>
              </a:rPr>
              <a:t>6</a:t>
            </a:r>
            <a:r>
              <a:rPr lang="en-US" sz="3600">
                <a:solidFill>
                  <a:srgbClr val="003300"/>
                </a:solidFill>
              </a:rPr>
              <a:t>; run=run</a:t>
            </a:r>
            <a:r>
              <a:rPr lang="en-US" sz="3600">
                <a:solidFill>
                  <a:schemeClr val="accent2"/>
                </a:solidFill>
              </a:rPr>
              <a:t>+1</a:t>
            </a:r>
            <a:r>
              <a:rPr lang="en-US" sz="3600">
                <a:solidFill>
                  <a:srgbClr val="003300"/>
                </a:solidFill>
              </a:rPr>
              <a:t>)</a:t>
            </a:r>
            <a:br>
              <a:rPr lang="en-US" sz="3600">
                <a:solidFill>
                  <a:srgbClr val="003300"/>
                </a:solidFill>
              </a:rPr>
            </a:br>
            <a:r>
              <a:rPr lang="en-US" sz="3600">
                <a:solidFill>
                  <a:srgbClr val="003300"/>
                </a:solidFill>
              </a:rPr>
              <a:t>{  </a:t>
            </a:r>
          </a:p>
          <a:p>
            <a:r>
              <a:rPr lang="en-US" sz="3600">
                <a:solidFill>
                  <a:srgbClr val="003300"/>
                </a:solidFill>
              </a:rPr>
              <a:t>      out.println(run);</a:t>
            </a:r>
          </a:p>
          <a:p>
            <a:r>
              <a:rPr lang="en-US" sz="3600">
                <a:solidFill>
                  <a:srgbClr val="003300"/>
                </a:solidFill>
              </a:rPr>
              <a:t>}</a:t>
            </a:r>
            <a:endParaRPr lang="en-US" sz="3600" b="0">
              <a:solidFill>
                <a:srgbClr val="003300"/>
              </a:solidFill>
            </a:endParaRPr>
          </a:p>
          <a:p>
            <a:endParaRPr lang="en-US" sz="3600" b="0">
              <a:solidFill>
                <a:srgbClr val="003300"/>
              </a:solidFill>
              <a:latin typeface="Courier New" pitchFamily="49" charset="0"/>
            </a:endParaRPr>
          </a:p>
        </p:txBody>
      </p:sp>
      <p:sp>
        <p:nvSpPr>
          <p:cNvPr id="132100" name="Text Box 4"/>
          <p:cNvSpPr txBox="1">
            <a:spLocks noChangeArrowheads="1"/>
          </p:cNvSpPr>
          <p:nvPr/>
        </p:nvSpPr>
        <p:spPr bwMode="auto">
          <a:xfrm>
            <a:off x="7010400" y="2667000"/>
            <a:ext cx="1905000" cy="3516313"/>
          </a:xfrm>
          <a:prstGeom prst="rect">
            <a:avLst/>
          </a:prstGeom>
          <a:noFill/>
          <a:ln w="12700">
            <a:solidFill>
              <a:srgbClr val="993300"/>
            </a:solidFill>
            <a:miter lim="800000"/>
            <a:headEnd type="none" w="sm" len="sm"/>
            <a:tailEnd type="none" w="sm" len="sm"/>
          </a:ln>
        </p:spPr>
        <p:txBody>
          <a:bodyPr>
            <a:spAutoFit/>
          </a:bodyPr>
          <a:lstStyle/>
          <a:p>
            <a:pPr algn="ctr">
              <a:spcBef>
                <a:spcPct val="50000"/>
              </a:spcBef>
            </a:pPr>
            <a:r>
              <a:rPr lang="en-US" u="sng">
                <a:solidFill>
                  <a:srgbClr val="FF0000"/>
                </a:solidFill>
              </a:rPr>
              <a:t>OUTPUT</a:t>
            </a:r>
            <a:r>
              <a:rPr lang="en-US"/>
              <a:t>1</a:t>
            </a:r>
            <a:br>
              <a:rPr lang="en-US"/>
            </a:br>
            <a:r>
              <a:rPr lang="en-US"/>
              <a:t>2</a:t>
            </a:r>
            <a:br>
              <a:rPr lang="en-US"/>
            </a:br>
            <a:r>
              <a:rPr lang="en-US"/>
              <a:t>3</a:t>
            </a:r>
            <a:br>
              <a:rPr lang="en-US"/>
            </a:br>
            <a:r>
              <a:rPr lang="en-US"/>
              <a:t>4</a:t>
            </a:r>
            <a:br>
              <a:rPr lang="en-US"/>
            </a:br>
            <a:r>
              <a:rPr lang="en-US"/>
              <a:t>5</a:t>
            </a:r>
            <a:br>
              <a:rPr lang="en-US"/>
            </a:br>
            <a:r>
              <a:rPr lang="en-US"/>
              <a:t>6</a:t>
            </a:r>
          </a:p>
        </p:txBody>
      </p:sp>
      <p:sp>
        <p:nvSpPr>
          <p:cNvPr id="26630" name="Text Box 5"/>
          <p:cNvSpPr txBox="1">
            <a:spLocks noChangeArrowheads="1"/>
          </p:cNvSpPr>
          <p:nvPr/>
        </p:nvSpPr>
        <p:spPr bwMode="auto">
          <a:xfrm>
            <a:off x="381000" y="4800600"/>
            <a:ext cx="5867400" cy="469900"/>
          </a:xfrm>
          <a:prstGeom prst="rect">
            <a:avLst/>
          </a:prstGeom>
          <a:noFill/>
          <a:ln w="12700">
            <a:solidFill>
              <a:schemeClr val="accent2"/>
            </a:solidFill>
            <a:miter lim="800000"/>
            <a:headEnd type="none" w="sm" len="sm"/>
            <a:tailEnd type="none" w="sm" len="sm"/>
          </a:ln>
        </p:spPr>
        <p:txBody>
          <a:bodyPr>
            <a:spAutoFit/>
          </a:bodyPr>
          <a:lstStyle/>
          <a:p>
            <a:r>
              <a:rPr lang="en-US" sz="2400">
                <a:solidFill>
                  <a:srgbClr val="0000CC"/>
                </a:solidFill>
              </a:rPr>
              <a:t>How many times does this loop run?</a:t>
            </a:r>
            <a:endParaRPr lang="en-US" sz="240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anim calcmode="lin" valueType="num">
                                      <p:cBhvr additive="base">
                                        <p:cTn id="7" dur="500" fill="hold"/>
                                        <p:tgtEl>
                                          <p:spTgt spid="132100"/>
                                        </p:tgtEl>
                                        <p:attrNameLst>
                                          <p:attrName>ppt_x</p:attrName>
                                        </p:attrNameLst>
                                      </p:cBhvr>
                                      <p:tavLst>
                                        <p:tav tm="0">
                                          <p:val>
                                            <p:strVal val="#ppt_x"/>
                                          </p:val>
                                        </p:tav>
                                        <p:tav tm="100000">
                                          <p:val>
                                            <p:strVal val="#ppt_x"/>
                                          </p:val>
                                        </p:tav>
                                      </p:tavLst>
                                    </p:anim>
                                    <p:anim calcmode="lin" valueType="num">
                                      <p:cBhvr additive="base">
                                        <p:cTn id="8" dur="500" fill="hold"/>
                                        <p:tgtEl>
                                          <p:spTgt spid="132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forone.java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8675" name="Text Box 2"/>
          <p:cNvSpPr txBox="1">
            <a:spLocks noChangeArrowheads="1"/>
          </p:cNvSpPr>
          <p:nvPr/>
        </p:nvSpPr>
        <p:spPr bwMode="auto">
          <a:xfrm>
            <a:off x="609600" y="1447800"/>
            <a:ext cx="7794625" cy="3540125"/>
          </a:xfrm>
          <a:prstGeom prst="rect">
            <a:avLst/>
          </a:prstGeom>
          <a:noFill/>
          <a:ln w="12700">
            <a:noFill/>
            <a:miter lim="800000"/>
            <a:headEnd type="none" w="sm" len="sm"/>
            <a:tailEnd type="none" w="sm" len="sm"/>
          </a:ln>
        </p:spPr>
        <p:txBody>
          <a:bodyPr wrap="none">
            <a:spAutoFit/>
          </a:bodyPr>
          <a:lstStyle/>
          <a:p>
            <a:endParaRPr lang="en-US">
              <a:solidFill>
                <a:srgbClr val="003300"/>
              </a:solidFill>
            </a:endParaRPr>
          </a:p>
          <a:p>
            <a:r>
              <a:rPr lang="en-US"/>
              <a:t>for(int aplus=1; aplus&lt;7; aplus+=2)</a:t>
            </a:r>
          </a:p>
          <a:p>
            <a:r>
              <a:rPr lang="en-US"/>
              <a:t>{</a:t>
            </a:r>
          </a:p>
          <a:p>
            <a:r>
              <a:rPr lang="en-US"/>
              <a:t>   out.println("comp");</a:t>
            </a:r>
          </a:p>
          <a:p>
            <a:r>
              <a:rPr lang="en-US"/>
              <a:t>   out.println( aplus );</a:t>
            </a:r>
          </a:p>
          <a:p>
            <a:r>
              <a:rPr lang="en-US"/>
              <a:t>}</a:t>
            </a:r>
            <a:endParaRPr lang="en-US" b="0">
              <a:latin typeface="Courier New" pitchFamily="49" charset="0"/>
            </a:endParaRPr>
          </a:p>
          <a:p>
            <a:endParaRPr lang="en-US" b="0">
              <a:latin typeface="Courier New" pitchFamily="49" charset="0"/>
            </a:endParaRPr>
          </a:p>
        </p:txBody>
      </p:sp>
      <p:sp>
        <p:nvSpPr>
          <p:cNvPr id="198660" name="Text Box 4"/>
          <p:cNvSpPr txBox="1">
            <a:spLocks noChangeArrowheads="1"/>
          </p:cNvSpPr>
          <p:nvPr/>
        </p:nvSpPr>
        <p:spPr bwMode="auto">
          <a:xfrm>
            <a:off x="6019800" y="2743200"/>
            <a:ext cx="2286000" cy="351631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u="sng">
                <a:solidFill>
                  <a:srgbClr val="FF0000"/>
                </a:solidFill>
              </a:rPr>
              <a:t>OUTPUT</a:t>
            </a:r>
            <a:br>
              <a:rPr lang="en-US" u="sng">
                <a:solidFill>
                  <a:srgbClr val="FF0000"/>
                </a:solidFill>
              </a:rPr>
            </a:br>
            <a:r>
              <a:rPr lang="en-US"/>
              <a:t>comp</a:t>
            </a:r>
            <a:br>
              <a:rPr lang="en-US"/>
            </a:br>
            <a:r>
              <a:rPr lang="en-US"/>
              <a:t>1</a:t>
            </a:r>
            <a:br>
              <a:rPr lang="en-US"/>
            </a:br>
            <a:r>
              <a:rPr lang="en-US"/>
              <a:t>comp</a:t>
            </a:r>
            <a:br>
              <a:rPr lang="en-US"/>
            </a:br>
            <a:r>
              <a:rPr lang="en-US"/>
              <a:t>3</a:t>
            </a:r>
            <a:br>
              <a:rPr lang="en-US"/>
            </a:br>
            <a:r>
              <a:rPr lang="en-US"/>
              <a:t>comp</a:t>
            </a:r>
            <a:br>
              <a:rPr lang="en-US"/>
            </a:br>
            <a:r>
              <a:rPr lang="en-US"/>
              <a:t>5</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8660"/>
                                        </p:tgtEl>
                                        <p:attrNameLst>
                                          <p:attrName>style.visibility</p:attrName>
                                        </p:attrNameLst>
                                      </p:cBhvr>
                                      <p:to>
                                        <p:strVal val="visible"/>
                                      </p:to>
                                    </p:set>
                                    <p:anim calcmode="lin" valueType="num">
                                      <p:cBhvr additive="base">
                                        <p:cTn id="7" dur="500" fill="hold"/>
                                        <p:tgtEl>
                                          <p:spTgt spid="198660"/>
                                        </p:tgtEl>
                                        <p:attrNameLst>
                                          <p:attrName>ppt_x</p:attrName>
                                        </p:attrNameLst>
                                      </p:cBhvr>
                                      <p:tavLst>
                                        <p:tav tm="0">
                                          <p:val>
                                            <p:strVal val="#ppt_x"/>
                                          </p:val>
                                        </p:tav>
                                        <p:tav tm="100000">
                                          <p:val>
                                            <p:strVal val="#ppt_x"/>
                                          </p:val>
                                        </p:tav>
                                      </p:tavLst>
                                    </p:anim>
                                    <p:anim calcmode="lin" valueType="num">
                                      <p:cBhvr additive="base">
                                        <p:cTn id="8" dur="500" fill="hold"/>
                                        <p:tgtEl>
                                          <p:spTgt spid="1986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9699" name="Text Box 2"/>
          <p:cNvSpPr txBox="1">
            <a:spLocks noChangeArrowheads="1"/>
          </p:cNvSpPr>
          <p:nvPr/>
        </p:nvSpPr>
        <p:spPr bwMode="auto">
          <a:xfrm>
            <a:off x="533400" y="1219200"/>
            <a:ext cx="7634288" cy="3540125"/>
          </a:xfrm>
          <a:prstGeom prst="rect">
            <a:avLst/>
          </a:prstGeom>
          <a:noFill/>
          <a:ln w="12700">
            <a:noFill/>
            <a:miter lim="800000"/>
            <a:headEnd type="none" w="sm" len="sm"/>
            <a:tailEnd type="none" w="sm" len="sm"/>
          </a:ln>
        </p:spPr>
        <p:txBody>
          <a:bodyPr wrap="none">
            <a:spAutoFit/>
          </a:bodyPr>
          <a:lstStyle/>
          <a:p>
            <a:endParaRPr lang="en-US">
              <a:solidFill>
                <a:srgbClr val="003300"/>
              </a:solidFill>
            </a:endParaRPr>
          </a:p>
          <a:p>
            <a:r>
              <a:rPr lang="en-US"/>
              <a:t>for(int aplus=7; aplus&gt;2; aplus-=2)</a:t>
            </a:r>
          </a:p>
          <a:p>
            <a:r>
              <a:rPr lang="en-US"/>
              <a:t>{</a:t>
            </a:r>
          </a:p>
          <a:p>
            <a:r>
              <a:rPr lang="en-US"/>
              <a:t>   out.println("aplus");</a:t>
            </a:r>
          </a:p>
          <a:p>
            <a:r>
              <a:rPr lang="en-US"/>
              <a:t>   out.println( aplus );</a:t>
            </a:r>
          </a:p>
          <a:p>
            <a:r>
              <a:rPr lang="en-US"/>
              <a:t>}</a:t>
            </a:r>
            <a:endParaRPr lang="en-US" b="0">
              <a:latin typeface="Courier New" pitchFamily="49" charset="0"/>
            </a:endParaRPr>
          </a:p>
          <a:p>
            <a:endParaRPr lang="en-US" b="0">
              <a:latin typeface="Courier New" pitchFamily="49" charset="0"/>
            </a:endParaRPr>
          </a:p>
        </p:txBody>
      </p:sp>
      <p:sp>
        <p:nvSpPr>
          <p:cNvPr id="200708" name="Text Box 4"/>
          <p:cNvSpPr txBox="1">
            <a:spLocks noChangeArrowheads="1"/>
          </p:cNvSpPr>
          <p:nvPr/>
        </p:nvSpPr>
        <p:spPr bwMode="auto">
          <a:xfrm>
            <a:off x="6553200" y="2743200"/>
            <a:ext cx="2133600" cy="351631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u="sng">
                <a:solidFill>
                  <a:srgbClr val="FF0000"/>
                </a:solidFill>
              </a:rPr>
              <a:t>OUTPUT</a:t>
            </a:r>
            <a:br>
              <a:rPr lang="en-US" u="sng">
                <a:solidFill>
                  <a:srgbClr val="FF0000"/>
                </a:solidFill>
              </a:rPr>
            </a:br>
            <a:r>
              <a:rPr lang="en-US"/>
              <a:t>aplus</a:t>
            </a:r>
            <a:br>
              <a:rPr lang="en-US"/>
            </a:br>
            <a:r>
              <a:rPr lang="en-US"/>
              <a:t>7</a:t>
            </a:r>
            <a:br>
              <a:rPr lang="en-US"/>
            </a:br>
            <a:r>
              <a:rPr lang="en-US"/>
              <a:t>aplus</a:t>
            </a:r>
            <a:br>
              <a:rPr lang="en-US"/>
            </a:br>
            <a:r>
              <a:rPr lang="en-US"/>
              <a:t>5</a:t>
            </a:r>
            <a:br>
              <a:rPr lang="en-US"/>
            </a:br>
            <a:r>
              <a:rPr lang="en-US"/>
              <a:t>aplus</a:t>
            </a:r>
            <a:br>
              <a:rPr lang="en-US"/>
            </a:br>
            <a:r>
              <a:rPr lang="en-US"/>
              <a:t>3</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0708"/>
                                        </p:tgtEl>
                                        <p:attrNameLst>
                                          <p:attrName>style.visibility</p:attrName>
                                        </p:attrNameLst>
                                      </p:cBhvr>
                                      <p:to>
                                        <p:strVal val="visible"/>
                                      </p:to>
                                    </p:set>
                                    <p:anim calcmode="lin" valueType="num">
                                      <p:cBhvr additive="base">
                                        <p:cTn id="7" dur="500" fill="hold"/>
                                        <p:tgtEl>
                                          <p:spTgt spid="200708"/>
                                        </p:tgtEl>
                                        <p:attrNameLst>
                                          <p:attrName>ppt_x</p:attrName>
                                        </p:attrNameLst>
                                      </p:cBhvr>
                                      <p:tavLst>
                                        <p:tav tm="0">
                                          <p:val>
                                            <p:strVal val="#ppt_x"/>
                                          </p:val>
                                        </p:tav>
                                        <p:tav tm="100000">
                                          <p:val>
                                            <p:strVal val="#ppt_x"/>
                                          </p:val>
                                        </p:tav>
                                      </p:tavLst>
                                    </p:anim>
                                    <p:anim calcmode="lin" valueType="num">
                                      <p:cBhvr additive="base">
                                        <p:cTn id="8" dur="500" fill="hold"/>
                                        <p:tgtEl>
                                          <p:spTgt spid="200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0723" name="Text Box 2"/>
          <p:cNvSpPr txBox="1">
            <a:spLocks noChangeArrowheads="1"/>
          </p:cNvSpPr>
          <p:nvPr/>
        </p:nvSpPr>
        <p:spPr bwMode="auto">
          <a:xfrm>
            <a:off x="685800" y="1066800"/>
            <a:ext cx="7524750" cy="3016250"/>
          </a:xfrm>
          <a:prstGeom prst="rect">
            <a:avLst/>
          </a:prstGeom>
          <a:noFill/>
          <a:ln w="12700">
            <a:noFill/>
            <a:miter lim="800000"/>
            <a:headEnd type="none" w="sm" len="sm"/>
            <a:tailEnd type="none" w="sm" len="sm"/>
          </a:ln>
        </p:spPr>
        <p:txBody>
          <a:bodyPr wrap="none">
            <a:spAutoFit/>
          </a:bodyPr>
          <a:lstStyle/>
          <a:p>
            <a:endParaRPr lang="en-US">
              <a:solidFill>
                <a:srgbClr val="003300"/>
              </a:solidFill>
            </a:endParaRPr>
          </a:p>
          <a:p>
            <a:r>
              <a:rPr lang="en-US"/>
              <a:t>for(int bin=1; bin&lt;=32; bin=bin*2)</a:t>
            </a:r>
          </a:p>
          <a:p>
            <a:r>
              <a:rPr lang="en-US"/>
              <a:t>{</a:t>
            </a:r>
          </a:p>
          <a:p>
            <a:r>
              <a:rPr lang="en-US"/>
              <a:t>   out.println(bin);</a:t>
            </a:r>
          </a:p>
          <a:p>
            <a:r>
              <a:rPr lang="en-US"/>
              <a:t>}</a:t>
            </a:r>
            <a:endParaRPr lang="en-US" b="0">
              <a:latin typeface="Courier New" pitchFamily="49" charset="0"/>
            </a:endParaRPr>
          </a:p>
          <a:p>
            <a:endParaRPr lang="en-US" b="0">
              <a:latin typeface="Courier New" pitchFamily="49" charset="0"/>
            </a:endParaRPr>
          </a:p>
        </p:txBody>
      </p:sp>
      <p:sp>
        <p:nvSpPr>
          <p:cNvPr id="204804" name="Text Box 4"/>
          <p:cNvSpPr txBox="1">
            <a:spLocks noChangeArrowheads="1"/>
          </p:cNvSpPr>
          <p:nvPr/>
        </p:nvSpPr>
        <p:spPr bwMode="auto">
          <a:xfrm>
            <a:off x="6705600" y="2362200"/>
            <a:ext cx="1981200" cy="351631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u="sng">
                <a:solidFill>
                  <a:srgbClr val="FF0000"/>
                </a:solidFill>
              </a:rPr>
              <a:t>OUTPUT</a:t>
            </a:r>
            <a:r>
              <a:rPr lang="en-US"/>
              <a:t>1</a:t>
            </a:r>
            <a:br>
              <a:rPr lang="en-US"/>
            </a:br>
            <a:r>
              <a:rPr lang="en-US"/>
              <a:t>2</a:t>
            </a:r>
            <a:br>
              <a:rPr lang="en-US"/>
            </a:br>
            <a:r>
              <a:rPr lang="en-US"/>
              <a:t>4</a:t>
            </a:r>
            <a:br>
              <a:rPr lang="en-US"/>
            </a:br>
            <a:r>
              <a:rPr lang="en-US"/>
              <a:t>8</a:t>
            </a:r>
            <a:br>
              <a:rPr lang="en-US"/>
            </a:br>
            <a:r>
              <a:rPr lang="en-US"/>
              <a:t>16</a:t>
            </a:r>
            <a:br>
              <a:rPr lang="en-US"/>
            </a:br>
            <a:r>
              <a:rPr lang="en-US"/>
              <a:t>32</a:t>
            </a:r>
          </a:p>
        </p:txBody>
      </p:sp>
      <p:sp>
        <p:nvSpPr>
          <p:cNvPr id="30726" name="Text Box 5"/>
          <p:cNvSpPr txBox="1">
            <a:spLocks noChangeArrowheads="1"/>
          </p:cNvSpPr>
          <p:nvPr/>
        </p:nvSpPr>
        <p:spPr bwMode="auto">
          <a:xfrm>
            <a:off x="2133600" y="3657600"/>
            <a:ext cx="3048000" cy="1566863"/>
          </a:xfrm>
          <a:prstGeom prst="rect">
            <a:avLst/>
          </a:prstGeom>
          <a:noFill/>
          <a:ln w="12700">
            <a:solidFill>
              <a:schemeClr val="accent2"/>
            </a:solidFill>
            <a:miter lim="800000"/>
            <a:headEnd type="none" w="sm" len="sm"/>
            <a:tailEnd type="none" w="sm" len="sm"/>
          </a:ln>
        </p:spPr>
        <p:txBody>
          <a:bodyPr>
            <a:spAutoFit/>
          </a:bodyPr>
          <a:lstStyle/>
          <a:p>
            <a:pPr>
              <a:spcBef>
                <a:spcPct val="50000"/>
              </a:spcBef>
            </a:pPr>
            <a:r>
              <a:rPr lang="en-US">
                <a:solidFill>
                  <a:schemeClr val="accent2"/>
                </a:solidFill>
              </a:rPr>
              <a:t>Why is this loop a log</a:t>
            </a:r>
            <a:r>
              <a:rPr lang="en-US" baseline="-25000">
                <a:solidFill>
                  <a:schemeClr val="accent2"/>
                </a:solidFill>
              </a:rPr>
              <a:t>2</a:t>
            </a:r>
            <a:r>
              <a:rPr lang="en-US">
                <a:solidFill>
                  <a:schemeClr val="accent2"/>
                </a:solidFill>
              </a:rPr>
              <a:t>N loop?</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 calcmode="lin" valueType="num">
                                      <p:cBhvr additive="base">
                                        <p:cTn id="7" dur="500" fill="hold"/>
                                        <p:tgtEl>
                                          <p:spTgt spid="204804"/>
                                        </p:tgtEl>
                                        <p:attrNameLst>
                                          <p:attrName>ppt_x</p:attrName>
                                        </p:attrNameLst>
                                      </p:cBhvr>
                                      <p:tavLst>
                                        <p:tav tm="0">
                                          <p:val>
                                            <p:strVal val="#ppt_x"/>
                                          </p:val>
                                        </p:tav>
                                        <p:tav tm="100000">
                                          <p:val>
                                            <p:strVal val="#ppt_x"/>
                                          </p:val>
                                        </p:tav>
                                      </p:tavLst>
                                    </p:anim>
                                    <p:anim calcmode="lin" valueType="num">
                                      <p:cBhvr additive="base">
                                        <p:cTn id="8" dur="500" fill="hold"/>
                                        <p:tgtEl>
                                          <p:spTgt spid="204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1336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fortwo.java</a:t>
            </a:r>
          </a:p>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forthree.java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5" name="Picture 5"/>
          <p:cNvPicPr>
            <a:picLocks noChangeAspect="1" noChangeArrowheads="1"/>
          </p:cNvPicPr>
          <p:nvPr/>
        </p:nvPicPr>
        <p:blipFill>
          <a:blip r:embed="rId3" cstate="print"/>
          <a:srcRect/>
          <a:stretch>
            <a:fillRect/>
          </a:stretch>
        </p:blipFill>
        <p:spPr bwMode="auto">
          <a:xfrm>
            <a:off x="100242" y="2514600"/>
            <a:ext cx="2522894" cy="2819400"/>
          </a:xfrm>
          <a:prstGeom prst="rect">
            <a:avLst/>
          </a:prstGeom>
          <a:noFill/>
          <a:ln w="9525">
            <a:noFill/>
            <a:miter lim="800000"/>
            <a:headEnd/>
            <a:tailEnd/>
          </a:ln>
        </p:spPr>
      </p:pic>
      <p:sp>
        <p:nvSpPr>
          <p:cNvPr id="7" name="Text Box 2"/>
          <p:cNvSpPr txBox="1">
            <a:spLocks noChangeArrowheads="1"/>
          </p:cNvSpPr>
          <p:nvPr/>
        </p:nvSpPr>
        <p:spPr bwMode="auto">
          <a:xfrm>
            <a:off x="1447800" y="1447800"/>
            <a:ext cx="7194598" cy="4154984"/>
          </a:xfrm>
          <a:prstGeom prst="rect">
            <a:avLst/>
          </a:prstGeom>
          <a:noFill/>
          <a:ln w="12700">
            <a:noFill/>
            <a:miter lim="800000"/>
            <a:headEnd type="none" w="sm" len="sm"/>
            <a:tailEnd type="none" w="sm" len="sm"/>
          </a:ln>
        </p:spPr>
        <p:txBody>
          <a:bodyPr wrap="none">
            <a:spAutoFit/>
          </a:bodyPr>
          <a:lstStyle/>
          <a:p>
            <a:r>
              <a:rPr lang="en-US" sz="4400" dirty="0"/>
              <a:t>Until I can hear the song</a:t>
            </a:r>
          </a:p>
          <a:p>
            <a:r>
              <a:rPr lang="en-US" sz="4400" dirty="0"/>
              <a:t>   Make it louder</a:t>
            </a:r>
          </a:p>
          <a:p>
            <a:endParaRPr lang="en-US" sz="4400" dirty="0"/>
          </a:p>
          <a:p>
            <a:endParaRPr lang="en-US" sz="4400" dirty="0" smtClean="0"/>
          </a:p>
          <a:p>
            <a:r>
              <a:rPr lang="en-US" sz="4400" dirty="0" smtClean="0"/>
              <a:t>Loops </a:t>
            </a:r>
            <a:r>
              <a:rPr lang="en-US" sz="4400" dirty="0"/>
              <a:t>repeat as long </a:t>
            </a:r>
          </a:p>
          <a:p>
            <a:r>
              <a:rPr lang="en-US" sz="4400" dirty="0"/>
              <a:t>   as something is true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133600"/>
            <a:ext cx="9144000" cy="1569660"/>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spc="50" dirty="0" smtClean="0">
                <a:ln w="11430">
                  <a:solidFill>
                    <a:srgbClr val="FF0000"/>
                  </a:solidFill>
                </a:ln>
                <a:solidFill>
                  <a:srgbClr val="FF3300"/>
                </a:solidFill>
                <a:effectLst>
                  <a:outerShdw blurRad="76200" dist="50800" dir="5400000" algn="tl" rotWithShape="0">
                    <a:srgbClr val="FFFF00">
                      <a:alpha val="65000"/>
                    </a:srgbClr>
                  </a:outerShdw>
                </a:effectLst>
              </a:rPr>
              <a:t>graphicsrunner.java</a:t>
            </a:r>
          </a:p>
          <a:p>
            <a:pPr algn="ctr"/>
            <a:r>
              <a:rPr lang="en-US" sz="4800" spc="50" dirty="0" smtClean="0">
                <a:ln w="11430">
                  <a:solidFill>
                    <a:srgbClr val="FF0000"/>
                  </a:solidFill>
                </a:ln>
                <a:solidFill>
                  <a:srgbClr val="FF3300"/>
                </a:solidFill>
                <a:effectLst>
                  <a:outerShdw blurRad="76200" dist="50800" dir="5400000" algn="tl" rotWithShape="0">
                    <a:srgbClr val="FFFF00">
                      <a:alpha val="65000"/>
                    </a:srgbClr>
                  </a:outerShdw>
                </a:effectLst>
              </a:rPr>
              <a:t>randomcoloredboxes.java</a:t>
            </a:r>
            <a:endParaRPr lang="en-US" sz="44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3795" name="Text Box 3"/>
          <p:cNvSpPr txBox="1">
            <a:spLocks noChangeArrowheads="1"/>
          </p:cNvSpPr>
          <p:nvPr/>
        </p:nvSpPr>
        <p:spPr bwMode="auto">
          <a:xfrm>
            <a:off x="838200" y="1981200"/>
            <a:ext cx="7437438" cy="3016250"/>
          </a:xfrm>
          <a:prstGeom prst="rect">
            <a:avLst/>
          </a:prstGeom>
          <a:noFill/>
          <a:ln w="12700">
            <a:noFill/>
            <a:miter lim="800000"/>
            <a:headEnd type="none" w="sm" len="sm"/>
            <a:tailEnd type="none" w="sm" len="sm"/>
          </a:ln>
        </p:spPr>
        <p:txBody>
          <a:bodyPr wrap="none">
            <a:spAutoFit/>
          </a:bodyPr>
          <a:lstStyle/>
          <a:p>
            <a:r>
              <a:rPr lang="en-US"/>
              <a:t>Many times you will use a loop</a:t>
            </a:r>
          </a:p>
          <a:p>
            <a:r>
              <a:rPr lang="en-US"/>
              <a:t>to total up a run of values.</a:t>
            </a:r>
          </a:p>
          <a:p>
            <a:endParaRPr lang="en-US"/>
          </a:p>
          <a:p>
            <a:r>
              <a:rPr lang="en-US"/>
              <a:t>total = total + run;</a:t>
            </a:r>
          </a:p>
          <a:p>
            <a:endParaRPr lang="en-US"/>
          </a:p>
          <a:p>
            <a:r>
              <a:rPr lang="en-US"/>
              <a:t>total is totaling up all values of run.</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Loop Summing</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4819" name="Text Box 3"/>
          <p:cNvSpPr txBox="1">
            <a:spLocks noChangeArrowheads="1"/>
          </p:cNvSpPr>
          <p:nvPr/>
        </p:nvSpPr>
        <p:spPr bwMode="auto">
          <a:xfrm>
            <a:off x="1371600" y="1981200"/>
            <a:ext cx="6280150" cy="3016250"/>
          </a:xfrm>
          <a:prstGeom prst="rect">
            <a:avLst/>
          </a:prstGeom>
          <a:noFill/>
          <a:ln w="12700">
            <a:noFill/>
            <a:miter lim="800000"/>
            <a:headEnd type="none" w="sm" len="sm"/>
            <a:tailEnd type="none" w="sm" len="sm"/>
          </a:ln>
        </p:spPr>
        <p:txBody>
          <a:bodyPr wrap="none">
            <a:spAutoFit/>
          </a:bodyPr>
          <a:lstStyle/>
          <a:p>
            <a:r>
              <a:rPr lang="en-US"/>
              <a:t>int total = 0;</a:t>
            </a:r>
          </a:p>
          <a:p>
            <a:r>
              <a:rPr lang="en-US"/>
              <a:t>for(int run=1; run&lt;6; run++)</a:t>
            </a:r>
          </a:p>
          <a:p>
            <a:r>
              <a:rPr lang="en-US"/>
              <a:t>{</a:t>
            </a:r>
          </a:p>
          <a:p>
            <a:r>
              <a:rPr lang="en-US"/>
              <a:t>     total=total+run;</a:t>
            </a:r>
          </a:p>
          <a:p>
            <a:r>
              <a:rPr lang="en-US"/>
              <a:t>}</a:t>
            </a:r>
          </a:p>
          <a:p>
            <a:r>
              <a:rPr lang="en-US"/>
              <a:t>out.println(total);</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Loop Summing</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6" name="Picture 5"/>
          <p:cNvPicPr>
            <a:picLocks noChangeAspect="1" noChangeArrowheads="1"/>
          </p:cNvPicPr>
          <p:nvPr/>
        </p:nvPicPr>
        <p:blipFill>
          <a:blip r:embed="rId3" cstate="print"/>
          <a:srcRect/>
          <a:stretch>
            <a:fillRect/>
          </a:stretch>
        </p:blipFill>
        <p:spPr bwMode="auto">
          <a:xfrm>
            <a:off x="6324600" y="4114800"/>
            <a:ext cx="2400300" cy="22133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5843" name="Text Box 2"/>
          <p:cNvSpPr txBox="1">
            <a:spLocks noChangeArrowheads="1"/>
          </p:cNvSpPr>
          <p:nvPr/>
        </p:nvSpPr>
        <p:spPr bwMode="auto">
          <a:xfrm>
            <a:off x="685800" y="1524000"/>
            <a:ext cx="5284788" cy="3016250"/>
          </a:xfrm>
          <a:prstGeom prst="rect">
            <a:avLst/>
          </a:prstGeom>
          <a:noFill/>
          <a:ln w="12700">
            <a:noFill/>
            <a:miter lim="800000"/>
            <a:headEnd type="none" w="sm" len="sm"/>
            <a:tailEnd type="none" w="sm" len="sm"/>
          </a:ln>
        </p:spPr>
        <p:txBody>
          <a:bodyPr wrap="none">
            <a:spAutoFit/>
          </a:bodyPr>
          <a:lstStyle/>
          <a:p>
            <a:r>
              <a:rPr lang="en-US"/>
              <a:t>int total=0;</a:t>
            </a:r>
          </a:p>
          <a:p>
            <a:r>
              <a:rPr lang="en-US"/>
              <a:t>for(int x=1; x&lt;6; x++)   </a:t>
            </a:r>
          </a:p>
          <a:p>
            <a:r>
              <a:rPr lang="en-US"/>
              <a:t>{      </a:t>
            </a:r>
          </a:p>
          <a:p>
            <a:r>
              <a:rPr lang="en-US"/>
              <a:t>   total=total+x;</a:t>
            </a:r>
          </a:p>
          <a:p>
            <a:r>
              <a:rPr lang="en-US"/>
              <a:t>}</a:t>
            </a:r>
          </a:p>
          <a:p>
            <a:r>
              <a:rPr lang="en-US"/>
              <a:t>out.println(total);</a:t>
            </a:r>
          </a:p>
        </p:txBody>
      </p:sp>
      <p:sp>
        <p:nvSpPr>
          <p:cNvPr id="229380" name="Text Box 4"/>
          <p:cNvSpPr txBox="1">
            <a:spLocks noChangeArrowheads="1"/>
          </p:cNvSpPr>
          <p:nvPr/>
        </p:nvSpPr>
        <p:spPr bwMode="auto">
          <a:xfrm>
            <a:off x="5181600" y="2743200"/>
            <a:ext cx="3733800" cy="3400425"/>
          </a:xfrm>
          <a:prstGeom prst="rect">
            <a:avLst/>
          </a:prstGeom>
          <a:noFill/>
          <a:ln w="12700">
            <a:solidFill>
              <a:srgbClr val="008000"/>
            </a:solidFill>
            <a:miter lim="800000"/>
            <a:headEnd type="none" w="sm" len="sm"/>
            <a:tailEnd type="none" w="sm" len="sm"/>
          </a:ln>
        </p:spPr>
        <p:txBody>
          <a:bodyPr>
            <a:spAutoFit/>
          </a:bodyPr>
          <a:lstStyle/>
          <a:p>
            <a:pPr algn="ctr">
              <a:spcBef>
                <a:spcPct val="50000"/>
              </a:spcBef>
            </a:pPr>
            <a:r>
              <a:rPr lang="en-US" sz="3600" u="sng">
                <a:solidFill>
                  <a:srgbClr val="008000"/>
                </a:solidFill>
              </a:rPr>
              <a:t>TRACE</a:t>
            </a:r>
            <a:br>
              <a:rPr lang="en-US" sz="3600" u="sng">
                <a:solidFill>
                  <a:srgbClr val="008000"/>
                </a:solidFill>
              </a:rPr>
            </a:br>
            <a:endParaRPr lang="en-US" sz="3600" u="sng">
              <a:solidFill>
                <a:srgbClr val="008000"/>
              </a:solidFill>
            </a:endParaRPr>
          </a:p>
          <a:p>
            <a:r>
              <a:rPr lang="en-US" sz="1800" u="sng"/>
              <a:t>x	total		output</a:t>
            </a:r>
            <a:endParaRPr lang="en-US" sz="1800"/>
          </a:p>
          <a:p>
            <a:r>
              <a:rPr lang="en-US" sz="1800"/>
              <a:t>	0	</a:t>
            </a:r>
          </a:p>
          <a:p>
            <a:r>
              <a:rPr lang="en-US" sz="1800"/>
              <a:t>1	1</a:t>
            </a:r>
          </a:p>
          <a:p>
            <a:r>
              <a:rPr lang="en-US" sz="1800"/>
              <a:t>2	3</a:t>
            </a:r>
          </a:p>
          <a:p>
            <a:r>
              <a:rPr lang="en-US" sz="1800"/>
              <a:t>3	6</a:t>
            </a:r>
          </a:p>
          <a:p>
            <a:r>
              <a:rPr lang="en-US" sz="1800"/>
              <a:t>4	10</a:t>
            </a:r>
          </a:p>
          <a:p>
            <a:r>
              <a:rPr lang="en-US" sz="1800"/>
              <a:t>5	15</a:t>
            </a:r>
          </a:p>
          <a:p>
            <a:r>
              <a:rPr lang="en-US" sz="1800"/>
              <a:t>6			15</a:t>
            </a:r>
          </a:p>
        </p:txBody>
      </p:sp>
      <p:sp>
        <p:nvSpPr>
          <p:cNvPr id="229382" name="Text Box 6"/>
          <p:cNvSpPr txBox="1">
            <a:spLocks noChangeArrowheads="1"/>
          </p:cNvSpPr>
          <p:nvPr/>
        </p:nvSpPr>
        <p:spPr bwMode="auto">
          <a:xfrm>
            <a:off x="2667000" y="4800600"/>
            <a:ext cx="1905000" cy="1323975"/>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u="sng">
                <a:solidFill>
                  <a:srgbClr val="FF0000"/>
                </a:solidFill>
              </a:rPr>
              <a:t>OUTPUT</a:t>
            </a:r>
          </a:p>
          <a:p>
            <a:pPr algn="ctr">
              <a:spcBef>
                <a:spcPct val="50000"/>
              </a:spcBef>
            </a:pPr>
            <a:r>
              <a:rPr lang="en-US"/>
              <a:t>15</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Loop Summing</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9380"/>
                                        </p:tgtEl>
                                        <p:attrNameLst>
                                          <p:attrName>style.visibility</p:attrName>
                                        </p:attrNameLst>
                                      </p:cBhvr>
                                      <p:to>
                                        <p:strVal val="visible"/>
                                      </p:to>
                                    </p:set>
                                    <p:anim calcmode="lin" valueType="num">
                                      <p:cBhvr additive="base">
                                        <p:cTn id="7" dur="500" fill="hold"/>
                                        <p:tgtEl>
                                          <p:spTgt spid="229380"/>
                                        </p:tgtEl>
                                        <p:attrNameLst>
                                          <p:attrName>ppt_x</p:attrName>
                                        </p:attrNameLst>
                                      </p:cBhvr>
                                      <p:tavLst>
                                        <p:tav tm="0">
                                          <p:val>
                                            <p:strVal val="#ppt_x"/>
                                          </p:val>
                                        </p:tav>
                                        <p:tav tm="100000">
                                          <p:val>
                                            <p:strVal val="#ppt_x"/>
                                          </p:val>
                                        </p:tav>
                                      </p:tavLst>
                                    </p:anim>
                                    <p:anim calcmode="lin" valueType="num">
                                      <p:cBhvr additive="base">
                                        <p:cTn id="8" dur="500" fill="hold"/>
                                        <p:tgtEl>
                                          <p:spTgt spid="2293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29382"/>
                                        </p:tgtEl>
                                        <p:attrNameLst>
                                          <p:attrName>style.visibility</p:attrName>
                                        </p:attrNameLst>
                                      </p:cBhvr>
                                      <p:to>
                                        <p:strVal val="visible"/>
                                      </p:to>
                                    </p:set>
                                    <p:animEffect transition="in" filter="blinds(horizontal)">
                                      <p:cBhvr>
                                        <p:cTn id="13" dur="500"/>
                                        <p:tgtEl>
                                          <p:spTgt spid="229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animBg="1"/>
      <p:bldP spid="22938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895600"/>
            <a:ext cx="9144000" cy="110799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fortotal.java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7891" name="Text Box 2"/>
          <p:cNvSpPr txBox="1">
            <a:spLocks noChangeArrowheads="1"/>
          </p:cNvSpPr>
          <p:nvPr/>
        </p:nvSpPr>
        <p:spPr bwMode="auto">
          <a:xfrm>
            <a:off x="304800" y="1981200"/>
            <a:ext cx="6310313" cy="2528888"/>
          </a:xfrm>
          <a:prstGeom prst="rect">
            <a:avLst/>
          </a:prstGeom>
          <a:noFill/>
          <a:ln w="12700">
            <a:noFill/>
            <a:miter lim="800000"/>
            <a:headEnd type="none" w="sm" len="sm"/>
            <a:tailEnd type="none" w="sm" len="sm"/>
          </a:ln>
        </p:spPr>
        <p:txBody>
          <a:bodyPr wrap="none">
            <a:spAutoFit/>
          </a:bodyPr>
          <a:lstStyle/>
          <a:p>
            <a:r>
              <a:rPr lang="en-US" dirty="0"/>
              <a:t>String s = "</a:t>
            </a:r>
            <a:r>
              <a:rPr lang="en-US" dirty="0" err="1"/>
              <a:t>compsci</a:t>
            </a:r>
            <a:r>
              <a:rPr lang="en-US" dirty="0"/>
              <a:t>";</a:t>
            </a:r>
          </a:p>
          <a:p>
            <a:r>
              <a:rPr lang="en-US" dirty="0"/>
              <a:t>for(</a:t>
            </a:r>
            <a:r>
              <a:rPr lang="en-US" dirty="0" err="1"/>
              <a:t>int</a:t>
            </a:r>
            <a:r>
              <a:rPr lang="en-US" dirty="0"/>
              <a:t> </a:t>
            </a:r>
            <a:r>
              <a:rPr lang="en-US" dirty="0" err="1"/>
              <a:t>i</a:t>
            </a:r>
            <a:r>
              <a:rPr lang="en-US" dirty="0"/>
              <a:t>=0; </a:t>
            </a:r>
            <a:r>
              <a:rPr lang="en-US" dirty="0" err="1"/>
              <a:t>i</a:t>
            </a:r>
            <a:r>
              <a:rPr lang="en-US" dirty="0"/>
              <a:t>&lt;</a:t>
            </a:r>
            <a:r>
              <a:rPr lang="en-US" dirty="0" err="1"/>
              <a:t>s.length</a:t>
            </a:r>
            <a:r>
              <a:rPr lang="en-US" dirty="0"/>
              <a:t>(); </a:t>
            </a:r>
            <a:r>
              <a:rPr lang="en-US" dirty="0" err="1"/>
              <a:t>i</a:t>
            </a:r>
            <a:r>
              <a:rPr lang="en-US" dirty="0"/>
              <a:t>++)</a:t>
            </a:r>
          </a:p>
          <a:p>
            <a:r>
              <a:rPr lang="en-US" dirty="0"/>
              <a:t>{</a:t>
            </a:r>
          </a:p>
          <a:p>
            <a:r>
              <a:rPr lang="en-US" dirty="0"/>
              <a:t>    </a:t>
            </a:r>
            <a:r>
              <a:rPr lang="en-US" dirty="0" err="1"/>
              <a:t>out.println</a:t>
            </a:r>
            <a:r>
              <a:rPr lang="en-US" dirty="0"/>
              <a:t>(</a:t>
            </a:r>
            <a:r>
              <a:rPr lang="en-US" dirty="0" err="1"/>
              <a:t>s.charAt</a:t>
            </a:r>
            <a:r>
              <a:rPr lang="en-US" dirty="0"/>
              <a:t>(</a:t>
            </a:r>
            <a:r>
              <a:rPr lang="en-US" dirty="0" err="1"/>
              <a:t>i</a:t>
            </a:r>
            <a:r>
              <a:rPr lang="en-US" dirty="0"/>
              <a:t>));</a:t>
            </a:r>
          </a:p>
          <a:p>
            <a:r>
              <a:rPr lang="en-US" dirty="0"/>
              <a:t>}</a:t>
            </a:r>
            <a:endParaRPr lang="en-US" b="0" dirty="0"/>
          </a:p>
        </p:txBody>
      </p:sp>
      <p:sp>
        <p:nvSpPr>
          <p:cNvPr id="37893" name="Text Box 4"/>
          <p:cNvSpPr txBox="1">
            <a:spLocks noChangeArrowheads="1"/>
          </p:cNvSpPr>
          <p:nvPr/>
        </p:nvSpPr>
        <p:spPr bwMode="auto">
          <a:xfrm>
            <a:off x="6858000" y="1828800"/>
            <a:ext cx="1905000" cy="4003675"/>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u="sng">
                <a:solidFill>
                  <a:srgbClr val="FF0000"/>
                </a:solidFill>
              </a:rPr>
              <a:t>OUTPUT</a:t>
            </a:r>
            <a:r>
              <a:rPr lang="en-US"/>
              <a:t/>
            </a:r>
            <a:br>
              <a:rPr lang="en-US"/>
            </a:br>
            <a:r>
              <a:rPr lang="en-US"/>
              <a:t>c</a:t>
            </a:r>
            <a:br>
              <a:rPr lang="en-US"/>
            </a:br>
            <a:r>
              <a:rPr lang="en-US"/>
              <a:t>o</a:t>
            </a:r>
            <a:br>
              <a:rPr lang="en-US"/>
            </a:br>
            <a:r>
              <a:rPr lang="en-US"/>
              <a:t>m</a:t>
            </a:r>
            <a:br>
              <a:rPr lang="en-US"/>
            </a:br>
            <a:r>
              <a:rPr lang="en-US"/>
              <a:t>p</a:t>
            </a:r>
            <a:br>
              <a:rPr lang="en-US"/>
            </a:br>
            <a:r>
              <a:rPr lang="en-US"/>
              <a:t>s</a:t>
            </a:r>
            <a:br>
              <a:rPr lang="en-US"/>
            </a:br>
            <a:r>
              <a:rPr lang="en-US"/>
              <a:t>c</a:t>
            </a:r>
            <a:br>
              <a:rPr lang="en-US"/>
            </a:br>
            <a:r>
              <a:rPr lang="en-US"/>
              <a:t>i</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Strings and Loops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38915" name="Text Box 2"/>
          <p:cNvSpPr txBox="1">
            <a:spLocks noChangeArrowheads="1"/>
          </p:cNvSpPr>
          <p:nvPr/>
        </p:nvSpPr>
        <p:spPr bwMode="auto">
          <a:xfrm>
            <a:off x="609600" y="1752600"/>
            <a:ext cx="5929313" cy="2528888"/>
          </a:xfrm>
          <a:prstGeom prst="rect">
            <a:avLst/>
          </a:prstGeom>
          <a:noFill/>
          <a:ln w="12700">
            <a:noFill/>
            <a:miter lim="800000"/>
            <a:headEnd type="none" w="sm" len="sm"/>
            <a:tailEnd type="none" w="sm" len="sm"/>
          </a:ln>
        </p:spPr>
        <p:txBody>
          <a:bodyPr wrap="none">
            <a:spAutoFit/>
          </a:bodyPr>
          <a:lstStyle/>
          <a:p>
            <a:r>
              <a:rPr lang="en-US" dirty="0"/>
              <a:t>String s = "</a:t>
            </a:r>
            <a:r>
              <a:rPr lang="en-US" dirty="0" err="1"/>
              <a:t>compsci</a:t>
            </a:r>
            <a:r>
              <a:rPr lang="en-US" dirty="0"/>
              <a:t>";</a:t>
            </a:r>
          </a:p>
          <a:p>
            <a:r>
              <a:rPr lang="en-US" dirty="0"/>
              <a:t>for(char c : </a:t>
            </a:r>
            <a:r>
              <a:rPr lang="en-US" dirty="0" err="1"/>
              <a:t>s.toCharArray</a:t>
            </a:r>
            <a:r>
              <a:rPr lang="en-US" dirty="0"/>
              <a:t>())</a:t>
            </a:r>
          </a:p>
          <a:p>
            <a:r>
              <a:rPr lang="en-US" dirty="0"/>
              <a:t>{</a:t>
            </a:r>
          </a:p>
          <a:p>
            <a:r>
              <a:rPr lang="en-US" dirty="0"/>
              <a:t>    </a:t>
            </a:r>
            <a:r>
              <a:rPr lang="en-US" dirty="0" err="1"/>
              <a:t>out.println</a:t>
            </a:r>
            <a:r>
              <a:rPr lang="en-US" dirty="0"/>
              <a:t>(c);</a:t>
            </a:r>
          </a:p>
          <a:p>
            <a:r>
              <a:rPr lang="en-US" dirty="0"/>
              <a:t>}</a:t>
            </a:r>
            <a:endParaRPr lang="en-US" b="0" dirty="0"/>
          </a:p>
        </p:txBody>
      </p:sp>
      <p:sp>
        <p:nvSpPr>
          <p:cNvPr id="38917" name="Text Box 5"/>
          <p:cNvSpPr txBox="1">
            <a:spLocks noChangeArrowheads="1"/>
          </p:cNvSpPr>
          <p:nvPr/>
        </p:nvSpPr>
        <p:spPr bwMode="auto">
          <a:xfrm>
            <a:off x="6781800" y="1828800"/>
            <a:ext cx="1905000" cy="4003675"/>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u="sng">
                <a:solidFill>
                  <a:srgbClr val="FF0000"/>
                </a:solidFill>
              </a:rPr>
              <a:t>OUTPUT</a:t>
            </a:r>
            <a:r>
              <a:rPr lang="en-US"/>
              <a:t/>
            </a:r>
            <a:br>
              <a:rPr lang="en-US"/>
            </a:br>
            <a:r>
              <a:rPr lang="en-US"/>
              <a:t>c</a:t>
            </a:r>
            <a:br>
              <a:rPr lang="en-US"/>
            </a:br>
            <a:r>
              <a:rPr lang="en-US"/>
              <a:t>o</a:t>
            </a:r>
            <a:br>
              <a:rPr lang="en-US"/>
            </a:br>
            <a:r>
              <a:rPr lang="en-US"/>
              <a:t>m</a:t>
            </a:r>
            <a:br>
              <a:rPr lang="en-US"/>
            </a:br>
            <a:r>
              <a:rPr lang="en-US"/>
              <a:t>p</a:t>
            </a:r>
            <a:br>
              <a:rPr lang="en-US"/>
            </a:br>
            <a:r>
              <a:rPr lang="en-US"/>
              <a:t>s</a:t>
            </a:r>
            <a:br>
              <a:rPr lang="en-US"/>
            </a:br>
            <a:r>
              <a:rPr lang="en-US"/>
              <a:t>c</a:t>
            </a:r>
            <a:br>
              <a:rPr lang="en-US"/>
            </a:br>
            <a:r>
              <a:rPr lang="en-US"/>
              <a:t>i</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For Each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4" name="Rectangle 3"/>
          <p:cNvSpPr/>
          <p:nvPr/>
        </p:nvSpPr>
        <p:spPr>
          <a:xfrm>
            <a:off x="0" y="24384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forstrings.java</a:t>
            </a:r>
            <a:b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br>
            <a:r>
              <a:rPr lang="en-US" sz="6600" spc="50" dirty="0" smtClean="0">
                <a:ln w="11430">
                  <a:solidFill>
                    <a:srgbClr val="FF0000"/>
                  </a:solidFill>
                </a:ln>
                <a:solidFill>
                  <a:srgbClr val="FF3300"/>
                </a:solidFill>
                <a:effectLst>
                  <a:outerShdw blurRad="76200" dist="50800" dir="5400000" algn="tl" rotWithShape="0">
                    <a:srgbClr val="FFFF00">
                      <a:alpha val="65000"/>
                    </a:srgbClr>
                  </a:outerShdw>
                </a:effectLst>
              </a:rPr>
              <a:t>newfor.java</a:t>
            </a:r>
            <a:endParaRPr lang="en-US" sz="6000" b="1" cap="none" spc="50" dirty="0">
              <a:ln w="11430">
                <a:solidFill>
                  <a:srgbClr val="FF00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0964" name="Text Box 3"/>
          <p:cNvSpPr txBox="1">
            <a:spLocks noChangeArrowheads="1"/>
          </p:cNvSpPr>
          <p:nvPr/>
        </p:nvSpPr>
        <p:spPr bwMode="auto">
          <a:xfrm>
            <a:off x="1143000" y="2286000"/>
            <a:ext cx="7037388" cy="2289175"/>
          </a:xfrm>
          <a:prstGeom prst="rect">
            <a:avLst/>
          </a:prstGeom>
          <a:noFill/>
          <a:ln w="12700">
            <a:noFill/>
            <a:miter lim="800000"/>
            <a:headEnd type="none" w="sm" len="sm"/>
            <a:tailEnd type="none" w="sm" len="sm"/>
          </a:ln>
        </p:spPr>
        <p:txBody>
          <a:bodyPr wrap="none">
            <a:spAutoFit/>
          </a:bodyPr>
          <a:lstStyle/>
          <a:p>
            <a:r>
              <a:rPr lang="en-US" sz="3600"/>
              <a:t>for(int run=0; </a:t>
            </a:r>
            <a:r>
              <a:rPr lang="en-US" sz="3600">
                <a:solidFill>
                  <a:srgbClr val="FF0000"/>
                </a:solidFill>
              </a:rPr>
              <a:t>run&gt;5</a:t>
            </a:r>
            <a:r>
              <a:rPr lang="en-US" sz="3600"/>
              <a:t>; run++)</a:t>
            </a:r>
            <a:endParaRPr lang="en-US" sz="3600">
              <a:solidFill>
                <a:srgbClr val="FF0000"/>
              </a:solidFill>
            </a:endParaRPr>
          </a:p>
          <a:p>
            <a:r>
              <a:rPr lang="en-US" sz="3600"/>
              <a:t>{</a:t>
            </a:r>
          </a:p>
          <a:p>
            <a:r>
              <a:rPr lang="en-US" sz="3600"/>
              <a:t>     //do something</a:t>
            </a:r>
          </a:p>
          <a:p>
            <a:r>
              <a:rPr lang="en-US" sz="3600"/>
              <a:t>}</a:t>
            </a:r>
            <a:endParaRPr lang="en-US" sz="3600">
              <a:latin typeface="Courier New" pitchFamily="49"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Common Loop Errors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1988" name="Text Box 3"/>
          <p:cNvSpPr txBox="1">
            <a:spLocks noChangeArrowheads="1"/>
          </p:cNvSpPr>
          <p:nvPr/>
        </p:nvSpPr>
        <p:spPr bwMode="auto">
          <a:xfrm>
            <a:off x="1295400" y="1752600"/>
            <a:ext cx="6556375" cy="3443288"/>
          </a:xfrm>
          <a:prstGeom prst="rect">
            <a:avLst/>
          </a:prstGeom>
          <a:noFill/>
          <a:ln w="12700">
            <a:noFill/>
            <a:miter lim="800000"/>
            <a:headEnd type="none" w="sm" len="sm"/>
            <a:tailEnd type="none" w="sm" len="sm"/>
          </a:ln>
        </p:spPr>
        <p:txBody>
          <a:bodyPr wrap="none">
            <a:spAutoFit/>
          </a:bodyPr>
          <a:lstStyle/>
          <a:p>
            <a:r>
              <a:rPr lang="en-US">
                <a:solidFill>
                  <a:srgbClr val="FF0000"/>
                </a:solidFill>
              </a:rPr>
              <a:t>For</a:t>
            </a:r>
            <a:r>
              <a:rPr lang="en-US"/>
              <a:t>(int run=0; run&lt;5; run++)</a:t>
            </a:r>
          </a:p>
          <a:p>
            <a:r>
              <a:rPr lang="en-US"/>
              <a:t>{</a:t>
            </a:r>
          </a:p>
          <a:p>
            <a:r>
              <a:rPr lang="en-US"/>
              <a:t>}</a:t>
            </a:r>
          </a:p>
          <a:p>
            <a:r>
              <a:rPr lang="en-US"/>
              <a:t>for(int run=0; run&lt;5; run++)</a:t>
            </a:r>
            <a:r>
              <a:rPr lang="en-US" sz="6000">
                <a:solidFill>
                  <a:srgbClr val="FF0000"/>
                </a:solidFill>
              </a:rPr>
              <a:t>;</a:t>
            </a:r>
          </a:p>
          <a:p>
            <a:r>
              <a:rPr lang="en-US"/>
              <a:t>{</a:t>
            </a:r>
          </a:p>
          <a:p>
            <a:r>
              <a:rPr lang="en-US"/>
              <a:t>}</a:t>
            </a:r>
            <a:endParaRPr lang="en-US">
              <a:latin typeface="Courier New" pitchFamily="49" charset="0"/>
            </a:endParaRP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Common Loop Errors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
        <p:nvSpPr>
          <p:cNvPr id="7" name="Text Box 2"/>
          <p:cNvSpPr txBox="1">
            <a:spLocks noChangeArrowheads="1"/>
          </p:cNvSpPr>
          <p:nvPr/>
        </p:nvSpPr>
        <p:spPr bwMode="auto">
          <a:xfrm>
            <a:off x="914400" y="1524000"/>
            <a:ext cx="7066358" cy="3477875"/>
          </a:xfrm>
          <a:prstGeom prst="rect">
            <a:avLst/>
          </a:prstGeom>
          <a:noFill/>
          <a:ln w="12700">
            <a:noFill/>
            <a:miter lim="800000"/>
            <a:headEnd type="none" w="sm" len="sm"/>
            <a:tailEnd type="none" w="sm" len="sm"/>
          </a:ln>
        </p:spPr>
        <p:txBody>
          <a:bodyPr wrap="none">
            <a:spAutoFit/>
          </a:bodyPr>
          <a:lstStyle/>
          <a:p>
            <a:r>
              <a:rPr lang="en-US" sz="4400" dirty="0"/>
              <a:t>As long as I am hungry</a:t>
            </a:r>
          </a:p>
          <a:p>
            <a:r>
              <a:rPr lang="en-US" sz="4400" dirty="0"/>
              <a:t>   I eat something</a:t>
            </a:r>
          </a:p>
          <a:p>
            <a:endParaRPr lang="en-US" sz="4400" dirty="0"/>
          </a:p>
          <a:p>
            <a:r>
              <a:rPr lang="en-US" sz="4400" dirty="0"/>
              <a:t>While I have </a:t>
            </a:r>
            <a:r>
              <a:rPr lang="en-US" sz="4400" dirty="0" smtClean="0"/>
              <a:t>stuff to eat</a:t>
            </a:r>
            <a:endParaRPr lang="en-US" sz="4400" dirty="0"/>
          </a:p>
          <a:p>
            <a:r>
              <a:rPr lang="en-US" sz="4400" dirty="0"/>
              <a:t>   I eat </a:t>
            </a:r>
            <a:r>
              <a:rPr lang="en-US" sz="4400" dirty="0" smtClean="0"/>
              <a:t>some stuff</a:t>
            </a:r>
            <a:endParaRPr lang="en-US" sz="4400" dirty="0"/>
          </a:p>
        </p:txBody>
      </p:sp>
      <p:pic>
        <p:nvPicPr>
          <p:cNvPr id="1026" name="Picture 2"/>
          <p:cNvPicPr>
            <a:picLocks noChangeAspect="1" noChangeArrowheads="1"/>
          </p:cNvPicPr>
          <p:nvPr/>
        </p:nvPicPr>
        <p:blipFill>
          <a:blip r:embed="rId3" cstate="print"/>
          <a:srcRect/>
          <a:stretch>
            <a:fillRect/>
          </a:stretch>
        </p:blipFill>
        <p:spPr bwMode="auto">
          <a:xfrm>
            <a:off x="6553200" y="4343400"/>
            <a:ext cx="2055308" cy="17526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3011" name="Rectangle 2"/>
          <p:cNvSpPr>
            <a:spLocks noChangeArrowheads="1"/>
          </p:cNvSpPr>
          <p:nvPr/>
        </p:nvSpPr>
        <p:spPr bwMode="auto">
          <a:xfrm>
            <a:off x="914400" y="1600200"/>
            <a:ext cx="6629400" cy="4111625"/>
          </a:xfrm>
          <a:prstGeom prst="rect">
            <a:avLst/>
          </a:prstGeom>
          <a:noFill/>
          <a:ln w="12700">
            <a:noFill/>
            <a:miter lim="800000"/>
            <a:headEnd type="none" w="sm" len="sm"/>
            <a:tailEnd type="none" w="sm" len="sm"/>
          </a:ln>
        </p:spPr>
        <p:txBody>
          <a:bodyPr>
            <a:spAutoFit/>
          </a:bodyPr>
          <a:lstStyle/>
          <a:p>
            <a:pPr eaLnBrk="1" hangingPunct="1"/>
            <a:r>
              <a:rPr lang="en-US" sz="4400" b="0">
                <a:solidFill>
                  <a:srgbClr val="FF0000"/>
                </a:solidFill>
              </a:rPr>
              <a:t>Never</a:t>
            </a:r>
            <a:r>
              <a:rPr lang="en-US" sz="4400" b="0">
                <a:solidFill>
                  <a:srgbClr val="000066"/>
                </a:solidFill>
              </a:rPr>
              <a:t> put a ; </a:t>
            </a:r>
          </a:p>
          <a:p>
            <a:pPr eaLnBrk="1" hangingPunct="1"/>
            <a:r>
              <a:rPr lang="en-US" sz="4400" b="0">
                <a:solidFill>
                  <a:srgbClr val="000066"/>
                </a:solidFill>
              </a:rPr>
              <a:t>before an open  {  brace</a:t>
            </a:r>
          </a:p>
          <a:p>
            <a:pPr eaLnBrk="1" hangingPunct="1"/>
            <a:r>
              <a:rPr lang="en-US" sz="4400" b="0">
                <a:solidFill>
                  <a:srgbClr val="000066"/>
                </a:solidFill>
              </a:rPr>
              <a:t>	</a:t>
            </a:r>
          </a:p>
          <a:p>
            <a:pPr eaLnBrk="1" hangingPunct="1"/>
            <a:r>
              <a:rPr lang="en-US" sz="4400" b="0">
                <a:solidFill>
                  <a:srgbClr val="000066"/>
                </a:solidFill>
              </a:rPr>
              <a:t>	;{  </a:t>
            </a:r>
          </a:p>
          <a:p>
            <a:pPr eaLnBrk="1" hangingPunct="1"/>
            <a:r>
              <a:rPr lang="en-US" sz="4400" b="0">
                <a:solidFill>
                  <a:srgbClr val="000066"/>
                </a:solidFill>
              </a:rPr>
              <a:t>	</a:t>
            </a:r>
          </a:p>
          <a:p>
            <a:pPr eaLnBrk="1" hangingPunct="1"/>
            <a:r>
              <a:rPr lang="en-US" sz="4400" b="0">
                <a:solidFill>
                  <a:srgbClr val="000066"/>
                </a:solidFill>
              </a:rPr>
              <a:t>	};  </a:t>
            </a:r>
          </a:p>
        </p:txBody>
      </p:sp>
      <p:sp>
        <p:nvSpPr>
          <p:cNvPr id="43014" name="Text Box 5"/>
          <p:cNvSpPr txBox="1">
            <a:spLocks noChangeArrowheads="1"/>
          </p:cNvSpPr>
          <p:nvPr/>
        </p:nvSpPr>
        <p:spPr bwMode="auto">
          <a:xfrm>
            <a:off x="2743200" y="5029200"/>
            <a:ext cx="1752600" cy="654050"/>
          </a:xfrm>
          <a:prstGeom prst="rect">
            <a:avLst/>
          </a:prstGeom>
          <a:noFill/>
          <a:ln w="12700">
            <a:solidFill>
              <a:srgbClr val="339966"/>
            </a:solidFill>
            <a:miter lim="800000"/>
            <a:headEnd type="none" w="sm" len="sm"/>
            <a:tailEnd type="none" w="sm" len="sm"/>
          </a:ln>
        </p:spPr>
        <p:txBody>
          <a:bodyPr>
            <a:spAutoFit/>
          </a:bodyPr>
          <a:lstStyle/>
          <a:p>
            <a:r>
              <a:rPr lang="en-US" sz="3600">
                <a:solidFill>
                  <a:srgbClr val="339933"/>
                </a:solidFill>
              </a:rPr>
              <a:t>legal</a:t>
            </a:r>
            <a:endParaRPr lang="en-US" sz="3600"/>
          </a:p>
        </p:txBody>
      </p:sp>
      <p:sp>
        <p:nvSpPr>
          <p:cNvPr id="43015" name="Text Box 6"/>
          <p:cNvSpPr txBox="1">
            <a:spLocks noChangeArrowheads="1"/>
          </p:cNvSpPr>
          <p:nvPr/>
        </p:nvSpPr>
        <p:spPr bwMode="auto">
          <a:xfrm>
            <a:off x="2743200" y="3733800"/>
            <a:ext cx="1752600" cy="654050"/>
          </a:xfrm>
          <a:prstGeom prst="rect">
            <a:avLst/>
          </a:prstGeom>
          <a:noFill/>
          <a:ln w="12700">
            <a:solidFill>
              <a:srgbClr val="339966"/>
            </a:solidFill>
            <a:miter lim="800000"/>
            <a:headEnd type="none" w="sm" len="sm"/>
            <a:tailEnd type="none" w="sm" len="sm"/>
          </a:ln>
        </p:spPr>
        <p:txBody>
          <a:bodyPr>
            <a:spAutoFit/>
          </a:bodyPr>
          <a:lstStyle/>
          <a:p>
            <a:r>
              <a:rPr lang="en-US" sz="3600">
                <a:solidFill>
                  <a:srgbClr val="339933"/>
                </a:solidFill>
              </a:rPr>
              <a:t>illegal</a:t>
            </a:r>
            <a:endParaRPr lang="en-US" sz="3600"/>
          </a:p>
        </p:txBody>
      </p:sp>
      <p:sp>
        <p:nvSpPr>
          <p:cNvPr id="8" name="Rectangle 7"/>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Common Loop Errors</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smtClean="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219200"/>
            <a:ext cx="8153400" cy="4401205"/>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t/>
            </a:r>
            <a:b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FOR LOOPS</a:t>
            </a:r>
          </a:p>
          <a:p>
            <a:pPr algn="ctr"/>
            <a:endParaRPr lang="en-US" sz="8000" dirty="0" smtClean="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6387" name="Text Box 3"/>
          <p:cNvSpPr txBox="1">
            <a:spLocks noChangeArrowheads="1"/>
          </p:cNvSpPr>
          <p:nvPr/>
        </p:nvSpPr>
        <p:spPr bwMode="auto">
          <a:xfrm>
            <a:off x="1143000" y="1752600"/>
            <a:ext cx="6426200" cy="4032250"/>
          </a:xfrm>
          <a:prstGeom prst="rect">
            <a:avLst/>
          </a:prstGeom>
          <a:noFill/>
          <a:ln w="12700">
            <a:noFill/>
            <a:miter lim="800000"/>
            <a:headEnd type="none" w="sm" len="sm"/>
            <a:tailEnd type="none" w="sm" len="sm"/>
          </a:ln>
        </p:spPr>
        <p:txBody>
          <a:bodyPr wrap="none">
            <a:spAutoFit/>
          </a:bodyPr>
          <a:lstStyle/>
          <a:p>
            <a:endParaRPr lang="en-US" dirty="0">
              <a:solidFill>
                <a:srgbClr val="003366"/>
              </a:solidFill>
            </a:endParaRPr>
          </a:p>
          <a:p>
            <a:r>
              <a:rPr lang="en-US" dirty="0">
                <a:solidFill>
                  <a:srgbClr val="003366"/>
                </a:solidFill>
              </a:rPr>
              <a:t>loop if (</a:t>
            </a:r>
            <a:r>
              <a:rPr lang="en-US" dirty="0">
                <a:solidFill>
                  <a:srgbClr val="008000"/>
                </a:solidFill>
              </a:rPr>
              <a:t> student is hungry</a:t>
            </a:r>
            <a:br>
              <a:rPr lang="en-US" dirty="0">
                <a:solidFill>
                  <a:srgbClr val="008000"/>
                </a:solidFill>
              </a:rPr>
            </a:br>
            <a:r>
              <a:rPr lang="en-US" dirty="0">
                <a:solidFill>
                  <a:srgbClr val="008000"/>
                </a:solidFill>
              </a:rPr>
              <a:t>	    and more pretzels left </a:t>
            </a:r>
            <a:r>
              <a:rPr lang="en-US" dirty="0">
                <a:solidFill>
                  <a:srgbClr val="003366"/>
                </a:solidFill>
              </a:rPr>
              <a:t>)</a:t>
            </a:r>
          </a:p>
          <a:p>
            <a:r>
              <a:rPr lang="en-US" dirty="0">
                <a:solidFill>
                  <a:srgbClr val="003366"/>
                </a:solidFill>
              </a:rPr>
              <a:t>  {</a:t>
            </a:r>
          </a:p>
          <a:p>
            <a:r>
              <a:rPr lang="en-US" dirty="0">
                <a:solidFill>
                  <a:srgbClr val="003366"/>
                </a:solidFill>
              </a:rPr>
              <a:t>      </a:t>
            </a:r>
            <a:r>
              <a:rPr lang="en-US" dirty="0">
                <a:solidFill>
                  <a:schemeClr val="accent2"/>
                </a:solidFill>
              </a:rPr>
              <a:t>student will eat </a:t>
            </a:r>
            <a:br>
              <a:rPr lang="en-US" dirty="0">
                <a:solidFill>
                  <a:schemeClr val="accent2"/>
                </a:solidFill>
              </a:rPr>
            </a:br>
            <a:r>
              <a:rPr lang="en-US" dirty="0">
                <a:solidFill>
                  <a:schemeClr val="accent2"/>
                </a:solidFill>
              </a:rPr>
              <a:t>        </a:t>
            </a:r>
            <a:r>
              <a:rPr lang="en-US" dirty="0" smtClean="0">
                <a:solidFill>
                  <a:schemeClr val="accent2"/>
                </a:solidFill>
              </a:rPr>
              <a:t>another </a:t>
            </a:r>
            <a:r>
              <a:rPr lang="en-US" dirty="0">
                <a:solidFill>
                  <a:schemeClr val="accent2"/>
                </a:solidFill>
              </a:rPr>
              <a:t>pretzel </a:t>
            </a:r>
          </a:p>
          <a:p>
            <a:r>
              <a:rPr lang="en-US" dirty="0">
                <a:solidFill>
                  <a:srgbClr val="003366"/>
                </a:solidFill>
              </a:rPr>
              <a:t>  }</a:t>
            </a:r>
          </a:p>
          <a:p>
            <a:endParaRPr lang="en-US" dirty="0">
              <a:solidFill>
                <a:srgbClr val="003366"/>
              </a:solidFill>
            </a:endParaRPr>
          </a:p>
        </p:txBody>
      </p:sp>
      <p:sp>
        <p:nvSpPr>
          <p:cNvPr id="16389" name="Text Box 7"/>
          <p:cNvSpPr txBox="1">
            <a:spLocks noChangeArrowheads="1"/>
          </p:cNvSpPr>
          <p:nvPr/>
        </p:nvSpPr>
        <p:spPr bwMode="auto">
          <a:xfrm>
            <a:off x="4267200" y="1524000"/>
            <a:ext cx="2133600" cy="592138"/>
          </a:xfrm>
          <a:prstGeom prst="rect">
            <a:avLst/>
          </a:prstGeom>
          <a:noFill/>
          <a:ln w="12700">
            <a:solidFill>
              <a:srgbClr val="009900"/>
            </a:solidFill>
            <a:miter lim="800000"/>
            <a:headEnd type="none" w="sm" len="sm"/>
            <a:tailEnd type="none" w="sm" len="sm"/>
          </a:ln>
        </p:spPr>
        <p:txBody>
          <a:bodyPr>
            <a:spAutoFit/>
          </a:bodyPr>
          <a:lstStyle/>
          <a:p>
            <a:pPr>
              <a:spcBef>
                <a:spcPct val="50000"/>
              </a:spcBef>
            </a:pPr>
            <a:r>
              <a:rPr lang="en-US">
                <a:solidFill>
                  <a:srgbClr val="008000"/>
                </a:solidFill>
              </a:rPr>
              <a:t>condition</a:t>
            </a:r>
          </a:p>
        </p:txBody>
      </p:sp>
      <p:sp>
        <p:nvSpPr>
          <p:cNvPr id="16390" name="Line 8"/>
          <p:cNvSpPr>
            <a:spLocks noChangeShapeType="1"/>
          </p:cNvSpPr>
          <p:nvPr/>
        </p:nvSpPr>
        <p:spPr bwMode="auto">
          <a:xfrm flipH="1">
            <a:off x="4800600" y="2133600"/>
            <a:ext cx="457200" cy="228600"/>
          </a:xfrm>
          <a:prstGeom prst="line">
            <a:avLst/>
          </a:prstGeom>
          <a:noFill/>
          <a:ln w="50800">
            <a:solidFill>
              <a:srgbClr val="008000"/>
            </a:solidFill>
            <a:round/>
            <a:headEnd type="none" w="sm" len="sm"/>
            <a:tailEnd type="triangle" w="sm" len="sm"/>
          </a:ln>
        </p:spPr>
        <p:txBody>
          <a:bodyPr/>
          <a:lstStyle/>
          <a:p>
            <a:endParaRPr lang="en-US"/>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pic>
        <p:nvPicPr>
          <p:cNvPr id="8" name="Picture 2"/>
          <p:cNvPicPr>
            <a:picLocks noChangeAspect="1" noChangeArrowheads="1"/>
          </p:cNvPicPr>
          <p:nvPr/>
        </p:nvPicPr>
        <p:blipFill>
          <a:blip r:embed="rId3" cstate="print"/>
          <a:srcRect/>
          <a:stretch>
            <a:fillRect/>
          </a:stretch>
        </p:blipFill>
        <p:spPr bwMode="auto">
          <a:xfrm>
            <a:off x="6075680" y="3581400"/>
            <a:ext cx="2839720" cy="26079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7411" name="Text Box 2"/>
          <p:cNvSpPr txBox="1">
            <a:spLocks noChangeArrowheads="1"/>
          </p:cNvSpPr>
          <p:nvPr/>
        </p:nvSpPr>
        <p:spPr bwMode="auto">
          <a:xfrm>
            <a:off x="1447800" y="1447800"/>
            <a:ext cx="422275" cy="579438"/>
          </a:xfrm>
          <a:prstGeom prst="rect">
            <a:avLst/>
          </a:prstGeom>
          <a:noFill/>
          <a:ln w="12700">
            <a:noFill/>
            <a:miter lim="800000"/>
            <a:headEnd type="none" w="sm" len="sm"/>
            <a:tailEnd type="none" w="sm" len="sm"/>
          </a:ln>
        </p:spPr>
        <p:txBody>
          <a:bodyPr wrap="none">
            <a:spAutoFit/>
          </a:bodyPr>
          <a:lstStyle/>
          <a:p>
            <a:r>
              <a:rPr lang="en-US"/>
              <a:t>  </a:t>
            </a:r>
            <a:endParaRPr lang="en-US">
              <a:solidFill>
                <a:srgbClr val="003366"/>
              </a:solidFill>
            </a:endParaRPr>
          </a:p>
        </p:txBody>
      </p:sp>
      <p:sp>
        <p:nvSpPr>
          <p:cNvPr id="17413" name="Text Box 5"/>
          <p:cNvSpPr txBox="1">
            <a:spLocks noChangeArrowheads="1"/>
          </p:cNvSpPr>
          <p:nvPr/>
        </p:nvSpPr>
        <p:spPr bwMode="auto">
          <a:xfrm>
            <a:off x="1295400" y="1905000"/>
            <a:ext cx="6640513" cy="2541588"/>
          </a:xfrm>
          <a:prstGeom prst="rect">
            <a:avLst/>
          </a:prstGeom>
          <a:noFill/>
          <a:ln w="12700">
            <a:solidFill>
              <a:srgbClr val="0000FF"/>
            </a:solidFill>
            <a:miter lim="800000"/>
            <a:headEnd type="none" w="sm" len="sm"/>
            <a:tailEnd type="none" w="sm" len="sm"/>
          </a:ln>
        </p:spPr>
        <p:txBody>
          <a:bodyPr wrap="none">
            <a:spAutoFit/>
          </a:bodyPr>
          <a:lstStyle/>
          <a:p>
            <a:r>
              <a:rPr lang="en-US">
                <a:solidFill>
                  <a:srgbClr val="003366"/>
                </a:solidFill>
              </a:rPr>
              <a:t>A loop is a tool used to repeat</a:t>
            </a:r>
          </a:p>
          <a:p>
            <a:r>
              <a:rPr lang="en-US">
                <a:solidFill>
                  <a:srgbClr val="003366"/>
                </a:solidFill>
              </a:rPr>
              <a:t>a block of code.  As long as the </a:t>
            </a:r>
            <a:br>
              <a:rPr lang="en-US">
                <a:solidFill>
                  <a:srgbClr val="003366"/>
                </a:solidFill>
              </a:rPr>
            </a:br>
            <a:r>
              <a:rPr lang="en-US">
                <a:solidFill>
                  <a:srgbClr val="003366"/>
                </a:solidFill>
              </a:rPr>
              <a:t>loop condition is true, the block</a:t>
            </a:r>
          </a:p>
          <a:p>
            <a:r>
              <a:rPr lang="en-US">
                <a:solidFill>
                  <a:srgbClr val="003366"/>
                </a:solidFill>
              </a:rPr>
              <a:t>of code associated with the </a:t>
            </a:r>
          </a:p>
          <a:p>
            <a:r>
              <a:rPr lang="en-US">
                <a:solidFill>
                  <a:srgbClr val="003366"/>
                </a:solidFill>
              </a:rPr>
              <a:t>condition is executed.</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smtClean="0">
              <a:latin typeface="Times New Roman" pitchFamily="18" charset="0"/>
            </a:endParaRPr>
          </a:p>
          <a:p>
            <a:endParaRPr lang="en-US" b="0" dirty="0" smtClean="0"/>
          </a:p>
          <a:p>
            <a:endParaRPr lang="en-US" dirty="0" smtClean="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dirty="0" smtClean="0">
                <a:ln w="11430">
                  <a:solidFill>
                    <a:srgbClr val="FFFF00"/>
                  </a:solidFill>
                </a:ln>
                <a:solidFill>
                  <a:srgbClr val="0066FF"/>
                </a:solidFill>
                <a:effectLst>
                  <a:outerShdw blurRad="50800" dist="39000" dir="5460000" algn="tl">
                    <a:srgbClr val="000000">
                      <a:alpha val="38000"/>
                    </a:srgbClr>
                  </a:outerShdw>
                </a:effectLst>
              </a:rPr>
              <a:t>The</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For</a:t>
            </a:r>
            <a:br>
              <a:rPr lang="en-US" sz="7200" dirty="0" smtClean="0">
                <a:ln w="11430">
                  <a:solidFill>
                    <a:srgbClr val="FFFF00"/>
                  </a:solidFill>
                </a:ln>
                <a:solidFill>
                  <a:srgbClr val="0066FF"/>
                </a:solidFill>
                <a:effectLst>
                  <a:outerShdw blurRad="50800" dist="39000" dir="5460000" algn="tl">
                    <a:srgbClr val="000000">
                      <a:alpha val="38000"/>
                    </a:srgbClr>
                  </a:outerShdw>
                </a:effectLst>
              </a:rPr>
            </a:br>
            <a:r>
              <a:rPr lang="en-US" sz="7200" dirty="0" smtClean="0">
                <a:ln w="11430">
                  <a:solidFill>
                    <a:srgbClr val="FFFF00"/>
                  </a:solidFill>
                </a:ln>
                <a:solidFill>
                  <a:srgbClr val="0066FF"/>
                </a:solidFill>
                <a:effectLst>
                  <a:outerShdw blurRad="50800" dist="39000" dir="5460000" algn="tl">
                    <a:srgbClr val="000000">
                      <a:alpha val="38000"/>
                    </a:srgbClr>
                  </a:outerShdw>
                </a:effectLst>
              </a:rPr>
              <a:t>Loop</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smtClean="0">
              <a:latin typeface="Times New Roman" pitchFamily="18" charset="0"/>
            </a:endParaRPr>
          </a:p>
          <a:p>
            <a:endParaRPr lang="en-US" b="0" dirty="0" smtClean="0"/>
          </a:p>
          <a:p>
            <a:endParaRPr lang="en-US" dirty="0" smtClean="0"/>
          </a:p>
          <a:p>
            <a:r>
              <a:rPr lang="en-US" dirty="0" smtClean="0"/>
              <a:t>© A+ Computer Science  -  www.apluscompsci.com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19459" name="Text Box 2"/>
          <p:cNvSpPr txBox="1">
            <a:spLocks noChangeArrowheads="1"/>
          </p:cNvSpPr>
          <p:nvPr/>
        </p:nvSpPr>
        <p:spPr bwMode="auto">
          <a:xfrm>
            <a:off x="1447800" y="1447800"/>
            <a:ext cx="422275" cy="579438"/>
          </a:xfrm>
          <a:prstGeom prst="rect">
            <a:avLst/>
          </a:prstGeom>
          <a:noFill/>
          <a:ln w="12700">
            <a:noFill/>
            <a:miter lim="800000"/>
            <a:headEnd type="none" w="sm" len="sm"/>
            <a:tailEnd type="none" w="sm" len="sm"/>
          </a:ln>
        </p:spPr>
        <p:txBody>
          <a:bodyPr wrap="none">
            <a:spAutoFit/>
          </a:bodyPr>
          <a:lstStyle/>
          <a:p>
            <a:r>
              <a:rPr lang="en-US"/>
              <a:t>  </a:t>
            </a:r>
            <a:endParaRPr lang="en-US">
              <a:solidFill>
                <a:srgbClr val="003366"/>
              </a:solidFill>
            </a:endParaRPr>
          </a:p>
        </p:txBody>
      </p:sp>
      <p:sp>
        <p:nvSpPr>
          <p:cNvPr id="19461" name="Text Box 4"/>
          <p:cNvSpPr txBox="1">
            <a:spLocks noChangeArrowheads="1"/>
          </p:cNvSpPr>
          <p:nvPr/>
        </p:nvSpPr>
        <p:spPr bwMode="auto">
          <a:xfrm>
            <a:off x="457200" y="1752600"/>
            <a:ext cx="8229600" cy="2541588"/>
          </a:xfrm>
          <a:prstGeom prst="rect">
            <a:avLst/>
          </a:prstGeom>
          <a:noFill/>
          <a:ln w="12700">
            <a:solidFill>
              <a:srgbClr val="0000FF"/>
            </a:solidFill>
            <a:miter lim="800000"/>
            <a:headEnd type="none" w="sm" len="sm"/>
            <a:tailEnd type="none" w="sm" len="sm"/>
          </a:ln>
        </p:spPr>
        <p:txBody>
          <a:bodyPr>
            <a:spAutoFit/>
          </a:bodyPr>
          <a:lstStyle/>
          <a:p>
            <a:r>
              <a:rPr lang="en-US">
                <a:solidFill>
                  <a:srgbClr val="003366"/>
                </a:solidFill>
              </a:rPr>
              <a:t>A for loop is a block of code associated with a condition.  The block of code will run a set number of times depending on the loop condition and increment/decrement value.</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0483" name="Text Box 2"/>
          <p:cNvSpPr txBox="1">
            <a:spLocks noChangeArrowheads="1"/>
          </p:cNvSpPr>
          <p:nvPr/>
        </p:nvSpPr>
        <p:spPr bwMode="auto">
          <a:xfrm>
            <a:off x="304800" y="2286000"/>
            <a:ext cx="7775575" cy="2714625"/>
          </a:xfrm>
          <a:prstGeom prst="rect">
            <a:avLst/>
          </a:prstGeom>
          <a:noFill/>
          <a:ln w="12700">
            <a:noFill/>
            <a:miter lim="800000"/>
            <a:headEnd type="none" w="sm" len="sm"/>
            <a:tailEnd type="none" w="sm" len="sm"/>
          </a:ln>
        </p:spPr>
        <p:txBody>
          <a:bodyPr wrap="none">
            <a:spAutoFit/>
          </a:bodyPr>
          <a:lstStyle/>
          <a:p>
            <a:r>
              <a:rPr lang="en-US" sz="3600"/>
              <a:t>for(</a:t>
            </a:r>
            <a:r>
              <a:rPr lang="en-US" sz="2000"/>
              <a:t>init value;   boolean condition placed here;   inc/dec)</a:t>
            </a:r>
          </a:p>
          <a:p>
            <a:r>
              <a:rPr lang="en-US" sz="3600"/>
              <a:t>{</a:t>
            </a:r>
          </a:p>
          <a:p>
            <a:r>
              <a:rPr lang="en-US"/>
              <a:t>   do something 1;</a:t>
            </a:r>
          </a:p>
          <a:p>
            <a:r>
              <a:rPr lang="en-US"/>
              <a:t>   do something 2;</a:t>
            </a:r>
          </a:p>
          <a:p>
            <a:r>
              <a:rPr lang="en-US" sz="3600"/>
              <a: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smtClean="0">
              <a:latin typeface="Times New Roman" pitchFamily="18" charset="0"/>
            </a:endParaRPr>
          </a:p>
          <a:p>
            <a:endParaRPr lang="en-US" b="0" smtClean="0"/>
          </a:p>
          <a:p>
            <a:endParaRPr lang="en-US" smtClean="0"/>
          </a:p>
          <a:p>
            <a:r>
              <a:rPr lang="en-US" smtClean="0"/>
              <a:t>© A+ Computer Science  -  www.apluscompsci.com</a:t>
            </a:r>
          </a:p>
        </p:txBody>
      </p:sp>
      <p:sp>
        <p:nvSpPr>
          <p:cNvPr id="21507" name="Text Box 4"/>
          <p:cNvSpPr txBox="1">
            <a:spLocks noChangeArrowheads="1"/>
          </p:cNvSpPr>
          <p:nvPr/>
        </p:nvSpPr>
        <p:spPr bwMode="auto">
          <a:xfrm>
            <a:off x="381000" y="1143000"/>
            <a:ext cx="8851900" cy="3846513"/>
          </a:xfrm>
          <a:prstGeom prst="rect">
            <a:avLst/>
          </a:prstGeom>
          <a:noFill/>
          <a:ln w="12700">
            <a:noFill/>
            <a:miter lim="800000"/>
            <a:headEnd type="none" w="sm" len="sm"/>
            <a:tailEnd type="none" w="sm" len="sm"/>
          </a:ln>
        </p:spPr>
        <p:txBody>
          <a:bodyPr wrap="none">
            <a:spAutoFit/>
          </a:bodyPr>
          <a:lstStyle/>
          <a:p>
            <a:endParaRPr lang="en-US" sz="2400">
              <a:solidFill>
                <a:srgbClr val="003300"/>
              </a:solidFill>
              <a:latin typeface="Courier New" pitchFamily="49" charset="0"/>
            </a:endParaRPr>
          </a:p>
          <a:p>
            <a:r>
              <a:rPr lang="en-US">
                <a:solidFill>
                  <a:srgbClr val="006600"/>
                </a:solidFill>
              </a:rPr>
              <a:t>	          </a:t>
            </a:r>
            <a:r>
              <a:rPr lang="en-US">
                <a:solidFill>
                  <a:srgbClr val="009900"/>
                </a:solidFill>
              </a:rPr>
              <a:t>start</a:t>
            </a:r>
            <a:r>
              <a:rPr lang="en-US">
                <a:solidFill>
                  <a:srgbClr val="006600"/>
                </a:solidFill>
              </a:rPr>
              <a:t>           </a:t>
            </a:r>
            <a:r>
              <a:rPr lang="en-US">
                <a:solidFill>
                  <a:srgbClr val="CC3300"/>
                </a:solidFill>
              </a:rPr>
              <a:t>stop</a:t>
            </a:r>
            <a:r>
              <a:rPr lang="en-US">
                <a:solidFill>
                  <a:srgbClr val="006600"/>
                </a:solidFill>
              </a:rPr>
              <a:t>            </a:t>
            </a:r>
            <a:r>
              <a:rPr lang="en-US">
                <a:solidFill>
                  <a:schemeClr val="accent2"/>
                </a:solidFill>
              </a:rPr>
              <a:t>inc/dec</a:t>
            </a:r>
            <a:r>
              <a:rPr lang="en-US">
                <a:solidFill>
                  <a:srgbClr val="006600"/>
                </a:solidFill>
              </a:rPr>
              <a:t> </a:t>
            </a:r>
            <a:endParaRPr lang="en-US">
              <a:solidFill>
                <a:srgbClr val="003300"/>
              </a:solidFill>
            </a:endParaRPr>
          </a:p>
          <a:p>
            <a:r>
              <a:rPr lang="en-US">
                <a:solidFill>
                  <a:srgbClr val="003300"/>
                </a:solidFill>
              </a:rPr>
              <a:t>for(int  aplus=</a:t>
            </a:r>
            <a:r>
              <a:rPr lang="en-US">
                <a:solidFill>
                  <a:srgbClr val="009900"/>
                </a:solidFill>
              </a:rPr>
              <a:t>1</a:t>
            </a:r>
            <a:r>
              <a:rPr lang="en-US">
                <a:solidFill>
                  <a:srgbClr val="003300"/>
                </a:solidFill>
              </a:rPr>
              <a:t>;   aplus&lt;= </a:t>
            </a:r>
            <a:r>
              <a:rPr lang="en-US">
                <a:solidFill>
                  <a:srgbClr val="CC3300"/>
                </a:solidFill>
              </a:rPr>
              <a:t>5</a:t>
            </a:r>
            <a:r>
              <a:rPr lang="en-US">
                <a:solidFill>
                  <a:srgbClr val="003300"/>
                </a:solidFill>
              </a:rPr>
              <a:t>;   aplus</a:t>
            </a:r>
            <a:r>
              <a:rPr lang="en-US">
                <a:solidFill>
                  <a:schemeClr val="accent2"/>
                </a:solidFill>
              </a:rPr>
              <a:t>+=1</a:t>
            </a:r>
            <a:r>
              <a:rPr lang="en-US">
                <a:solidFill>
                  <a:srgbClr val="003300"/>
                </a:solidFill>
              </a:rPr>
              <a:t>)</a:t>
            </a:r>
          </a:p>
          <a:p>
            <a:r>
              <a:rPr lang="en-US">
                <a:solidFill>
                  <a:srgbClr val="003300"/>
                </a:solidFill>
              </a:rPr>
              <a:t>{  </a:t>
            </a:r>
          </a:p>
          <a:p>
            <a:r>
              <a:rPr lang="en-US">
                <a:solidFill>
                  <a:srgbClr val="003300"/>
                </a:solidFill>
              </a:rPr>
              <a:t>      out.println(aplus);</a:t>
            </a:r>
          </a:p>
          <a:p>
            <a:r>
              <a:rPr lang="en-US">
                <a:solidFill>
                  <a:srgbClr val="003300"/>
                </a:solidFill>
              </a:rPr>
              <a:t>}</a:t>
            </a:r>
            <a:endParaRPr lang="en-US" b="0">
              <a:solidFill>
                <a:srgbClr val="003300"/>
              </a:solidFill>
              <a:latin typeface="Courier New" pitchFamily="49" charset="0"/>
            </a:endParaRPr>
          </a:p>
          <a:p>
            <a:endParaRPr lang="en-US" b="0">
              <a:solidFill>
                <a:srgbClr val="003300"/>
              </a:solidFill>
              <a:latin typeface="Courier New" pitchFamily="49" charset="0"/>
            </a:endParaRPr>
          </a:p>
          <a:p>
            <a:endParaRPr lang="en-US" sz="2800">
              <a:solidFill>
                <a:srgbClr val="0000CC"/>
              </a:solidFill>
              <a:latin typeface="Comic Sans MS" pitchFamily="66" charset="0"/>
            </a:endParaRPr>
          </a:p>
        </p:txBody>
      </p:sp>
      <p:sp>
        <p:nvSpPr>
          <p:cNvPr id="22535" name="Text Box 7"/>
          <p:cNvSpPr txBox="1">
            <a:spLocks noChangeArrowheads="1"/>
          </p:cNvSpPr>
          <p:nvPr/>
        </p:nvSpPr>
        <p:spPr bwMode="auto">
          <a:xfrm>
            <a:off x="7010400" y="3048000"/>
            <a:ext cx="1905000" cy="3028950"/>
          </a:xfrm>
          <a:prstGeom prst="rect">
            <a:avLst/>
          </a:prstGeom>
          <a:noFill/>
          <a:ln w="12700">
            <a:solidFill>
              <a:srgbClr val="993300"/>
            </a:solidFill>
            <a:miter lim="800000"/>
            <a:headEnd type="none" w="sm" len="sm"/>
            <a:tailEnd type="none" w="sm" len="sm"/>
          </a:ln>
        </p:spPr>
        <p:txBody>
          <a:bodyPr>
            <a:spAutoFit/>
          </a:bodyPr>
          <a:lstStyle/>
          <a:p>
            <a:pPr algn="ctr">
              <a:spcBef>
                <a:spcPct val="50000"/>
              </a:spcBef>
            </a:pPr>
            <a:r>
              <a:rPr lang="en-US" u="sng">
                <a:solidFill>
                  <a:srgbClr val="FF0000"/>
                </a:solidFill>
              </a:rPr>
              <a:t>OUTPUT</a:t>
            </a:r>
            <a:r>
              <a:rPr lang="en-US"/>
              <a:t>1</a:t>
            </a:r>
            <a:br>
              <a:rPr lang="en-US"/>
            </a:br>
            <a:r>
              <a:rPr lang="en-US"/>
              <a:t>2</a:t>
            </a:r>
            <a:br>
              <a:rPr lang="en-US"/>
            </a:br>
            <a:r>
              <a:rPr lang="en-US"/>
              <a:t>3</a:t>
            </a:r>
            <a:br>
              <a:rPr lang="en-US"/>
            </a:br>
            <a:r>
              <a:rPr lang="en-US"/>
              <a:t>4</a:t>
            </a:r>
            <a:br>
              <a:rPr lang="en-US"/>
            </a:br>
            <a:r>
              <a:rPr lang="en-US"/>
              <a:t>5</a:t>
            </a:r>
          </a:p>
        </p:txBody>
      </p:sp>
      <p:sp>
        <p:nvSpPr>
          <p:cNvPr id="21510" name="Text Box 8"/>
          <p:cNvSpPr txBox="1">
            <a:spLocks noChangeArrowheads="1"/>
          </p:cNvSpPr>
          <p:nvPr/>
        </p:nvSpPr>
        <p:spPr bwMode="auto">
          <a:xfrm>
            <a:off x="609600" y="4495800"/>
            <a:ext cx="5943600" cy="1200150"/>
          </a:xfrm>
          <a:prstGeom prst="rect">
            <a:avLst/>
          </a:prstGeom>
          <a:noFill/>
          <a:ln w="12700">
            <a:solidFill>
              <a:schemeClr val="accent2"/>
            </a:solidFill>
            <a:miter lim="800000"/>
            <a:headEnd type="none" w="sm" len="sm"/>
            <a:tailEnd type="none" w="sm" len="sm"/>
          </a:ln>
        </p:spPr>
        <p:txBody>
          <a:bodyPr>
            <a:spAutoFit/>
          </a:bodyPr>
          <a:lstStyle/>
          <a:p>
            <a:r>
              <a:rPr lang="en-US" sz="2400">
                <a:solidFill>
                  <a:srgbClr val="0000CC"/>
                </a:solidFill>
              </a:rPr>
              <a:t>You have to tell the loop where to start, when to stop, and how much</a:t>
            </a:r>
          </a:p>
          <a:p>
            <a:r>
              <a:rPr lang="en-US" sz="2400">
                <a:solidFill>
                  <a:srgbClr val="0000CC"/>
                </a:solidFill>
              </a:rPr>
              <a:t>to change run.</a:t>
            </a:r>
            <a:endParaRPr lang="en-US" sz="2400"/>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smtClean="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The For Loop</a:t>
            </a:r>
            <a:endPar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 calcmode="lin" valueType="num">
                                      <p:cBhvr additive="base">
                                        <p:cTn id="7" dur="500" fill="hold"/>
                                        <p:tgtEl>
                                          <p:spTgt spid="22535"/>
                                        </p:tgtEl>
                                        <p:attrNameLst>
                                          <p:attrName>ppt_x</p:attrName>
                                        </p:attrNameLst>
                                      </p:cBhvr>
                                      <p:tavLst>
                                        <p:tav tm="0">
                                          <p:val>
                                            <p:strVal val="#ppt_x"/>
                                          </p:val>
                                        </p:tav>
                                        <p:tav tm="100000">
                                          <p:val>
                                            <p:strVal val="#ppt_x"/>
                                          </p:val>
                                        </p:tav>
                                      </p:tavLst>
                                    </p:anim>
                                    <p:anim calcmode="lin" valueType="num">
                                      <p:cBhvr additive="base">
                                        <p:cTn id="8" dur="500" fill="hold"/>
                                        <p:tgtEl>
                                          <p:spTgt spid="225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1675</TotalTime>
  <Words>1735</Words>
  <Application>Microsoft Office PowerPoint</Application>
  <PresentationFormat>On-screen Show (4:3)</PresentationFormat>
  <Paragraphs>374</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Blank Presentation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Manager>www.apluscompsci.com</Manager>
  <Company>A+ Computer Science</Company>
  <LinksUpToDate>false</LinksUpToDate>
  <SharedDoc>false</SharedDoc>
  <HyperlinkBase>www.apluscompsci.com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loops</dc:title>
  <dc:subject>For Loops</dc:subject>
  <dc:creator>A+ Computer Science</dc:creator>
  <cp:keywords>www.apluscompsci.com</cp:keywords>
  <dc:description>For Loops_x000d_
©A+ Computer Science_x000d_
www.apluscompsci.com</dc:description>
  <cp:lastModifiedBy>jrr</cp:lastModifiedBy>
  <cp:revision>393</cp:revision>
  <dcterms:created xsi:type="dcterms:W3CDTF">1995-06-17T23:31:02Z</dcterms:created>
  <dcterms:modified xsi:type="dcterms:W3CDTF">2016-09-02T02:08:57Z</dcterms:modified>
  <cp:category>www.apluscompsci.com</cp:category>
</cp:coreProperties>
</file>