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87" r:id="rId2"/>
    <p:sldId id="308" r:id="rId3"/>
    <p:sldId id="349" r:id="rId4"/>
    <p:sldId id="388" r:id="rId5"/>
    <p:sldId id="310" r:id="rId6"/>
    <p:sldId id="350" r:id="rId7"/>
    <p:sldId id="361" r:id="rId8"/>
    <p:sldId id="389" r:id="rId9"/>
    <p:sldId id="313" r:id="rId10"/>
    <p:sldId id="291" r:id="rId11"/>
    <p:sldId id="283" r:id="rId12"/>
    <p:sldId id="327" r:id="rId13"/>
    <p:sldId id="328" r:id="rId14"/>
    <p:sldId id="329" r:id="rId15"/>
    <p:sldId id="330" r:id="rId16"/>
    <p:sldId id="331" r:id="rId17"/>
    <p:sldId id="332" r:id="rId18"/>
    <p:sldId id="363" r:id="rId19"/>
    <p:sldId id="362" r:id="rId20"/>
    <p:sldId id="317" r:id="rId21"/>
    <p:sldId id="338" r:id="rId22"/>
    <p:sldId id="390" r:id="rId23"/>
    <p:sldId id="385" r:id="rId24"/>
    <p:sldId id="391" r:id="rId25"/>
    <p:sldId id="373" r:id="rId26"/>
    <p:sldId id="374" r:id="rId27"/>
    <p:sldId id="392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69" r:id="rId37"/>
    <p:sldId id="370" r:id="rId38"/>
    <p:sldId id="371" r:id="rId39"/>
    <p:sldId id="372" r:id="rId40"/>
    <p:sldId id="394" r:id="rId41"/>
    <p:sldId id="393" r:id="rId4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00FF"/>
    <a:srgbClr val="339933"/>
    <a:srgbClr val="FFFF00"/>
    <a:srgbClr val="990033"/>
    <a:srgbClr val="660066"/>
    <a:srgbClr val="A50021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5896" autoAdjust="0"/>
  </p:normalViewPr>
  <p:slideViewPr>
    <p:cSldViewPr>
      <p:cViewPr varScale="1">
        <p:scale>
          <a:sx n="65" d="100"/>
          <a:sy n="65" d="100"/>
        </p:scale>
        <p:origin x="-17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9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BD9A72-F679-4E53-8A50-A845A736F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8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6363" y="8839200"/>
            <a:ext cx="550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713E1A53-12A8-450C-BAFA-83AB8BF32D86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0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 lIns="92446" tIns="46223" rIns="92446" bIns="4622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Because AR1 is placed on the stack first, it will be the last AR removed from the stack.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Because AR2 is placed on the stack second, it will be the second to last AR removed from the stack.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AR4 is placed on the stack last and it is processed to completion first.</a:t>
            </a:r>
          </a:p>
          <a:p>
            <a:r>
              <a:rPr lang="en-US" sz="1600" smtClean="0"/>
              <a:t>Once AR4 is finished, the execution sequence returns to AR3.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AR3 was placed on the stack 2</a:t>
            </a:r>
            <a:r>
              <a:rPr lang="en-US" sz="1600" baseline="30000" smtClean="0"/>
              <a:t>nd</a:t>
            </a:r>
            <a:r>
              <a:rPr lang="en-US" sz="1600" smtClean="0"/>
              <a:t> to last and it is processed to completion after AR4 and before AR2.</a:t>
            </a:r>
          </a:p>
          <a:p>
            <a:r>
              <a:rPr lang="en-US" sz="1600" smtClean="0"/>
              <a:t>Once AR3 is finished, the execution sequence returns to AR2.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AR2 was placed on the stack after AR1and it is processed to completion after AR3 and before AR1.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Because AR1 was placed on the stack first, it is processed to completion last.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Because the </a:t>
            </a:r>
            <a:r>
              <a:rPr lang="en-US" sz="1600" smtClean="0">
                <a:latin typeface="Courier New" pitchFamily="49" charset="0"/>
              </a:rPr>
              <a:t>println(x)</a:t>
            </a:r>
            <a:r>
              <a:rPr lang="en-US" sz="1600" smtClean="0"/>
              <a:t> is before the recursive call, x is printed before the next AR is created on the stack.   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Because the </a:t>
            </a:r>
            <a:r>
              <a:rPr lang="en-US" sz="1600" smtClean="0">
                <a:latin typeface="Courier New" pitchFamily="49" charset="0"/>
              </a:rPr>
              <a:t>println(x)</a:t>
            </a:r>
            <a:r>
              <a:rPr lang="en-US" sz="1600" smtClean="0"/>
              <a:t> is after the recursive call, the </a:t>
            </a:r>
            <a:r>
              <a:rPr lang="en-US" sz="1600" smtClean="0">
                <a:latin typeface="Courier New" pitchFamily="49" charset="0"/>
              </a:rPr>
              <a:t>println(x)</a:t>
            </a:r>
            <a:r>
              <a:rPr lang="en-US" sz="1600" smtClean="0"/>
              <a:t> is delayed until the new AR is completed.   The </a:t>
            </a:r>
            <a:r>
              <a:rPr lang="en-US" sz="1600" smtClean="0">
                <a:latin typeface="Courier New" pitchFamily="49" charset="0"/>
              </a:rPr>
              <a:t>println(x)</a:t>
            </a:r>
            <a:r>
              <a:rPr lang="en-US" sz="1600" smtClean="0"/>
              <a:t> will happen when the AR above it has finished.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If a method contains a call to itself, that method is recursive.  Recursion is a very useful programming tool if used properly.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As long as y is greater than 1, method fun() will continue to call itself creating recursion.</a:t>
            </a:r>
          </a:p>
          <a:p>
            <a:endParaRPr lang="en-US" sz="1600" smtClean="0"/>
          </a:p>
          <a:p>
            <a:r>
              <a:rPr lang="en-US" sz="1600" smtClean="0"/>
              <a:t>AR 1  -  y = 5    return AR2 + 5</a:t>
            </a:r>
          </a:p>
          <a:p>
            <a:r>
              <a:rPr lang="en-US" sz="1600" smtClean="0"/>
              <a:t>AR 2  -  y = 3    return AR3 + 3</a:t>
            </a:r>
          </a:p>
          <a:p>
            <a:r>
              <a:rPr lang="en-US" sz="1600" smtClean="0"/>
              <a:t>AR 3  -  y = 1    return 1</a:t>
            </a:r>
          </a:p>
          <a:p>
            <a:r>
              <a:rPr lang="en-US" sz="1600" smtClean="0"/>
              <a:t>Return 1 + 3 + 5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In the example above, the recursive call occurs before a letter is appended.</a:t>
            </a:r>
          </a:p>
          <a:p>
            <a:r>
              <a:rPr lang="en-US" sz="1600" smtClean="0"/>
              <a:t>The example method above will return a new String containing the same letters as  </a:t>
            </a:r>
            <a:r>
              <a:rPr lang="en-US" sz="1600" smtClean="0">
                <a:latin typeface="Courier New" pitchFamily="49" charset="0"/>
              </a:rPr>
              <a:t>s</a:t>
            </a:r>
            <a:r>
              <a:rPr lang="en-US" sz="1600" smtClean="0"/>
              <a:t> in the exact some order as s.</a:t>
            </a:r>
          </a:p>
          <a:p>
            <a:endParaRPr lang="en-US" sz="1600" smtClean="0"/>
          </a:p>
          <a:p>
            <a:r>
              <a:rPr lang="en-US" sz="1600" smtClean="0"/>
              <a:t>AR1 </a:t>
            </a:r>
            <a:r>
              <a:rPr lang="en-US" sz="1600" smtClean="0">
                <a:latin typeface="Courier New" pitchFamily="49" charset="0"/>
              </a:rPr>
              <a:t>– s="bat"  len=3   return  </a:t>
            </a:r>
            <a:r>
              <a:rPr lang="en-US" sz="1600" smtClean="0"/>
              <a:t>AR2</a:t>
            </a:r>
            <a:r>
              <a:rPr lang="en-US" sz="1600" smtClean="0">
                <a:latin typeface="Courier New" pitchFamily="49" charset="0"/>
              </a:rPr>
              <a:t> + t</a:t>
            </a:r>
          </a:p>
          <a:p>
            <a:r>
              <a:rPr lang="en-US" sz="1600" smtClean="0"/>
              <a:t>AR2 </a:t>
            </a:r>
            <a:r>
              <a:rPr lang="en-US" sz="1600" smtClean="0">
                <a:latin typeface="Courier New" pitchFamily="49" charset="0"/>
              </a:rPr>
              <a:t>– s="ba"  len=2   return </a:t>
            </a:r>
            <a:r>
              <a:rPr lang="en-US" sz="1600" smtClean="0"/>
              <a:t>AR3</a:t>
            </a:r>
            <a:r>
              <a:rPr lang="en-US" sz="1600" smtClean="0">
                <a:latin typeface="Courier New" pitchFamily="49" charset="0"/>
              </a:rPr>
              <a:t> + a</a:t>
            </a:r>
          </a:p>
          <a:p>
            <a:r>
              <a:rPr lang="en-US" sz="1600" smtClean="0"/>
              <a:t>AR3 </a:t>
            </a:r>
            <a:r>
              <a:rPr lang="en-US" sz="1600" smtClean="0">
                <a:latin typeface="Courier New" pitchFamily="49" charset="0"/>
              </a:rPr>
              <a:t>– s="b"  len=1   return </a:t>
            </a:r>
            <a:r>
              <a:rPr lang="en-US" sz="1600" smtClean="0"/>
              <a:t>AR4</a:t>
            </a:r>
            <a:r>
              <a:rPr lang="en-US" sz="1600" smtClean="0">
                <a:latin typeface="Courier New" pitchFamily="49" charset="0"/>
              </a:rPr>
              <a:t> + b</a:t>
            </a:r>
          </a:p>
          <a:p>
            <a:r>
              <a:rPr lang="en-US" sz="1600" smtClean="0"/>
              <a:t>AR4 </a:t>
            </a:r>
            <a:r>
              <a:rPr lang="en-US" sz="1600" smtClean="0">
                <a:latin typeface="Courier New" pitchFamily="49" charset="0"/>
              </a:rPr>
              <a:t>– s=""  len=0   return ""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/>
              <a:t>Final return</a:t>
            </a:r>
            <a:r>
              <a:rPr lang="en-US" sz="1600" smtClean="0">
                <a:latin typeface="Courier New" pitchFamily="49" charset="0"/>
              </a:rPr>
              <a:t> ""+b+a+t</a:t>
            </a:r>
          </a:p>
          <a:p>
            <a:endParaRPr lang="en-US" sz="1600" smtClean="0">
              <a:latin typeface="Courier New" pitchFamily="49" charset="0"/>
            </a:endParaRPr>
          </a:p>
          <a:p>
            <a:endParaRPr lang="en-US" sz="1600" smtClean="0">
              <a:latin typeface="Courier New" pitchFamily="49" charset="0"/>
            </a:endParaRP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In the example above, the recursive call happens after a letter is appended.</a:t>
            </a:r>
          </a:p>
          <a:p>
            <a:r>
              <a:rPr lang="en-US" sz="1600" smtClean="0"/>
              <a:t>The example method above will return a new String containing the same letters as  </a:t>
            </a:r>
            <a:r>
              <a:rPr lang="en-US" sz="1600" smtClean="0">
                <a:latin typeface="Courier New" pitchFamily="49" charset="0"/>
              </a:rPr>
              <a:t>s</a:t>
            </a:r>
            <a:r>
              <a:rPr lang="en-US" sz="1600" smtClean="0"/>
              <a:t> in the reverse order as s.</a:t>
            </a:r>
          </a:p>
          <a:p>
            <a:endParaRPr lang="en-US" sz="1600" smtClean="0"/>
          </a:p>
          <a:p>
            <a:r>
              <a:rPr lang="en-US" sz="1600" smtClean="0"/>
              <a:t>AR1 </a:t>
            </a:r>
            <a:r>
              <a:rPr lang="en-US" sz="1600" smtClean="0">
                <a:latin typeface="Courier New" pitchFamily="49" charset="0"/>
              </a:rPr>
              <a:t>– s="bat"  len=3  return t+</a:t>
            </a:r>
            <a:r>
              <a:rPr lang="en-US" sz="1600" smtClean="0"/>
              <a:t>AR2</a:t>
            </a:r>
            <a:r>
              <a:rPr lang="en-US" sz="1600" smtClean="0">
                <a:latin typeface="Courier New" pitchFamily="49" charset="0"/>
              </a:rPr>
              <a:t> </a:t>
            </a:r>
          </a:p>
          <a:p>
            <a:r>
              <a:rPr lang="en-US" sz="1600" smtClean="0"/>
              <a:t>AR2 </a:t>
            </a:r>
            <a:r>
              <a:rPr lang="en-US" sz="1600" smtClean="0">
                <a:latin typeface="Courier New" pitchFamily="49" charset="0"/>
              </a:rPr>
              <a:t>– s="ba"  len=2   return a+</a:t>
            </a:r>
            <a:r>
              <a:rPr lang="en-US" sz="1600" smtClean="0"/>
              <a:t>AR3</a:t>
            </a:r>
            <a:endParaRPr lang="en-US" sz="1600" smtClean="0">
              <a:latin typeface="Courier New" pitchFamily="49" charset="0"/>
            </a:endParaRPr>
          </a:p>
          <a:p>
            <a:r>
              <a:rPr lang="en-US" sz="1600" smtClean="0"/>
              <a:t>AR3 </a:t>
            </a:r>
            <a:r>
              <a:rPr lang="en-US" sz="1600" smtClean="0">
                <a:latin typeface="Courier New" pitchFamily="49" charset="0"/>
              </a:rPr>
              <a:t>– s="b"  len=1   return b+</a:t>
            </a:r>
            <a:r>
              <a:rPr lang="en-US" sz="1600" smtClean="0"/>
              <a:t>AR4</a:t>
            </a:r>
            <a:endParaRPr lang="en-US" sz="1600" smtClean="0">
              <a:latin typeface="Courier New" pitchFamily="49" charset="0"/>
            </a:endParaRPr>
          </a:p>
          <a:p>
            <a:r>
              <a:rPr lang="en-US" sz="1600" smtClean="0"/>
              <a:t>AR4 </a:t>
            </a:r>
            <a:r>
              <a:rPr lang="en-US" sz="1600" smtClean="0">
                <a:latin typeface="Courier New" pitchFamily="49" charset="0"/>
              </a:rPr>
              <a:t>– s=""  len=0   return ""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/>
              <a:t>Final return</a:t>
            </a:r>
            <a:r>
              <a:rPr lang="en-US" sz="1600" smtClean="0">
                <a:latin typeface="Courier New" pitchFamily="49" charset="0"/>
              </a:rPr>
              <a:t> t+a+b+""</a:t>
            </a:r>
          </a:p>
          <a:p>
            <a:endParaRPr lang="en-US" sz="1600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recursive method </a:t>
            </a:r>
            <a:r>
              <a:rPr lang="en-US" sz="1600" smtClean="0">
                <a:latin typeface="Courier New" pitchFamily="49" charset="0"/>
              </a:rPr>
              <a:t>run()</a:t>
            </a:r>
            <a:r>
              <a:rPr lang="en-US" sz="1600" smtClean="0"/>
              <a:t> will stop recurring when it runs out of memory.   There is no code or case to make the recursion stop.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dirty="0" smtClean="0"/>
              <a:t>Using Recursion allows a section/block of code to be recreated while the program is running.</a:t>
            </a:r>
          </a:p>
          <a:p>
            <a:r>
              <a:rPr lang="en-US" sz="1600" dirty="0" smtClean="0"/>
              <a:t>Each time the method is called, an instance of that method is created in memory.   </a:t>
            </a:r>
          </a:p>
          <a:p>
            <a:r>
              <a:rPr lang="en-US" sz="1600" dirty="0" smtClean="0"/>
              <a:t>The size of the program can grow and shrink while the program is running.</a:t>
            </a:r>
          </a:p>
          <a:p>
            <a:r>
              <a:rPr lang="en-US" sz="1600" dirty="0" smtClean="0"/>
              <a:t>A 10 line program might grow to a length of 1000 during run-time as recursive calls are made.</a:t>
            </a:r>
          </a:p>
          <a:p>
            <a:endParaRPr lang="en-US" sz="1600" dirty="0" smtClean="0"/>
          </a:p>
          <a:p>
            <a:r>
              <a:rPr lang="en-US" sz="1600" dirty="0" smtClean="0"/>
              <a:t>Recursion is a way to break down a large problem into smaller problems / pieces.</a:t>
            </a:r>
            <a:br>
              <a:rPr lang="en-US" sz="1600" dirty="0" smtClean="0"/>
            </a:br>
            <a:r>
              <a:rPr lang="en-US" sz="1600" dirty="0" smtClean="0"/>
              <a:t>The</a:t>
            </a:r>
            <a:r>
              <a:rPr lang="en-US" sz="1600" baseline="0" dirty="0" smtClean="0"/>
              <a:t> whole problem can be solved by solving smaller pieces / chunks of itself.</a:t>
            </a:r>
            <a:endParaRPr lang="en-US" sz="160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Each time this section of code is called, it checks around it for matching cells.</a:t>
            </a:r>
          </a:p>
          <a:p>
            <a:r>
              <a:rPr lang="en-US" sz="1600" smtClean="0"/>
              <a:t>If a matching cell is found, a recursive call is made on that cell to check for its neighbors.   This process continues as long as matching cells are found.</a:t>
            </a:r>
          </a:p>
          <a:p>
            <a:r>
              <a:rPr lang="en-US" sz="1600" smtClean="0"/>
              <a:t>The original method is very short, but the actual code being used can get quite long during run time as the code grows dynamically.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7875" cy="34861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 lIns="92446" tIns="46223" rIns="92446" bIns="4622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 lIns="92446" tIns="46223" rIns="92446" bIns="4622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</a:rPr>
              <a:t>run()</a:t>
            </a:r>
            <a:r>
              <a:rPr lang="en-US" sz="1600" smtClean="0"/>
              <a:t> has been improved as it now contains a </a:t>
            </a:r>
            <a:r>
              <a:rPr lang="en-US" sz="1600" smtClean="0">
                <a:latin typeface="Courier New" pitchFamily="49" charset="0"/>
              </a:rPr>
              <a:t>case(x&lt;5)</a:t>
            </a:r>
            <a:r>
              <a:rPr lang="en-US" sz="1600" smtClean="0"/>
              <a:t> that will prevent the recursion form going on to infinity.</a:t>
            </a:r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</a:rPr>
              <a:t>println(x)</a:t>
            </a:r>
            <a:r>
              <a:rPr lang="en-US" sz="1600" smtClean="0"/>
              <a:t> happens before the recursive call so the numbers appear in order.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</a:rPr>
              <a:t>run()</a:t>
            </a:r>
            <a:r>
              <a:rPr lang="en-US" sz="1600" smtClean="0"/>
              <a:t> has been improved as it now contains a </a:t>
            </a:r>
            <a:r>
              <a:rPr lang="en-US" sz="1600" smtClean="0">
                <a:latin typeface="Courier New" pitchFamily="49" charset="0"/>
              </a:rPr>
              <a:t>case(x&lt;5)</a:t>
            </a:r>
            <a:r>
              <a:rPr lang="en-US" sz="1600" smtClean="0"/>
              <a:t> that will prevent the recursion form going on to infinity.</a:t>
            </a:r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</a:rPr>
              <a:t>println(x)</a:t>
            </a:r>
            <a:r>
              <a:rPr lang="en-US" sz="1600" smtClean="0"/>
              <a:t> happens after the recursive call so the numbers appear in reverse order.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3D97-2133-4288-A7D3-640FCA856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659CF-B0CD-47A1-AAD0-9D55F5596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0330-CB82-4F60-9614-3858D4EAE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FF84D-3FA2-4824-9024-0CECA9112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0659B-9130-45DB-BA9F-4E0233229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131F-0735-462D-AE7E-5736C5F53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75F3B-4ADD-45D9-9C59-1AC2CF1B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F745-CAF7-464A-AA63-F3862A00C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48358-416B-4237-A221-926855BDF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DA1B-78D3-4859-97C4-77F2784F7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D697A-6BAA-4D2E-B4B7-FC0BE47C0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294CC26D-7D1E-453C-BF72-2BDB6CCD6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RECURSION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Rectangle 1026"/>
          <p:cNvSpPr>
            <a:spLocks noChangeArrowheads="1"/>
          </p:cNvSpPr>
          <p:nvPr/>
        </p:nvSpPr>
        <p:spPr bwMode="auto">
          <a:xfrm>
            <a:off x="914400" y="2057400"/>
            <a:ext cx="70104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When you call a method, an</a:t>
            </a:r>
          </a:p>
          <a:p>
            <a:r>
              <a:rPr lang="en-US" sz="3200"/>
              <a:t>activation record for that method call is put on the stack with spots for all parameters/arguments being passed.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Rectangle 13"/>
          <p:cNvSpPr>
            <a:spLocks noChangeArrowheads="1"/>
          </p:cNvSpPr>
          <p:nvPr/>
        </p:nvSpPr>
        <p:spPr bwMode="auto"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AR1- method() call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AR1- method() call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AR2- method()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AR1- method() call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AR2- method() call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AR3- method() 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AR1- method() call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AR2- method() call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AR3- method() call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362200" y="1524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AR4- method() call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AR1- method() call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AR2- method() call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AR3- method() 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AR1- method() call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AR2- method()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/>
              <a:t>AR1- method() call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95400" y="1752600"/>
            <a:ext cx="64770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As each call to the method completes, the instance of </a:t>
            </a:r>
            <a:br>
              <a:rPr lang="en-US" sz="3200"/>
            </a:br>
            <a:r>
              <a:rPr lang="en-US" sz="3200"/>
              <a:t>that method is removed from</a:t>
            </a:r>
            <a:br>
              <a:rPr lang="en-US" sz="3200"/>
            </a:br>
            <a:r>
              <a:rPr lang="en-US" sz="3200"/>
              <a:t>the stack.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7200" y="788988"/>
            <a:ext cx="7289800" cy="556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RecursionTwo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public void run(</a:t>
            </a:r>
            <a:r>
              <a:rPr lang="en-US" dirty="0" err="1"/>
              <a:t>int</a:t>
            </a:r>
            <a:r>
              <a:rPr lang="en-US" dirty="0"/>
              <a:t> x )</a:t>
            </a:r>
          </a:p>
          <a:p>
            <a:r>
              <a:rPr lang="en-US" dirty="0"/>
              <a:t>   {</a:t>
            </a:r>
          </a:p>
          <a:p>
            <a:r>
              <a:rPr lang="en-US" dirty="0">
                <a:solidFill>
                  <a:srgbClr val="000080"/>
                </a:solidFill>
              </a:rPr>
              <a:t>      </a:t>
            </a:r>
            <a:r>
              <a:rPr lang="en-US" dirty="0" err="1">
                <a:solidFill>
                  <a:srgbClr val="000080"/>
                </a:solidFill>
              </a:rPr>
              <a:t>out.println</a:t>
            </a:r>
            <a:r>
              <a:rPr lang="en-US" dirty="0">
                <a:solidFill>
                  <a:srgbClr val="000080"/>
                </a:solidFill>
              </a:rPr>
              <a:t>(x);</a:t>
            </a:r>
          </a:p>
          <a:p>
            <a:r>
              <a:rPr lang="en-US" dirty="0">
                <a:solidFill>
                  <a:srgbClr val="FF0000"/>
                </a:solidFill>
              </a:rPr>
              <a:t>      if(x&lt;5)</a:t>
            </a:r>
          </a:p>
          <a:p>
            <a:r>
              <a:rPr lang="en-US" dirty="0">
                <a:solidFill>
                  <a:srgbClr val="000080"/>
                </a:solidFill>
              </a:rPr>
              <a:t>         run(x+1);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 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RecursionTwo</a:t>
            </a:r>
            <a:r>
              <a:rPr lang="en-US" dirty="0"/>
              <a:t> test = new </a:t>
            </a:r>
            <a:r>
              <a:rPr lang="en-US" dirty="0" err="1"/>
              <a:t>RecursionTwo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test.run</a:t>
            </a:r>
            <a:r>
              <a:rPr lang="en-US" dirty="0"/>
              <a:t>(1);</a:t>
            </a:r>
          </a:p>
          <a:p>
            <a:r>
              <a:rPr lang="en-US" dirty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 flipV="1">
            <a:off x="2514600" y="2895600"/>
            <a:ext cx="121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733800" y="2438400"/>
            <a:ext cx="2667000" cy="1079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base case</a:t>
            </a:r>
            <a:br>
              <a:rPr lang="en-US" sz="32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It will stop!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934200" y="1447800"/>
            <a:ext cx="1981200" cy="24177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/>
              <a:t>1</a:t>
            </a:r>
            <a:br>
              <a:rPr lang="en-US"/>
            </a:br>
            <a:r>
              <a:rPr lang="en-US"/>
              <a:t>2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4</a:t>
            </a:r>
            <a:br>
              <a:rPr lang="en-US"/>
            </a:br>
            <a:r>
              <a:rPr lang="en-US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 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7747000" cy="556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RecursionThree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public void run(</a:t>
            </a:r>
            <a:r>
              <a:rPr lang="en-US" dirty="0" err="1"/>
              <a:t>int</a:t>
            </a:r>
            <a:r>
              <a:rPr lang="en-US" dirty="0"/>
              <a:t> x )</a:t>
            </a:r>
          </a:p>
          <a:p>
            <a:r>
              <a:rPr lang="en-US" dirty="0"/>
              <a:t>   {</a:t>
            </a:r>
          </a:p>
          <a:p>
            <a:r>
              <a:rPr lang="en-US" dirty="0">
                <a:solidFill>
                  <a:srgbClr val="FF0000"/>
                </a:solidFill>
              </a:rPr>
              <a:t>      if(x&lt;5)</a:t>
            </a:r>
          </a:p>
          <a:p>
            <a:r>
              <a:rPr lang="en-US" dirty="0">
                <a:solidFill>
                  <a:srgbClr val="000080"/>
                </a:solidFill>
              </a:rPr>
              <a:t>         run(x+1);</a:t>
            </a:r>
          </a:p>
          <a:p>
            <a:r>
              <a:rPr lang="en-US" dirty="0">
                <a:solidFill>
                  <a:srgbClr val="000080"/>
                </a:solidFill>
              </a:rPr>
              <a:t>      </a:t>
            </a:r>
            <a:r>
              <a:rPr lang="en-US" dirty="0" err="1">
                <a:solidFill>
                  <a:srgbClr val="000080"/>
                </a:solidFill>
              </a:rPr>
              <a:t>out.println</a:t>
            </a:r>
            <a:r>
              <a:rPr lang="en-US" dirty="0">
                <a:solidFill>
                  <a:srgbClr val="000080"/>
                </a:solidFill>
              </a:rPr>
              <a:t>(x);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 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RecursionThree</a:t>
            </a:r>
            <a:r>
              <a:rPr lang="en-US" dirty="0"/>
              <a:t> test = new </a:t>
            </a:r>
            <a:r>
              <a:rPr lang="en-US" dirty="0" err="1"/>
              <a:t>RecursionThree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test.run</a:t>
            </a:r>
            <a:r>
              <a:rPr lang="en-US" dirty="0"/>
              <a:t>(1);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352800" y="1905000"/>
            <a:ext cx="2362200" cy="592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base case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934200" y="1295400"/>
            <a:ext cx="1981200" cy="24177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/>
              <a:t>5</a:t>
            </a:r>
            <a:br>
              <a:rPr lang="en-US"/>
            </a:br>
            <a:r>
              <a:rPr lang="en-US"/>
              <a:t>4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2</a:t>
            </a:r>
            <a:br>
              <a:rPr lang="en-US"/>
            </a:br>
            <a:r>
              <a:rPr lang="en-US"/>
              <a:t>1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09600" y="5791200"/>
            <a:ext cx="64770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Why does this output differ from recur2?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 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5440363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 dirty="0"/>
              <a:t>Recursion occurs </a:t>
            </a:r>
          </a:p>
          <a:p>
            <a:r>
              <a:rPr lang="en-US" sz="4000" dirty="0"/>
              <a:t>when a method calls</a:t>
            </a:r>
          </a:p>
          <a:p>
            <a:r>
              <a:rPr lang="en-US" sz="4000" dirty="0"/>
              <a:t>itself.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4090988" cy="3743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int fun(int y)</a:t>
            </a:r>
          </a:p>
          <a:p>
            <a:r>
              <a:rPr lang="en-US"/>
              <a:t>{</a:t>
            </a:r>
          </a:p>
          <a:p>
            <a:r>
              <a:rPr lang="en-US"/>
              <a:t>   if(y&lt;=1)</a:t>
            </a:r>
          </a:p>
          <a:p>
            <a:r>
              <a:rPr lang="en-US"/>
              <a:t>      return 1;</a:t>
            </a:r>
          </a:p>
          <a:p>
            <a:r>
              <a:rPr lang="en-US"/>
              <a:t>   else</a:t>
            </a:r>
          </a:p>
          <a:p>
            <a:r>
              <a:rPr lang="en-US"/>
              <a:t>      return fun(y-2) + y;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>
                <a:solidFill>
                  <a:srgbClr val="008000"/>
                </a:solidFill>
              </a:rPr>
              <a:t>//test code in client class</a:t>
            </a:r>
          </a:p>
          <a:p>
            <a:r>
              <a:rPr lang="en-US"/>
              <a:t>out.println(test.fun(5));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181600" y="1447800"/>
            <a:ext cx="3027363" cy="4595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FF0000"/>
                </a:solidFill>
              </a:rPr>
              <a:t>AR3</a:t>
            </a:r>
          </a:p>
          <a:p>
            <a:pPr marL="457200" indent="-457200"/>
            <a:r>
              <a:rPr lang="en-US"/>
              <a:t>y</a:t>
            </a:r>
          </a:p>
          <a:p>
            <a:pPr marL="457200" indent="-457200"/>
            <a:r>
              <a:rPr lang="en-US"/>
              <a:t>1   return 1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>
                <a:solidFill>
                  <a:srgbClr val="FF0000"/>
                </a:solidFill>
              </a:rPr>
              <a:t>AR2</a:t>
            </a:r>
          </a:p>
          <a:p>
            <a:pPr marL="457200" indent="-457200"/>
            <a:r>
              <a:rPr lang="en-US"/>
              <a:t>y</a:t>
            </a:r>
          </a:p>
          <a:p>
            <a:pPr marL="457200" indent="-457200"/>
            <a:r>
              <a:rPr lang="en-US"/>
              <a:t>3   return AR3  + 3</a:t>
            </a:r>
          </a:p>
          <a:p>
            <a:pPr marL="457200" indent="-457200">
              <a:buFontTx/>
              <a:buChar char="•"/>
            </a:pPr>
            <a:endParaRPr lang="en-US"/>
          </a:p>
          <a:p>
            <a:pPr marL="457200" indent="-457200"/>
            <a:r>
              <a:rPr lang="en-US">
                <a:solidFill>
                  <a:srgbClr val="FF0000"/>
                </a:solidFill>
              </a:rPr>
              <a:t>AR1</a:t>
            </a:r>
          </a:p>
          <a:p>
            <a:pPr marL="457200" indent="-457200"/>
            <a:r>
              <a:rPr lang="en-US"/>
              <a:t>y</a:t>
            </a:r>
          </a:p>
          <a:p>
            <a:pPr marL="457200" indent="-457200"/>
            <a:r>
              <a:rPr lang="en-US"/>
              <a:t>5   return AR2  + 5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H="1">
            <a:off x="7239000" y="4038600"/>
            <a:ext cx="10668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7010400" y="2590800"/>
            <a:ext cx="762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8153400" y="3581400"/>
            <a:ext cx="44291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9933"/>
                </a:solidFill>
              </a:rPr>
              <a:t>4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781800" y="5486400"/>
            <a:ext cx="5619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9933"/>
                </a:solidFill>
              </a:rPr>
              <a:t> 9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 flipV="1">
            <a:off x="3886200" y="5410200"/>
            <a:ext cx="29718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181600" y="15240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181600" y="29718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5181600" y="43434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Tracing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4321175" cy="3743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int fun( int x, int y)</a:t>
            </a:r>
          </a:p>
          <a:p>
            <a:r>
              <a:rPr lang="en-US"/>
              <a:t>{</a:t>
            </a:r>
          </a:p>
          <a:p>
            <a:r>
              <a:rPr lang="en-US"/>
              <a:t>  if( y &lt; 1)</a:t>
            </a:r>
          </a:p>
          <a:p>
            <a:r>
              <a:rPr lang="en-US"/>
              <a:t>     return x;</a:t>
            </a:r>
          </a:p>
          <a:p>
            <a:r>
              <a:rPr lang="en-US"/>
              <a:t>  else</a:t>
            </a:r>
          </a:p>
          <a:p>
            <a:r>
              <a:rPr lang="en-US"/>
              <a:t>     return fun( x, y - 2) + x;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>
                <a:solidFill>
                  <a:srgbClr val="008000"/>
                </a:solidFill>
              </a:rPr>
              <a:t>//test code in client class</a:t>
            </a:r>
            <a:endParaRPr lang="en-US"/>
          </a:p>
          <a:p>
            <a:r>
              <a:rPr lang="en-US"/>
              <a:t>out.println(test.fun(4,3));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181600" y="1447800"/>
            <a:ext cx="3662363" cy="4595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AR3</a:t>
            </a:r>
          </a:p>
          <a:p>
            <a:pPr marL="457200" indent="-457200"/>
            <a:r>
              <a:rPr lang="en-US"/>
              <a:t>x     y</a:t>
            </a:r>
          </a:p>
          <a:p>
            <a:pPr marL="457200" indent="-457200"/>
            <a:r>
              <a:rPr lang="en-US"/>
              <a:t>4   -1   return 4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AR2</a:t>
            </a:r>
          </a:p>
          <a:p>
            <a:pPr marL="457200" indent="-457200"/>
            <a:r>
              <a:rPr lang="en-US"/>
              <a:t>x     y</a:t>
            </a:r>
          </a:p>
          <a:p>
            <a:pPr marL="457200" indent="-457200">
              <a:buFontTx/>
              <a:buAutoNum type="arabicPlain" startAt="4"/>
            </a:pPr>
            <a:r>
              <a:rPr lang="en-US"/>
              <a:t>  1   return AR3  + 4</a:t>
            </a:r>
          </a:p>
          <a:p>
            <a:pPr marL="457200" indent="-457200">
              <a:buFontTx/>
              <a:buAutoNum type="arabicPlain" startAt="4"/>
            </a:pPr>
            <a:endParaRPr lang="en-US"/>
          </a:p>
          <a:p>
            <a:pPr marL="457200" indent="-457200"/>
            <a:r>
              <a:rPr lang="en-US"/>
              <a:t>AR1</a:t>
            </a:r>
          </a:p>
          <a:p>
            <a:pPr marL="457200" indent="-457200"/>
            <a:r>
              <a:rPr lang="en-US"/>
              <a:t>x     y</a:t>
            </a:r>
          </a:p>
          <a:p>
            <a:pPr marL="457200" indent="-457200"/>
            <a:r>
              <a:rPr lang="en-US"/>
              <a:t>4    3   return AR2  + 4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7543800" y="4343400"/>
            <a:ext cx="5334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7543800" y="2514600"/>
            <a:ext cx="1524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8001000" y="3886200"/>
            <a:ext cx="44291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086600" y="5562600"/>
            <a:ext cx="82073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9933"/>
                </a:solidFill>
              </a:rPr>
              <a:t> 12</a:t>
            </a:r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 flipH="1" flipV="1">
            <a:off x="3962400" y="5410200"/>
            <a:ext cx="32766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5181600" y="15240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5181600" y="29718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5181600" y="43434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Tracing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recursionfour.java</a:t>
            </a:r>
          </a:p>
          <a:p>
            <a:pPr algn="ctr"/>
            <a:r>
              <a:rPr lang="en-US" sz="6600" spc="50" dirty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</a:t>
            </a:r>
            <a:r>
              <a:rPr lang="en-US" sz="6600" b="1" cap="none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ecursionfive.java</a:t>
            </a:r>
            <a:endParaRPr lang="en-US" sz="6000" b="1" cap="none" spc="50" dirty="0">
              <a:ln w="11430">
                <a:solidFill>
                  <a:srgbClr val="FFFF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5111750" cy="3503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int fun(int x, int y)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if ( x == 0 )</a:t>
            </a:r>
          </a:p>
          <a:p>
            <a:r>
              <a:rPr lang="en-US" sz="3200"/>
              <a:t>      return x;</a:t>
            </a:r>
          </a:p>
          <a:p>
            <a:r>
              <a:rPr lang="en-US" sz="3200"/>
              <a:t>   else</a:t>
            </a:r>
          </a:p>
          <a:p>
            <a:r>
              <a:rPr lang="en-US" sz="3200"/>
              <a:t>      return x+fun(y-1,x);</a:t>
            </a:r>
          </a:p>
          <a:p>
            <a:r>
              <a:rPr lang="en-US" sz="3200"/>
              <a:t>}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6083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What would fun(4,4) return?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6400800" y="1905000"/>
            <a:ext cx="1981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16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Tracing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895600"/>
            <a:ext cx="80010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recursionsix.java</a:t>
            </a:r>
            <a:endParaRPr lang="en-US" sz="6000" b="1" cap="none" spc="50" dirty="0">
              <a:ln w="11430">
                <a:solidFill>
                  <a:srgbClr val="FFFF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8763000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String recur(String s)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</a:t>
            </a:r>
            <a:r>
              <a:rPr lang="en-US" sz="2800" dirty="0" err="1"/>
              <a:t>s.length</a:t>
            </a:r>
            <a:r>
              <a:rPr lang="en-US" sz="2800" dirty="0"/>
              <a:t>();</a:t>
            </a:r>
          </a:p>
          <a:p>
            <a:r>
              <a:rPr lang="en-US" sz="2800" dirty="0"/>
              <a:t>   if(</a:t>
            </a:r>
            <a:r>
              <a:rPr lang="en-US" sz="2800" dirty="0" err="1"/>
              <a:t>len</a:t>
            </a:r>
            <a:r>
              <a:rPr lang="en-US" sz="2800" dirty="0"/>
              <a:t>&gt;0)</a:t>
            </a:r>
          </a:p>
          <a:p>
            <a:r>
              <a:rPr lang="en-US" sz="2800" dirty="0"/>
              <a:t>	return recur(</a:t>
            </a:r>
            <a:r>
              <a:rPr lang="en-US" sz="2800" dirty="0" err="1"/>
              <a:t>s.substring</a:t>
            </a:r>
            <a:r>
              <a:rPr lang="en-US" sz="2800" dirty="0"/>
              <a:t>(0,len-1)) +</a:t>
            </a:r>
          </a:p>
          <a:p>
            <a:r>
              <a:rPr lang="en-US" sz="2800" dirty="0"/>
              <a:t>	                                              </a:t>
            </a:r>
            <a:r>
              <a:rPr lang="en-US" sz="2800" dirty="0" err="1"/>
              <a:t>s.charAt</a:t>
            </a:r>
            <a:r>
              <a:rPr lang="en-US" sz="2800" dirty="0"/>
              <a:t>(len-1);</a:t>
            </a:r>
          </a:p>
          <a:p>
            <a:r>
              <a:rPr lang="en-US" sz="2800" dirty="0"/>
              <a:t>   return "";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Split / Tail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46075" y="1905000"/>
            <a:ext cx="8797925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String recur(String s)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</a:t>
            </a:r>
            <a:r>
              <a:rPr lang="en-US" sz="2800" dirty="0" err="1"/>
              <a:t>s.length</a:t>
            </a:r>
            <a:r>
              <a:rPr lang="en-US" sz="2800" dirty="0"/>
              <a:t>();</a:t>
            </a:r>
          </a:p>
          <a:p>
            <a:r>
              <a:rPr lang="en-US" sz="2800" dirty="0"/>
              <a:t>   if(</a:t>
            </a:r>
            <a:r>
              <a:rPr lang="en-US" sz="2800" dirty="0" err="1"/>
              <a:t>len</a:t>
            </a:r>
            <a:r>
              <a:rPr lang="en-US" sz="2800" dirty="0"/>
              <a:t>&gt;0)</a:t>
            </a:r>
          </a:p>
          <a:p>
            <a:r>
              <a:rPr lang="en-US" sz="2800" dirty="0"/>
              <a:t>	return </a:t>
            </a:r>
            <a:r>
              <a:rPr lang="en-US" sz="2800" dirty="0" err="1"/>
              <a:t>s.charAt</a:t>
            </a:r>
            <a:r>
              <a:rPr lang="en-US" sz="2800" dirty="0"/>
              <a:t>(len-1) +</a:t>
            </a:r>
          </a:p>
          <a:p>
            <a:r>
              <a:rPr lang="en-US" sz="2800" dirty="0"/>
              <a:t>                                   recur(</a:t>
            </a:r>
            <a:r>
              <a:rPr lang="en-US" sz="2800" dirty="0" err="1"/>
              <a:t>s.substring</a:t>
            </a:r>
            <a:r>
              <a:rPr lang="en-US" sz="2800" dirty="0"/>
              <a:t>(0,len-1));</a:t>
            </a:r>
          </a:p>
          <a:p>
            <a:r>
              <a:rPr lang="en-US" sz="2800" dirty="0"/>
              <a:t>   return "";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Split / Tail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8763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recursionseven.java</a:t>
            </a:r>
          </a:p>
          <a:p>
            <a:pPr algn="ctr"/>
            <a:r>
              <a:rPr lang="en-US" sz="6600" spc="50" dirty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</a:t>
            </a:r>
            <a:r>
              <a:rPr lang="en-US" sz="6600" b="1" cap="none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ecursioneight.java</a:t>
            </a:r>
            <a:endParaRPr lang="en-US" sz="6000" b="1" cap="none" spc="50" dirty="0">
              <a:ln w="11430">
                <a:solidFill>
                  <a:srgbClr val="FFFF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990600" y="1524000"/>
            <a:ext cx="6477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call out.println(recur("abc"))</a:t>
            </a:r>
            <a:endParaRPr lang="en-US" sz="200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8763000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public String recur(String s)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int len = s.length();</a:t>
            </a:r>
          </a:p>
          <a:p>
            <a:r>
              <a:rPr lang="en-US" sz="2800"/>
              <a:t>   if(len&gt;0)</a:t>
            </a:r>
          </a:p>
          <a:p>
            <a:r>
              <a:rPr lang="en-US" sz="2800"/>
              <a:t>	return recur(s.substring(0,len-1)) +</a:t>
            </a:r>
          </a:p>
          <a:p>
            <a:r>
              <a:rPr lang="en-US" sz="2800"/>
              <a:t>	                                              s.charAt(len-1);</a:t>
            </a:r>
          </a:p>
          <a:p>
            <a:r>
              <a:rPr lang="en-US" sz="2800"/>
              <a:t>   return "";</a:t>
            </a:r>
          </a:p>
          <a:p>
            <a:r>
              <a:rPr lang="en-US" sz="280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295400" y="1828800"/>
            <a:ext cx="6477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call out.println(recur("abc"))</a:t>
            </a:r>
            <a:endParaRPr lang="en-US" sz="200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209800" y="47244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AR1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"abc"</a:t>
            </a:r>
            <a:endParaRPr lang="en-US" sz="3200"/>
          </a:p>
          <a:p>
            <a:pPr algn="ctr"/>
            <a:r>
              <a:rPr lang="en-US" sz="3200"/>
              <a:t>return AR2 + c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78486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AR</a:t>
            </a:r>
            <a:r>
              <a:rPr lang="en-US">
                <a:solidFill>
                  <a:schemeClr val="accent2"/>
                </a:solidFill>
              </a:rPr>
              <a:t> stands for activation record.  An </a:t>
            </a:r>
            <a:r>
              <a:rPr lang="en-US">
                <a:solidFill>
                  <a:srgbClr val="FF0000"/>
                </a:solidFill>
              </a:rPr>
              <a:t>AR</a:t>
            </a:r>
            <a:r>
              <a:rPr lang="en-US">
                <a:solidFill>
                  <a:schemeClr val="accent2"/>
                </a:solidFill>
              </a:rPr>
              <a:t> is placed on the stack every time a method is called.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7216775" cy="520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RecursionOne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public void run(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out.println</a:t>
            </a:r>
            <a:r>
              <a:rPr lang="en-US" dirty="0"/>
              <a:t>(x);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run(x+1);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 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RecursionOne</a:t>
            </a:r>
            <a:r>
              <a:rPr lang="en-US" dirty="0"/>
              <a:t> test = new </a:t>
            </a:r>
            <a:r>
              <a:rPr lang="en-US" dirty="0" err="1"/>
              <a:t>RecursionOne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test.run</a:t>
            </a:r>
            <a:r>
              <a:rPr lang="en-US" dirty="0"/>
              <a:t>(1);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 flipV="1">
            <a:off x="2514600" y="2438400"/>
            <a:ext cx="121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733800" y="2133600"/>
            <a:ext cx="2667000" cy="592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Will it stop?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934200" y="4440238"/>
            <a:ext cx="1981200" cy="2303462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1600"/>
              <a:t>1</a:t>
            </a:r>
            <a:br>
              <a:rPr lang="en-US" sz="1600"/>
            </a:br>
            <a:r>
              <a:rPr lang="en-US" sz="1600"/>
              <a:t>2</a:t>
            </a:r>
            <a:br>
              <a:rPr lang="en-US" sz="1600"/>
            </a:br>
            <a:r>
              <a:rPr lang="en-US" sz="1600"/>
              <a:t>3</a:t>
            </a:r>
            <a:br>
              <a:rPr lang="en-US" sz="1600"/>
            </a:br>
            <a:r>
              <a:rPr lang="en-US" sz="1600"/>
              <a:t>4</a:t>
            </a:r>
            <a:br>
              <a:rPr lang="en-US" sz="1600"/>
            </a:br>
            <a:r>
              <a:rPr lang="en-US" sz="1600"/>
              <a:t>5</a:t>
            </a:r>
            <a:br>
              <a:rPr lang="en-US" sz="1600"/>
            </a:br>
            <a:r>
              <a:rPr lang="en-US" sz="1600"/>
              <a:t>. . . . .</a:t>
            </a:r>
            <a:br>
              <a:rPr lang="en-US" sz="1600"/>
            </a:br>
            <a:r>
              <a:rPr lang="en-US" sz="1600"/>
              <a:t>stack overflow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133600" y="48006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AR1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"abc"</a:t>
            </a:r>
            <a:endParaRPr lang="en-US" sz="3200"/>
          </a:p>
          <a:p>
            <a:pPr algn="ctr"/>
            <a:r>
              <a:rPr lang="en-US" sz="3200"/>
              <a:t>return AR2 + c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133600" y="35052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AR2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"ab"</a:t>
            </a:r>
            <a:endParaRPr lang="en-US" sz="3200"/>
          </a:p>
          <a:p>
            <a:pPr algn="ctr"/>
            <a:r>
              <a:rPr lang="en-US" sz="3200"/>
              <a:t>return AR3 + 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2133600" y="48006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AR1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"abc"</a:t>
            </a:r>
            <a:r>
              <a:rPr lang="en-US" sz="3200"/>
              <a:t> </a:t>
            </a:r>
          </a:p>
          <a:p>
            <a:pPr algn="ctr"/>
            <a:r>
              <a:rPr lang="en-US" sz="3200"/>
              <a:t>return AR2 + c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133600" y="35052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AR2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"ab"</a:t>
            </a:r>
            <a:endParaRPr lang="en-US" sz="3200"/>
          </a:p>
          <a:p>
            <a:pPr algn="ctr"/>
            <a:r>
              <a:rPr lang="en-US" sz="3200"/>
              <a:t>return AR3 + b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133600" y="22098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AR3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"a"</a:t>
            </a:r>
            <a:r>
              <a:rPr lang="en-US" sz="3200"/>
              <a:t> </a:t>
            </a:r>
          </a:p>
          <a:p>
            <a:pPr algn="ctr"/>
            <a:r>
              <a:rPr lang="en-US" sz="3200"/>
              <a:t>return AR4 + 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981200" y="51054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AR1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"abc"</a:t>
            </a:r>
            <a:r>
              <a:rPr lang="en-US" sz="3200"/>
              <a:t> </a:t>
            </a:r>
          </a:p>
          <a:p>
            <a:pPr algn="ctr"/>
            <a:r>
              <a:rPr lang="en-US" sz="3200"/>
              <a:t>return AR2 + c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981200" y="38100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AR2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"ab"</a:t>
            </a:r>
            <a:endParaRPr lang="en-US" sz="3200"/>
          </a:p>
          <a:p>
            <a:pPr algn="ctr"/>
            <a:r>
              <a:rPr lang="en-US" sz="3200"/>
              <a:t>return AR3 + b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981200" y="25146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AR3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"a"</a:t>
            </a:r>
            <a:endParaRPr lang="en-US" sz="3200"/>
          </a:p>
          <a:p>
            <a:pPr algn="ctr"/>
            <a:r>
              <a:rPr lang="en-US" sz="3200"/>
              <a:t>return AR4 + a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1981200" y="12192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AR4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""</a:t>
            </a:r>
            <a:endParaRPr lang="en-US" sz="3200"/>
          </a:p>
          <a:p>
            <a:pPr algn="ctr"/>
            <a:r>
              <a:rPr lang="en-US" sz="3200"/>
              <a:t>return ""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133600" y="47244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AR1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"abc"</a:t>
            </a:r>
            <a:endParaRPr lang="en-US" sz="3200"/>
          </a:p>
          <a:p>
            <a:pPr algn="ctr"/>
            <a:r>
              <a:rPr lang="en-US" sz="3200"/>
              <a:t>return AR2 + c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133600" y="34290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AR2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"ab"</a:t>
            </a:r>
            <a:endParaRPr lang="en-US" sz="3200"/>
          </a:p>
          <a:p>
            <a:pPr algn="ctr"/>
            <a:r>
              <a:rPr lang="en-US" sz="3200"/>
              <a:t>return AR3 + b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133600" y="21336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AR3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"a"</a:t>
            </a:r>
            <a:endParaRPr lang="en-US" sz="3200"/>
          </a:p>
          <a:p>
            <a:pPr algn="ctr"/>
            <a:r>
              <a:rPr lang="en-US" sz="3200"/>
              <a:t>return 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2209800" y="48006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AR1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"abc"</a:t>
            </a:r>
            <a:endParaRPr lang="en-US" sz="3200"/>
          </a:p>
          <a:p>
            <a:pPr algn="ctr"/>
            <a:r>
              <a:rPr lang="en-US" sz="3200"/>
              <a:t>return AR2 + c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209800" y="35052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AR2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"ab"</a:t>
            </a:r>
            <a:endParaRPr lang="en-US" sz="3200"/>
          </a:p>
          <a:p>
            <a:pPr algn="ctr"/>
            <a:r>
              <a:rPr lang="en-US" sz="3200"/>
              <a:t>return ab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2133600" y="4724400"/>
            <a:ext cx="5562600" cy="1295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AR1</a:t>
            </a:r>
            <a:r>
              <a:rPr lang="en-US" sz="3200"/>
              <a:t> –   s=</a:t>
            </a:r>
            <a:r>
              <a:rPr lang="en-US" sz="3200">
                <a:solidFill>
                  <a:schemeClr val="accent2"/>
                </a:solidFill>
              </a:rPr>
              <a:t>"abc"</a:t>
            </a:r>
            <a:endParaRPr lang="en-US" sz="3200"/>
          </a:p>
          <a:p>
            <a:pPr algn="ctr"/>
            <a:r>
              <a:rPr lang="en-US" sz="3200"/>
              <a:t>return abc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876800" y="2667000"/>
            <a:ext cx="1981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abc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219200" y="1905000"/>
            <a:ext cx="6477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call out.println(recur("abc"))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Stack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838200" y="1676400"/>
            <a:ext cx="7227888" cy="3990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If recursion is just a loop, why</a:t>
            </a:r>
          </a:p>
          <a:p>
            <a:r>
              <a:rPr lang="en-US" sz="3200"/>
              <a:t>would you just not use a loop?</a:t>
            </a:r>
          </a:p>
          <a:p>
            <a:endParaRPr lang="en-US" sz="3200"/>
          </a:p>
          <a:p>
            <a:r>
              <a:rPr lang="en-US" sz="3200"/>
              <a:t>Recursion is a way to take a block </a:t>
            </a:r>
          </a:p>
          <a:p>
            <a:r>
              <a:rPr lang="en-US" sz="3200"/>
              <a:t>of code and spawn copies of that</a:t>
            </a:r>
          </a:p>
          <a:p>
            <a:r>
              <a:rPr lang="en-US" sz="3200"/>
              <a:t>block over and over again.  This</a:t>
            </a:r>
          </a:p>
          <a:p>
            <a:r>
              <a:rPr lang="en-US" sz="3200"/>
              <a:t>helps break a large problem down</a:t>
            </a:r>
          </a:p>
          <a:p>
            <a:r>
              <a:rPr lang="en-US" sz="3200"/>
              <a:t>into smaller pieces.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the point?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762000" y="1449388"/>
            <a:ext cx="6584950" cy="4602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If checking 0 0, you would </a:t>
            </a:r>
            <a:br>
              <a:rPr lang="en-US" sz="3200"/>
            </a:br>
            <a:r>
              <a:rPr lang="en-US" sz="3200"/>
              <a:t>find 5 </a:t>
            </a:r>
            <a:r>
              <a:rPr lang="en-US" sz="3200">
                <a:solidFill>
                  <a:srgbClr val="FF0000"/>
                </a:solidFill>
              </a:rPr>
              <a:t>@</a:t>
            </a:r>
            <a:r>
              <a:rPr lang="en-US" sz="3200"/>
              <a:t>s are connected.</a:t>
            </a:r>
            <a:br>
              <a:rPr lang="en-US" sz="3200"/>
            </a:br>
            <a:endParaRPr lang="en-US" sz="3200"/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000">
                <a:latin typeface="Courier New" pitchFamily="49" charset="0"/>
              </a:rPr>
              <a:t> -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000">
                <a:latin typeface="Courier New" pitchFamily="49" charset="0"/>
              </a:rPr>
              <a:t> - - @ - @ @ @				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@ @ @</a:t>
            </a:r>
            <a:r>
              <a:rPr lang="en-US" sz="2000">
                <a:latin typeface="Courier New" pitchFamily="49" charset="0"/>
              </a:rPr>
              <a:t> - @ @ - @ - @				</a:t>
            </a:r>
          </a:p>
          <a:p>
            <a:r>
              <a:rPr lang="en-US" sz="2000">
                <a:latin typeface="Courier New" pitchFamily="49" charset="0"/>
              </a:rPr>
              <a:t>- - - - - - - @ @ @				</a:t>
            </a:r>
          </a:p>
          <a:p>
            <a:r>
              <a:rPr lang="en-US" sz="2000">
                <a:latin typeface="Courier New" pitchFamily="49" charset="0"/>
              </a:rPr>
              <a:t>- @ @ @ @ @ - @ - @				</a:t>
            </a:r>
          </a:p>
          <a:p>
            <a:r>
              <a:rPr lang="en-US" sz="2000">
                <a:latin typeface="Courier New" pitchFamily="49" charset="0"/>
              </a:rPr>
              <a:t>- @ - @ - @ - @ - @ 				</a:t>
            </a:r>
          </a:p>
          <a:p>
            <a:r>
              <a:rPr lang="en-US" sz="2000">
                <a:latin typeface="Courier New" pitchFamily="49" charset="0"/>
              </a:rPr>
              <a:t>@ @ @ @ @ @ - @ @ @				</a:t>
            </a:r>
          </a:p>
          <a:p>
            <a:r>
              <a:rPr lang="en-US" sz="2000">
                <a:latin typeface="Courier New" pitchFamily="49" charset="0"/>
              </a:rPr>
              <a:t>- @ - @ - @ - - - @				</a:t>
            </a:r>
          </a:p>
          <a:p>
            <a:r>
              <a:rPr lang="en-US" sz="2000">
                <a:latin typeface="Courier New" pitchFamily="49" charset="0"/>
              </a:rPr>
              <a:t>- @ @ @ - @ - - - -				</a:t>
            </a:r>
          </a:p>
          <a:p>
            <a:r>
              <a:rPr lang="en-US" sz="2000">
                <a:latin typeface="Courier New" pitchFamily="49" charset="0"/>
              </a:rPr>
              <a:t>- @ - @ - @ - @ @ @				</a:t>
            </a:r>
          </a:p>
          <a:p>
            <a:r>
              <a:rPr lang="en-US" sz="2000">
                <a:latin typeface="Courier New" pitchFamily="49" charset="0"/>
              </a:rPr>
              <a:t>- @ @ @ @ @ - @ @ @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4953000" y="2971800"/>
            <a:ext cx="3200400" cy="23907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@ at spot [0,0]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@ at spot [0,2]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@ at spot [1,0]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@ at spot [1,1]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@ at spot [1,2]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The exact same checks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are made at each spot.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Spots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6819900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if ( r and c are in bounds and </a:t>
            </a:r>
          </a:p>
          <a:p>
            <a:r>
              <a:rPr lang="en-US" sz="2800" dirty="0"/>
              <a:t>                             current spot is a @ )</a:t>
            </a:r>
          </a:p>
          <a:p>
            <a:r>
              <a:rPr lang="en-US" sz="2800" dirty="0"/>
              <a:t>   mark spot as visited</a:t>
            </a:r>
          </a:p>
          <a:p>
            <a:r>
              <a:rPr lang="en-US" sz="2800" dirty="0"/>
              <a:t>   bump up current count by one</a:t>
            </a:r>
          </a:p>
          <a:p>
            <a:r>
              <a:rPr lang="en-US" sz="2800" dirty="0"/>
              <a:t>   recur up</a:t>
            </a:r>
          </a:p>
          <a:p>
            <a:r>
              <a:rPr lang="en-US" sz="2800" dirty="0"/>
              <a:t>   recur down</a:t>
            </a:r>
          </a:p>
          <a:p>
            <a:r>
              <a:rPr lang="en-US" sz="2800" dirty="0"/>
              <a:t>   recur left</a:t>
            </a:r>
          </a:p>
          <a:p>
            <a:r>
              <a:rPr lang="en-US" sz="2800" dirty="0"/>
              <a:t>   recur right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505200" y="3429000"/>
            <a:ext cx="5029200" cy="132343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This same block of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code is recreated with each recursive call.  The exact same code is used to check many different locations.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Spots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67508" y="5257800"/>
            <a:ext cx="7631723" cy="707886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Counting blob problems </a:t>
            </a:r>
            <a:r>
              <a:rPr lang="en-US" sz="2000" dirty="0" smtClean="0">
                <a:solidFill>
                  <a:srgbClr val="008000"/>
                </a:solidFill>
              </a:rPr>
              <a:t>are very common contest and technical interview problems.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6819900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if ( r and c are in bounds and </a:t>
            </a:r>
          </a:p>
          <a:p>
            <a:r>
              <a:rPr lang="en-US" sz="2800"/>
              <a:t>                             current spot is a @ )</a:t>
            </a:r>
          </a:p>
          <a:p>
            <a:r>
              <a:rPr lang="en-US" sz="2800"/>
              <a:t>   mark spot as visited</a:t>
            </a:r>
          </a:p>
          <a:p>
            <a:r>
              <a:rPr lang="en-US" sz="2800"/>
              <a:t>   bump up current count by one</a:t>
            </a:r>
          </a:p>
          <a:p>
            <a:r>
              <a:rPr lang="en-US" sz="2800"/>
              <a:t>   recur up</a:t>
            </a:r>
          </a:p>
          <a:p>
            <a:r>
              <a:rPr lang="en-US" sz="2800"/>
              <a:t>   recur down</a:t>
            </a:r>
          </a:p>
          <a:p>
            <a:r>
              <a:rPr lang="en-US" sz="2800"/>
              <a:t>   recur left</a:t>
            </a:r>
          </a:p>
          <a:p>
            <a:r>
              <a:rPr lang="en-US" sz="2800"/>
              <a:t>   recur right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495800" y="4038600"/>
            <a:ext cx="3505200" cy="14446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4400">
                <a:latin typeface="Courier New" pitchFamily="49" charset="0"/>
              </a:rPr>
              <a:t> - </a:t>
            </a:r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4400">
                <a:latin typeface="Courier New" pitchFamily="49" charset="0"/>
              </a:rPr>
              <a:t> - -</a:t>
            </a:r>
          </a:p>
          <a:p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@ @ @</a:t>
            </a:r>
            <a:r>
              <a:rPr lang="en-US" sz="4400">
                <a:latin typeface="Courier New" pitchFamily="49" charset="0"/>
              </a:rPr>
              <a:t> - @</a:t>
            </a: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H="1">
            <a:off x="4267200" y="4419600"/>
            <a:ext cx="304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4953000" y="4419600"/>
            <a:ext cx="304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4724400" y="4648200"/>
            <a:ext cx="0" cy="3048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 flipV="1">
            <a:off x="4724400" y="3886200"/>
            <a:ext cx="0" cy="3048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4495800" y="4038600"/>
            <a:ext cx="3505200" cy="14446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4400">
                <a:latin typeface="Courier New" pitchFamily="49" charset="0"/>
              </a:rPr>
              <a:t> - </a:t>
            </a:r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4400">
                <a:latin typeface="Courier New" pitchFamily="49" charset="0"/>
              </a:rPr>
              <a:t> - -</a:t>
            </a:r>
          </a:p>
          <a:p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@ @ @</a:t>
            </a:r>
            <a:r>
              <a:rPr lang="en-US" sz="4400">
                <a:latin typeface="Courier New" pitchFamily="49" charset="0"/>
              </a:rPr>
              <a:t> - @</a:t>
            </a:r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H="1">
            <a:off x="4267200" y="5181600"/>
            <a:ext cx="304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4953000" y="5181600"/>
            <a:ext cx="304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4724400" y="5410200"/>
            <a:ext cx="0" cy="3048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 flipV="1">
            <a:off x="4724400" y="4572000"/>
            <a:ext cx="0" cy="3048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4495800" y="4038600"/>
            <a:ext cx="3505200" cy="14446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4400">
                <a:latin typeface="Courier New" pitchFamily="49" charset="0"/>
              </a:rPr>
              <a:t> - </a:t>
            </a:r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4400">
                <a:latin typeface="Courier New" pitchFamily="49" charset="0"/>
              </a:rPr>
              <a:t> - -</a:t>
            </a:r>
          </a:p>
          <a:p>
            <a:r>
              <a:rPr lang="en-US" sz="4400">
                <a:solidFill>
                  <a:srgbClr val="FF0000"/>
                </a:solidFill>
                <a:latin typeface="Courier New" pitchFamily="49" charset="0"/>
              </a:rPr>
              <a:t>- @ @</a:t>
            </a:r>
            <a:r>
              <a:rPr lang="en-US" sz="4400">
                <a:latin typeface="Courier New" pitchFamily="49" charset="0"/>
              </a:rPr>
              <a:t> - @</a:t>
            </a:r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 flipH="1">
            <a:off x="4953000" y="5105400"/>
            <a:ext cx="304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>
            <a:off x="5638800" y="5105400"/>
            <a:ext cx="304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>
            <a:off x="5410200" y="5334000"/>
            <a:ext cx="0" cy="3048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 flipV="1">
            <a:off x="5410200" y="4572000"/>
            <a:ext cx="0" cy="3048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Spots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2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" dur="2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2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2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2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2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9" dur="2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1" dur="20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4" dur="2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2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0" dur="2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3" dur="2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  <p:bldP spid="144388" grpId="1" animBg="1"/>
      <p:bldP spid="144389" grpId="0" animBg="1"/>
      <p:bldP spid="144389" grpId="1" animBg="1"/>
      <p:bldP spid="144390" grpId="0" animBg="1"/>
      <p:bldP spid="144390" grpId="1" animBg="1"/>
      <p:bldP spid="144391" grpId="0" animBg="1"/>
      <p:bldP spid="144391" grpId="1" animBg="1"/>
      <p:bldP spid="144392" grpId="0" animBg="1"/>
      <p:bldP spid="144392" grpId="1" animBg="1"/>
      <p:bldP spid="144393" grpId="0" animBg="1"/>
      <p:bldP spid="144393" grpId="1" animBg="1"/>
      <p:bldP spid="144394" grpId="0" animBg="1"/>
      <p:bldP spid="144394" grpId="1" animBg="1"/>
      <p:bldP spid="144395" grpId="0" animBg="1"/>
      <p:bldP spid="144395" grpId="1" animBg="1"/>
      <p:bldP spid="144396" grpId="0" animBg="1"/>
      <p:bldP spid="144396" grpId="1" animBg="1"/>
      <p:bldP spid="144397" grpId="0" animBg="1"/>
      <p:bldP spid="144397" grpId="1" animBg="1"/>
      <p:bldP spid="144398" grpId="0" animBg="1"/>
      <p:bldP spid="144398" grpId="1" animBg="1"/>
      <p:bldP spid="144399" grpId="0" animBg="1"/>
      <p:bldP spid="144399" grpId="1" animBg="1"/>
      <p:bldP spid="144400" grpId="0" animBg="1"/>
      <p:bldP spid="144400" grpId="1" animBg="1"/>
      <p:bldP spid="144401" grpId="0" animBg="1"/>
      <p:bldP spid="144401" grpId="1" animBg="1"/>
      <p:bldP spid="144402" grpId="0" animBg="1"/>
      <p:bldP spid="14440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0772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recursionone.java</a:t>
            </a:r>
            <a:endParaRPr lang="en-US" sz="6000" b="1" cap="none" spc="50" dirty="0">
              <a:ln w="11430">
                <a:solidFill>
                  <a:srgbClr val="FFFF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RECURSION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7007225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80"/>
                </a:solidFill>
              </a:rPr>
              <a:t>A recursive method must have a</a:t>
            </a:r>
          </a:p>
          <a:p>
            <a:r>
              <a:rPr lang="en-US" sz="3200" dirty="0">
                <a:solidFill>
                  <a:srgbClr val="000080"/>
                </a:solidFill>
              </a:rPr>
              <a:t>stop condition/ base case.</a:t>
            </a:r>
            <a:br>
              <a:rPr lang="en-US" sz="3200" dirty="0">
                <a:solidFill>
                  <a:srgbClr val="000080"/>
                </a:solidFill>
              </a:rPr>
            </a:br>
            <a:r>
              <a:rPr lang="en-US" sz="3200" dirty="0">
                <a:solidFill>
                  <a:srgbClr val="000080"/>
                </a:solidFill>
              </a:rPr>
              <a:t>  </a:t>
            </a:r>
            <a:br>
              <a:rPr lang="en-US" sz="3200" dirty="0">
                <a:solidFill>
                  <a:srgbClr val="000080"/>
                </a:solidFill>
              </a:rPr>
            </a:br>
            <a:r>
              <a:rPr lang="en-US" sz="3200" dirty="0">
                <a:solidFill>
                  <a:srgbClr val="000080"/>
                </a:solidFill>
              </a:rPr>
              <a:t>Recursive calls will continue until</a:t>
            </a:r>
          </a:p>
          <a:p>
            <a:r>
              <a:rPr lang="en-US" sz="3200" dirty="0">
                <a:solidFill>
                  <a:srgbClr val="000080"/>
                </a:solidFill>
              </a:rPr>
              <a:t>the stop condition is met.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28600" y="762000"/>
            <a:ext cx="7289800" cy="520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public class RecursionTwo</a:t>
            </a:r>
          </a:p>
          <a:p>
            <a:r>
              <a:rPr lang="en-US"/>
              <a:t>{</a:t>
            </a:r>
          </a:p>
          <a:p>
            <a:r>
              <a:rPr lang="en-US"/>
              <a:t>   public void run(int x )</a:t>
            </a:r>
          </a:p>
          <a:p>
            <a:r>
              <a:rPr lang="en-US"/>
              <a:t>   {</a:t>
            </a:r>
          </a:p>
          <a:p>
            <a:r>
              <a:rPr lang="en-US"/>
              <a:t>      out.println(x);</a:t>
            </a:r>
          </a:p>
          <a:p>
            <a:r>
              <a:rPr lang="en-US">
                <a:solidFill>
                  <a:srgbClr val="FF0000"/>
                </a:solidFill>
              </a:rPr>
              <a:t>      if(x&lt;5)</a:t>
            </a:r>
          </a:p>
          <a:p>
            <a:r>
              <a:rPr lang="en-US"/>
              <a:t>         run(x+1);</a:t>
            </a:r>
          </a:p>
          <a:p>
            <a:r>
              <a:rPr lang="en-US"/>
              <a:t>   }</a:t>
            </a:r>
          </a:p>
          <a:p>
            <a:r>
              <a:rPr lang="en-US"/>
              <a:t>   public static void main(String args[]  )</a:t>
            </a:r>
          </a:p>
          <a:p>
            <a:r>
              <a:rPr lang="en-US"/>
              <a:t>   {</a:t>
            </a:r>
          </a:p>
          <a:p>
            <a:r>
              <a:rPr lang="en-US"/>
              <a:t>      RecursionTwo test = new RecursionTwo();</a:t>
            </a:r>
          </a:p>
          <a:p>
            <a:r>
              <a:rPr lang="en-US"/>
              <a:t>      test.run(1);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H="1" flipV="1">
            <a:off x="2057400" y="2819400"/>
            <a:ext cx="1752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810000" y="2438400"/>
            <a:ext cx="2667000" cy="1079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base case</a:t>
            </a:r>
            <a:br>
              <a:rPr lang="en-US" sz="32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It will stop!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858000" y="1600200"/>
            <a:ext cx="1981200" cy="24177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/>
              <a:t>1</a:t>
            </a:r>
            <a:br>
              <a:rPr lang="en-US"/>
            </a:br>
            <a:r>
              <a:rPr lang="en-US"/>
              <a:t>2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4</a:t>
            </a:r>
            <a:br>
              <a:rPr lang="en-US"/>
            </a:br>
            <a:r>
              <a:rPr lang="en-US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 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7835900" cy="556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RecursionThree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public void run(</a:t>
            </a:r>
            <a:r>
              <a:rPr lang="en-US" dirty="0" err="1"/>
              <a:t>int</a:t>
            </a:r>
            <a:r>
              <a:rPr lang="en-US" dirty="0"/>
              <a:t> x )</a:t>
            </a:r>
          </a:p>
          <a:p>
            <a:r>
              <a:rPr lang="en-US" dirty="0"/>
              <a:t>   {</a:t>
            </a:r>
          </a:p>
          <a:p>
            <a:r>
              <a:rPr lang="en-US" dirty="0">
                <a:solidFill>
                  <a:srgbClr val="FF0000"/>
                </a:solidFill>
              </a:rPr>
              <a:t>      if(x&lt;5)</a:t>
            </a:r>
          </a:p>
          <a:p>
            <a:r>
              <a:rPr lang="en-US" dirty="0"/>
              <a:t>         run(x+1);</a:t>
            </a:r>
          </a:p>
          <a:p>
            <a:r>
              <a:rPr lang="en-US" dirty="0"/>
              <a:t>      </a:t>
            </a:r>
            <a:r>
              <a:rPr lang="en-US" dirty="0" err="1"/>
              <a:t>out.println</a:t>
            </a:r>
            <a:r>
              <a:rPr lang="en-US" dirty="0"/>
              <a:t>(x);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 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RecursionThree</a:t>
            </a:r>
            <a:r>
              <a:rPr lang="en-US" dirty="0"/>
              <a:t> test = new </a:t>
            </a:r>
            <a:r>
              <a:rPr lang="en-US" dirty="0" err="1"/>
              <a:t>RecursionThree</a:t>
            </a:r>
            <a:r>
              <a:rPr lang="en-US" dirty="0"/>
              <a:t> ();</a:t>
            </a:r>
          </a:p>
          <a:p>
            <a:r>
              <a:rPr lang="en-US" dirty="0"/>
              <a:t>      </a:t>
            </a:r>
            <a:r>
              <a:rPr lang="en-US" dirty="0" err="1"/>
              <a:t>test.run</a:t>
            </a:r>
            <a:r>
              <a:rPr lang="en-US" dirty="0"/>
              <a:t>(1);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2133600" y="2743200"/>
            <a:ext cx="121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352800" y="2438400"/>
            <a:ext cx="2362200" cy="592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base case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010400" y="1371600"/>
            <a:ext cx="1981200" cy="24177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/>
              <a:t>5</a:t>
            </a:r>
            <a:br>
              <a:rPr lang="en-US"/>
            </a:br>
            <a:r>
              <a:rPr lang="en-US"/>
              <a:t>4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2</a:t>
            </a:r>
            <a:br>
              <a:rPr lang="en-US"/>
            </a:br>
            <a:r>
              <a:rPr lang="en-US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2133600"/>
            <a:ext cx="8686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recursiontwo.java</a:t>
            </a:r>
          </a:p>
          <a:p>
            <a:pPr algn="ctr"/>
            <a:r>
              <a:rPr lang="en-US" sz="6600" spc="50" dirty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r</a:t>
            </a:r>
            <a:r>
              <a:rPr lang="en-US" sz="6600" b="1" cap="none" spc="50" dirty="0" smtClean="0">
                <a:ln w="11430">
                  <a:solidFill>
                    <a:srgbClr val="FFFF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ecursionthree.java</a:t>
            </a:r>
            <a:endParaRPr lang="en-US" sz="6000" b="1" cap="none" spc="50" dirty="0">
              <a:ln w="11430">
                <a:solidFill>
                  <a:srgbClr val="FFFF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80" name="Rectangle 9"/>
          <p:cNvSpPr>
            <a:spLocks noChangeArrowheads="1"/>
          </p:cNvSpPr>
          <p:nvPr/>
        </p:nvSpPr>
        <p:spPr bwMode="auto">
          <a:xfrm>
            <a:off x="304800" y="179388"/>
            <a:ext cx="6311900" cy="593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DoWhile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public void run(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x=0;</a:t>
            </a:r>
          </a:p>
          <a:p>
            <a:r>
              <a:rPr lang="en-US" dirty="0"/>
              <a:t>      do{</a:t>
            </a:r>
          </a:p>
          <a:p>
            <a:r>
              <a:rPr lang="en-US" dirty="0"/>
              <a:t>         x++;</a:t>
            </a:r>
          </a:p>
          <a:p>
            <a:r>
              <a:rPr lang="en-US" dirty="0"/>
              <a:t>         </a:t>
            </a:r>
            <a:r>
              <a:rPr lang="en-US" dirty="0" err="1"/>
              <a:t>out.println</a:t>
            </a:r>
            <a:r>
              <a:rPr lang="en-US" dirty="0"/>
              <a:t>(x);</a:t>
            </a:r>
          </a:p>
          <a:p>
            <a:r>
              <a:rPr lang="en-US" dirty="0"/>
              <a:t>      }</a:t>
            </a:r>
            <a:r>
              <a:rPr lang="en-US" dirty="0">
                <a:solidFill>
                  <a:srgbClr val="6600FF"/>
                </a:solidFill>
              </a:rPr>
              <a:t>while(x&lt;10)</a:t>
            </a:r>
            <a:r>
              <a:rPr lang="en-US" dirty="0"/>
              <a:t>;	</a:t>
            </a:r>
            <a:r>
              <a:rPr lang="en-US" dirty="0">
                <a:solidFill>
                  <a:srgbClr val="008000"/>
                </a:solidFill>
              </a:rPr>
              <a:t>//condition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 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DoWhile</a:t>
            </a:r>
            <a:r>
              <a:rPr lang="en-US" dirty="0"/>
              <a:t> test = new </a:t>
            </a:r>
            <a:r>
              <a:rPr lang="en-US" dirty="0" err="1"/>
              <a:t>DoWhile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test.run</a:t>
            </a:r>
            <a:r>
              <a:rPr lang="en-US" dirty="0"/>
              <a:t>( 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Recursion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1576</TotalTime>
  <Words>2012</Words>
  <Application>Microsoft Office PowerPoint</Application>
  <PresentationFormat>On-screen Show (4:3)</PresentationFormat>
  <Paragraphs>525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Recursion</dc:subject>
  <dc:creator>A+ Computer Science</dc:creator>
  <cp:keywords>www.apluscompsci.com</cp:keywords>
  <dc:description>Recursion_x000d_
©A+ Computer Science_x000d_
www.apluscompsci.com</dc:description>
  <cp:lastModifiedBy>Stacey Armstrong</cp:lastModifiedBy>
  <cp:revision>343</cp:revision>
  <cp:lastPrinted>2000-04-17T15:27:27Z</cp:lastPrinted>
  <dcterms:created xsi:type="dcterms:W3CDTF">1995-06-17T23:31:02Z</dcterms:created>
  <dcterms:modified xsi:type="dcterms:W3CDTF">2017-07-23T21:58:33Z</dcterms:modified>
  <cp:category>www.apluscomspci.com</cp:category>
</cp:coreProperties>
</file>