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18" r:id="rId2"/>
    <p:sldId id="419" r:id="rId3"/>
    <p:sldId id="381" r:id="rId4"/>
    <p:sldId id="382" r:id="rId5"/>
    <p:sldId id="383" r:id="rId6"/>
    <p:sldId id="397" r:id="rId7"/>
    <p:sldId id="384" r:id="rId8"/>
    <p:sldId id="385" r:id="rId9"/>
    <p:sldId id="386" r:id="rId10"/>
    <p:sldId id="387" r:id="rId11"/>
    <p:sldId id="422" r:id="rId12"/>
    <p:sldId id="428" r:id="rId13"/>
    <p:sldId id="400" r:id="rId14"/>
    <p:sldId id="401" r:id="rId15"/>
    <p:sldId id="402" r:id="rId16"/>
    <p:sldId id="423" r:id="rId17"/>
    <p:sldId id="429" r:id="rId18"/>
    <p:sldId id="274" r:id="rId19"/>
    <p:sldId id="296" r:id="rId20"/>
    <p:sldId id="424" r:id="rId21"/>
    <p:sldId id="421" r:id="rId22"/>
    <p:sldId id="413" r:id="rId23"/>
    <p:sldId id="425" r:id="rId24"/>
    <p:sldId id="420" r:id="rId25"/>
    <p:sldId id="374" r:id="rId26"/>
    <p:sldId id="417" r:id="rId27"/>
    <p:sldId id="431" r:id="rId28"/>
    <p:sldId id="352" r:id="rId29"/>
    <p:sldId id="371" r:id="rId30"/>
    <p:sldId id="430" r:id="rId31"/>
    <p:sldId id="432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26" r:id="rId40"/>
    <p:sldId id="427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FFFF00"/>
    <a:srgbClr val="336600"/>
    <a:srgbClr val="000066"/>
    <a:srgbClr val="FFFFCC"/>
    <a:srgbClr val="330099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86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1F2512-2ECF-4316-992A-3B06DEE3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>
              <a:defRPr/>
            </a:pPr>
            <a:r>
              <a:rPr lang="en-US" sz="1200"/>
              <a:t>©A+ Computer Science     www.apluscompsci.com                 </a:t>
            </a:r>
            <a:fld id="{9BB59B34-AAC7-462A-9228-0FE3C00E1048}" type="slidenum">
              <a:rPr lang="en-US" sz="1200"/>
              <a:pPr algn="r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Java automatically applies the extends Object to all new classes created.   All classes extend Object.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Object contains quite a few methods, but equals() and toString() are the most commonly used.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To determine if two Objects are the same, the data/properties of both Objects must be compared.  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To determine if two Objects are the same, the data/properties of both Objects must be compared.   </a:t>
            </a:r>
          </a:p>
          <a:p>
            <a:endParaRPr lang="en-US" sz="1600" smtClean="0"/>
          </a:p>
          <a:p>
            <a:r>
              <a:rPr lang="en-US" sz="1600" smtClean="0"/>
              <a:t>Monster contains a height property only.   Monsters are compared by comparing the heights.  If the heights of two Monsters are the same, the Monsters are considered equal.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The Monster constructor has been overloaded as it appears 4 times.   Each time Monster() is written, a different set of parameters is provided.   Java can differentiate between the Monster() constructors by the parameter list.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Constructors are typically used to initialize all of the Object’s data/properties.  The default constructor usually sets all data/properties to a zero value.   The exact zero value depends on the specified type of each instance variable.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Constructors are typically used to initialize all of the Object’s data/properties.  The initialization constructor usually sets the data/properties to a provided parameter value.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Modifier methods are used to modify the Object’s data/properties.  Set methods are modifier methods.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Set methods are modifier methods.   Set methods are used to change the data/properties of an Object.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Accessor methods are used to retrieve the data/properties from the Object.  Get methods are accessor methods.   Accessor methods do not make changes to the data/properties.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The toString() method is an accessor method.  The toString() method should return all data/properties.  The toString() should not change the data/properties of the Object.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EBFB-BBB4-4419-ACEF-B92C54595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6DEB1-3655-4A6A-AEF3-9158836A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221DE-4E9D-4852-B6AF-5505FCE87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E665A-C646-45AC-B336-B800C0B1F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CF18-1D43-4998-8AC8-34BC8D824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340DD-D28B-487C-B031-7F6D88AC5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21A29-B315-4B39-BB14-C06BEC833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E2AF4-3178-4566-866B-00F7CF17D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B198E-D3EC-4E37-828E-3A7FECAEF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30222-D92E-428D-8C26-AF952F3AB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BC4CE-311D-48A5-8FA5-F764165D6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1C72C334-9BBB-4E29-9468-58286EB09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609600"/>
            <a:ext cx="8153400" cy="563231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ADVANCED OOP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914400" y="1600200"/>
            <a:ext cx="7332663" cy="1933575"/>
          </a:xfrm>
          <a:prstGeom prst="rect">
            <a:avLst/>
          </a:prstGeom>
          <a:noFill/>
          <a:ln w="12700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333399"/>
                </a:solidFill>
                <a:latin typeface="Arial" charset="0"/>
              </a:rPr>
              <a:t>The public methods give you </a:t>
            </a:r>
          </a:p>
          <a:p>
            <a:r>
              <a:rPr lang="en-US" sz="4000">
                <a:solidFill>
                  <a:srgbClr val="333399"/>
                </a:solidFill>
                <a:latin typeface="Arial" charset="0"/>
              </a:rPr>
              <a:t>access to an object’s private</a:t>
            </a:r>
          </a:p>
          <a:p>
            <a:r>
              <a:rPr lang="en-US" sz="4000">
                <a:solidFill>
                  <a:srgbClr val="333399"/>
                </a:solidFill>
                <a:latin typeface="Arial" charset="0"/>
              </a:rPr>
              <a:t>data / properties.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905000" y="3810000"/>
            <a:ext cx="5715000" cy="2286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6248400" y="4114800"/>
            <a:ext cx="25146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>
                <a:latin typeface="Arial" charset="0"/>
              </a:rPr>
              <a:t>getIt( )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6248400" y="4648200"/>
            <a:ext cx="25146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>
                <a:latin typeface="Arial" charset="0"/>
              </a:rPr>
              <a:t>setIt( )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6248400" y="5257800"/>
            <a:ext cx="25146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>
                <a:latin typeface="Arial" charset="0"/>
              </a:rPr>
              <a:t>toString( )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228600" y="4343400"/>
            <a:ext cx="1619250" cy="12033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>
                <a:latin typeface="Arial" charset="0"/>
              </a:rPr>
              <a:t>Class/</a:t>
            </a:r>
          </a:p>
          <a:p>
            <a:r>
              <a:rPr lang="en-US" sz="3600">
                <a:latin typeface="Arial" charset="0"/>
              </a:rPr>
              <a:t>Object</a:t>
            </a: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2286000" y="4191000"/>
            <a:ext cx="3581400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latin typeface="Arial" charset="0"/>
              </a:rPr>
              <a:t>private data /</a:t>
            </a:r>
          </a:p>
          <a:p>
            <a:r>
              <a:rPr lang="en-US" sz="2800">
                <a:latin typeface="Arial" charset="0"/>
              </a:rPr>
              <a:t>instance variables /</a:t>
            </a:r>
          </a:p>
          <a:p>
            <a:r>
              <a:rPr lang="en-US" sz="2800">
                <a:latin typeface="Arial" charset="0"/>
              </a:rPr>
              <a:t>properties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Encapsulation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86000"/>
            <a:ext cx="9144000" cy="2133599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triangle.java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trianglerunner.java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Object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371600" y="1600200"/>
            <a:ext cx="6162675" cy="2041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In Java, all classes are sub </a:t>
            </a:r>
          </a:p>
          <a:p>
            <a:r>
              <a:rPr lang="en-US" sz="3200"/>
              <a:t>classes of class Object.  This </a:t>
            </a:r>
          </a:p>
          <a:p>
            <a:r>
              <a:rPr lang="en-US" sz="3200"/>
              <a:t>adds greater flexibility when </a:t>
            </a:r>
          </a:p>
          <a:p>
            <a:r>
              <a:rPr lang="en-US" sz="3200"/>
              <a:t>writing programs in Java.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895600" y="3886200"/>
            <a:ext cx="2743200" cy="685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Object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219200" y="5029200"/>
            <a:ext cx="2743200" cy="685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String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800600" y="5029200"/>
            <a:ext cx="2743200" cy="685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Date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 flipH="1">
            <a:off x="3200400" y="46482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4953000" y="46482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Object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7524750" cy="3930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public class Monster </a:t>
            </a:r>
            <a:r>
              <a:rPr lang="en-US" sz="3200" dirty="0">
                <a:solidFill>
                  <a:srgbClr val="0000FF"/>
                </a:solidFill>
              </a:rPr>
              <a:t>extends Object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public void print( ) </a:t>
            </a:r>
          </a:p>
          <a:p>
            <a:r>
              <a:rPr lang="en-US" sz="3200" dirty="0"/>
              <a:t>   { 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out.println</a:t>
            </a:r>
            <a:r>
              <a:rPr lang="en-US" sz="3200" dirty="0"/>
              <a:t>("Monster");</a:t>
            </a:r>
          </a:p>
          <a:p>
            <a:r>
              <a:rPr lang="en-US" sz="3200" dirty="0"/>
              <a:t>   }</a:t>
            </a:r>
          </a:p>
          <a:p>
            <a:r>
              <a:rPr lang="en-US" sz="3200" dirty="0"/>
              <a:t>}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Object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657600"/>
            <a:ext cx="2209800" cy="266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17525" y="693738"/>
            <a:ext cx="1841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320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371600" y="1981200"/>
            <a:ext cx="6189663" cy="3503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Because all classes are sub</a:t>
            </a:r>
          </a:p>
          <a:p>
            <a:r>
              <a:rPr lang="en-US" sz="3200"/>
              <a:t>classes of Object, all classes</a:t>
            </a:r>
          </a:p>
          <a:p>
            <a:r>
              <a:rPr lang="en-US" sz="3200"/>
              <a:t>start with the same methods.</a:t>
            </a:r>
          </a:p>
          <a:p>
            <a:endParaRPr lang="en-US" sz="3200"/>
          </a:p>
          <a:p>
            <a:r>
              <a:rPr lang="en-US" sz="3200"/>
              <a:t>.equals( )</a:t>
            </a:r>
          </a:p>
          <a:p>
            <a:r>
              <a:rPr lang="en-US" sz="3200"/>
              <a:t>.toString( )</a:t>
            </a:r>
          </a:p>
          <a:p>
            <a:r>
              <a:rPr lang="en-US" sz="3200"/>
              <a:t>. . . . . and more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Object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6670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monsterone.java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Private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Public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066800" y="1981200"/>
            <a:ext cx="7315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4000" dirty="0">
                <a:latin typeface="Arial" charset="0"/>
              </a:rPr>
              <a:t>All members with public</a:t>
            </a:r>
          </a:p>
          <a:p>
            <a:r>
              <a:rPr lang="en-US" sz="4000" dirty="0">
                <a:latin typeface="Arial" charset="0"/>
              </a:rPr>
              <a:t>access can be accessed</a:t>
            </a:r>
          </a:p>
          <a:p>
            <a:r>
              <a:rPr lang="en-US" sz="4000" dirty="0">
                <a:latin typeface="Arial" charset="0"/>
              </a:rPr>
              <a:t>inside and outside of the </a:t>
            </a:r>
          </a:p>
          <a:p>
            <a:r>
              <a:rPr lang="en-US" sz="4000" dirty="0">
                <a:latin typeface="Arial" charset="0"/>
              </a:rPr>
              <a:t>class where they are defined.</a:t>
            </a:r>
            <a:endParaRPr lang="en-US" sz="3600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Public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1143000" y="1752600"/>
            <a:ext cx="724217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000" dirty="0">
                <a:latin typeface="Arial" charset="0"/>
              </a:rPr>
              <a:t>All members with private</a:t>
            </a:r>
          </a:p>
          <a:p>
            <a:r>
              <a:rPr lang="en-US" sz="4000" dirty="0">
                <a:latin typeface="Arial" charset="0"/>
              </a:rPr>
              <a:t>access can only be accessed</a:t>
            </a:r>
          </a:p>
          <a:p>
            <a:r>
              <a:rPr lang="en-US" sz="4000" dirty="0">
                <a:latin typeface="Arial" charset="0"/>
              </a:rPr>
              <a:t>inside of the class where</a:t>
            </a:r>
          </a:p>
          <a:p>
            <a:r>
              <a:rPr lang="en-US" sz="4000" dirty="0">
                <a:latin typeface="Arial" charset="0"/>
              </a:rPr>
              <a:t>they are defined.</a:t>
            </a:r>
            <a:endParaRPr lang="en-US" sz="3600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Private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OOP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Review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private.java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2438400"/>
            <a:ext cx="60960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Constructors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838200" y="1905000"/>
            <a:ext cx="7467600" cy="255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4000" dirty="0">
                <a:latin typeface="Arial" charset="0"/>
              </a:rPr>
              <a:t>If you do not </a:t>
            </a:r>
            <a:r>
              <a:rPr lang="en-US" sz="4000" dirty="0" smtClean="0">
                <a:latin typeface="Arial" charset="0"/>
              </a:rPr>
              <a:t>provide / define </a:t>
            </a:r>
            <a:r>
              <a:rPr lang="en-US" sz="4000" dirty="0">
                <a:latin typeface="Arial" charset="0"/>
              </a:rPr>
              <a:t>any </a:t>
            </a:r>
            <a:r>
              <a:rPr lang="en-US" sz="4000" dirty="0" smtClean="0">
                <a:latin typeface="Arial" charset="0"/>
              </a:rPr>
              <a:t>constructors in a class, </a:t>
            </a:r>
            <a:r>
              <a:rPr lang="en-US" sz="4000" dirty="0">
                <a:latin typeface="Arial" charset="0"/>
              </a:rPr>
              <a:t>Java will provide </a:t>
            </a:r>
            <a:r>
              <a:rPr lang="en-US" sz="4000" dirty="0" smtClean="0">
                <a:latin typeface="Arial" charset="0"/>
              </a:rPr>
              <a:t>one </a:t>
            </a:r>
            <a:r>
              <a:rPr lang="en-US" sz="4000" dirty="0">
                <a:latin typeface="Arial" charset="0"/>
              </a:rPr>
              <a:t>default constructor.</a:t>
            </a:r>
            <a:endParaRPr lang="en-US" sz="3600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2895600"/>
            <a:ext cx="74676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monstertwo.java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equals()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7258718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The equals() method is used </a:t>
            </a:r>
            <a:r>
              <a:rPr lang="en-US" sz="3200" dirty="0" smtClean="0"/>
              <a:t>to </a:t>
            </a:r>
            <a:br>
              <a:rPr lang="en-US" sz="3200" dirty="0" smtClean="0"/>
            </a:br>
            <a:r>
              <a:rPr lang="en-US" sz="3200" dirty="0" smtClean="0"/>
              <a:t>determine if </a:t>
            </a:r>
            <a:r>
              <a:rPr lang="en-US" sz="3200" dirty="0"/>
              <a:t>two objects have the </a:t>
            </a:r>
            <a:endParaRPr lang="en-US" sz="3200" dirty="0" smtClean="0"/>
          </a:p>
          <a:p>
            <a:r>
              <a:rPr lang="en-US" sz="3200" dirty="0" smtClean="0"/>
              <a:t>same contents / values.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String one = "comp";</a:t>
            </a:r>
          </a:p>
          <a:p>
            <a:r>
              <a:rPr lang="en-US" sz="3200" dirty="0"/>
              <a:t>String two = "</a:t>
            </a:r>
            <a:r>
              <a:rPr lang="en-US" sz="3200" dirty="0" err="1"/>
              <a:t>sci</a:t>
            </a:r>
            <a:r>
              <a:rPr lang="en-US" sz="3200" dirty="0"/>
              <a:t>";</a:t>
            </a:r>
          </a:p>
          <a:p>
            <a:r>
              <a:rPr lang="en-US" sz="3200" dirty="0" err="1"/>
              <a:t>out.println</a:t>
            </a:r>
            <a:r>
              <a:rPr lang="en-US" sz="3200" dirty="0"/>
              <a:t>(</a:t>
            </a:r>
            <a:r>
              <a:rPr lang="en-US" sz="3200" dirty="0" err="1"/>
              <a:t>one.equals</a:t>
            </a:r>
            <a:r>
              <a:rPr lang="en-US" sz="3200" dirty="0"/>
              <a:t>(two));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equals()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533400" y="381000"/>
            <a:ext cx="5207000" cy="6188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class Monster</a:t>
            </a:r>
          </a:p>
          <a:p>
            <a:r>
              <a:rPr lang="en-US"/>
              <a:t>{</a:t>
            </a:r>
          </a:p>
          <a:p>
            <a:r>
              <a:rPr lang="en-US"/>
              <a:t>   private int height;</a:t>
            </a:r>
          </a:p>
          <a:p>
            <a:endParaRPr lang="en-US"/>
          </a:p>
          <a:p>
            <a:r>
              <a:rPr lang="en-US">
                <a:solidFill>
                  <a:srgbClr val="008000"/>
                </a:solidFill>
              </a:rPr>
              <a:t>   //methods</a:t>
            </a:r>
          </a:p>
          <a:p>
            <a:endParaRPr lang="en-US">
              <a:solidFill>
                <a:srgbClr val="008000"/>
              </a:solidFill>
            </a:endParaRPr>
          </a:p>
          <a:p>
            <a:r>
              <a:rPr lang="en-US"/>
              <a:t>   public boolean equals(Object obj){</a:t>
            </a:r>
          </a:p>
          <a:p>
            <a:r>
              <a:rPr lang="en-US"/>
              <a:t>      Monster other = (Monster)obj;</a:t>
            </a:r>
          </a:p>
          <a:p>
            <a:r>
              <a:rPr lang="en-US"/>
              <a:t>      if(getHeight()==other.getHeight())</a:t>
            </a:r>
          </a:p>
          <a:p>
            <a:r>
              <a:rPr lang="en-US"/>
              <a:t>         return true;</a:t>
            </a:r>
          </a:p>
          <a:p>
            <a:r>
              <a:rPr lang="en-US"/>
              <a:t>      return false;</a:t>
            </a:r>
          </a:p>
          <a:p>
            <a:r>
              <a:rPr lang="en-US"/>
              <a:t>   }</a:t>
            </a:r>
          </a:p>
          <a:p>
            <a:endParaRPr lang="en-US">
              <a:solidFill>
                <a:srgbClr val="008000"/>
              </a:solidFill>
            </a:endParaRPr>
          </a:p>
          <a:p>
            <a:r>
              <a:rPr lang="en-US">
                <a:solidFill>
                  <a:srgbClr val="008000"/>
                </a:solidFill>
              </a:rPr>
              <a:t>   //methods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>
                <a:solidFill>
                  <a:srgbClr val="008000"/>
                </a:solidFill>
              </a:rPr>
              <a:t>//test code in the main</a:t>
            </a:r>
          </a:p>
          <a:p>
            <a:r>
              <a:rPr lang="en-US"/>
              <a:t>Monster one = new Monster(33);</a:t>
            </a:r>
          </a:p>
          <a:p>
            <a:r>
              <a:rPr lang="en-US"/>
              <a:t>Monster two = new Monster(12);</a:t>
            </a:r>
          </a:p>
          <a:p>
            <a:r>
              <a:rPr lang="en-US"/>
              <a:t>out.println(one.equals(two));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400800" y="4343400"/>
            <a:ext cx="19050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false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     equals()   </a:t>
            </a:r>
          </a:p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     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6670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equals.java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381000" y="1828800"/>
            <a:ext cx="8547100" cy="301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Overloading occurs when you have more</a:t>
            </a:r>
            <a:br>
              <a:rPr lang="en-US" sz="3200"/>
            </a:br>
            <a:r>
              <a:rPr lang="en-US" sz="3200"/>
              <a:t>than one method or constructor with the</a:t>
            </a:r>
          </a:p>
          <a:p>
            <a:r>
              <a:rPr lang="en-US" sz="3200"/>
              <a:t>same name.  Each method or constructor</a:t>
            </a:r>
            <a:br>
              <a:rPr lang="en-US" sz="3200"/>
            </a:br>
            <a:r>
              <a:rPr lang="en-US" sz="3200"/>
              <a:t>must have a different parameter list.</a:t>
            </a:r>
          </a:p>
          <a:p>
            <a:endParaRPr lang="en-US" sz="3200"/>
          </a:p>
          <a:p>
            <a:r>
              <a:rPr lang="en-US" sz="3200"/>
              <a:t># of parameters &amp;&amp; data types matter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Overloading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457200" y="174625"/>
            <a:ext cx="6513513" cy="6683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/>
              <a:t>class Monster{</a:t>
            </a:r>
          </a:p>
          <a:p>
            <a:r>
              <a:rPr lang="en-US" sz="1800"/>
              <a:t>   private int height;		</a:t>
            </a:r>
            <a:r>
              <a:rPr lang="en-US" sz="1800">
                <a:solidFill>
                  <a:srgbClr val="008000"/>
                </a:solidFill>
              </a:rPr>
              <a:t>//default assinged to 0</a:t>
            </a:r>
          </a:p>
          <a:p>
            <a:r>
              <a:rPr lang="en-US" sz="1800"/>
              <a:t>   private double weight;	</a:t>
            </a:r>
            <a:r>
              <a:rPr lang="en-US" sz="1800">
                <a:solidFill>
                  <a:srgbClr val="008000"/>
                </a:solidFill>
              </a:rPr>
              <a:t>//default assinged to 0</a:t>
            </a:r>
          </a:p>
          <a:p>
            <a:endParaRPr lang="en-US" sz="1800">
              <a:solidFill>
                <a:srgbClr val="008000"/>
              </a:solidFill>
            </a:endParaRPr>
          </a:p>
          <a:p>
            <a:r>
              <a:rPr lang="en-US" sz="1800"/>
              <a:t>   public Monster(){</a:t>
            </a:r>
          </a:p>
          <a:p>
            <a:r>
              <a:rPr lang="en-US" sz="1800"/>
              <a:t>      height=0;</a:t>
            </a:r>
          </a:p>
          <a:p>
            <a:r>
              <a:rPr lang="en-US" sz="1800"/>
              <a:t>      weight=0.0;</a:t>
            </a:r>
          </a:p>
          <a:p>
            <a:r>
              <a:rPr lang="en-US" sz="1800"/>
              <a:t>   }</a:t>
            </a:r>
          </a:p>
          <a:p>
            <a:endParaRPr lang="en-US" sz="1800"/>
          </a:p>
          <a:p>
            <a:r>
              <a:rPr lang="en-US" sz="1800"/>
              <a:t>   public Monster(int ht){</a:t>
            </a:r>
          </a:p>
          <a:p>
            <a:r>
              <a:rPr lang="en-US" sz="1800"/>
              <a:t>      height=ht;</a:t>
            </a:r>
          </a:p>
          <a:p>
            <a:r>
              <a:rPr lang="en-US" sz="1800"/>
              <a:t>      weight=0.0;</a:t>
            </a:r>
          </a:p>
          <a:p>
            <a:r>
              <a:rPr lang="en-US" sz="1800"/>
              <a:t>   }</a:t>
            </a:r>
          </a:p>
          <a:p>
            <a:endParaRPr lang="en-US" sz="1800"/>
          </a:p>
          <a:p>
            <a:r>
              <a:rPr lang="en-US" sz="1800"/>
              <a:t>   public Monster(double wt){</a:t>
            </a:r>
          </a:p>
          <a:p>
            <a:r>
              <a:rPr lang="en-US" sz="1800"/>
              <a:t>      height=0;</a:t>
            </a:r>
          </a:p>
          <a:p>
            <a:r>
              <a:rPr lang="en-US" sz="1800"/>
              <a:t>      weight=wt;</a:t>
            </a:r>
          </a:p>
          <a:p>
            <a:r>
              <a:rPr lang="en-US" sz="1800"/>
              <a:t>   }</a:t>
            </a:r>
          </a:p>
          <a:p>
            <a:endParaRPr lang="en-US" sz="1800"/>
          </a:p>
          <a:p>
            <a:r>
              <a:rPr lang="en-US" sz="1800"/>
              <a:t>   public Monster(int ht, double wt){</a:t>
            </a:r>
          </a:p>
          <a:p>
            <a:r>
              <a:rPr lang="en-US" sz="1800"/>
              <a:t>      height=ht;</a:t>
            </a:r>
          </a:p>
          <a:p>
            <a:r>
              <a:rPr lang="en-US" sz="1800"/>
              <a:t>      weight=wt;</a:t>
            </a:r>
          </a:p>
          <a:p>
            <a:r>
              <a:rPr lang="en-US" sz="1800"/>
              <a:t>   }</a:t>
            </a:r>
          </a:p>
          <a:p>
            <a:r>
              <a:rPr lang="en-US" sz="180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  <a:p>
            <a:pPr algn="ctr"/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Overloading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066800" y="1600200"/>
            <a:ext cx="4267200" cy="2041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/>
              <a:t>public Triangle()</a:t>
            </a:r>
          </a:p>
          <a:p>
            <a:r>
              <a:rPr lang="en-US" sz="3200"/>
              <a:t>{</a:t>
            </a:r>
          </a:p>
          <a:p>
            <a:r>
              <a:rPr lang="en-US" sz="3200"/>
              <a:t>   setSides(0,0,0);</a:t>
            </a:r>
          </a:p>
          <a:p>
            <a:r>
              <a:rPr lang="en-US" sz="3200"/>
              <a:t>}</a:t>
            </a:r>
          </a:p>
        </p:txBody>
      </p:sp>
      <p:sp>
        <p:nvSpPr>
          <p:cNvPr id="15364" name="WordArt 3"/>
          <p:cNvSpPr>
            <a:spLocks noChangeArrowheads="1" noChangeShapeType="1" noTextEdit="1"/>
          </p:cNvSpPr>
          <p:nvPr/>
        </p:nvSpPr>
        <p:spPr bwMode="auto">
          <a:xfrm>
            <a:off x="5715000" y="2667000"/>
            <a:ext cx="27432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99CC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Default </a:t>
            </a:r>
          </a:p>
          <a:p>
            <a:pPr algn="ctr"/>
            <a:r>
              <a:rPr lang="en-US" sz="3600" kern="10">
                <a:ln w="9525">
                  <a:solidFill>
                    <a:srgbClr val="99CC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Constructor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143000" y="4648200"/>
            <a:ext cx="6927850" cy="1382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Constructors are similar to methods.  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Constructors set the properties of 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an object to an initial state.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6670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overload.java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676400"/>
            <a:ext cx="60960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Monster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04800" y="1524000"/>
            <a:ext cx="3581400" cy="419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320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1143000" y="3200400"/>
            <a:ext cx="5943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getX( ) - accessors</a:t>
            </a: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1143000" y="2514600"/>
            <a:ext cx="5943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setX( ) - modifiers</a:t>
            </a: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1143000" y="1828800"/>
            <a:ext cx="5943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Monster() - constructors</a:t>
            </a:r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593725" y="4884738"/>
            <a:ext cx="18542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Monster</a:t>
            </a:r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1143000" y="3886200"/>
            <a:ext cx="5943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toString( ) - accessor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Monster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4343400"/>
            <a:ext cx="1627254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4016375" cy="6188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class Monster</a:t>
            </a:r>
          </a:p>
          <a:p>
            <a:r>
              <a:rPr lang="en-US"/>
              <a:t>{</a:t>
            </a:r>
          </a:p>
          <a:p>
            <a:r>
              <a:rPr lang="en-US">
                <a:solidFill>
                  <a:srgbClr val="008000"/>
                </a:solidFill>
              </a:rPr>
              <a:t>   //instance vars / data fields</a:t>
            </a:r>
          </a:p>
          <a:p>
            <a:endParaRPr lang="en-US">
              <a:solidFill>
                <a:srgbClr val="008000"/>
              </a:solidFill>
            </a:endParaRPr>
          </a:p>
          <a:p>
            <a:r>
              <a:rPr lang="en-US"/>
              <a:t>   public Monster(){</a:t>
            </a:r>
          </a:p>
          <a:p>
            <a:r>
              <a:rPr lang="en-US">
                <a:solidFill>
                  <a:srgbClr val="008000"/>
                </a:solidFill>
              </a:rPr>
              <a:t>      //code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/>
              <a:t>   public void setX( params ){</a:t>
            </a:r>
          </a:p>
          <a:p>
            <a:r>
              <a:rPr lang="en-US"/>
              <a:t>     </a:t>
            </a:r>
            <a:r>
              <a:rPr lang="en-US">
                <a:solidFill>
                  <a:srgbClr val="008000"/>
                </a:solidFill>
              </a:rPr>
              <a:t>//code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/>
              <a:t>   public int getX(){</a:t>
            </a:r>
          </a:p>
          <a:p>
            <a:r>
              <a:rPr lang="en-US"/>
              <a:t>     </a:t>
            </a:r>
            <a:r>
              <a:rPr lang="en-US">
                <a:solidFill>
                  <a:srgbClr val="008000"/>
                </a:solidFill>
              </a:rPr>
              <a:t>//code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/>
              <a:t>   public String toString() {</a:t>
            </a:r>
          </a:p>
          <a:p>
            <a:r>
              <a:rPr lang="en-US"/>
              <a:t>       </a:t>
            </a:r>
            <a:r>
              <a:rPr lang="en-US">
                <a:solidFill>
                  <a:srgbClr val="008000"/>
                </a:solidFill>
              </a:rPr>
              <a:t>//code</a:t>
            </a:r>
          </a:p>
          <a:p>
            <a:r>
              <a:rPr lang="en-US"/>
              <a:t>   }</a:t>
            </a:r>
          </a:p>
          <a:p>
            <a:r>
              <a:rPr lang="en-US"/>
              <a:t>}</a:t>
            </a:r>
          </a:p>
        </p:txBody>
      </p:sp>
      <p:sp>
        <p:nvSpPr>
          <p:cNvPr id="46084" name="WordArt 3"/>
          <p:cNvSpPr>
            <a:spLocks noChangeArrowheads="1" noChangeShapeType="1" noTextEdit="1"/>
          </p:cNvSpPr>
          <p:nvPr/>
        </p:nvSpPr>
        <p:spPr bwMode="auto">
          <a:xfrm>
            <a:off x="3886200" y="1447800"/>
            <a:ext cx="2895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constructor</a:t>
            </a:r>
          </a:p>
        </p:txBody>
      </p:sp>
      <p:sp>
        <p:nvSpPr>
          <p:cNvPr id="46085" name="WordArt 5"/>
          <p:cNvSpPr>
            <a:spLocks noChangeArrowheads="1" noChangeShapeType="1" noTextEdit="1"/>
          </p:cNvSpPr>
          <p:nvPr/>
        </p:nvSpPr>
        <p:spPr bwMode="auto">
          <a:xfrm>
            <a:off x="4800600" y="3962400"/>
            <a:ext cx="28956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accessor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H="1" flipV="1">
            <a:off x="3200400" y="16764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H="1" flipV="1">
            <a:off x="4419600" y="28956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H="1" flipV="1">
            <a:off x="3962400" y="41148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WordArt 9"/>
          <p:cNvSpPr>
            <a:spLocks noChangeArrowheads="1" noChangeShapeType="1" noTextEdit="1"/>
          </p:cNvSpPr>
          <p:nvPr/>
        </p:nvSpPr>
        <p:spPr bwMode="auto">
          <a:xfrm>
            <a:off x="5257800" y="2743200"/>
            <a:ext cx="28194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modifier</a:t>
            </a:r>
          </a:p>
        </p:txBody>
      </p:sp>
      <p:sp>
        <p:nvSpPr>
          <p:cNvPr id="46090" name="WordArt 10"/>
          <p:cNvSpPr>
            <a:spLocks noChangeArrowheads="1" noChangeShapeType="1" noTextEdit="1"/>
          </p:cNvSpPr>
          <p:nvPr/>
        </p:nvSpPr>
        <p:spPr bwMode="auto">
          <a:xfrm>
            <a:off x="4953000" y="5105400"/>
            <a:ext cx="28956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accessor</a:t>
            </a: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H="1" flipV="1">
            <a:off x="4114800" y="52578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  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131175" cy="4965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class Monster{</a:t>
            </a:r>
          </a:p>
          <a:p>
            <a:r>
              <a:rPr lang="en-US" sz="3200"/>
              <a:t>   </a:t>
            </a:r>
            <a:r>
              <a:rPr lang="en-US" sz="1600"/>
              <a:t>// instance variables</a:t>
            </a:r>
          </a:p>
          <a:p>
            <a:r>
              <a:rPr lang="en-US" sz="3200"/>
              <a:t>   public Monster(){ </a:t>
            </a:r>
            <a:r>
              <a:rPr lang="en-US" sz="1600"/>
              <a:t>code</a:t>
            </a:r>
            <a:r>
              <a:rPr lang="en-US" sz="3200"/>
              <a:t> }</a:t>
            </a:r>
          </a:p>
          <a:p>
            <a:r>
              <a:rPr lang="en-US" sz="3200"/>
              <a:t>   public Monster( int ht ) { </a:t>
            </a:r>
            <a:r>
              <a:rPr lang="en-US" sz="1600"/>
              <a:t>code </a:t>
            </a:r>
            <a:r>
              <a:rPr lang="en-US" sz="3200"/>
              <a:t>}</a:t>
            </a:r>
          </a:p>
          <a:p>
            <a:r>
              <a:rPr lang="en-US" sz="3200"/>
              <a:t>   public Monster(int ht, int wt)</a:t>
            </a:r>
          </a:p>
          <a:p>
            <a:r>
              <a:rPr lang="en-US" sz="3200"/>
              <a:t>   { </a:t>
            </a:r>
            <a:r>
              <a:rPr lang="en-US" sz="1600"/>
              <a:t>code</a:t>
            </a:r>
            <a:r>
              <a:rPr lang="en-US" sz="3200"/>
              <a:t> }</a:t>
            </a:r>
          </a:p>
          <a:p>
            <a:r>
              <a:rPr lang="en-US" sz="3200"/>
              <a:t>   public Monster(int ht, int wt, int age)</a:t>
            </a:r>
          </a:p>
          <a:p>
            <a:r>
              <a:rPr lang="en-US" sz="3200"/>
              <a:t>   {  </a:t>
            </a:r>
            <a:r>
              <a:rPr lang="en-US" sz="1600"/>
              <a:t>code</a:t>
            </a:r>
            <a:r>
              <a:rPr lang="en-US" sz="3200"/>
              <a:t>  }</a:t>
            </a:r>
          </a:p>
          <a:p>
            <a:r>
              <a:rPr lang="en-US" sz="3200"/>
              <a:t>   </a:t>
            </a:r>
            <a:r>
              <a:rPr lang="en-US" sz="3200">
                <a:solidFill>
                  <a:srgbClr val="008000"/>
                </a:solidFill>
              </a:rPr>
              <a:t>//more methods</a:t>
            </a:r>
          </a:p>
          <a:p>
            <a:r>
              <a:rPr lang="en-US" sz="320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990600" y="1752600"/>
            <a:ext cx="610076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Monster m = </a:t>
            </a:r>
            <a:r>
              <a:rPr lang="en-US" sz="3200">
                <a:solidFill>
                  <a:srgbClr val="FF0000"/>
                </a:solidFill>
              </a:rPr>
              <a:t>new</a:t>
            </a:r>
            <a:r>
              <a:rPr lang="en-US" sz="3200"/>
              <a:t> Monster();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200400" y="2514600"/>
            <a:ext cx="5334000" cy="2362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3200"/>
              <a:t>MONSTER</a:t>
            </a:r>
          </a:p>
          <a:p>
            <a:r>
              <a:rPr lang="en-US"/>
              <a:t>Properties </a:t>
            </a:r>
          </a:p>
          <a:p>
            <a:r>
              <a:rPr lang="en-US"/>
              <a:t>       – height – 0 weight - 0 age - 0</a:t>
            </a:r>
          </a:p>
          <a:p>
            <a:r>
              <a:rPr lang="en-US"/>
              <a:t>methods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1371600" y="2514600"/>
            <a:ext cx="5715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>
            <a:off x="1844675" y="2887663"/>
            <a:ext cx="1127125" cy="693737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609600" y="4953000"/>
            <a:ext cx="7488238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 is a reference variable that refers</a:t>
            </a:r>
          </a:p>
          <a:p>
            <a:r>
              <a:rPr lang="en-US" sz="3200"/>
              <a:t>to a Monster object.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590800"/>
            <a:ext cx="101061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661828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Monster m = </a:t>
            </a:r>
            <a:r>
              <a:rPr lang="en-US" sz="3200">
                <a:solidFill>
                  <a:srgbClr val="FF0000"/>
                </a:solidFill>
              </a:rPr>
              <a:t>new</a:t>
            </a:r>
            <a:r>
              <a:rPr lang="en-US" sz="3200"/>
              <a:t> Monster(23);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609600" y="4953000"/>
            <a:ext cx="7488238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 is a reference variable that refers</a:t>
            </a:r>
          </a:p>
          <a:p>
            <a:r>
              <a:rPr lang="en-US" sz="3200"/>
              <a:t>to a Monster object.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200400" y="2743200"/>
            <a:ext cx="5334000" cy="1905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3200"/>
              <a:t>MONSTER</a:t>
            </a:r>
          </a:p>
          <a:p>
            <a:r>
              <a:rPr lang="en-US"/>
              <a:t>Properties </a:t>
            </a:r>
          </a:p>
          <a:p>
            <a:r>
              <a:rPr lang="en-US"/>
              <a:t>       – height – 23 weight – 0 age - 0</a:t>
            </a:r>
          </a:p>
          <a:p>
            <a:r>
              <a:rPr lang="en-US"/>
              <a:t>methods</a:t>
            </a: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1844675" y="2887663"/>
            <a:ext cx="1127125" cy="693737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371600" y="2514600"/>
            <a:ext cx="5715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2514600" y="36576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0x234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219200" y="24384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3818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Monster m = </a:t>
            </a:r>
            <a:r>
              <a:rPr lang="en-US" sz="3200">
                <a:solidFill>
                  <a:srgbClr val="FF0000"/>
                </a:solidFill>
              </a:rPr>
              <a:t>new</a:t>
            </a:r>
            <a:r>
              <a:rPr lang="en-US" sz="3200"/>
              <a:t> Monster(23, 45);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609600" y="4953000"/>
            <a:ext cx="7488238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 is a reference variable that refers</a:t>
            </a:r>
          </a:p>
          <a:p>
            <a:r>
              <a:rPr lang="en-US" sz="3200"/>
              <a:t>to a Monster object.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200400" y="2743200"/>
            <a:ext cx="5334000" cy="1905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3200"/>
              <a:t>MONSTER</a:t>
            </a:r>
          </a:p>
          <a:p>
            <a:r>
              <a:rPr lang="en-US"/>
              <a:t>Properties </a:t>
            </a:r>
          </a:p>
          <a:p>
            <a:r>
              <a:rPr lang="en-US"/>
              <a:t>       – height – 23 weight – 45 age - 0</a:t>
            </a:r>
          </a:p>
          <a:p>
            <a:r>
              <a:rPr lang="en-US"/>
              <a:t>methods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1844675" y="2887663"/>
            <a:ext cx="1127125" cy="693737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71600" y="2514600"/>
            <a:ext cx="5715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1219200" y="24384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0x239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2514600" y="36576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0x239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814546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Monster m = </a:t>
            </a:r>
            <a:r>
              <a:rPr lang="en-US" sz="3200">
                <a:solidFill>
                  <a:srgbClr val="FF0000"/>
                </a:solidFill>
              </a:rPr>
              <a:t>new</a:t>
            </a:r>
            <a:r>
              <a:rPr lang="en-US" sz="3200"/>
              <a:t> Monster(23, 45, 11);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609600" y="4953000"/>
            <a:ext cx="7488238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 is a reference variable that refers</a:t>
            </a:r>
          </a:p>
          <a:p>
            <a:r>
              <a:rPr lang="en-US" sz="3200"/>
              <a:t>to a Monster object.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200400" y="2743200"/>
            <a:ext cx="5334000" cy="1905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3200"/>
              <a:t>MONSTER</a:t>
            </a:r>
          </a:p>
          <a:p>
            <a:r>
              <a:rPr lang="en-US"/>
              <a:t>Properties </a:t>
            </a:r>
          </a:p>
          <a:p>
            <a:r>
              <a:rPr lang="en-US"/>
              <a:t>       – height – 23 weight – 45 age - 11</a:t>
            </a:r>
          </a:p>
          <a:p>
            <a:r>
              <a:rPr lang="en-US"/>
              <a:t>methods</a:t>
            </a: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1844675" y="2887663"/>
            <a:ext cx="1127125" cy="693737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371600" y="2514600"/>
            <a:ext cx="5715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m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1219200" y="24384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0x2B3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2438400" y="36576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066800" y="1600200"/>
            <a:ext cx="7010400" cy="2041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public Triangle(int a, int b, int c)</a:t>
            </a:r>
          </a:p>
          <a:p>
            <a:r>
              <a:rPr lang="en-US" sz="3200">
                <a:solidFill>
                  <a:schemeClr val="tx2"/>
                </a:solidFill>
              </a:rPr>
              <a:t>{</a:t>
            </a:r>
          </a:p>
          <a:p>
            <a:r>
              <a:rPr lang="en-US" sz="3200">
                <a:solidFill>
                  <a:schemeClr val="tx2"/>
                </a:solidFill>
              </a:rPr>
              <a:t>   setSides(a,b,c);</a:t>
            </a:r>
          </a:p>
          <a:p>
            <a:r>
              <a:rPr lang="en-US" sz="320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6388" name="WordArt 4"/>
          <p:cNvSpPr>
            <a:spLocks noChangeArrowheads="1" noChangeShapeType="1" noTextEdit="1"/>
          </p:cNvSpPr>
          <p:nvPr/>
        </p:nvSpPr>
        <p:spPr bwMode="auto">
          <a:xfrm>
            <a:off x="5486400" y="2514600"/>
            <a:ext cx="27432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99CC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Initialization</a:t>
            </a:r>
          </a:p>
          <a:p>
            <a:pPr algn="ctr"/>
            <a:r>
              <a:rPr lang="en-US" sz="3600" kern="10">
                <a:ln w="9525">
                  <a:solidFill>
                    <a:srgbClr val="99CC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Constructor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1143000" y="4648200"/>
            <a:ext cx="6927850" cy="1382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Constructors are similar to methods.  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Constructors set the properties of 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an object to an initial state.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609600"/>
            <a:ext cx="8153400" cy="563231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ADVANCED OOP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762000" y="1600200"/>
            <a:ext cx="7807325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public void setSides(</a:t>
            </a:r>
            <a:r>
              <a:rPr lang="en-US" sz="3200">
                <a:solidFill>
                  <a:srgbClr val="FF0000"/>
                </a:solidFill>
              </a:rPr>
              <a:t>int a, int b, int c</a:t>
            </a:r>
            <a:r>
              <a:rPr lang="en-US" sz="3200"/>
              <a:t>)</a:t>
            </a:r>
          </a:p>
          <a:p>
            <a:r>
              <a:rPr lang="en-US" sz="3200"/>
              <a:t>{</a:t>
            </a:r>
          </a:p>
          <a:p>
            <a:r>
              <a:rPr lang="en-US" sz="3200"/>
              <a:t>   setSideA(a);</a:t>
            </a:r>
          </a:p>
          <a:p>
            <a:r>
              <a:rPr lang="en-US" sz="3200"/>
              <a:t>   </a:t>
            </a:r>
            <a:r>
              <a:rPr lang="en-US" sz="3200">
                <a:solidFill>
                  <a:srgbClr val="008000"/>
                </a:solidFill>
              </a:rPr>
              <a:t>//more of the same</a:t>
            </a:r>
            <a:r>
              <a:rPr lang="en-US" sz="3200"/>
              <a:t>  </a:t>
            </a:r>
          </a:p>
          <a:p>
            <a:r>
              <a:rPr lang="en-US" sz="3200"/>
              <a:t>}</a:t>
            </a:r>
          </a:p>
          <a:p>
            <a:r>
              <a:rPr lang="en-US" sz="2800" b="0">
                <a:latin typeface="Times New Roman" pitchFamily="18" charset="0"/>
              </a:rPr>
              <a:t>		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524000" y="4800600"/>
            <a:ext cx="5770563" cy="1382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Modifier methods are methods 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that change the properties of 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an object.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Modifier 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524000" y="1752600"/>
            <a:ext cx="5572125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public void setSideA(</a:t>
            </a:r>
            <a:r>
              <a:rPr lang="en-US" sz="3200">
                <a:solidFill>
                  <a:srgbClr val="FF0000"/>
                </a:solidFill>
              </a:rPr>
              <a:t>int a</a:t>
            </a:r>
            <a:r>
              <a:rPr lang="en-US" sz="3200"/>
              <a:t>)</a:t>
            </a:r>
          </a:p>
          <a:p>
            <a:r>
              <a:rPr lang="en-US" sz="3200"/>
              <a:t>{</a:t>
            </a:r>
          </a:p>
          <a:p>
            <a:r>
              <a:rPr lang="en-US" sz="3200"/>
              <a:t>   sideA=a;</a:t>
            </a:r>
          </a:p>
          <a:p>
            <a:r>
              <a:rPr lang="en-US" sz="3200"/>
              <a:t>}</a:t>
            </a:r>
          </a:p>
          <a:p>
            <a:r>
              <a:rPr lang="en-US" sz="2800" b="0">
                <a:latin typeface="Times New Roman" pitchFamily="18" charset="0"/>
              </a:rPr>
              <a:t>		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524000" y="4800600"/>
            <a:ext cx="5770563" cy="1382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Modifier methods are methods 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that change the properties of 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an object.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Modifier 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752600" y="1752600"/>
            <a:ext cx="4392613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public int getSideA()</a:t>
            </a:r>
          </a:p>
          <a:p>
            <a:r>
              <a:rPr lang="en-US" sz="3200"/>
              <a:t>{</a:t>
            </a:r>
          </a:p>
          <a:p>
            <a:r>
              <a:rPr lang="en-US" sz="3200"/>
              <a:t>   return sideA;</a:t>
            </a:r>
          </a:p>
          <a:p>
            <a:r>
              <a:rPr lang="en-US" sz="3200"/>
              <a:t>}</a:t>
            </a:r>
          </a:p>
          <a:p>
            <a:r>
              <a:rPr lang="en-US" sz="2800" b="0">
                <a:latin typeface="Times New Roman" pitchFamily="18" charset="0"/>
              </a:rPr>
              <a:t>		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447800" y="4343400"/>
            <a:ext cx="6324600" cy="1809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Accessor methods are methods</a:t>
            </a:r>
            <a:br>
              <a:rPr lang="en-US" sz="2800">
                <a:solidFill>
                  <a:srgbClr val="0000CC"/>
                </a:solidFill>
              </a:rPr>
            </a:br>
            <a:r>
              <a:rPr lang="en-US" sz="2800">
                <a:solidFill>
                  <a:srgbClr val="0000CC"/>
                </a:solidFill>
              </a:rPr>
              <a:t>that retrieve or grant access to</a:t>
            </a:r>
            <a:br>
              <a:rPr lang="en-US" sz="2800">
                <a:solidFill>
                  <a:srgbClr val="0000CC"/>
                </a:solidFill>
              </a:rPr>
            </a:br>
            <a:r>
              <a:rPr lang="en-US" sz="2800">
                <a:solidFill>
                  <a:srgbClr val="0000CC"/>
                </a:solidFill>
              </a:rPr>
              <a:t>the properties of an object, but</a:t>
            </a:r>
            <a:br>
              <a:rPr lang="en-US" sz="2800">
                <a:solidFill>
                  <a:srgbClr val="0000CC"/>
                </a:solidFill>
              </a:rPr>
            </a:br>
            <a:r>
              <a:rPr lang="en-US" sz="2800">
                <a:solidFill>
                  <a:srgbClr val="0000CC"/>
                </a:solidFill>
              </a:rPr>
              <a:t>do not make any changes.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Accessor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762000" y="1981200"/>
            <a:ext cx="80200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public String toString()</a:t>
            </a:r>
          </a:p>
          <a:p>
            <a:r>
              <a:rPr lang="en-US" sz="2800"/>
              <a:t>{</a:t>
            </a:r>
          </a:p>
          <a:p>
            <a:r>
              <a:rPr lang="en-US" sz="2800"/>
              <a:t>   return "" + getSideA() + </a:t>
            </a:r>
            <a:r>
              <a:rPr lang="en-US" sz="2800">
                <a:solidFill>
                  <a:srgbClr val="008000"/>
                </a:solidFill>
              </a:rPr>
              <a:t>//more get calls</a:t>
            </a:r>
            <a:r>
              <a:rPr lang="en-US" sz="2800"/>
              <a:t> </a:t>
            </a:r>
          </a:p>
          <a:p>
            <a:r>
              <a:rPr lang="en-US" sz="2800"/>
              <a:t>}</a:t>
            </a:r>
            <a:r>
              <a:rPr lang="en-US" sz="2800" b="0">
                <a:latin typeface="Times New Roman" pitchFamily="18" charset="0"/>
              </a:rPr>
              <a:t>		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447800" y="4343400"/>
            <a:ext cx="6324600" cy="1809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Accessor methods are methods</a:t>
            </a:r>
            <a:br>
              <a:rPr lang="en-US" sz="2800">
                <a:solidFill>
                  <a:srgbClr val="0000CC"/>
                </a:solidFill>
              </a:rPr>
            </a:br>
            <a:r>
              <a:rPr lang="en-US" sz="2800">
                <a:solidFill>
                  <a:srgbClr val="0000CC"/>
                </a:solidFill>
              </a:rPr>
              <a:t>that retrieve or grant access to</a:t>
            </a:r>
            <a:br>
              <a:rPr lang="en-US" sz="2800">
                <a:solidFill>
                  <a:srgbClr val="0000CC"/>
                </a:solidFill>
              </a:rPr>
            </a:br>
            <a:r>
              <a:rPr lang="en-US" sz="2800">
                <a:solidFill>
                  <a:srgbClr val="0000CC"/>
                </a:solidFill>
              </a:rPr>
              <a:t>the properties of an object, but</a:t>
            </a:r>
            <a:br>
              <a:rPr lang="en-US" sz="2800">
                <a:solidFill>
                  <a:srgbClr val="0000CC"/>
                </a:solidFill>
              </a:rPr>
            </a:br>
            <a:r>
              <a:rPr lang="en-US" sz="2800">
                <a:solidFill>
                  <a:srgbClr val="0000CC"/>
                </a:solidFill>
              </a:rPr>
              <a:t>do not make any changes.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Accessor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533400" y="1600200"/>
            <a:ext cx="8174038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000">
                <a:latin typeface="Arial" charset="0"/>
              </a:rPr>
              <a:t>All data members should have</a:t>
            </a:r>
          </a:p>
          <a:p>
            <a:r>
              <a:rPr lang="en-US" sz="4000">
                <a:latin typeface="Arial" charset="0"/>
              </a:rPr>
              <a:t>private access.   The public</a:t>
            </a:r>
          </a:p>
          <a:p>
            <a:r>
              <a:rPr lang="en-US" sz="4000">
                <a:latin typeface="Arial" charset="0"/>
              </a:rPr>
              <a:t>constructors, accessor methods,</a:t>
            </a:r>
            <a:br>
              <a:rPr lang="en-US" sz="4000">
                <a:latin typeface="Arial" charset="0"/>
              </a:rPr>
            </a:br>
            <a:r>
              <a:rPr lang="en-US" sz="4000">
                <a:latin typeface="Arial" charset="0"/>
              </a:rPr>
              <a:t>and modifier methods should be</a:t>
            </a:r>
          </a:p>
          <a:p>
            <a:r>
              <a:rPr lang="en-US" sz="4000">
                <a:latin typeface="Arial" charset="0"/>
              </a:rPr>
              <a:t>used to manipulate the data.  </a:t>
            </a:r>
          </a:p>
          <a:p>
            <a:r>
              <a:rPr lang="en-US" sz="4000">
                <a:latin typeface="Arial" charset="0"/>
              </a:rPr>
              <a:t>All data is tucked away nicely</a:t>
            </a:r>
          </a:p>
          <a:p>
            <a:r>
              <a:rPr lang="en-US" sz="4000">
                <a:latin typeface="Arial" charset="0"/>
              </a:rPr>
              <a:t>inside the class.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Encapsulation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1864</TotalTime>
  <Words>1259</Words>
  <Application>Microsoft Office PowerPoint</Application>
  <PresentationFormat>On-screen Show (4:3)</PresentationFormat>
  <Paragraphs>425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subject>OOP</dc:subject>
  <dc:creator>A+ Computer Science</dc:creator>
  <cp:keywords>www.apluscompsci.com</cp:keywords>
  <dc:description>OOP_x000d_
©A+ Computer Science_x000d_
www.apluscompsci.com</dc:description>
  <cp:lastModifiedBy>jrr</cp:lastModifiedBy>
  <cp:revision>346</cp:revision>
  <cp:lastPrinted>2000-03-03T17:14:42Z</cp:lastPrinted>
  <dcterms:created xsi:type="dcterms:W3CDTF">1995-06-17T23:31:02Z</dcterms:created>
  <dcterms:modified xsi:type="dcterms:W3CDTF">2016-08-23T03:31:32Z</dcterms:modified>
  <cp:category>www.apluscompsci.com</cp:category>
</cp:coreProperties>
</file>