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455" r:id="rId2"/>
    <p:sldId id="436" r:id="rId3"/>
    <p:sldId id="439" r:id="rId4"/>
    <p:sldId id="445" r:id="rId5"/>
    <p:sldId id="446" r:id="rId6"/>
    <p:sldId id="448" r:id="rId7"/>
    <p:sldId id="449" r:id="rId8"/>
    <p:sldId id="447" r:id="rId9"/>
    <p:sldId id="457" r:id="rId10"/>
    <p:sldId id="433" r:id="rId11"/>
    <p:sldId id="416" r:id="rId12"/>
    <p:sldId id="414" r:id="rId13"/>
    <p:sldId id="450" r:id="rId14"/>
    <p:sldId id="458" r:id="rId15"/>
    <p:sldId id="459" r:id="rId16"/>
    <p:sldId id="440" r:id="rId17"/>
    <p:sldId id="422" r:id="rId18"/>
    <p:sldId id="452" r:id="rId19"/>
    <p:sldId id="451" r:id="rId20"/>
    <p:sldId id="443" r:id="rId21"/>
    <p:sldId id="421" r:id="rId22"/>
    <p:sldId id="461" r:id="rId23"/>
    <p:sldId id="460" r:id="rId24"/>
    <p:sldId id="456" r:id="rId25"/>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D60093"/>
    <a:srgbClr val="FF9900"/>
    <a:srgbClr val="FF6600"/>
    <a:srgbClr val="FF0000"/>
    <a:srgbClr val="0066FF"/>
    <a:srgbClr val="000080"/>
    <a:srgbClr val="FFFF00"/>
    <a:srgbClr val="00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9513" autoAdjust="0"/>
    <p:restoredTop sz="67973" autoAdjust="0"/>
  </p:normalViewPr>
  <p:slideViewPr>
    <p:cSldViewPr>
      <p:cViewPr>
        <p:scale>
          <a:sx n="50" d="100"/>
          <a:sy n="50" d="100"/>
        </p:scale>
        <p:origin x="-16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8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6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6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CF96C355-01E8-4D95-BCBA-EBC7BC9B226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25068AAE-A91B-44D4-879C-2E833A58B79F}"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600" smtClean="0"/>
              <a:t>The Scanner class contains several constructors.  </a:t>
            </a:r>
          </a:p>
          <a:p>
            <a:r>
              <a:rPr lang="en-US" sz="1600" smtClean="0"/>
              <a:t>One constructor takes in a reference to an </a:t>
            </a:r>
            <a:r>
              <a:rPr lang="en-US" sz="1600" smtClean="0">
                <a:latin typeface="Courier New" pitchFamily="49" charset="0"/>
                <a:cs typeface="Courier New" pitchFamily="49" charset="0"/>
              </a:rPr>
              <a:t>InputStream</a:t>
            </a:r>
            <a:r>
              <a:rPr lang="en-US" sz="1600" smtClean="0"/>
              <a:t>.  Typically, </a:t>
            </a:r>
            <a:r>
              <a:rPr lang="en-US" sz="1600" smtClean="0">
                <a:latin typeface="Courier New" pitchFamily="49" charset="0"/>
                <a:cs typeface="Courier New" pitchFamily="49" charset="0"/>
              </a:rPr>
              <a:t>System.in</a:t>
            </a:r>
            <a:r>
              <a:rPr lang="en-US" sz="1600" smtClean="0"/>
              <a:t> is passed into this constructor.</a:t>
            </a:r>
          </a:p>
          <a:p>
            <a:r>
              <a:rPr lang="en-US" sz="1600" smtClean="0"/>
              <a:t>A second constructor takes in a String reference as a parameter.</a:t>
            </a:r>
          </a:p>
          <a:p>
            <a:r>
              <a:rPr lang="en-US" sz="1600" smtClean="0"/>
              <a:t>By overloading the constructors for Scanner, Java has provided more options and ways to use Scanner.   By having multiple constructors, Scanner is much more dynamic and polymorphic.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715000" cy="4114800"/>
          </a:xfrm>
          <a:prstGeom prst="rect">
            <a:avLst/>
          </a:prstGeom>
          <a:noFill/>
          <a:ln>
            <a:miter lim="800000"/>
            <a:headEnd/>
            <a:tailEnd/>
          </a:ln>
        </p:spPr>
        <p:txBody>
          <a:bodyPr/>
          <a:lstStyle/>
          <a:p>
            <a:r>
              <a:rPr lang="en-US" sz="1600" dirty="0" smtClean="0">
                <a:latin typeface="Courier New" pitchFamily="49" charset="0"/>
                <a:cs typeface="Courier New" pitchFamily="49" charset="0"/>
              </a:rPr>
              <a:t>chopper</a:t>
            </a:r>
            <a:r>
              <a:rPr lang="en-US" sz="1600" dirty="0" smtClean="0"/>
              <a:t> has been instantiated to refer to a Scanner Object that was constructed with a String. </a:t>
            </a:r>
            <a:r>
              <a:rPr lang="en-US" sz="1600" dirty="0" smtClean="0">
                <a:latin typeface="Courier New" pitchFamily="49" charset="0"/>
                <a:cs typeface="Courier New" pitchFamily="49" charset="0"/>
              </a:rPr>
              <a:t>chop</a:t>
            </a:r>
            <a:r>
              <a:rPr lang="en-US" sz="1600" dirty="0" smtClean="0"/>
              <a:t> will be used to chop up the String.</a:t>
            </a:r>
          </a:p>
          <a:p>
            <a:endParaRPr lang="en-US" sz="1600" dirty="0" smtClean="0"/>
          </a:p>
          <a:p>
            <a:r>
              <a:rPr lang="en-US" sz="1600" dirty="0" smtClean="0"/>
              <a:t>Each time </a:t>
            </a:r>
            <a:r>
              <a:rPr lang="en-US" sz="1600" dirty="0" err="1" smtClean="0">
                <a:latin typeface="Courier New" pitchFamily="49" charset="0"/>
                <a:cs typeface="Courier New" pitchFamily="49" charset="0"/>
              </a:rPr>
              <a:t>chop.nextInt</a:t>
            </a:r>
            <a:r>
              <a:rPr lang="en-US" sz="1600" dirty="0" smtClean="0">
                <a:latin typeface="Courier New" pitchFamily="49" charset="0"/>
                <a:cs typeface="Courier New" pitchFamily="49" charset="0"/>
              </a:rPr>
              <a:t>()</a:t>
            </a:r>
            <a:r>
              <a:rPr lang="en-US" sz="1600" dirty="0" smtClean="0"/>
              <a:t> is called, the next integer in the list of integers is returned.</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Scanner chop;</a:t>
            </a:r>
          </a:p>
          <a:p>
            <a:r>
              <a:rPr lang="en-US" sz="1600" dirty="0" smtClean="0">
                <a:latin typeface="Courier New" pitchFamily="49" charset="0"/>
                <a:cs typeface="Courier New" pitchFamily="49" charset="0"/>
              </a:rPr>
              <a:t>chop = new Scanner("4 9 6 1");</a:t>
            </a:r>
          </a:p>
          <a:p>
            <a:r>
              <a:rPr lang="en-US" sz="1600" dirty="0" err="1" smtClean="0">
                <a:latin typeface="Courier New" pitchFamily="49" charset="0"/>
                <a:cs typeface="Courier New" pitchFamily="49" charset="0"/>
              </a:rPr>
              <a:t>chop.nextInt</a:t>
            </a:r>
            <a:r>
              <a:rPr lang="en-US" sz="1600" dirty="0" smtClean="0">
                <a:latin typeface="Courier New" pitchFamily="49" charset="0"/>
                <a:cs typeface="Courier New" pitchFamily="49" charset="0"/>
              </a:rPr>
              <a:t>(); 	//returns 4</a:t>
            </a:r>
          </a:p>
          <a:p>
            <a:r>
              <a:rPr lang="en-US" sz="1600" dirty="0" err="1" smtClean="0">
                <a:latin typeface="Courier New" pitchFamily="49" charset="0"/>
                <a:cs typeface="Courier New" pitchFamily="49" charset="0"/>
              </a:rPr>
              <a:t>chop.nextInt</a:t>
            </a:r>
            <a:r>
              <a:rPr lang="en-US" sz="1600" dirty="0" smtClean="0">
                <a:latin typeface="Courier New" pitchFamily="49" charset="0"/>
                <a:cs typeface="Courier New" pitchFamily="49" charset="0"/>
              </a:rPr>
              <a:t>(); 	//returns 9</a:t>
            </a:r>
          </a:p>
          <a:p>
            <a:r>
              <a:rPr lang="en-US" sz="1600" dirty="0" err="1" smtClean="0">
                <a:latin typeface="Courier New" pitchFamily="49" charset="0"/>
                <a:cs typeface="Courier New" pitchFamily="49" charset="0"/>
              </a:rPr>
              <a:t>chop.nextInt</a:t>
            </a:r>
            <a:r>
              <a:rPr lang="en-US" sz="1600" dirty="0" smtClean="0">
                <a:latin typeface="Courier New" pitchFamily="49" charset="0"/>
                <a:cs typeface="Courier New" pitchFamily="49" charset="0"/>
              </a:rPr>
              <a:t>(); 	//returns 6</a:t>
            </a:r>
          </a:p>
          <a:p>
            <a:r>
              <a:rPr lang="en-US" sz="1600" dirty="0" err="1" smtClean="0">
                <a:latin typeface="Courier New" pitchFamily="49" charset="0"/>
                <a:cs typeface="Courier New" pitchFamily="49" charset="0"/>
              </a:rPr>
              <a:t>chop.nextInt</a:t>
            </a:r>
            <a:r>
              <a:rPr lang="en-US" sz="1600" dirty="0" smtClean="0">
                <a:latin typeface="Courier New" pitchFamily="49" charset="0"/>
                <a:cs typeface="Courier New" pitchFamily="49" charset="0"/>
              </a:rPr>
              <a:t>(); 	//returns 1</a:t>
            </a:r>
            <a:endParaRPr lang="en-US" sz="16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dirty="0" smtClean="0">
                <a:latin typeface="Courier New" pitchFamily="49" charset="0"/>
                <a:cs typeface="Courier New" pitchFamily="49" charset="0"/>
              </a:rPr>
              <a:t>chopper</a:t>
            </a:r>
            <a:r>
              <a:rPr lang="en-US" sz="1600" dirty="0" smtClean="0"/>
              <a:t> has been instantiated to refer to a Scanner Object that was constructed with a String. </a:t>
            </a:r>
            <a:r>
              <a:rPr lang="en-US" sz="1600" dirty="0" smtClean="0">
                <a:latin typeface="Courier New" pitchFamily="49" charset="0"/>
                <a:cs typeface="Courier New" pitchFamily="49" charset="0"/>
              </a:rPr>
              <a:t>chop</a:t>
            </a:r>
            <a:r>
              <a:rPr lang="en-US" sz="1600" baseline="0" dirty="0" smtClean="0">
                <a:latin typeface="Courier New" pitchFamily="49" charset="0"/>
                <a:cs typeface="Courier New" pitchFamily="49" charset="0"/>
              </a:rPr>
              <a:t> </a:t>
            </a:r>
            <a:r>
              <a:rPr lang="en-US" sz="1600" dirty="0" smtClean="0"/>
              <a:t>will be used to chop up the String.</a:t>
            </a:r>
          </a:p>
          <a:p>
            <a:endParaRPr lang="en-US" sz="1600" dirty="0" smtClean="0"/>
          </a:p>
          <a:p>
            <a:r>
              <a:rPr lang="en-US" sz="1600" dirty="0" smtClean="0"/>
              <a:t>Each time </a:t>
            </a:r>
            <a:r>
              <a:rPr lang="en-US" sz="1600" dirty="0" err="1" smtClean="0">
                <a:latin typeface="Courier New" pitchFamily="49" charset="0"/>
                <a:cs typeface="Courier New" pitchFamily="49" charset="0"/>
              </a:rPr>
              <a:t>chop.next</a:t>
            </a:r>
            <a:r>
              <a:rPr lang="en-US" sz="1600" dirty="0" smtClean="0">
                <a:latin typeface="Courier New" pitchFamily="49" charset="0"/>
                <a:cs typeface="Courier New" pitchFamily="49" charset="0"/>
              </a:rPr>
              <a:t>()</a:t>
            </a:r>
            <a:r>
              <a:rPr lang="en-US" sz="1600" dirty="0" smtClean="0"/>
              <a:t> is called, the next one-word String in the list of Strings is returned.</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Scanner chopper;</a:t>
            </a:r>
          </a:p>
          <a:p>
            <a:r>
              <a:rPr lang="en-US" sz="1600" dirty="0" smtClean="0">
                <a:latin typeface="Courier New" pitchFamily="49" charset="0"/>
                <a:cs typeface="Courier New" pitchFamily="49" charset="0"/>
              </a:rPr>
              <a:t>chop = new Scanner("go it up wow");</a:t>
            </a:r>
          </a:p>
          <a:p>
            <a:r>
              <a:rPr lang="en-US" sz="1600" dirty="0" err="1" smtClean="0">
                <a:latin typeface="Courier New" pitchFamily="49" charset="0"/>
                <a:cs typeface="Courier New" pitchFamily="49" charset="0"/>
              </a:rPr>
              <a:t>chop.next</a:t>
            </a:r>
            <a:r>
              <a:rPr lang="en-US" sz="1600" dirty="0" smtClean="0">
                <a:latin typeface="Courier New" pitchFamily="49" charset="0"/>
                <a:cs typeface="Courier New" pitchFamily="49" charset="0"/>
              </a:rPr>
              <a:t>(); 	//returns go</a:t>
            </a:r>
          </a:p>
          <a:p>
            <a:r>
              <a:rPr lang="en-US" sz="1600" dirty="0" err="1" smtClean="0">
                <a:latin typeface="Courier New" pitchFamily="49" charset="0"/>
                <a:cs typeface="Courier New" pitchFamily="49" charset="0"/>
              </a:rPr>
              <a:t>chop.next</a:t>
            </a:r>
            <a:r>
              <a:rPr lang="en-US" sz="1600" dirty="0" smtClean="0">
                <a:latin typeface="Courier New" pitchFamily="49" charset="0"/>
                <a:cs typeface="Courier New" pitchFamily="49" charset="0"/>
              </a:rPr>
              <a:t>(); 	//returns it</a:t>
            </a:r>
          </a:p>
          <a:p>
            <a:r>
              <a:rPr lang="en-US" sz="1600" dirty="0" err="1" smtClean="0">
                <a:latin typeface="Courier New" pitchFamily="49" charset="0"/>
                <a:cs typeface="Courier New" pitchFamily="49" charset="0"/>
              </a:rPr>
              <a:t>chop.next</a:t>
            </a:r>
            <a:r>
              <a:rPr lang="en-US" sz="1600" dirty="0" smtClean="0">
                <a:latin typeface="Courier New" pitchFamily="49" charset="0"/>
                <a:cs typeface="Courier New" pitchFamily="49" charset="0"/>
              </a:rPr>
              <a:t>(); 	//returns up</a:t>
            </a:r>
          </a:p>
          <a:p>
            <a:r>
              <a:rPr lang="en-US" sz="1600" dirty="0" err="1" smtClean="0">
                <a:latin typeface="Courier New" pitchFamily="49" charset="0"/>
                <a:cs typeface="Courier New" pitchFamily="49" charset="0"/>
              </a:rPr>
              <a:t>chop.next</a:t>
            </a:r>
            <a:r>
              <a:rPr lang="en-US" sz="1600" dirty="0" smtClean="0">
                <a:latin typeface="Courier New" pitchFamily="49" charset="0"/>
                <a:cs typeface="Courier New" pitchFamily="49" charset="0"/>
              </a:rPr>
              <a:t>(); 	//returns wow</a:t>
            </a:r>
            <a:endParaRPr lang="en-US" sz="1600" dirty="0" smtClean="0"/>
          </a:p>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latin typeface="Courier New" pitchFamily="49" charset="0"/>
                <a:cs typeface="Courier New" pitchFamily="49" charset="0"/>
              </a:rPr>
              <a:t>chopper</a:t>
            </a:r>
            <a:r>
              <a:rPr lang="en-US" sz="1600" smtClean="0"/>
              <a:t> has been instantiated to refer to a Scanner Object that was constructed with a String. </a:t>
            </a:r>
            <a:r>
              <a:rPr lang="en-US" sz="1600" smtClean="0">
                <a:latin typeface="Courier New" pitchFamily="49" charset="0"/>
                <a:cs typeface="Courier New" pitchFamily="49" charset="0"/>
              </a:rPr>
              <a:t>chopper</a:t>
            </a:r>
            <a:r>
              <a:rPr lang="en-US" sz="1600" smtClean="0"/>
              <a:t> will be used to chop up the String.</a:t>
            </a:r>
          </a:p>
          <a:p>
            <a:endParaRPr lang="en-US" sz="1600" smtClean="0"/>
          </a:p>
          <a:p>
            <a:r>
              <a:rPr lang="en-US" sz="1600" smtClean="0"/>
              <a:t>Each time </a:t>
            </a:r>
            <a:r>
              <a:rPr lang="en-US" sz="1600" smtClean="0">
                <a:latin typeface="Courier New" pitchFamily="49" charset="0"/>
                <a:cs typeface="Courier New" pitchFamily="49" charset="0"/>
              </a:rPr>
              <a:t>chopper.next()</a:t>
            </a:r>
            <a:r>
              <a:rPr lang="en-US" sz="1600" smtClean="0"/>
              <a:t> is called, the next one-word String in the list of Strings is returned.</a:t>
            </a:r>
          </a:p>
          <a:p>
            <a:endParaRPr lang="en-US" sz="1600" smtClean="0">
              <a:latin typeface="Courier New" pitchFamily="49" charset="0"/>
              <a:cs typeface="Courier New" pitchFamily="49" charset="0"/>
            </a:endParaRPr>
          </a:p>
          <a:p>
            <a:r>
              <a:rPr lang="en-US" sz="1600" smtClean="0">
                <a:latin typeface="Courier New" pitchFamily="49" charset="0"/>
                <a:cs typeface="Courier New" pitchFamily="49" charset="0"/>
              </a:rPr>
              <a:t>Scanner chopper;</a:t>
            </a:r>
          </a:p>
          <a:p>
            <a:r>
              <a:rPr lang="en-US" sz="1600" smtClean="0">
                <a:latin typeface="Courier New" pitchFamily="49" charset="0"/>
                <a:cs typeface="Courier New" pitchFamily="49" charset="0"/>
              </a:rPr>
              <a:t>chopper = new Scanner("go it up");</a:t>
            </a:r>
          </a:p>
          <a:p>
            <a:r>
              <a:rPr lang="en-US" sz="1600" smtClean="0">
                <a:latin typeface="Courier New" pitchFamily="49" charset="0"/>
                <a:cs typeface="Courier New" pitchFamily="49" charset="0"/>
              </a:rPr>
              <a:t>chopper.next(); 	//returns go</a:t>
            </a:r>
          </a:p>
          <a:p>
            <a:r>
              <a:rPr lang="en-US" sz="1600" smtClean="0">
                <a:latin typeface="Courier New" pitchFamily="49" charset="0"/>
                <a:cs typeface="Courier New" pitchFamily="49" charset="0"/>
              </a:rPr>
              <a:t>chopper.next(); 	//returns it</a:t>
            </a:r>
          </a:p>
          <a:p>
            <a:r>
              <a:rPr lang="en-US" sz="1600" smtClean="0">
                <a:latin typeface="Courier New" pitchFamily="49" charset="0"/>
                <a:cs typeface="Courier New" pitchFamily="49" charset="0"/>
              </a:rPr>
              <a:t>chopper.next(); 	//returns up</a:t>
            </a:r>
          </a:p>
          <a:p>
            <a:r>
              <a:rPr lang="en-US" sz="1600" smtClean="0">
                <a:latin typeface="Courier New" pitchFamily="49" charset="0"/>
                <a:cs typeface="Courier New" pitchFamily="49" charset="0"/>
              </a:rPr>
              <a:t>chopper.next(); 	//exception thrown</a:t>
            </a:r>
            <a:endParaRPr lang="en-US" sz="1600" smtClean="0"/>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Scanner methods listed above are used with loops to process values from a list.</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z="16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z="16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while loop will iterate as long as the String being chopped has more int values left.</a:t>
            </a:r>
            <a:br>
              <a:rPr lang="en-US" sz="1600" smtClean="0"/>
            </a:br>
            <a:r>
              <a:rPr lang="en-US" sz="1600" smtClean="0"/>
              <a:t>Each time an int is processed the chopper moves up to the next int.</a:t>
            </a:r>
            <a:br>
              <a:rPr lang="en-US" sz="1600" smtClean="0"/>
            </a:br>
            <a:r>
              <a:rPr lang="en-US" sz="1600" smtClean="0"/>
              <a:t>The chopper.nextInt() is equivalent to eating a piece of candy from the prior example.</a:t>
            </a:r>
          </a:p>
          <a:p>
            <a:r>
              <a:rPr lang="en-US" sz="1600" smtClean="0"/>
              <a:t>If no candy is eaten ( chopper.nextInt() ), the loop will run forever.</a:t>
            </a:r>
          </a:p>
          <a:p>
            <a:r>
              <a:rPr lang="en-US" sz="1600" smtClean="0"/>
              <a:t>If the next value in the String is not an int, the while loop condition will fail as </a:t>
            </a:r>
            <a:r>
              <a:rPr lang="en-US" sz="1600" smtClean="0">
                <a:latin typeface="Courier New" pitchFamily="49" charset="0"/>
                <a:cs typeface="Courier New" pitchFamily="49" charset="0"/>
              </a:rPr>
              <a:t>chopper.hasNextInt()</a:t>
            </a:r>
            <a:r>
              <a:rPr lang="en-US" sz="1600" smtClean="0"/>
              <a:t> will return false if encountering a non int value.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spcBef>
                <a:spcPct val="0"/>
              </a:spcBef>
            </a:pPr>
            <a:r>
              <a:rPr lang="en-US" sz="1600" smtClean="0"/>
              <a:t>The Scanner methods listed above include some of the most frequently used input methods and some methods that are used with loops to process multiple values from a input source.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while loop will iterate as long as the String being chopped has more int values left.</a:t>
            </a:r>
          </a:p>
          <a:p>
            <a:r>
              <a:rPr lang="en-US" sz="1600" smtClean="0"/>
              <a:t>If the next value in the String is not an int, the while loop condition will fail as </a:t>
            </a:r>
            <a:r>
              <a:rPr lang="en-US" sz="1600" smtClean="0">
                <a:latin typeface="Courier New" pitchFamily="49" charset="0"/>
                <a:cs typeface="Courier New" pitchFamily="49" charset="0"/>
              </a:rPr>
              <a:t>chopper.hasNextInt()</a:t>
            </a:r>
            <a:r>
              <a:rPr lang="en-US" sz="1600" smtClean="0"/>
              <a:t> will return false if encountering a non int value.</a:t>
            </a:r>
          </a:p>
          <a:p>
            <a:endParaRPr lang="en-US" sz="1600" smtClean="0"/>
          </a:p>
          <a:p>
            <a:r>
              <a:rPr lang="en-US" sz="1600" smtClean="0"/>
              <a:t>Input -  </a:t>
            </a:r>
            <a:r>
              <a:rPr lang="en-US" sz="1600" smtClean="0">
                <a:latin typeface="Courier New" pitchFamily="49" charset="0"/>
                <a:cs typeface="Courier New" pitchFamily="49" charset="0"/>
              </a:rPr>
              <a:t>10 11 13 8 1 3 2 6</a:t>
            </a:r>
          </a:p>
          <a:p>
            <a:r>
              <a:rPr lang="en-US" sz="1600" smtClean="0">
                <a:cs typeface="Times New Roman" pitchFamily="18" charset="0"/>
              </a:rPr>
              <a:t>For the input listed above, the while loop would iterate 8 times as there are 8 integers in the list.</a:t>
            </a:r>
          </a:p>
          <a:p>
            <a:endParaRPr lang="en-US" smtClean="0"/>
          </a:p>
          <a:p>
            <a:r>
              <a:rPr lang="en-US" sz="1600" smtClean="0"/>
              <a:t>Input -  </a:t>
            </a:r>
            <a:r>
              <a:rPr lang="en-US" sz="1600" smtClean="0">
                <a:latin typeface="Courier New" pitchFamily="49" charset="0"/>
                <a:cs typeface="Courier New" pitchFamily="49" charset="0"/>
              </a:rPr>
              <a:t>10 11 13 bad 1 3 2 6</a:t>
            </a:r>
          </a:p>
          <a:p>
            <a:r>
              <a:rPr lang="en-US" sz="1600" smtClean="0">
                <a:cs typeface="Times New Roman" pitchFamily="18" charset="0"/>
              </a:rPr>
              <a:t>For the input listed above, the while loop would iterate 3 times as the loop would fail when encountering </a:t>
            </a:r>
            <a:r>
              <a:rPr lang="en-US" sz="1600" smtClean="0">
                <a:latin typeface="Courier New" pitchFamily="49" charset="0"/>
                <a:cs typeface="Courier New" pitchFamily="49" charset="0"/>
              </a:rPr>
              <a:t>bad</a:t>
            </a:r>
            <a:r>
              <a:rPr lang="en-US" sz="1600" smtClean="0">
                <a:cs typeface="Times New Roman" pitchFamily="18" charset="0"/>
              </a:rPr>
              <a:t>. </a:t>
            </a:r>
            <a:br>
              <a:rPr lang="en-US" sz="1600" smtClean="0">
                <a:cs typeface="Times New Roman" pitchFamily="18" charset="0"/>
              </a:rPr>
            </a:br>
            <a:r>
              <a:rPr lang="en-US" sz="1600" smtClean="0">
                <a:latin typeface="Courier New" pitchFamily="49" charset="0"/>
                <a:cs typeface="Courier New" pitchFamily="49" charset="0"/>
              </a:rPr>
              <a:t>bad</a:t>
            </a:r>
            <a:r>
              <a:rPr lang="en-US" sz="1600" smtClean="0">
                <a:cs typeface="Times New Roman" pitchFamily="18" charset="0"/>
              </a:rPr>
              <a:t> is a String not an integer.</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while loop will iterate as long as the String being chopped has more String values left.  A String would be any combination of letters, numbers, and/or symbols.  Any text value could be part of  a String.</a:t>
            </a:r>
          </a:p>
          <a:p>
            <a:endParaRPr lang="en-US" sz="1600" smtClean="0"/>
          </a:p>
          <a:p>
            <a:r>
              <a:rPr lang="en-US" sz="1600" smtClean="0"/>
              <a:t>Input -  </a:t>
            </a:r>
            <a:r>
              <a:rPr lang="en-US" sz="1600" smtClean="0">
                <a:latin typeface="Courier New" pitchFamily="49" charset="0"/>
                <a:cs typeface="Courier New" pitchFamily="49" charset="0"/>
              </a:rPr>
              <a:t>10 it 13.1 A 1 0.11 22 6ae y</a:t>
            </a:r>
          </a:p>
          <a:p>
            <a:r>
              <a:rPr lang="en-US" sz="1600" smtClean="0">
                <a:cs typeface="Times New Roman" pitchFamily="18" charset="0"/>
              </a:rPr>
              <a:t>For the input listed above, the while loop would iterate 9 times as there are 9 String values in the list.</a:t>
            </a:r>
          </a:p>
          <a:p>
            <a:endParaRPr lang="en-US" smtClean="0"/>
          </a:p>
          <a:p>
            <a:r>
              <a:rPr lang="en-US" sz="1600" smtClean="0"/>
              <a:t>Input -  </a:t>
            </a:r>
            <a:r>
              <a:rPr lang="en-US" sz="1600" smtClean="0">
                <a:latin typeface="Courier New" pitchFamily="49" charset="0"/>
                <a:cs typeface="Courier New" pitchFamily="49" charset="0"/>
              </a:rPr>
              <a:t>10 1.2 13 bad 1a 3226</a:t>
            </a:r>
          </a:p>
          <a:p>
            <a:r>
              <a:rPr lang="en-US" sz="1600" smtClean="0">
                <a:cs typeface="Times New Roman" pitchFamily="18" charset="0"/>
              </a:rPr>
              <a:t>For the input listed above, the while loop would iterate 6 times as there are 6 String values in the list.</a:t>
            </a: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24</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4588" y="687388"/>
            <a:ext cx="4568825" cy="3425825"/>
          </a:xfrm>
          <a:prstGeom prst="rect">
            <a:avLst/>
          </a:prstGeo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sz="1600" smtClean="0">
                <a:latin typeface="Courier New" pitchFamily="49" charset="0"/>
                <a:cs typeface="Courier New" pitchFamily="49" charset="0"/>
              </a:rPr>
              <a:t>keyboard</a:t>
            </a:r>
            <a:r>
              <a:rPr lang="en-US" sz="1600" smtClean="0"/>
              <a:t> is a Scanner reference. </a:t>
            </a:r>
            <a:r>
              <a:rPr lang="en-US" sz="1600" smtClean="0">
                <a:latin typeface="Courier New" pitchFamily="49" charset="0"/>
                <a:cs typeface="Courier New" pitchFamily="49" charset="0"/>
              </a:rPr>
              <a:t>keyboard</a:t>
            </a:r>
            <a:r>
              <a:rPr lang="en-US" sz="1600" smtClean="0"/>
              <a:t> stores the location /  memory address of a Scanner.</a:t>
            </a:r>
          </a:p>
          <a:p>
            <a:r>
              <a:rPr lang="en-US" sz="1600" smtClean="0"/>
              <a:t>The . dot is used to gain access to the Scanner Object.</a:t>
            </a:r>
          </a:p>
          <a:p>
            <a:r>
              <a:rPr lang="en-US" sz="1600" smtClean="0">
                <a:latin typeface="Courier New" pitchFamily="49" charset="0"/>
                <a:cs typeface="Courier New" pitchFamily="49" charset="0"/>
              </a:rPr>
              <a:t>nextInt()</a:t>
            </a:r>
            <a:r>
              <a:rPr lang="en-US" sz="1600" smtClean="0"/>
              <a:t> is the method being called on the Scanner reference </a:t>
            </a:r>
            <a:r>
              <a:rPr lang="en-US" sz="1600" smtClean="0">
                <a:latin typeface="Courier New" pitchFamily="49" charset="0"/>
                <a:cs typeface="Courier New" pitchFamily="49" charset="0"/>
              </a:rPr>
              <a:t>keyboard</a:t>
            </a:r>
            <a:r>
              <a:rPr lang="en-US" sz="1600"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a:solidFill>
              <a:srgbClr val="000000"/>
            </a:solidFill>
            <a:miter lim="800000"/>
            <a:headEnd/>
            <a:tailEnd/>
          </a:ln>
        </p:spPr>
      </p:sp>
      <p:sp>
        <p:nvSpPr>
          <p:cNvPr id="49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867" tIns="44934" rIns="89867" bIns="44934"/>
          <a:lstStyle/>
          <a:p>
            <a:r>
              <a:rPr lang="en-US" sz="1600" smtClean="0"/>
              <a:t>The </a:t>
            </a:r>
            <a:r>
              <a:rPr lang="en-US" sz="1600" smtClean="0">
                <a:latin typeface="Courier New" pitchFamily="49" charset="0"/>
                <a:cs typeface="Courier New" pitchFamily="49" charset="0"/>
              </a:rPr>
              <a:t>next()</a:t>
            </a:r>
            <a:r>
              <a:rPr lang="en-US" sz="1600" smtClean="0"/>
              <a:t> method will read in the next text value entered.  A numeric or non-numeric text value will be accepted.  </a:t>
            </a:r>
          </a:p>
          <a:p>
            <a:r>
              <a:rPr lang="en-US" sz="1600" smtClean="0"/>
              <a:t>In the example, the next text entered on the keyboard would be read in and placed in variable word.</a:t>
            </a:r>
          </a:p>
          <a:p>
            <a:r>
              <a:rPr lang="en-US" sz="1600" smtClean="0"/>
              <a:t>The </a:t>
            </a:r>
            <a:r>
              <a:rPr lang="en-US" sz="1600" smtClean="0">
                <a:latin typeface="Courier New" pitchFamily="49" charset="0"/>
                <a:cs typeface="Courier New" pitchFamily="49" charset="0"/>
              </a:rPr>
              <a:t>next()</a:t>
            </a:r>
            <a:r>
              <a:rPr lang="en-US" sz="1600" smtClean="0"/>
              <a:t> method would read up to the first whitespace encountered.   Whitespace is any space, tab, or enter key.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a:solidFill>
              <a:srgbClr val="000000"/>
            </a:solidFill>
            <a:miter lim="800000"/>
            <a:headEnd/>
            <a:tailEnd/>
          </a:ln>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867" tIns="44934" rIns="89867" bIns="44934"/>
          <a:lstStyle/>
          <a:p>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whitespace(enter keys, spaces, tabs, etc.).  Any text value entered will be accepted, including a line containing spaces.  </a:t>
            </a:r>
          </a:p>
          <a:p>
            <a:r>
              <a:rPr lang="en-US" sz="1600" smtClean="0"/>
              <a:t>In the example, the next line of data entered on the keyboard would be read in and placed in variable sentence.</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867" tIns="44934" rIns="89867" bIns="44934"/>
          <a:lstStyle/>
          <a:p>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the enter key.  Any text value entered will be accepted, including a line containing spaces.  </a:t>
            </a:r>
          </a:p>
          <a:p>
            <a:endParaRPr lang="en-US" sz="1600" smtClean="0"/>
          </a:p>
          <a:p>
            <a:r>
              <a:rPr lang="en-US" sz="1600" smtClean="0"/>
              <a:t>After 34 is typed in, the enter key must be pressed to get the system to register the 34.</a:t>
            </a:r>
          </a:p>
          <a:p>
            <a:r>
              <a:rPr lang="en-US" sz="1600" smtClean="0">
                <a:latin typeface="Courier New" pitchFamily="49" charset="0"/>
                <a:cs typeface="Courier New" pitchFamily="49" charset="0"/>
              </a:rPr>
              <a:t>nextInt()</a:t>
            </a:r>
            <a:r>
              <a:rPr lang="en-US" sz="1600" smtClean="0"/>
              <a:t> reads in the 34 and stores it in num. </a:t>
            </a:r>
            <a:r>
              <a:rPr lang="en-US" sz="1600" smtClean="0">
                <a:latin typeface="Courier New" pitchFamily="49" charset="0"/>
                <a:cs typeface="Courier New" pitchFamily="49" charset="0"/>
              </a:rPr>
              <a:t>nextInt()</a:t>
            </a:r>
            <a:r>
              <a:rPr lang="en-US" sz="1600" smtClean="0"/>
              <a:t> reads up to the enter key(\n) typed in after the 34.</a:t>
            </a:r>
          </a:p>
          <a:p>
            <a:r>
              <a:rPr lang="en-US" sz="1600" smtClean="0">
                <a:latin typeface="Courier New" pitchFamily="49" charset="0"/>
                <a:cs typeface="Courier New" pitchFamily="49" charset="0"/>
              </a:rPr>
              <a:t>nextLine()</a:t>
            </a:r>
            <a:r>
              <a:rPr lang="en-US" sz="1600" smtClean="0"/>
              <a:t> reads in the enter(\n) and stores it in sentence.</a:t>
            </a:r>
          </a:p>
          <a:p>
            <a:r>
              <a:rPr lang="en-US" sz="1600" smtClean="0"/>
              <a:t>This is a problem.</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867" tIns="44934" rIns="89867" bIns="44934"/>
          <a:lstStyle/>
          <a:p>
            <a:r>
              <a:rPr lang="en-US" sz="1600" smtClean="0"/>
              <a:t>The </a:t>
            </a:r>
            <a:r>
              <a:rPr lang="en-US" sz="1600" smtClean="0">
                <a:latin typeface="Courier New" pitchFamily="49" charset="0"/>
                <a:cs typeface="Courier New" pitchFamily="49" charset="0"/>
              </a:rPr>
              <a:t>nextLine()</a:t>
            </a:r>
            <a:r>
              <a:rPr lang="en-US" sz="1600" smtClean="0"/>
              <a:t> method will read in an entire line of text including the enter key.  Any text value entered will be accepted, including a line containing spaces.  </a:t>
            </a:r>
          </a:p>
          <a:p>
            <a:endParaRPr lang="en-US" sz="1600" smtClean="0"/>
          </a:p>
          <a:p>
            <a:r>
              <a:rPr lang="en-US" sz="1600" smtClean="0"/>
              <a:t>After 34 is typed in, the enter key must be pressed to get the system to register the 34.</a:t>
            </a:r>
          </a:p>
          <a:p>
            <a:r>
              <a:rPr lang="en-US" sz="1600" smtClean="0">
                <a:latin typeface="Courier New" pitchFamily="49" charset="0"/>
                <a:cs typeface="Courier New" pitchFamily="49" charset="0"/>
              </a:rPr>
              <a:t>nextInt()</a:t>
            </a:r>
            <a:r>
              <a:rPr lang="en-US" sz="1600" smtClean="0"/>
              <a:t> reads in the 34 and stores it in num. </a:t>
            </a:r>
            <a:r>
              <a:rPr lang="en-US" sz="1600" smtClean="0">
                <a:latin typeface="Courier New" pitchFamily="49" charset="0"/>
                <a:cs typeface="Courier New" pitchFamily="49" charset="0"/>
              </a:rPr>
              <a:t>nextInt()</a:t>
            </a:r>
            <a:r>
              <a:rPr lang="en-US" sz="1600" smtClean="0"/>
              <a:t> reads up to the enter key(\n) typed in after the 34.</a:t>
            </a:r>
          </a:p>
          <a:p>
            <a:r>
              <a:rPr lang="en-US" sz="1600" smtClean="0"/>
              <a:t>A </a:t>
            </a:r>
            <a:r>
              <a:rPr lang="en-US" sz="1600" smtClean="0">
                <a:latin typeface="Courier New" pitchFamily="49" charset="0"/>
                <a:cs typeface="Courier New" pitchFamily="49" charset="0"/>
              </a:rPr>
              <a:t>nextLine()</a:t>
            </a:r>
            <a:r>
              <a:rPr lang="en-US" sz="1600" smtClean="0"/>
              <a:t> is placed after the </a:t>
            </a:r>
            <a:r>
              <a:rPr lang="en-US" sz="1600" smtClean="0">
                <a:latin typeface="Courier New" pitchFamily="49" charset="0"/>
                <a:cs typeface="Courier New" pitchFamily="49" charset="0"/>
              </a:rPr>
              <a:t>nextInt()</a:t>
            </a:r>
            <a:r>
              <a:rPr lang="en-US" sz="1600" smtClean="0"/>
              <a:t> to read in the enter(\n).   The additional </a:t>
            </a:r>
            <a:r>
              <a:rPr lang="en-US" sz="1600" smtClean="0">
                <a:latin typeface="Courier New" pitchFamily="49" charset="0"/>
                <a:cs typeface="Courier New" pitchFamily="49" charset="0"/>
              </a:rPr>
              <a:t>nextLine()</a:t>
            </a:r>
            <a:r>
              <a:rPr lang="en-US" sz="1600" smtClean="0"/>
              <a:t> picks up the enter(\n) left  behind by </a:t>
            </a:r>
            <a:r>
              <a:rPr lang="en-US" sz="1600" smtClean="0">
                <a:latin typeface="Courier New" pitchFamily="49" charset="0"/>
                <a:cs typeface="Courier New" pitchFamily="49" charset="0"/>
              </a:rPr>
              <a:t>nextInt()</a:t>
            </a:r>
            <a:r>
              <a:rPr lang="en-US" sz="1600" smtClean="0"/>
              <a:t>;</a:t>
            </a:r>
          </a:p>
          <a:p>
            <a:r>
              <a:rPr lang="en-US" sz="1600" smtClean="0"/>
              <a:t>Now, </a:t>
            </a:r>
            <a:r>
              <a:rPr lang="en-US" sz="1600" smtClean="0">
                <a:latin typeface="Courier New" pitchFamily="49" charset="0"/>
                <a:cs typeface="Courier New" pitchFamily="49" charset="0"/>
              </a:rPr>
              <a:t>nextLine()</a:t>
            </a:r>
            <a:r>
              <a:rPr lang="en-US" sz="1600" smtClean="0"/>
              <a:t> can read in the line and store it in sentence.   The problem has been solved.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867" tIns="44934" rIns="89867" bIns="44934"/>
          <a:lstStyle/>
          <a:p>
            <a:r>
              <a:rPr lang="en-US" sz="1600" smtClean="0"/>
              <a:t>Scanner can be used to read in multiple values on one line as long as whitespace is entered in between each value on the line.   If whitespace is not used to separate the values, the values would be considered one value.</a:t>
            </a:r>
          </a:p>
          <a:p>
            <a:endParaRPr lang="en-US" sz="1600" smtClean="0"/>
          </a:p>
          <a:p>
            <a:r>
              <a:rPr lang="en-US" sz="1600" smtClean="0"/>
              <a:t>For the example,if </a:t>
            </a:r>
            <a:r>
              <a:rPr lang="en-US" sz="1600" smtClean="0">
                <a:latin typeface="Courier New" pitchFamily="49" charset="0"/>
                <a:cs typeface="Courier New" pitchFamily="49" charset="0"/>
              </a:rPr>
              <a:t>1 2 3 4 5</a:t>
            </a:r>
            <a:r>
              <a:rPr lang="en-US" sz="1600" smtClean="0"/>
              <a:t> is entered.   Only values  </a:t>
            </a:r>
            <a:r>
              <a:rPr lang="en-US" sz="1600" smtClean="0">
                <a:latin typeface="Courier New" pitchFamily="49" charset="0"/>
                <a:cs typeface="Courier New" pitchFamily="49" charset="0"/>
              </a:rPr>
              <a:t>1 2 3</a:t>
            </a:r>
            <a:r>
              <a:rPr lang="en-US" sz="1600" smtClean="0"/>
              <a:t> are read in because the code only had 3 </a:t>
            </a:r>
            <a:r>
              <a:rPr lang="en-US" sz="1600" smtClean="0">
                <a:latin typeface="Courier New" pitchFamily="49" charset="0"/>
                <a:cs typeface="Courier New" pitchFamily="49" charset="0"/>
              </a:rPr>
              <a:t>nextInt()</a:t>
            </a:r>
            <a:r>
              <a:rPr lang="en-US" sz="1600" smtClean="0"/>
              <a:t> method calls.</a:t>
            </a:r>
          </a:p>
          <a:p>
            <a:endParaRPr lang="en-US" sz="1600" smtClean="0"/>
          </a:p>
          <a:p>
            <a:r>
              <a:rPr lang="en-US" sz="1600" smtClean="0"/>
              <a:t>If </a:t>
            </a:r>
            <a:r>
              <a:rPr lang="en-US" sz="1600" smtClean="0">
                <a:latin typeface="Courier New" pitchFamily="49" charset="0"/>
                <a:cs typeface="Courier New" pitchFamily="49" charset="0"/>
              </a:rPr>
              <a:t>12345</a:t>
            </a:r>
            <a:r>
              <a:rPr lang="en-US" sz="1600" smtClean="0"/>
              <a:t>, was entered with no spaces, then </a:t>
            </a:r>
            <a:r>
              <a:rPr lang="en-US" sz="1600" smtClean="0">
                <a:latin typeface="Courier New" pitchFamily="49" charset="0"/>
                <a:cs typeface="Courier New" pitchFamily="49" charset="0"/>
              </a:rPr>
              <a:t>12345</a:t>
            </a:r>
            <a:r>
              <a:rPr lang="en-US" sz="1600" smtClean="0"/>
              <a:t> would be the first and only value read 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95BBB5F-F122-4DBC-A94F-9EB4251F9593}"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7DB2619-3569-46FE-9BDB-D8857FB1924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F20CDE3-7087-4D00-AB77-628C1537D63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22ED4A2-6F57-4B87-9F35-44D3CE8CA1B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2DD220A-6686-44DD-87CE-7ACF4F658A83}"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47E4E5AF-219D-46E6-9A2F-A63B55C599C3}"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5BE6FD96-98F7-478C-A8AC-6F1E9CAC17AF}"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753A432A-0937-4A2E-ACE2-1FD4F58FAC2A}"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D38DBA4-C81E-4226-9B33-7AAAA3524AAF}"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6A04C4B2-6045-423D-A829-4E44B1AA1C3D}"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E1B140-F190-49F4-9A88-9977BBE41B1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70CD0FFC-2AC5-478D-8DC6-4A6A182E4C6C}"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MORE </a:t>
            </a: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SCanner</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6" name="Text Box 3"/>
          <p:cNvSpPr txBox="1">
            <a:spLocks noChangeArrowheads="1"/>
          </p:cNvSpPr>
          <p:nvPr/>
        </p:nvSpPr>
        <p:spPr bwMode="auto">
          <a:xfrm>
            <a:off x="381000" y="1828800"/>
            <a:ext cx="8458200" cy="519113"/>
          </a:xfrm>
          <a:prstGeom prst="rect">
            <a:avLst/>
          </a:prstGeom>
          <a:noFill/>
          <a:ln w="12700">
            <a:noFill/>
            <a:miter lim="800000"/>
            <a:headEnd type="none" w="sm" len="sm"/>
            <a:tailEnd type="none" w="sm" len="sm"/>
          </a:ln>
        </p:spPr>
        <p:txBody>
          <a:bodyPr>
            <a:spAutoFit/>
          </a:bodyPr>
          <a:lstStyle/>
          <a:p>
            <a:r>
              <a:rPr lang="en-US"/>
              <a:t>Scanner </a:t>
            </a:r>
            <a:r>
              <a:rPr lang="en-US">
                <a:solidFill>
                  <a:srgbClr val="FF0000"/>
                </a:solidFill>
              </a:rPr>
              <a:t>keyboard</a:t>
            </a:r>
            <a:r>
              <a:rPr lang="en-US"/>
              <a:t> = new </a:t>
            </a:r>
            <a:r>
              <a:rPr lang="en-US">
                <a:solidFill>
                  <a:schemeClr val="accent2"/>
                </a:solidFill>
              </a:rPr>
              <a:t>Scanner(</a:t>
            </a:r>
            <a:r>
              <a:rPr lang="en-US"/>
              <a:t>System.in</a:t>
            </a:r>
            <a:r>
              <a:rPr lang="en-US">
                <a:solidFill>
                  <a:schemeClr val="accent2"/>
                </a:solidFill>
              </a:rPr>
              <a:t>);</a:t>
            </a:r>
          </a:p>
        </p:txBody>
      </p:sp>
      <p:sp>
        <p:nvSpPr>
          <p:cNvPr id="23558" name="Text Box 13"/>
          <p:cNvSpPr txBox="1">
            <a:spLocks noChangeArrowheads="1"/>
          </p:cNvSpPr>
          <p:nvPr/>
        </p:nvSpPr>
        <p:spPr bwMode="auto">
          <a:xfrm>
            <a:off x="609600" y="4800600"/>
            <a:ext cx="8305800" cy="519113"/>
          </a:xfrm>
          <a:prstGeom prst="rect">
            <a:avLst/>
          </a:prstGeom>
          <a:noFill/>
          <a:ln w="12700">
            <a:noFill/>
            <a:miter lim="800000"/>
            <a:headEnd type="none" w="sm" len="sm"/>
            <a:tailEnd type="none" w="sm" len="sm"/>
          </a:ln>
        </p:spPr>
        <p:txBody>
          <a:bodyPr>
            <a:spAutoFit/>
          </a:bodyPr>
          <a:lstStyle/>
          <a:p>
            <a:r>
              <a:rPr lang="en-US"/>
              <a:t>Scanner </a:t>
            </a:r>
            <a:r>
              <a:rPr lang="en-US">
                <a:solidFill>
                  <a:srgbClr val="FF0000"/>
                </a:solidFill>
              </a:rPr>
              <a:t>chopper</a:t>
            </a:r>
            <a:r>
              <a:rPr lang="en-US"/>
              <a:t> = new </a:t>
            </a:r>
            <a:r>
              <a:rPr lang="en-US">
                <a:solidFill>
                  <a:schemeClr val="accent2"/>
                </a:solidFill>
              </a:rPr>
              <a:t>Scanner(</a:t>
            </a:r>
            <a:r>
              <a:rPr lang="en-US"/>
              <a:t>"at  it  us"</a:t>
            </a:r>
            <a:r>
              <a:rPr lang="en-US">
                <a:solidFill>
                  <a:schemeClr val="accent2"/>
                </a:solidFill>
              </a:rPr>
              <a:t>);</a:t>
            </a:r>
          </a:p>
        </p:txBody>
      </p:sp>
      <p:sp>
        <p:nvSpPr>
          <p:cNvPr id="23559" name="Text Box 14"/>
          <p:cNvSpPr txBox="1">
            <a:spLocks noChangeArrowheads="1"/>
          </p:cNvSpPr>
          <p:nvPr/>
        </p:nvSpPr>
        <p:spPr bwMode="auto">
          <a:xfrm>
            <a:off x="1219200" y="3352800"/>
            <a:ext cx="3124200" cy="457200"/>
          </a:xfrm>
          <a:prstGeom prst="rect">
            <a:avLst/>
          </a:prstGeom>
          <a:noFill/>
          <a:ln w="12700">
            <a:noFill/>
            <a:miter lim="800000"/>
            <a:headEnd type="none" w="sm" len="sm"/>
            <a:tailEnd type="none" w="sm" len="sm"/>
          </a:ln>
        </p:spPr>
        <p:txBody>
          <a:bodyPr>
            <a:spAutoFit/>
          </a:bodyPr>
          <a:lstStyle/>
          <a:p>
            <a:pPr eaLnBrk="1" hangingPunct="1">
              <a:spcBef>
                <a:spcPct val="50000"/>
              </a:spcBef>
            </a:pPr>
            <a:r>
              <a:rPr lang="en-US" sz="2400">
                <a:solidFill>
                  <a:srgbClr val="FF0000"/>
                </a:solidFill>
              </a:rPr>
              <a:t>object / reference</a:t>
            </a:r>
          </a:p>
        </p:txBody>
      </p:sp>
      <p:sp>
        <p:nvSpPr>
          <p:cNvPr id="23560" name="Text Box 15"/>
          <p:cNvSpPr txBox="1">
            <a:spLocks noChangeArrowheads="1"/>
          </p:cNvSpPr>
          <p:nvPr/>
        </p:nvSpPr>
        <p:spPr bwMode="auto">
          <a:xfrm>
            <a:off x="4876800" y="3352800"/>
            <a:ext cx="1947863" cy="457200"/>
          </a:xfrm>
          <a:prstGeom prst="rect">
            <a:avLst/>
          </a:prstGeom>
          <a:noFill/>
          <a:ln w="12700">
            <a:noFill/>
            <a:miter lim="800000"/>
            <a:headEnd type="none" w="sm" len="sm"/>
            <a:tailEnd type="none" w="sm" len="sm"/>
          </a:ln>
        </p:spPr>
        <p:txBody>
          <a:bodyPr wrap="none">
            <a:spAutoFit/>
          </a:bodyPr>
          <a:lstStyle/>
          <a:p>
            <a:pPr eaLnBrk="1" hangingPunct="1"/>
            <a:r>
              <a:rPr lang="en-US" sz="2400">
                <a:solidFill>
                  <a:schemeClr val="accent2"/>
                </a:solidFill>
              </a:rPr>
              <a:t>constructor</a:t>
            </a:r>
          </a:p>
        </p:txBody>
      </p:sp>
      <p:sp>
        <p:nvSpPr>
          <p:cNvPr id="23561" name="Line 16"/>
          <p:cNvSpPr>
            <a:spLocks noChangeShapeType="1"/>
          </p:cNvSpPr>
          <p:nvPr/>
        </p:nvSpPr>
        <p:spPr bwMode="auto">
          <a:xfrm>
            <a:off x="2895600" y="3962400"/>
            <a:ext cx="0" cy="914400"/>
          </a:xfrm>
          <a:prstGeom prst="line">
            <a:avLst/>
          </a:prstGeom>
          <a:noFill/>
          <a:ln w="50800">
            <a:solidFill>
              <a:srgbClr val="FF0000"/>
            </a:solidFill>
            <a:round/>
            <a:headEnd type="none" w="sm" len="sm"/>
            <a:tailEnd type="triangle" w="sm" len="sm"/>
          </a:ln>
        </p:spPr>
        <p:txBody>
          <a:bodyPr/>
          <a:lstStyle/>
          <a:p>
            <a:endParaRPr lang="en-US"/>
          </a:p>
        </p:txBody>
      </p:sp>
      <p:sp>
        <p:nvSpPr>
          <p:cNvPr id="23562" name="Line 17"/>
          <p:cNvSpPr>
            <a:spLocks noChangeShapeType="1"/>
          </p:cNvSpPr>
          <p:nvPr/>
        </p:nvSpPr>
        <p:spPr bwMode="auto">
          <a:xfrm>
            <a:off x="5867400" y="3886200"/>
            <a:ext cx="0" cy="990600"/>
          </a:xfrm>
          <a:prstGeom prst="line">
            <a:avLst/>
          </a:prstGeom>
          <a:noFill/>
          <a:ln w="50800">
            <a:solidFill>
              <a:srgbClr val="0000FF"/>
            </a:solidFill>
            <a:round/>
            <a:headEnd type="none" w="sm" len="sm"/>
            <a:tailEnd type="triangle" w="sm" len="sm"/>
          </a:ln>
        </p:spPr>
        <p:txBody>
          <a:bodyPr/>
          <a:lstStyle/>
          <a:p>
            <a:endParaRPr lang="en-US"/>
          </a:p>
        </p:txBody>
      </p:sp>
      <p:sp>
        <p:nvSpPr>
          <p:cNvPr id="23563" name="Line 18"/>
          <p:cNvSpPr>
            <a:spLocks noChangeShapeType="1"/>
          </p:cNvSpPr>
          <p:nvPr/>
        </p:nvSpPr>
        <p:spPr bwMode="auto">
          <a:xfrm flipV="1">
            <a:off x="2819400" y="2438400"/>
            <a:ext cx="0" cy="762000"/>
          </a:xfrm>
          <a:prstGeom prst="line">
            <a:avLst/>
          </a:prstGeom>
          <a:noFill/>
          <a:ln w="50800">
            <a:solidFill>
              <a:srgbClr val="FF0000"/>
            </a:solidFill>
            <a:round/>
            <a:headEnd type="none" w="sm" len="sm"/>
            <a:tailEnd type="triangle" w="sm" len="sm"/>
          </a:ln>
        </p:spPr>
        <p:txBody>
          <a:bodyPr/>
          <a:lstStyle/>
          <a:p>
            <a:endParaRPr lang="en-US"/>
          </a:p>
        </p:txBody>
      </p:sp>
      <p:sp>
        <p:nvSpPr>
          <p:cNvPr id="23564" name="Line 19"/>
          <p:cNvSpPr>
            <a:spLocks noChangeShapeType="1"/>
          </p:cNvSpPr>
          <p:nvPr/>
        </p:nvSpPr>
        <p:spPr bwMode="auto">
          <a:xfrm flipV="1">
            <a:off x="5867400" y="2438400"/>
            <a:ext cx="0" cy="914400"/>
          </a:xfrm>
          <a:prstGeom prst="line">
            <a:avLst/>
          </a:prstGeom>
          <a:noFill/>
          <a:ln w="50800">
            <a:solidFill>
              <a:srgbClr val="0000FF"/>
            </a:solidFill>
            <a:round/>
            <a:headEnd type="none" w="sm" len="sm"/>
            <a:tailEnd type="triangle" w="sm" len="sm"/>
          </a:ln>
        </p:spPr>
        <p:txBody>
          <a:bodyPr/>
          <a:lstStyle/>
          <a:p>
            <a:endParaRPr lang="en-US"/>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Text Box 3"/>
          <p:cNvSpPr txBox="1">
            <a:spLocks noChangeArrowheads="1"/>
          </p:cNvSpPr>
          <p:nvPr/>
        </p:nvSpPr>
        <p:spPr bwMode="auto">
          <a:xfrm>
            <a:off x="381000" y="1600200"/>
            <a:ext cx="8763000" cy="2246769"/>
          </a:xfrm>
          <a:prstGeom prst="rect">
            <a:avLst/>
          </a:prstGeom>
          <a:noFill/>
          <a:ln w="9525">
            <a:noFill/>
            <a:miter lim="800000"/>
            <a:headEnd/>
            <a:tailEnd/>
          </a:ln>
        </p:spPr>
        <p:txBody>
          <a:bodyPr wrap="square">
            <a:spAutoFit/>
          </a:bodyPr>
          <a:lstStyle/>
          <a:p>
            <a:pPr eaLnBrk="1" hangingPunct="1"/>
            <a:r>
              <a:rPr lang="en-US" dirty="0" smtClean="0"/>
              <a:t>Scanner  </a:t>
            </a:r>
            <a:r>
              <a:rPr lang="en-US" dirty="0" smtClean="0"/>
              <a:t>chop </a:t>
            </a:r>
            <a:r>
              <a:rPr lang="en-US" dirty="0"/>
              <a:t>= </a:t>
            </a:r>
            <a:r>
              <a:rPr lang="en-US" dirty="0" smtClean="0"/>
              <a:t>new </a:t>
            </a:r>
            <a:r>
              <a:rPr lang="en-US" dirty="0" smtClean="0"/>
              <a:t>Scanner("8    9   3");</a:t>
            </a:r>
            <a:endParaRPr lang="en-US" dirty="0"/>
          </a:p>
          <a:p>
            <a:pPr eaLnBrk="1" hangingPunct="1"/>
            <a:endParaRPr lang="en-US" dirty="0"/>
          </a:p>
          <a:p>
            <a:pPr eaLnBrk="1" hangingPunct="1"/>
            <a:r>
              <a:rPr lang="en-US" dirty="0" err="1" smtClean="0"/>
              <a:t>out.println</a:t>
            </a:r>
            <a:r>
              <a:rPr lang="en-US" dirty="0" smtClean="0"/>
              <a:t>(</a:t>
            </a:r>
            <a:r>
              <a:rPr lang="en-US" dirty="0" err="1" smtClean="0"/>
              <a:t>chop.nextInt</a:t>
            </a:r>
            <a:r>
              <a:rPr lang="en-US" dirty="0"/>
              <a:t>());</a:t>
            </a:r>
          </a:p>
          <a:p>
            <a:pPr eaLnBrk="1" hangingPunct="1"/>
            <a:r>
              <a:rPr lang="en-US" dirty="0" err="1" smtClean="0"/>
              <a:t>out.println</a:t>
            </a:r>
            <a:r>
              <a:rPr lang="en-US" dirty="0" smtClean="0"/>
              <a:t>(</a:t>
            </a:r>
            <a:r>
              <a:rPr lang="en-US" dirty="0" err="1" smtClean="0"/>
              <a:t>chop.nextInt</a:t>
            </a:r>
            <a:r>
              <a:rPr lang="en-US" dirty="0"/>
              <a:t>());</a:t>
            </a:r>
          </a:p>
          <a:p>
            <a:pPr eaLnBrk="1" hangingPunct="1"/>
            <a:r>
              <a:rPr lang="en-US" dirty="0" err="1" smtClean="0"/>
              <a:t>out.println</a:t>
            </a:r>
            <a:r>
              <a:rPr lang="en-US" dirty="0" smtClean="0"/>
              <a:t>(</a:t>
            </a:r>
            <a:r>
              <a:rPr lang="en-US" dirty="0" err="1" smtClean="0"/>
              <a:t>chop.nextInt</a:t>
            </a:r>
            <a:r>
              <a:rPr lang="en-US" dirty="0" smtClean="0"/>
              <a:t>());</a:t>
            </a:r>
            <a:endParaRPr lang="en-US" dirty="0"/>
          </a:p>
        </p:txBody>
      </p:sp>
      <p:sp>
        <p:nvSpPr>
          <p:cNvPr id="223237" name="Text Box 5"/>
          <p:cNvSpPr txBox="1">
            <a:spLocks noChangeArrowheads="1"/>
          </p:cNvSpPr>
          <p:nvPr/>
        </p:nvSpPr>
        <p:spPr bwMode="auto">
          <a:xfrm>
            <a:off x="6858000" y="3581400"/>
            <a:ext cx="1905000" cy="2054225"/>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dirty="0">
                <a:solidFill>
                  <a:srgbClr val="FF0000"/>
                </a:solidFill>
              </a:rPr>
              <a:t>OUTPUT</a:t>
            </a:r>
            <a:r>
              <a:rPr lang="en-US" sz="3200" dirty="0"/>
              <a:t/>
            </a:r>
            <a:br>
              <a:rPr lang="en-US" sz="3200" dirty="0"/>
            </a:br>
            <a:r>
              <a:rPr lang="en-US" sz="3200" dirty="0"/>
              <a:t>8</a:t>
            </a:r>
            <a:br>
              <a:rPr lang="en-US" sz="3200" dirty="0"/>
            </a:br>
            <a:r>
              <a:rPr lang="en-US" sz="3200" dirty="0"/>
              <a:t>9</a:t>
            </a:r>
            <a:br>
              <a:rPr lang="en-US" sz="3200" dirty="0"/>
            </a:br>
            <a:r>
              <a:rPr lang="en-US" sz="3200" dirty="0"/>
              <a:t>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Parsing Strings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85800" y="4876799"/>
            <a:ext cx="2286000" cy="16910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anim calcmode="lin" valueType="num">
                                      <p:cBhvr additive="base">
                                        <p:cTn id="7" dur="500" fill="hold"/>
                                        <p:tgtEl>
                                          <p:spTgt spid="223237"/>
                                        </p:tgtEl>
                                        <p:attrNameLst>
                                          <p:attrName>ppt_x</p:attrName>
                                        </p:attrNameLst>
                                      </p:cBhvr>
                                      <p:tavLst>
                                        <p:tav tm="0">
                                          <p:val>
                                            <p:strVal val="#ppt_x"/>
                                          </p:val>
                                        </p:tav>
                                        <p:tav tm="100000">
                                          <p:val>
                                            <p:strVal val="#ppt_x"/>
                                          </p:val>
                                        </p:tav>
                                      </p:tavLst>
                                    </p:anim>
                                    <p:anim calcmode="lin" valueType="num">
                                      <p:cBhvr additive="base">
                                        <p:cTn id="8" dur="500" fill="hold"/>
                                        <p:tgtEl>
                                          <p:spTgt spid="223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4" name="Text Box 3"/>
          <p:cNvSpPr txBox="1">
            <a:spLocks noChangeArrowheads="1"/>
          </p:cNvSpPr>
          <p:nvPr/>
        </p:nvSpPr>
        <p:spPr bwMode="auto">
          <a:xfrm>
            <a:off x="304800" y="1600200"/>
            <a:ext cx="8839200" cy="3108543"/>
          </a:xfrm>
          <a:prstGeom prst="rect">
            <a:avLst/>
          </a:prstGeom>
          <a:noFill/>
          <a:ln w="9525">
            <a:noFill/>
            <a:miter lim="800000"/>
            <a:headEnd/>
            <a:tailEnd/>
          </a:ln>
        </p:spPr>
        <p:txBody>
          <a:bodyPr wrap="square">
            <a:spAutoFit/>
          </a:bodyPr>
          <a:lstStyle/>
          <a:p>
            <a:pPr eaLnBrk="1" hangingPunct="1"/>
            <a:r>
              <a:rPr lang="en-US" dirty="0" smtClean="0"/>
              <a:t>Scanner </a:t>
            </a:r>
            <a:r>
              <a:rPr lang="en-US" dirty="0" smtClean="0"/>
              <a:t>chop </a:t>
            </a:r>
            <a:r>
              <a:rPr lang="en-US" dirty="0"/>
              <a:t>= </a:t>
            </a:r>
            <a:r>
              <a:rPr lang="en-US" dirty="0" smtClean="0"/>
              <a:t>new </a:t>
            </a:r>
            <a:r>
              <a:rPr lang="en-US" dirty="0"/>
              <a:t>Scanner</a:t>
            </a:r>
            <a:r>
              <a:rPr lang="en-US" dirty="0" smtClean="0"/>
              <a:t>("</a:t>
            </a:r>
            <a:r>
              <a:rPr lang="en-US" dirty="0" err="1" smtClean="0"/>
              <a:t>i</a:t>
            </a:r>
            <a:r>
              <a:rPr lang="en-US" dirty="0" smtClean="0"/>
              <a:t> love </a:t>
            </a:r>
            <a:r>
              <a:rPr lang="en-US" dirty="0" err="1" smtClean="0"/>
              <a:t>aplus</a:t>
            </a:r>
            <a:r>
              <a:rPr lang="en-US" dirty="0" smtClean="0"/>
              <a:t>");</a:t>
            </a:r>
            <a:endParaRPr lang="en-US" dirty="0"/>
          </a:p>
          <a:p>
            <a:pPr eaLnBrk="1" hangingPunct="1"/>
            <a:endParaRPr lang="en-US" dirty="0"/>
          </a:p>
          <a:p>
            <a:pPr eaLnBrk="1" hangingPunct="1"/>
            <a:r>
              <a:rPr lang="en-US" dirty="0" err="1" smtClean="0"/>
              <a:t>out.println</a:t>
            </a:r>
            <a:r>
              <a:rPr lang="en-US" dirty="0" smtClean="0"/>
              <a:t>(</a:t>
            </a:r>
            <a:r>
              <a:rPr lang="en-US" dirty="0" err="1" smtClean="0"/>
              <a:t>chop.next</a:t>
            </a:r>
            <a:r>
              <a:rPr lang="en-US" dirty="0"/>
              <a:t>()); </a:t>
            </a:r>
          </a:p>
          <a:p>
            <a:pPr eaLnBrk="1" hangingPunct="1"/>
            <a:r>
              <a:rPr lang="en-US" dirty="0" err="1" smtClean="0"/>
              <a:t>out.println</a:t>
            </a:r>
            <a:r>
              <a:rPr lang="en-US" dirty="0" smtClean="0"/>
              <a:t>(</a:t>
            </a:r>
            <a:r>
              <a:rPr lang="en-US" dirty="0" err="1" smtClean="0"/>
              <a:t>chop.next</a:t>
            </a:r>
            <a:r>
              <a:rPr lang="en-US" dirty="0"/>
              <a:t>());     </a:t>
            </a:r>
            <a:endParaRPr lang="en-US" dirty="0">
              <a:solidFill>
                <a:srgbClr val="FF0000"/>
              </a:solidFill>
            </a:endParaRPr>
          </a:p>
          <a:p>
            <a:pPr eaLnBrk="1" hangingPunct="1"/>
            <a:r>
              <a:rPr lang="en-US" dirty="0" err="1" smtClean="0"/>
              <a:t>out.println</a:t>
            </a:r>
            <a:r>
              <a:rPr lang="en-US" dirty="0" smtClean="0"/>
              <a:t>(</a:t>
            </a:r>
            <a:r>
              <a:rPr lang="en-US" dirty="0" err="1" smtClean="0"/>
              <a:t>chop.next</a:t>
            </a:r>
            <a:r>
              <a:rPr lang="en-US" dirty="0"/>
              <a:t>());     </a:t>
            </a:r>
            <a:endParaRPr lang="en-US" dirty="0">
              <a:solidFill>
                <a:srgbClr val="FF0000"/>
              </a:solidFill>
            </a:endParaRPr>
          </a:p>
          <a:p>
            <a:pPr eaLnBrk="1" hangingPunct="1"/>
            <a:endParaRPr lang="en-US" dirty="0">
              <a:solidFill>
                <a:srgbClr val="FF0000"/>
              </a:solidFill>
            </a:endParaRPr>
          </a:p>
          <a:p>
            <a:pPr eaLnBrk="1" hangingPunct="1"/>
            <a:endParaRPr lang="en-US" dirty="0"/>
          </a:p>
        </p:txBody>
      </p:sp>
      <p:sp>
        <p:nvSpPr>
          <p:cNvPr id="221188" name="Text Box 4"/>
          <p:cNvSpPr txBox="1">
            <a:spLocks noChangeArrowheads="1"/>
          </p:cNvSpPr>
          <p:nvPr/>
        </p:nvSpPr>
        <p:spPr bwMode="auto">
          <a:xfrm>
            <a:off x="6858000" y="3429000"/>
            <a:ext cx="1905000" cy="2054225"/>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dirty="0">
                <a:solidFill>
                  <a:srgbClr val="FF0000"/>
                </a:solidFill>
              </a:rPr>
              <a:t>OUTPUT</a:t>
            </a:r>
            <a:r>
              <a:rPr lang="en-US" sz="3200" dirty="0"/>
              <a:t/>
            </a:r>
            <a:br>
              <a:rPr lang="en-US" sz="3200" dirty="0"/>
            </a:br>
            <a:r>
              <a:rPr lang="en-US" sz="3200" dirty="0" smtClean="0"/>
              <a:t>I </a:t>
            </a:r>
            <a:r>
              <a:rPr lang="en-US" sz="3200" dirty="0"/>
              <a:t/>
            </a:r>
            <a:br>
              <a:rPr lang="en-US" sz="3200" dirty="0"/>
            </a:br>
            <a:r>
              <a:rPr lang="en-US" sz="3200" dirty="0" smtClean="0"/>
              <a:t>love</a:t>
            </a:r>
            <a:r>
              <a:rPr lang="en-US" sz="3200" dirty="0"/>
              <a:t/>
            </a:r>
            <a:br>
              <a:rPr lang="en-US" sz="3200" dirty="0"/>
            </a:br>
            <a:r>
              <a:rPr lang="en-US" sz="3200" dirty="0" err="1" smtClean="0"/>
              <a:t>aplus</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Parsing Strings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685800" y="4876799"/>
            <a:ext cx="2286000" cy="16910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additive="base">
                                        <p:cTn id="7" dur="500" fill="hold"/>
                                        <p:tgtEl>
                                          <p:spTgt spid="221188"/>
                                        </p:tgtEl>
                                        <p:attrNameLst>
                                          <p:attrName>ppt_x</p:attrName>
                                        </p:attrNameLst>
                                      </p:cBhvr>
                                      <p:tavLst>
                                        <p:tav tm="0">
                                          <p:val>
                                            <p:strVal val="#ppt_x"/>
                                          </p:val>
                                        </p:tav>
                                        <p:tav tm="100000">
                                          <p:val>
                                            <p:strVal val="#ppt_x"/>
                                          </p:val>
                                        </p:tav>
                                      </p:tavLst>
                                    </p:anim>
                                    <p:anim calcmode="lin" valueType="num">
                                      <p:cBhvr additive="base">
                                        <p:cTn id="8" dur="500" fill="hold"/>
                                        <p:tgtEl>
                                          <p:spTgt spid="221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8" name="Text Box 3"/>
          <p:cNvSpPr txBox="1">
            <a:spLocks noChangeArrowheads="1"/>
          </p:cNvSpPr>
          <p:nvPr/>
        </p:nvSpPr>
        <p:spPr bwMode="auto">
          <a:xfrm>
            <a:off x="457200" y="1524000"/>
            <a:ext cx="8305800" cy="2677656"/>
          </a:xfrm>
          <a:prstGeom prst="rect">
            <a:avLst/>
          </a:prstGeom>
          <a:noFill/>
          <a:ln w="9525">
            <a:noFill/>
            <a:miter lim="800000"/>
            <a:headEnd/>
            <a:tailEnd/>
          </a:ln>
        </p:spPr>
        <p:txBody>
          <a:bodyPr wrap="square">
            <a:spAutoFit/>
          </a:bodyPr>
          <a:lstStyle/>
          <a:p>
            <a:pPr eaLnBrk="1" hangingPunct="1"/>
            <a:r>
              <a:rPr lang="en-US" dirty="0"/>
              <a:t>Scanner </a:t>
            </a:r>
            <a:r>
              <a:rPr lang="en-US" dirty="0" smtClean="0"/>
              <a:t>chop </a:t>
            </a:r>
            <a:r>
              <a:rPr lang="en-US" dirty="0"/>
              <a:t>= </a:t>
            </a:r>
            <a:r>
              <a:rPr lang="en-US" dirty="0" smtClean="0"/>
              <a:t>new </a:t>
            </a:r>
            <a:r>
              <a:rPr lang="en-US" dirty="0"/>
              <a:t>Scanner</a:t>
            </a:r>
            <a:r>
              <a:rPr lang="en-US" dirty="0" smtClean="0"/>
              <a:t>("I love </a:t>
            </a:r>
            <a:r>
              <a:rPr lang="en-US" dirty="0" err="1" smtClean="0"/>
              <a:t>aplus</a:t>
            </a:r>
            <a:r>
              <a:rPr lang="en-US" dirty="0" smtClean="0"/>
              <a:t>");</a:t>
            </a:r>
            <a:endParaRPr lang="en-US" dirty="0"/>
          </a:p>
          <a:p>
            <a:pPr eaLnBrk="1" hangingPunct="1"/>
            <a:endParaRPr lang="en-US" dirty="0"/>
          </a:p>
          <a:p>
            <a:pPr eaLnBrk="1" hangingPunct="1"/>
            <a:r>
              <a:rPr lang="en-US" dirty="0" err="1"/>
              <a:t>out.println</a:t>
            </a:r>
            <a:r>
              <a:rPr lang="en-US" dirty="0"/>
              <a:t>(</a:t>
            </a:r>
            <a:r>
              <a:rPr lang="en-US" dirty="0" err="1"/>
              <a:t>chopper.next</a:t>
            </a:r>
            <a:r>
              <a:rPr lang="en-US" dirty="0"/>
              <a:t>()); </a:t>
            </a:r>
          </a:p>
          <a:p>
            <a:pPr eaLnBrk="1" hangingPunct="1"/>
            <a:r>
              <a:rPr lang="en-US" dirty="0" err="1"/>
              <a:t>out.println</a:t>
            </a:r>
            <a:r>
              <a:rPr lang="en-US" dirty="0"/>
              <a:t>(</a:t>
            </a:r>
            <a:r>
              <a:rPr lang="en-US" dirty="0" err="1"/>
              <a:t>chopper.next</a:t>
            </a:r>
            <a:r>
              <a:rPr lang="en-US" dirty="0"/>
              <a:t>());     </a:t>
            </a:r>
            <a:endParaRPr lang="en-US" dirty="0">
              <a:solidFill>
                <a:srgbClr val="FF0000"/>
              </a:solidFill>
            </a:endParaRPr>
          </a:p>
          <a:p>
            <a:pPr eaLnBrk="1" hangingPunct="1"/>
            <a:r>
              <a:rPr lang="en-US" dirty="0" err="1"/>
              <a:t>out.println</a:t>
            </a:r>
            <a:r>
              <a:rPr lang="en-US" dirty="0"/>
              <a:t>(</a:t>
            </a:r>
            <a:r>
              <a:rPr lang="en-US" dirty="0" err="1"/>
              <a:t>chopper.next</a:t>
            </a:r>
            <a:r>
              <a:rPr lang="en-US" dirty="0"/>
              <a:t>()); </a:t>
            </a:r>
          </a:p>
          <a:p>
            <a:r>
              <a:rPr lang="en-US" dirty="0" err="1"/>
              <a:t>out.println</a:t>
            </a:r>
            <a:r>
              <a:rPr lang="en-US" dirty="0"/>
              <a:t>(</a:t>
            </a:r>
            <a:r>
              <a:rPr lang="en-US" dirty="0" err="1"/>
              <a:t>chopper.next</a:t>
            </a:r>
            <a:r>
              <a:rPr lang="en-US" dirty="0"/>
              <a:t>());     </a:t>
            </a:r>
          </a:p>
        </p:txBody>
      </p:sp>
      <p:sp>
        <p:nvSpPr>
          <p:cNvPr id="295940" name="Text Box 4"/>
          <p:cNvSpPr txBox="1">
            <a:spLocks noChangeArrowheads="1"/>
          </p:cNvSpPr>
          <p:nvPr/>
        </p:nvSpPr>
        <p:spPr bwMode="auto">
          <a:xfrm>
            <a:off x="6781800" y="2819400"/>
            <a:ext cx="1905000" cy="2554545"/>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dirty="0">
                <a:solidFill>
                  <a:srgbClr val="FF0000"/>
                </a:solidFill>
              </a:rPr>
              <a:t>OUTPUT</a:t>
            </a:r>
            <a:r>
              <a:rPr lang="en-US" sz="3200" dirty="0"/>
              <a:t/>
            </a:r>
            <a:br>
              <a:rPr lang="en-US" sz="3200" dirty="0"/>
            </a:br>
            <a:r>
              <a:rPr lang="en-US" sz="3200" dirty="0" smtClean="0"/>
              <a:t>I</a:t>
            </a:r>
            <a:br>
              <a:rPr lang="en-US" sz="3200" dirty="0" smtClean="0"/>
            </a:br>
            <a:r>
              <a:rPr lang="en-US" sz="3200" dirty="0" smtClean="0"/>
              <a:t>love</a:t>
            </a:r>
            <a:br>
              <a:rPr lang="en-US" sz="3200" dirty="0" smtClean="0"/>
            </a:br>
            <a:r>
              <a:rPr lang="en-US" sz="3200" dirty="0" err="1" smtClean="0"/>
              <a:t>aplus</a:t>
            </a:r>
            <a:r>
              <a:rPr lang="en-US" sz="3200" dirty="0" smtClean="0"/>
              <a:t/>
            </a:r>
            <a:br>
              <a:rPr lang="en-US" sz="3200" dirty="0" smtClean="0"/>
            </a:br>
            <a:r>
              <a:rPr lang="en-US" sz="3200" dirty="0" smtClean="0"/>
              <a:t>error</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Parsing Strings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685800" y="4876799"/>
            <a:ext cx="2286000" cy="169107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 calcmode="lin" valueType="num">
                                      <p:cBhvr additive="base">
                                        <p:cTn id="7" dur="500" fill="hold"/>
                                        <p:tgtEl>
                                          <p:spTgt spid="295940"/>
                                        </p:tgtEl>
                                        <p:attrNameLst>
                                          <p:attrName>ppt_x</p:attrName>
                                        </p:attrNameLst>
                                      </p:cBhvr>
                                      <p:tavLst>
                                        <p:tav tm="0">
                                          <p:val>
                                            <p:strVal val="#ppt_x"/>
                                          </p:val>
                                        </p:tav>
                                        <p:tav tm="100000">
                                          <p:val>
                                            <p:strVal val="#ppt_x"/>
                                          </p:val>
                                        </p:tav>
                                      </p:tavLst>
                                    </p:anim>
                                    <p:anim calcmode="lin" valueType="num">
                                      <p:cBhvr additive="base">
                                        <p:cTn id="8" dur="500" fill="hold"/>
                                        <p:tgtEl>
                                          <p:spTgt spid="295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457200" y="2895600"/>
            <a:ext cx="80772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scannertwo.java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Scanner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with</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Loops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261181" name="Group 61"/>
          <p:cNvGraphicFramePr>
            <a:graphicFrameLocks noGrp="1"/>
          </p:cNvGraphicFramePr>
          <p:nvPr/>
        </p:nvGraphicFramePr>
        <p:xfrm>
          <a:off x="609600" y="457200"/>
          <a:ext cx="8077200" cy="4727578"/>
        </p:xfrm>
        <a:graphic>
          <a:graphicData uri="http://schemas.openxmlformats.org/drawingml/2006/table">
            <a:tbl>
              <a:tblPr/>
              <a:tblGrid>
                <a:gridCol w="2720975"/>
                <a:gridCol w="5356225"/>
              </a:tblGrid>
              <a:tr h="14128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3300"/>
                          </a:solidFill>
                          <a:effectLst/>
                          <a:latin typeface="Tahoma" pitchFamily="34" charset="0"/>
                        </a:rPr>
                        <a:t>Scanner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556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hasNextByte()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bytes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hasNextShort()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shorts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ints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hasNextLong()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longs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doubles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Strings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9727" name="Rectangle 35"/>
          <p:cNvSpPr>
            <a:spLocks noChangeArrowheads="1"/>
          </p:cNvSpPr>
          <p:nvPr/>
        </p:nvSpPr>
        <p:spPr bwMode="auto">
          <a:xfrm>
            <a:off x="914400" y="5486400"/>
            <a:ext cx="7470775" cy="531813"/>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All of these methods return true or false.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Text Box 2"/>
          <p:cNvSpPr txBox="1">
            <a:spLocks noChangeArrowheads="1"/>
          </p:cNvSpPr>
          <p:nvPr/>
        </p:nvSpPr>
        <p:spPr bwMode="auto">
          <a:xfrm>
            <a:off x="990600" y="1447800"/>
            <a:ext cx="7543800" cy="4051300"/>
          </a:xfrm>
          <a:prstGeom prst="rect">
            <a:avLst/>
          </a:prstGeom>
          <a:noFill/>
          <a:ln w="9525">
            <a:noFill/>
            <a:miter lim="800000"/>
            <a:headEnd/>
            <a:tailEnd/>
          </a:ln>
        </p:spPr>
        <p:txBody>
          <a:bodyPr>
            <a:spAutoFit/>
          </a:bodyPr>
          <a:lstStyle/>
          <a:p>
            <a:pPr eaLnBrk="1" hangingPunct="1"/>
            <a:endParaRPr lang="en-US" sz="2400">
              <a:latin typeface="Courier New" pitchFamily="49" charset="0"/>
            </a:endParaRPr>
          </a:p>
          <a:p>
            <a:pPr eaLnBrk="1" hangingPunct="1"/>
            <a:endParaRPr lang="en-US" sz="2400">
              <a:latin typeface="Courier New" pitchFamily="49" charset="0"/>
            </a:endParaRPr>
          </a:p>
          <a:p>
            <a:pPr eaLnBrk="1" hangingPunct="1"/>
            <a:r>
              <a:rPr lang="en-US" sz="4400"/>
              <a:t>while ( I have candy ) </a:t>
            </a:r>
          </a:p>
          <a:p>
            <a:pPr eaLnBrk="1" hangingPunct="1"/>
            <a:r>
              <a:rPr lang="en-US" sz="4400"/>
              <a:t>{</a:t>
            </a:r>
          </a:p>
          <a:p>
            <a:pPr eaLnBrk="1" hangingPunct="1"/>
            <a:r>
              <a:rPr lang="en-US" sz="4400"/>
              <a:t>       </a:t>
            </a:r>
          </a:p>
          <a:p>
            <a:pPr eaLnBrk="1" hangingPunct="1"/>
            <a:r>
              <a:rPr lang="en-US" sz="4400"/>
              <a:t>}</a:t>
            </a:r>
            <a:r>
              <a:rPr lang="en-US" sz="3600"/>
              <a:t>	</a:t>
            </a:r>
          </a:p>
          <a:p>
            <a:pPr eaLnBrk="1" hangingPunct="1"/>
            <a:endParaRPr lang="en-US" sz="3600">
              <a:latin typeface="Courier New" pitchFamily="49" charset="0"/>
            </a:endParaRPr>
          </a:p>
        </p:txBody>
      </p:sp>
      <p:sp>
        <p:nvSpPr>
          <p:cNvPr id="231430" name="Text Box 6"/>
          <p:cNvSpPr txBox="1">
            <a:spLocks noChangeArrowheads="1"/>
          </p:cNvSpPr>
          <p:nvPr/>
        </p:nvSpPr>
        <p:spPr bwMode="auto">
          <a:xfrm>
            <a:off x="2209800" y="3657600"/>
            <a:ext cx="3276600" cy="2054225"/>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a:solidFill>
                  <a:srgbClr val="FF0000"/>
                </a:solidFill>
              </a:rPr>
              <a:t>DIAGNOSIS</a:t>
            </a:r>
            <a:r>
              <a:rPr lang="en-US" sz="3200"/>
              <a:t/>
            </a:r>
            <a:br>
              <a:rPr lang="en-US" sz="3200"/>
            </a:br>
            <a:r>
              <a:rPr lang="en-US" sz="3200"/>
              <a:t>Infinite Loop!</a:t>
            </a:r>
            <a:br>
              <a:rPr lang="en-US" sz="3200"/>
            </a:br>
            <a:r>
              <a:rPr lang="en-US" sz="3200"/>
              <a:t>No candy </a:t>
            </a:r>
            <a:br>
              <a:rPr lang="en-US" sz="3200"/>
            </a:br>
            <a:r>
              <a:rPr lang="en-US" sz="3200"/>
              <a:t>was eaten.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While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7010400" y="3429000"/>
            <a:ext cx="1828800" cy="30580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30"/>
                                        </p:tgtEl>
                                        <p:attrNameLst>
                                          <p:attrName>style.visibility</p:attrName>
                                        </p:attrNameLst>
                                      </p:cBhvr>
                                      <p:to>
                                        <p:strVal val="visible"/>
                                      </p:to>
                                    </p:set>
                                    <p:anim calcmode="lin" valueType="num">
                                      <p:cBhvr additive="base">
                                        <p:cTn id="7" dur="500" fill="hold"/>
                                        <p:tgtEl>
                                          <p:spTgt spid="231430"/>
                                        </p:tgtEl>
                                        <p:attrNameLst>
                                          <p:attrName>ppt_x</p:attrName>
                                        </p:attrNameLst>
                                      </p:cBhvr>
                                      <p:tavLst>
                                        <p:tav tm="0">
                                          <p:val>
                                            <p:strVal val="#ppt_x"/>
                                          </p:val>
                                        </p:tav>
                                        <p:tav tm="100000">
                                          <p:val>
                                            <p:strVal val="#ppt_x"/>
                                          </p:val>
                                        </p:tav>
                                      </p:tavLst>
                                    </p:anim>
                                    <p:anim calcmode="lin" valueType="num">
                                      <p:cBhvr additive="base">
                                        <p:cTn id="8" dur="500" fill="hold"/>
                                        <p:tgtEl>
                                          <p:spTgt spid="231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Text Box 2"/>
          <p:cNvSpPr txBox="1">
            <a:spLocks noChangeArrowheads="1"/>
          </p:cNvSpPr>
          <p:nvPr/>
        </p:nvSpPr>
        <p:spPr bwMode="auto">
          <a:xfrm>
            <a:off x="762000" y="1143000"/>
            <a:ext cx="7543800" cy="4051300"/>
          </a:xfrm>
          <a:prstGeom prst="rect">
            <a:avLst/>
          </a:prstGeom>
          <a:noFill/>
          <a:ln w="9525">
            <a:noFill/>
            <a:miter lim="800000"/>
            <a:headEnd/>
            <a:tailEnd/>
          </a:ln>
        </p:spPr>
        <p:txBody>
          <a:bodyPr>
            <a:spAutoFit/>
          </a:bodyPr>
          <a:lstStyle/>
          <a:p>
            <a:pPr eaLnBrk="1" hangingPunct="1"/>
            <a:endParaRPr lang="en-US" sz="2400">
              <a:latin typeface="Courier New" pitchFamily="49" charset="0"/>
            </a:endParaRPr>
          </a:p>
          <a:p>
            <a:pPr eaLnBrk="1" hangingPunct="1"/>
            <a:endParaRPr lang="en-US" sz="2400">
              <a:latin typeface="Courier New" pitchFamily="49" charset="0"/>
            </a:endParaRPr>
          </a:p>
          <a:p>
            <a:pPr eaLnBrk="1" hangingPunct="1"/>
            <a:r>
              <a:rPr lang="en-US" sz="4400"/>
              <a:t>while ( I have candy ) </a:t>
            </a:r>
          </a:p>
          <a:p>
            <a:pPr eaLnBrk="1" hangingPunct="1"/>
            <a:r>
              <a:rPr lang="en-US" sz="4400"/>
              <a:t>{</a:t>
            </a:r>
          </a:p>
          <a:p>
            <a:pPr eaLnBrk="1" hangingPunct="1"/>
            <a:r>
              <a:rPr lang="en-US" sz="4400"/>
              <a:t>   eat a piece of candy</a:t>
            </a:r>
          </a:p>
          <a:p>
            <a:pPr eaLnBrk="1" hangingPunct="1"/>
            <a:r>
              <a:rPr lang="en-US" sz="4400"/>
              <a:t>}</a:t>
            </a:r>
            <a:r>
              <a:rPr lang="en-US" sz="3600"/>
              <a:t>	</a:t>
            </a:r>
          </a:p>
          <a:p>
            <a:pPr eaLnBrk="1" hangingPunct="1"/>
            <a:endParaRPr lang="en-US" sz="3600">
              <a:latin typeface="Courier New" pitchFamily="49" charset="0"/>
            </a:endParaRPr>
          </a:p>
        </p:txBody>
      </p:sp>
      <p:sp>
        <p:nvSpPr>
          <p:cNvPr id="300038" name="Text Box 6"/>
          <p:cNvSpPr txBox="1">
            <a:spLocks noChangeArrowheads="1"/>
          </p:cNvSpPr>
          <p:nvPr/>
        </p:nvSpPr>
        <p:spPr bwMode="auto">
          <a:xfrm>
            <a:off x="1066800" y="4876800"/>
            <a:ext cx="4572000" cy="1079500"/>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dirty="0">
                <a:solidFill>
                  <a:srgbClr val="FF0000"/>
                </a:solidFill>
              </a:rPr>
              <a:t>DIAGNOSIS</a:t>
            </a:r>
            <a:r>
              <a:rPr lang="en-US" sz="3200" dirty="0"/>
              <a:t/>
            </a:r>
            <a:br>
              <a:rPr lang="en-US" sz="3200" dirty="0"/>
            </a:br>
            <a:r>
              <a:rPr lang="en-US" sz="3200" dirty="0"/>
              <a:t>All candy gets eaten.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While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7010400" y="3429000"/>
            <a:ext cx="1828800" cy="30580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ppt_x"/>
                                          </p:val>
                                        </p:tav>
                                        <p:tav tm="100000">
                                          <p:val>
                                            <p:strVal val="#ppt_x"/>
                                          </p:val>
                                        </p:tav>
                                      </p:tavLst>
                                    </p:anim>
                                    <p:anim calcmode="lin" valueType="num">
                                      <p:cBhvr additive="base">
                                        <p:cTn id="8" dur="500" fill="hold"/>
                                        <p:tgtEl>
                                          <p:spTgt spid="3000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1" name="Text Box 2"/>
          <p:cNvSpPr txBox="1">
            <a:spLocks noChangeArrowheads="1"/>
          </p:cNvSpPr>
          <p:nvPr/>
        </p:nvSpPr>
        <p:spPr bwMode="auto">
          <a:xfrm>
            <a:off x="685800" y="1371600"/>
            <a:ext cx="7543800" cy="3873500"/>
          </a:xfrm>
          <a:prstGeom prst="rect">
            <a:avLst/>
          </a:prstGeom>
          <a:noFill/>
          <a:ln w="9525">
            <a:noFill/>
            <a:miter lim="800000"/>
            <a:headEnd/>
            <a:tailEnd/>
          </a:ln>
        </p:spPr>
        <p:txBody>
          <a:bodyPr>
            <a:spAutoFit/>
          </a:bodyPr>
          <a:lstStyle/>
          <a:p>
            <a:pPr eaLnBrk="1" hangingPunct="1"/>
            <a:endParaRPr lang="en-US" sz="2400">
              <a:latin typeface="Courier New" pitchFamily="49" charset="0"/>
            </a:endParaRPr>
          </a:p>
          <a:p>
            <a:pPr eaLnBrk="1" hangingPunct="1"/>
            <a:r>
              <a:rPr lang="en-US"/>
              <a:t>String input = "12    34     45";</a:t>
            </a:r>
          </a:p>
          <a:p>
            <a:pPr eaLnBrk="1" hangingPunct="1"/>
            <a:r>
              <a:rPr lang="en-US"/>
              <a:t>Scanner chopper = new Scanner(input);</a:t>
            </a:r>
          </a:p>
          <a:p>
            <a:pPr eaLnBrk="1" hangingPunct="1"/>
            <a:endParaRPr lang="en-US"/>
          </a:p>
          <a:p>
            <a:pPr eaLnBrk="1" hangingPunct="1"/>
            <a:r>
              <a:rPr lang="en-US"/>
              <a:t>while (chopper.hasNextInt()) </a:t>
            </a:r>
          </a:p>
          <a:p>
            <a:pPr eaLnBrk="1" hangingPunct="1"/>
            <a:r>
              <a:rPr lang="en-US"/>
              <a:t>{</a:t>
            </a:r>
          </a:p>
          <a:p>
            <a:pPr eaLnBrk="1" hangingPunct="1"/>
            <a:r>
              <a:rPr lang="en-US"/>
              <a:t>     out.println(chopper.nextInt());</a:t>
            </a:r>
          </a:p>
          <a:p>
            <a:pPr eaLnBrk="1" hangingPunct="1"/>
            <a:r>
              <a:rPr lang="en-US"/>
              <a:t>}	</a:t>
            </a:r>
          </a:p>
          <a:p>
            <a:pPr eaLnBrk="1" hangingPunct="1"/>
            <a:endParaRPr lang="en-US">
              <a:latin typeface="Courier New" pitchFamily="49" charset="0"/>
            </a:endParaRPr>
          </a:p>
        </p:txBody>
      </p:sp>
      <p:sp>
        <p:nvSpPr>
          <p:cNvPr id="297988" name="Text Box 4"/>
          <p:cNvSpPr txBox="1">
            <a:spLocks noChangeArrowheads="1"/>
          </p:cNvSpPr>
          <p:nvPr/>
        </p:nvSpPr>
        <p:spPr bwMode="auto">
          <a:xfrm>
            <a:off x="7010400" y="3505200"/>
            <a:ext cx="1905000" cy="2054225"/>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a:solidFill>
                  <a:srgbClr val="FF0000"/>
                </a:solidFill>
              </a:rPr>
              <a:t>OUTPUT</a:t>
            </a:r>
            <a:r>
              <a:rPr lang="en-US" sz="3200"/>
              <a:t/>
            </a:r>
            <a:br>
              <a:rPr lang="en-US" sz="3200"/>
            </a:br>
            <a:r>
              <a:rPr lang="en-US" sz="3200"/>
              <a:t>12</a:t>
            </a:r>
            <a:br>
              <a:rPr lang="en-US" sz="3200"/>
            </a:br>
            <a:r>
              <a:rPr lang="en-US" sz="3200"/>
              <a:t>34</a:t>
            </a:r>
            <a:br>
              <a:rPr lang="en-US" sz="3200"/>
            </a:br>
            <a:r>
              <a:rPr lang="en-US" sz="3200"/>
              <a:t>45</a:t>
            </a:r>
          </a:p>
        </p:txBody>
      </p:sp>
      <p:sp>
        <p:nvSpPr>
          <p:cNvPr id="297989" name="Text Box 5"/>
          <p:cNvSpPr txBox="1">
            <a:spLocks noChangeArrowheads="1"/>
          </p:cNvSpPr>
          <p:nvPr/>
        </p:nvSpPr>
        <p:spPr bwMode="auto">
          <a:xfrm>
            <a:off x="1676400" y="4648200"/>
            <a:ext cx="4572000" cy="1079500"/>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sz="3200" u="sng">
                <a:solidFill>
                  <a:srgbClr val="FF0000"/>
                </a:solidFill>
              </a:rPr>
              <a:t>DIAGNOSIS</a:t>
            </a:r>
            <a:r>
              <a:rPr lang="en-US" sz="3200"/>
              <a:t/>
            </a:r>
            <a:br>
              <a:rPr lang="en-US" sz="3200"/>
            </a:br>
            <a:r>
              <a:rPr lang="en-US" sz="3200"/>
              <a:t>All candy gets eaten.</a:t>
            </a:r>
          </a:p>
        </p:txBody>
      </p:sp>
      <p:sp>
        <p:nvSpPr>
          <p:cNvPr id="297990" name="Line 6"/>
          <p:cNvSpPr>
            <a:spLocks noChangeShapeType="1"/>
          </p:cNvSpPr>
          <p:nvPr/>
        </p:nvSpPr>
        <p:spPr bwMode="auto">
          <a:xfrm flipV="1">
            <a:off x="5410200" y="4343400"/>
            <a:ext cx="152400" cy="838200"/>
          </a:xfrm>
          <a:prstGeom prst="line">
            <a:avLst/>
          </a:prstGeom>
          <a:noFill/>
          <a:ln w="76200">
            <a:solidFill>
              <a:srgbClr val="0000FF"/>
            </a:solidFill>
            <a:round/>
            <a:headEnd type="none" w="sm" len="sm"/>
            <a:tailEnd type="triangle" w="sm" len="sm"/>
          </a:ln>
        </p:spPr>
        <p:txBody>
          <a:bodyPr/>
          <a:lstStyle/>
          <a:p>
            <a:endParaRPr lang="en-US"/>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While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additive="base">
                                        <p:cTn id="7" dur="500" fill="hold"/>
                                        <p:tgtEl>
                                          <p:spTgt spid="297988"/>
                                        </p:tgtEl>
                                        <p:attrNameLst>
                                          <p:attrName>ppt_x</p:attrName>
                                        </p:attrNameLst>
                                      </p:cBhvr>
                                      <p:tavLst>
                                        <p:tav tm="0">
                                          <p:val>
                                            <p:strVal val="#ppt_x"/>
                                          </p:val>
                                        </p:tav>
                                        <p:tav tm="100000">
                                          <p:val>
                                            <p:strVal val="#ppt_x"/>
                                          </p:val>
                                        </p:tav>
                                      </p:tavLst>
                                    </p:anim>
                                    <p:anim calcmode="lin" valueType="num">
                                      <p:cBhvr additive="base">
                                        <p:cTn id="8"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89"/>
                                        </p:tgtEl>
                                        <p:attrNameLst>
                                          <p:attrName>style.visibility</p:attrName>
                                        </p:attrNameLst>
                                      </p:cBhvr>
                                      <p:to>
                                        <p:strVal val="visible"/>
                                      </p:to>
                                    </p:set>
                                    <p:anim calcmode="lin" valueType="num">
                                      <p:cBhvr additive="base">
                                        <p:cTn id="13" dur="500" fill="hold"/>
                                        <p:tgtEl>
                                          <p:spTgt spid="297989"/>
                                        </p:tgtEl>
                                        <p:attrNameLst>
                                          <p:attrName>ppt_x</p:attrName>
                                        </p:attrNameLst>
                                      </p:cBhvr>
                                      <p:tavLst>
                                        <p:tav tm="0">
                                          <p:val>
                                            <p:strVal val="#ppt_x"/>
                                          </p:val>
                                        </p:tav>
                                        <p:tav tm="100000">
                                          <p:val>
                                            <p:strVal val="#ppt_x"/>
                                          </p:val>
                                        </p:tav>
                                      </p:tavLst>
                                    </p:anim>
                                    <p:anim calcmode="lin" valueType="num">
                                      <p:cBhvr additive="base">
                                        <p:cTn id="14" dur="500" fill="hold"/>
                                        <p:tgtEl>
                                          <p:spTgt spid="2979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990"/>
                                        </p:tgtEl>
                                        <p:attrNameLst>
                                          <p:attrName>style.visibility</p:attrName>
                                        </p:attrNameLst>
                                      </p:cBhvr>
                                      <p:to>
                                        <p:strVal val="visible"/>
                                      </p:to>
                                    </p:set>
                                    <p:anim calcmode="lin" valueType="num">
                                      <p:cBhvr additive="base">
                                        <p:cTn id="19" dur="500" fill="hold"/>
                                        <p:tgtEl>
                                          <p:spTgt spid="297990"/>
                                        </p:tgtEl>
                                        <p:attrNameLst>
                                          <p:attrName>ppt_x</p:attrName>
                                        </p:attrNameLst>
                                      </p:cBhvr>
                                      <p:tavLst>
                                        <p:tav tm="0">
                                          <p:val>
                                            <p:strVal val="#ppt_x"/>
                                          </p:val>
                                        </p:tav>
                                        <p:tav tm="100000">
                                          <p:val>
                                            <p:strVal val="#ppt_x"/>
                                          </p:val>
                                        </p:tav>
                                      </p:tavLst>
                                    </p:anim>
                                    <p:anim calcmode="lin" valueType="num">
                                      <p:cBhvr additive="base">
                                        <p:cTn id="20" dur="500" fill="hold"/>
                                        <p:tgtEl>
                                          <p:spTgt spid="297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P spid="297989" grpId="0" animBg="1"/>
      <p:bldP spid="29799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253954" name="Group 2"/>
          <p:cNvGraphicFramePr>
            <a:graphicFrameLocks noGrp="1"/>
          </p:cNvGraphicFramePr>
          <p:nvPr/>
        </p:nvGraphicFramePr>
        <p:xfrm>
          <a:off x="609600" y="457200"/>
          <a:ext cx="8077200" cy="5176841"/>
        </p:xfrm>
        <a:graphic>
          <a:graphicData uri="http://schemas.openxmlformats.org/drawingml/2006/table">
            <a:tbl>
              <a:tblPr/>
              <a:tblGrid>
                <a:gridCol w="2720975"/>
                <a:gridCol w="5356225"/>
              </a:tblGrid>
              <a:tr h="14128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3300"/>
                          </a:solidFill>
                          <a:effectLst/>
                          <a:latin typeface="Tahoma" pitchFamily="34" charset="0"/>
                        </a:rPr>
                        <a:t>Scanner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556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int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double value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one word String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nextLine()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next multi word String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ints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doubles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hasNext()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to see if there are more Strings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5394" name="Text Box 33"/>
          <p:cNvSpPr txBox="1">
            <a:spLocks noChangeArrowheads="1"/>
          </p:cNvSpPr>
          <p:nvPr/>
        </p:nvSpPr>
        <p:spPr bwMode="auto">
          <a:xfrm>
            <a:off x="2057400" y="5867400"/>
            <a:ext cx="5105400" cy="531813"/>
          </a:xfrm>
          <a:prstGeom prst="rect">
            <a:avLst/>
          </a:prstGeom>
          <a:noFill/>
          <a:ln w="12700">
            <a:solidFill>
              <a:srgbClr val="0000FF"/>
            </a:solidFill>
            <a:miter lim="800000"/>
            <a:headEnd type="none" w="sm" len="sm"/>
            <a:tailEnd type="none" w="sm" len="sm"/>
          </a:ln>
        </p:spPr>
        <p:txBody>
          <a:bodyPr>
            <a:spAutoFit/>
          </a:bodyPr>
          <a:lstStyle/>
          <a:p>
            <a:r>
              <a:rPr lang="en-US">
                <a:solidFill>
                  <a:schemeClr val="accent2"/>
                </a:solidFill>
              </a:rPr>
              <a:t>import  java.util.Scanner;</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xfrm>
            <a:off x="3276600" y="6400800"/>
            <a:ext cx="2895600" cy="457200"/>
          </a:xfrm>
          <a:noFill/>
        </p:spPr>
        <p:txBody>
          <a:bodyPr/>
          <a:lstStyle/>
          <a:p>
            <a:endParaRPr lang="en-US" dirty="0" smtClean="0">
              <a:latin typeface="Times New Roman" pitchFamily="18" charset="0"/>
            </a:endParaRPr>
          </a:p>
          <a:p>
            <a:endParaRPr lang="en-US" dirty="0" smtClean="0"/>
          </a:p>
          <a:p>
            <a:r>
              <a:rPr lang="en-US" dirty="0" smtClean="0"/>
              <a:t>© A+ Computer Science  -  www.apluscompsci.com</a:t>
            </a:r>
          </a:p>
        </p:txBody>
      </p:sp>
      <p:sp>
        <p:nvSpPr>
          <p:cNvPr id="33795" name="Text Box 2"/>
          <p:cNvSpPr txBox="1">
            <a:spLocks noChangeArrowheads="1"/>
          </p:cNvSpPr>
          <p:nvPr/>
        </p:nvSpPr>
        <p:spPr bwMode="auto">
          <a:xfrm>
            <a:off x="685800" y="1295400"/>
            <a:ext cx="7543800" cy="3873500"/>
          </a:xfrm>
          <a:prstGeom prst="rect">
            <a:avLst/>
          </a:prstGeom>
          <a:noFill/>
          <a:ln w="9525">
            <a:noFill/>
            <a:miter lim="800000"/>
            <a:headEnd/>
            <a:tailEnd/>
          </a:ln>
        </p:spPr>
        <p:txBody>
          <a:bodyPr>
            <a:spAutoFit/>
          </a:bodyPr>
          <a:lstStyle/>
          <a:p>
            <a:pPr eaLnBrk="1" hangingPunct="1"/>
            <a:endParaRPr lang="en-US" sz="2400">
              <a:latin typeface="Courier New" pitchFamily="49" charset="0"/>
            </a:endParaRPr>
          </a:p>
          <a:p>
            <a:r>
              <a:rPr lang="en-US"/>
              <a:t>out.print("Enter a list of integers :: ");</a:t>
            </a:r>
          </a:p>
          <a:p>
            <a:pPr eaLnBrk="1" hangingPunct="1"/>
            <a:r>
              <a:rPr lang="en-US"/>
              <a:t>String input = kb.nextLine();</a:t>
            </a:r>
          </a:p>
          <a:p>
            <a:pPr eaLnBrk="1" hangingPunct="1"/>
            <a:r>
              <a:rPr lang="en-US"/>
              <a:t>Scanner chopper = new Scanner(input);</a:t>
            </a:r>
          </a:p>
          <a:p>
            <a:pPr eaLnBrk="1" hangingPunct="1"/>
            <a:r>
              <a:rPr lang="en-US"/>
              <a:t>while (chopper.hasNextInt()) </a:t>
            </a:r>
          </a:p>
          <a:p>
            <a:pPr eaLnBrk="1" hangingPunct="1"/>
            <a:r>
              <a:rPr lang="en-US"/>
              <a:t>{</a:t>
            </a:r>
          </a:p>
          <a:p>
            <a:pPr eaLnBrk="1" hangingPunct="1"/>
            <a:r>
              <a:rPr lang="en-US"/>
              <a:t>     out.println(chopper.nextInt());</a:t>
            </a:r>
          </a:p>
          <a:p>
            <a:pPr eaLnBrk="1" hangingPunct="1"/>
            <a:r>
              <a:rPr lang="en-US"/>
              <a:t>}	</a:t>
            </a:r>
          </a:p>
          <a:p>
            <a:pPr eaLnBrk="1" hangingPunct="1"/>
            <a:endParaRPr lang="en-US">
              <a:latin typeface="Courier New" pitchFamily="49" charset="0"/>
            </a:endParaRPr>
          </a:p>
        </p:txBody>
      </p:sp>
      <p:sp>
        <p:nvSpPr>
          <p:cNvPr id="266244" name="Text Box 4"/>
          <p:cNvSpPr txBox="1">
            <a:spLocks noChangeArrowheads="1"/>
          </p:cNvSpPr>
          <p:nvPr/>
        </p:nvSpPr>
        <p:spPr bwMode="auto">
          <a:xfrm>
            <a:off x="7010400" y="3200400"/>
            <a:ext cx="1905000" cy="25415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a:solidFill>
                  <a:srgbClr val="FF0000"/>
                </a:solidFill>
              </a:rPr>
              <a:t>OUTPUT</a:t>
            </a:r>
            <a:r>
              <a:rPr lang="en-US" sz="3200" dirty="0"/>
              <a:t/>
            </a:r>
            <a:br>
              <a:rPr lang="en-US" sz="3200" dirty="0"/>
            </a:br>
            <a:r>
              <a:rPr lang="en-US" sz="3200" dirty="0"/>
              <a:t>#</a:t>
            </a:r>
            <a:br>
              <a:rPr lang="en-US" sz="3200" dirty="0"/>
            </a:br>
            <a:r>
              <a:rPr lang="en-US" sz="3200" dirty="0"/>
              <a:t>#</a:t>
            </a:r>
            <a:br>
              <a:rPr lang="en-US" sz="3200" dirty="0"/>
            </a:br>
            <a:r>
              <a:rPr lang="en-US" sz="3200" dirty="0"/>
              <a:t>#</a:t>
            </a:r>
            <a:br>
              <a:rPr lang="en-US" sz="3200" dirty="0"/>
            </a:br>
            <a:r>
              <a:rPr lang="en-US" sz="3200" dirty="0"/>
              <a:t>. . .</a:t>
            </a:r>
          </a:p>
        </p:txBody>
      </p:sp>
      <p:sp>
        <p:nvSpPr>
          <p:cNvPr id="33798" name="Rectangle 5"/>
          <p:cNvSpPr>
            <a:spLocks noChangeArrowheads="1"/>
          </p:cNvSpPr>
          <p:nvPr/>
        </p:nvSpPr>
        <p:spPr bwMode="auto">
          <a:xfrm>
            <a:off x="1143000" y="4724400"/>
            <a:ext cx="5232400" cy="958850"/>
          </a:xfrm>
          <a:prstGeom prst="rect">
            <a:avLst/>
          </a:prstGeom>
          <a:noFill/>
          <a:ln w="12700">
            <a:solidFill>
              <a:srgbClr val="008000"/>
            </a:solidFill>
            <a:miter lim="800000"/>
            <a:headEnd type="none" w="sm" len="sm"/>
            <a:tailEnd type="none" w="sm" len="sm"/>
          </a:ln>
        </p:spPr>
        <p:txBody>
          <a:bodyPr wrap="none">
            <a:spAutoFit/>
          </a:bodyPr>
          <a:lstStyle/>
          <a:p>
            <a:r>
              <a:rPr lang="en-US">
                <a:solidFill>
                  <a:srgbClr val="00CC00"/>
                </a:solidFill>
              </a:rPr>
              <a:t>This setup is required when </a:t>
            </a:r>
            <a:br>
              <a:rPr lang="en-US">
                <a:solidFill>
                  <a:srgbClr val="00CC00"/>
                </a:solidFill>
              </a:rPr>
            </a:br>
            <a:r>
              <a:rPr lang="en-US">
                <a:solidFill>
                  <a:srgbClr val="00CC00"/>
                </a:solidFill>
              </a:rPr>
              <a:t>the item count is unknown.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While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additive="base">
                                        <p:cTn id="7" dur="500" fill="hold"/>
                                        <p:tgtEl>
                                          <p:spTgt spid="266244"/>
                                        </p:tgtEl>
                                        <p:attrNameLst>
                                          <p:attrName>ppt_x</p:attrName>
                                        </p:attrNameLst>
                                      </p:cBhvr>
                                      <p:tavLst>
                                        <p:tav tm="0">
                                          <p:val>
                                            <p:strVal val="#ppt_x"/>
                                          </p:val>
                                        </p:tav>
                                        <p:tav tm="100000">
                                          <p:val>
                                            <p:strVal val="#ppt_x"/>
                                          </p:val>
                                        </p:tav>
                                      </p:tavLst>
                                    </p:anim>
                                    <p:anim calcmode="lin" valueType="num">
                                      <p:cBhvr additive="base">
                                        <p:cTn id="8"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Text Box 2"/>
          <p:cNvSpPr txBox="1">
            <a:spLocks noChangeArrowheads="1"/>
          </p:cNvSpPr>
          <p:nvPr/>
        </p:nvSpPr>
        <p:spPr bwMode="auto">
          <a:xfrm>
            <a:off x="685800" y="1295400"/>
            <a:ext cx="7543800" cy="3873500"/>
          </a:xfrm>
          <a:prstGeom prst="rect">
            <a:avLst/>
          </a:prstGeom>
          <a:noFill/>
          <a:ln w="9525">
            <a:noFill/>
            <a:miter lim="800000"/>
            <a:headEnd/>
            <a:tailEnd/>
          </a:ln>
        </p:spPr>
        <p:txBody>
          <a:bodyPr>
            <a:spAutoFit/>
          </a:bodyPr>
          <a:lstStyle/>
          <a:p>
            <a:pPr eaLnBrk="1" hangingPunct="1"/>
            <a:endParaRPr lang="en-US" sz="2400">
              <a:latin typeface="Courier New" pitchFamily="49" charset="0"/>
            </a:endParaRPr>
          </a:p>
          <a:p>
            <a:r>
              <a:rPr lang="en-US"/>
              <a:t>out.print("Enter a sentence :: ");</a:t>
            </a:r>
          </a:p>
          <a:p>
            <a:pPr eaLnBrk="1" hangingPunct="1"/>
            <a:r>
              <a:rPr lang="en-US"/>
              <a:t>String line = kb.nextLine();</a:t>
            </a:r>
          </a:p>
          <a:p>
            <a:pPr eaLnBrk="1" hangingPunct="1"/>
            <a:r>
              <a:rPr lang="en-US"/>
              <a:t>Scanner chopper = new Scanner(line);</a:t>
            </a:r>
          </a:p>
          <a:p>
            <a:pPr eaLnBrk="1" hangingPunct="1"/>
            <a:r>
              <a:rPr lang="en-US"/>
              <a:t>while (chopper.hasNext()) </a:t>
            </a:r>
          </a:p>
          <a:p>
            <a:pPr eaLnBrk="1" hangingPunct="1"/>
            <a:r>
              <a:rPr lang="en-US"/>
              <a:t>{</a:t>
            </a:r>
          </a:p>
          <a:p>
            <a:pPr eaLnBrk="1" hangingPunct="1"/>
            <a:r>
              <a:rPr lang="en-US"/>
              <a:t>     out.println(chopper.next());</a:t>
            </a:r>
          </a:p>
          <a:p>
            <a:pPr eaLnBrk="1" hangingPunct="1"/>
            <a:r>
              <a:rPr lang="en-US"/>
              <a:t>}	</a:t>
            </a:r>
          </a:p>
          <a:p>
            <a:pPr eaLnBrk="1" hangingPunct="1"/>
            <a:endParaRPr lang="en-US">
              <a:latin typeface="Courier New" pitchFamily="49" charset="0"/>
            </a:endParaRPr>
          </a:p>
        </p:txBody>
      </p:sp>
      <p:sp>
        <p:nvSpPr>
          <p:cNvPr id="34822" name="Rectangle 6"/>
          <p:cNvSpPr>
            <a:spLocks noChangeArrowheads="1"/>
          </p:cNvSpPr>
          <p:nvPr/>
        </p:nvSpPr>
        <p:spPr bwMode="auto">
          <a:xfrm>
            <a:off x="1143000" y="4724400"/>
            <a:ext cx="5232400" cy="958850"/>
          </a:xfrm>
          <a:prstGeom prst="rect">
            <a:avLst/>
          </a:prstGeom>
          <a:noFill/>
          <a:ln w="12700">
            <a:solidFill>
              <a:srgbClr val="008000"/>
            </a:solidFill>
            <a:miter lim="800000"/>
            <a:headEnd type="none" w="sm" len="sm"/>
            <a:tailEnd type="none" w="sm" len="sm"/>
          </a:ln>
        </p:spPr>
        <p:txBody>
          <a:bodyPr wrap="none">
            <a:spAutoFit/>
          </a:bodyPr>
          <a:lstStyle/>
          <a:p>
            <a:r>
              <a:rPr lang="en-US">
                <a:solidFill>
                  <a:srgbClr val="00CC00"/>
                </a:solidFill>
              </a:rPr>
              <a:t>This setup is required when </a:t>
            </a:r>
            <a:br>
              <a:rPr lang="en-US">
                <a:solidFill>
                  <a:srgbClr val="00CC00"/>
                </a:solidFill>
              </a:rPr>
            </a:br>
            <a:r>
              <a:rPr lang="en-US">
                <a:solidFill>
                  <a:srgbClr val="00CC00"/>
                </a:solidFill>
              </a:rPr>
              <a:t>the item count is unknown.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While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286000"/>
            <a:ext cx="80772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scannerthree.java</a:t>
            </a:r>
          </a:p>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scannerfour.java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MORE </a:t>
            </a: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SCanner</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Rectangle 2"/>
          <p:cNvSpPr>
            <a:spLocks noChangeArrowheads="1"/>
          </p:cNvSpPr>
          <p:nvPr/>
        </p:nvSpPr>
        <p:spPr bwMode="auto">
          <a:xfrm>
            <a:off x="685800" y="3352800"/>
            <a:ext cx="7848600" cy="585418"/>
          </a:xfrm>
          <a:prstGeom prst="rect">
            <a:avLst/>
          </a:prstGeom>
          <a:solidFill>
            <a:schemeClr val="bg1"/>
          </a:solidFill>
          <a:ln w="9525">
            <a:noFill/>
            <a:miter lim="800000"/>
            <a:headEnd/>
            <a:tailEnd/>
          </a:ln>
        </p:spPr>
        <p:txBody>
          <a:bodyPr wrap="square" lIns="92075" tIns="46038" rIns="92075" bIns="46038">
            <a:spAutoFit/>
          </a:bodyPr>
          <a:lstStyle/>
          <a:p>
            <a:pPr eaLnBrk="1" hangingPunct="1"/>
            <a:r>
              <a:rPr lang="en-US" sz="3200" dirty="0" err="1"/>
              <a:t>int</a:t>
            </a:r>
            <a:r>
              <a:rPr lang="en-US" sz="3200" dirty="0"/>
              <a:t> </a:t>
            </a:r>
            <a:r>
              <a:rPr lang="en-US" sz="3200" dirty="0" err="1" smtClean="0"/>
              <a:t>aplus</a:t>
            </a:r>
            <a:r>
              <a:rPr lang="en-US" sz="3200" dirty="0" smtClean="0"/>
              <a:t> </a:t>
            </a:r>
            <a:r>
              <a:rPr lang="en-US" sz="3200" dirty="0"/>
              <a:t>= </a:t>
            </a:r>
            <a:r>
              <a:rPr lang="en-US" sz="3200" dirty="0" err="1">
                <a:solidFill>
                  <a:srgbClr val="FF3300"/>
                </a:solidFill>
              </a:rPr>
              <a:t>keyboard</a:t>
            </a:r>
            <a:r>
              <a:rPr lang="en-US" sz="3200" dirty="0" err="1"/>
              <a:t>.</a:t>
            </a:r>
            <a:r>
              <a:rPr lang="en-US" sz="3200" dirty="0" err="1">
                <a:solidFill>
                  <a:srgbClr val="0000FF"/>
                </a:solidFill>
              </a:rPr>
              <a:t>nextInt</a:t>
            </a:r>
            <a:r>
              <a:rPr lang="en-US" sz="3200" dirty="0">
                <a:solidFill>
                  <a:srgbClr val="0000FF"/>
                </a:solidFill>
              </a:rPr>
              <a:t>()</a:t>
            </a:r>
            <a:r>
              <a:rPr lang="en-US" sz="3200" dirty="0"/>
              <a:t>;</a:t>
            </a:r>
          </a:p>
        </p:txBody>
      </p:sp>
      <p:sp>
        <p:nvSpPr>
          <p:cNvPr id="1638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16389" name="Line 4"/>
          <p:cNvSpPr>
            <a:spLocks noChangeShapeType="1"/>
          </p:cNvSpPr>
          <p:nvPr/>
        </p:nvSpPr>
        <p:spPr bwMode="auto">
          <a:xfrm>
            <a:off x="2895600" y="2743200"/>
            <a:ext cx="685800" cy="685800"/>
          </a:xfrm>
          <a:prstGeom prst="line">
            <a:avLst/>
          </a:prstGeom>
          <a:noFill/>
          <a:ln w="50800">
            <a:solidFill>
              <a:srgbClr val="FF0000"/>
            </a:solidFill>
            <a:round/>
            <a:headEnd/>
            <a:tailEnd type="triangle" w="med" len="med"/>
          </a:ln>
        </p:spPr>
        <p:txBody>
          <a:bodyPr/>
          <a:lstStyle/>
          <a:p>
            <a:endParaRPr lang="en-US"/>
          </a:p>
        </p:txBody>
      </p:sp>
      <p:sp>
        <p:nvSpPr>
          <p:cNvPr id="16390" name="Text Box 5"/>
          <p:cNvSpPr txBox="1">
            <a:spLocks noChangeArrowheads="1"/>
          </p:cNvSpPr>
          <p:nvPr/>
        </p:nvSpPr>
        <p:spPr bwMode="auto">
          <a:xfrm>
            <a:off x="914400" y="2209800"/>
            <a:ext cx="3890963" cy="579438"/>
          </a:xfrm>
          <a:prstGeom prst="rect">
            <a:avLst/>
          </a:prstGeom>
          <a:noFill/>
          <a:ln w="9525">
            <a:noFill/>
            <a:miter lim="800000"/>
            <a:headEnd/>
            <a:tailEnd/>
          </a:ln>
        </p:spPr>
        <p:txBody>
          <a:bodyPr wrap="none">
            <a:spAutoFit/>
          </a:bodyPr>
          <a:lstStyle/>
          <a:p>
            <a:pPr eaLnBrk="1" hangingPunct="1"/>
            <a:r>
              <a:rPr lang="en-US" sz="3200">
                <a:solidFill>
                  <a:srgbClr val="FF3300"/>
                </a:solidFill>
              </a:rPr>
              <a:t>reference variable</a:t>
            </a:r>
          </a:p>
        </p:txBody>
      </p:sp>
      <p:sp>
        <p:nvSpPr>
          <p:cNvPr id="16391" name="Line 6"/>
          <p:cNvSpPr>
            <a:spLocks noChangeShapeType="1"/>
          </p:cNvSpPr>
          <p:nvPr/>
        </p:nvSpPr>
        <p:spPr bwMode="auto">
          <a:xfrm flipV="1">
            <a:off x="4953000" y="3962400"/>
            <a:ext cx="533400" cy="838200"/>
          </a:xfrm>
          <a:prstGeom prst="line">
            <a:avLst/>
          </a:prstGeom>
          <a:noFill/>
          <a:ln w="50800">
            <a:solidFill>
              <a:srgbClr val="0000FF"/>
            </a:solidFill>
            <a:round/>
            <a:headEnd/>
            <a:tailEnd type="triangle" w="med" len="med"/>
          </a:ln>
        </p:spPr>
        <p:txBody>
          <a:bodyPr/>
          <a:lstStyle/>
          <a:p>
            <a:endParaRPr lang="en-US"/>
          </a:p>
        </p:txBody>
      </p:sp>
      <p:sp>
        <p:nvSpPr>
          <p:cNvPr id="16392" name="Text Box 7"/>
          <p:cNvSpPr txBox="1">
            <a:spLocks noChangeArrowheads="1"/>
          </p:cNvSpPr>
          <p:nvPr/>
        </p:nvSpPr>
        <p:spPr bwMode="auto">
          <a:xfrm>
            <a:off x="3657600" y="4876800"/>
            <a:ext cx="2568575" cy="579438"/>
          </a:xfrm>
          <a:prstGeom prst="rect">
            <a:avLst/>
          </a:prstGeom>
          <a:noFill/>
          <a:ln w="9525">
            <a:noFill/>
            <a:miter lim="800000"/>
            <a:headEnd/>
            <a:tailEnd/>
          </a:ln>
        </p:spPr>
        <p:txBody>
          <a:bodyPr wrap="none">
            <a:spAutoFit/>
          </a:bodyPr>
          <a:lstStyle/>
          <a:p>
            <a:pPr eaLnBrk="1" hangingPunct="1"/>
            <a:r>
              <a:rPr lang="en-US" sz="3200">
                <a:solidFill>
                  <a:srgbClr val="0000FF"/>
                </a:solidFill>
              </a:rPr>
              <a:t>method call</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Input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Rectangle 2"/>
          <p:cNvSpPr>
            <a:spLocks noChangeArrowheads="1"/>
          </p:cNvSpPr>
          <p:nvPr/>
        </p:nvSpPr>
        <p:spPr bwMode="auto">
          <a:xfrm>
            <a:off x="762000" y="1371600"/>
            <a:ext cx="7848600" cy="1570303"/>
          </a:xfrm>
          <a:prstGeom prst="rect">
            <a:avLst/>
          </a:prstGeom>
          <a:solidFill>
            <a:schemeClr val="bg1"/>
          </a:solidFill>
          <a:ln w="9525">
            <a:noFill/>
            <a:miter lim="800000"/>
            <a:headEnd/>
            <a:tailEnd/>
          </a:ln>
        </p:spPr>
        <p:txBody>
          <a:bodyPr lIns="92075" tIns="46038" rIns="92075" bIns="46038">
            <a:spAutoFit/>
          </a:bodyPr>
          <a:lstStyle/>
          <a:p>
            <a:pPr eaLnBrk="1" hangingPunct="1"/>
            <a:r>
              <a:rPr lang="en-US" sz="3200" dirty="0" err="1"/>
              <a:t>out.print</a:t>
            </a:r>
            <a:r>
              <a:rPr lang="en-US" sz="3200" dirty="0"/>
              <a:t>("Enter a string :: ");</a:t>
            </a:r>
          </a:p>
          <a:p>
            <a:pPr eaLnBrk="1" hangingPunct="1"/>
            <a:r>
              <a:rPr lang="en-US" sz="3200" dirty="0"/>
              <a:t>String </a:t>
            </a:r>
            <a:r>
              <a:rPr lang="en-US" sz="3200" dirty="0" err="1" smtClean="0"/>
              <a:t>aplus</a:t>
            </a:r>
            <a:r>
              <a:rPr lang="en-US" sz="3200" dirty="0" smtClean="0"/>
              <a:t> </a:t>
            </a:r>
            <a:r>
              <a:rPr lang="en-US" sz="3200" dirty="0"/>
              <a:t>= </a:t>
            </a:r>
            <a:r>
              <a:rPr lang="en-US" sz="3200" dirty="0" err="1"/>
              <a:t>keyboard.next</a:t>
            </a:r>
            <a:r>
              <a:rPr lang="en-US" sz="3200" dirty="0"/>
              <a:t>();</a:t>
            </a:r>
          </a:p>
          <a:p>
            <a:pPr eaLnBrk="1" hangingPunct="1"/>
            <a:r>
              <a:rPr lang="en-US" sz="3200" dirty="0" err="1" smtClean="0"/>
              <a:t>out.println</a:t>
            </a:r>
            <a:r>
              <a:rPr lang="en-US" sz="3200" dirty="0" smtClean="0"/>
              <a:t>( </a:t>
            </a:r>
            <a:r>
              <a:rPr lang="en-US" sz="3200" dirty="0" err="1" smtClean="0"/>
              <a:t>aplus</a:t>
            </a:r>
            <a:r>
              <a:rPr lang="en-US" sz="3200" dirty="0" smtClean="0"/>
              <a:t> );</a:t>
            </a:r>
            <a:r>
              <a:rPr lang="en-US" dirty="0" smtClean="0"/>
              <a:t> </a:t>
            </a:r>
            <a:endParaRPr lang="en-US" dirty="0">
              <a:solidFill>
                <a:srgbClr val="0000FF"/>
              </a:solidFill>
            </a:endParaRPr>
          </a:p>
        </p:txBody>
      </p:sp>
      <p:sp>
        <p:nvSpPr>
          <p:cNvPr id="17412"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17413" name="Text Box 4"/>
          <p:cNvSpPr txBox="1">
            <a:spLocks noChangeArrowheads="1"/>
          </p:cNvSpPr>
          <p:nvPr/>
        </p:nvSpPr>
        <p:spPr bwMode="auto">
          <a:xfrm>
            <a:off x="685800" y="4419600"/>
            <a:ext cx="8153400" cy="1569660"/>
          </a:xfrm>
          <a:prstGeom prst="rect">
            <a:avLst/>
          </a:prstGeom>
          <a:noFill/>
          <a:ln w="12700">
            <a:solidFill>
              <a:srgbClr val="993300"/>
            </a:solidFill>
            <a:miter lim="800000"/>
            <a:headEnd type="none" w="sm" len="sm"/>
            <a:tailEnd type="none" w="sm" len="sm"/>
          </a:ln>
        </p:spPr>
        <p:txBody>
          <a:bodyPr wrap="square">
            <a:spAutoFit/>
          </a:bodyPr>
          <a:lstStyle/>
          <a:p>
            <a:pPr>
              <a:spcBef>
                <a:spcPct val="50000"/>
              </a:spcBef>
            </a:pPr>
            <a:r>
              <a:rPr lang="en-US" sz="3200" u="sng" dirty="0">
                <a:solidFill>
                  <a:srgbClr val="FF0000"/>
                </a:solidFill>
              </a:rPr>
              <a:t>OUTPUT</a:t>
            </a:r>
          </a:p>
          <a:p>
            <a:pPr eaLnBrk="1" hangingPunct="1"/>
            <a:r>
              <a:rPr lang="en-US" sz="3200" dirty="0"/>
              <a:t>Enter a string :: I love </a:t>
            </a:r>
            <a:r>
              <a:rPr lang="en-US" sz="3200" dirty="0" err="1" smtClean="0"/>
              <a:t>aplus</a:t>
            </a:r>
            <a:r>
              <a:rPr lang="en-US" sz="3200" dirty="0" smtClean="0"/>
              <a:t> comp sci.</a:t>
            </a:r>
            <a:endParaRPr lang="en-US" sz="3200" dirty="0"/>
          </a:p>
          <a:p>
            <a:pPr eaLnBrk="1" hangingPunct="1"/>
            <a:r>
              <a:rPr lang="en-US" sz="3200" dirty="0"/>
              <a:t>I</a:t>
            </a:r>
          </a:p>
        </p:txBody>
      </p:sp>
      <p:sp>
        <p:nvSpPr>
          <p:cNvPr id="17414" name="Text Box 5"/>
          <p:cNvSpPr txBox="1">
            <a:spLocks noChangeArrowheads="1"/>
          </p:cNvSpPr>
          <p:nvPr/>
        </p:nvSpPr>
        <p:spPr bwMode="auto">
          <a:xfrm>
            <a:off x="685800" y="3124200"/>
            <a:ext cx="7620000" cy="1077218"/>
          </a:xfrm>
          <a:prstGeom prst="rect">
            <a:avLst/>
          </a:prstGeom>
          <a:noFill/>
          <a:ln w="12700">
            <a:solidFill>
              <a:srgbClr val="993300"/>
            </a:solidFill>
            <a:miter lim="800000"/>
            <a:headEnd type="none" w="sm" len="sm"/>
            <a:tailEnd type="none" w="sm" len="sm"/>
          </a:ln>
        </p:spPr>
        <p:txBody>
          <a:bodyPr wrap="square">
            <a:spAutoFit/>
          </a:bodyPr>
          <a:lstStyle/>
          <a:p>
            <a:pPr>
              <a:spcBef>
                <a:spcPct val="50000"/>
              </a:spcBef>
            </a:pPr>
            <a:r>
              <a:rPr lang="en-US" sz="3200" u="sng" dirty="0">
                <a:solidFill>
                  <a:srgbClr val="006600"/>
                </a:solidFill>
              </a:rPr>
              <a:t>INPUT</a:t>
            </a:r>
            <a:br>
              <a:rPr lang="en-US" sz="3200" u="sng" dirty="0">
                <a:solidFill>
                  <a:srgbClr val="006600"/>
                </a:solidFill>
              </a:rPr>
            </a:br>
            <a:r>
              <a:rPr lang="en-US" sz="3200" dirty="0"/>
              <a:t>I love </a:t>
            </a:r>
            <a:r>
              <a:rPr lang="en-US" sz="3200" dirty="0" err="1" smtClean="0"/>
              <a:t>aplus</a:t>
            </a:r>
            <a:r>
              <a:rPr lang="en-US" sz="3200" dirty="0" smtClean="0"/>
              <a:t> comp sci.</a:t>
            </a:r>
            <a:endParaRPr lang="en-US" sz="3200"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Input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762000" y="1371600"/>
            <a:ext cx="7315200" cy="1554163"/>
          </a:xfrm>
          <a:prstGeom prst="rect">
            <a:avLst/>
          </a:prstGeom>
          <a:solidFill>
            <a:schemeClr val="bg1"/>
          </a:solidFill>
          <a:ln w="9525">
            <a:noFill/>
            <a:miter lim="800000"/>
            <a:headEnd/>
            <a:tailEnd/>
          </a:ln>
        </p:spPr>
        <p:txBody>
          <a:bodyPr lIns="92075" tIns="46038" rIns="92075" bIns="46038">
            <a:spAutoFit/>
          </a:bodyPr>
          <a:lstStyle/>
          <a:p>
            <a:pPr eaLnBrk="1" hangingPunct="1"/>
            <a:r>
              <a:rPr lang="en-US" sz="3200"/>
              <a:t>out.print("Enter a line :: ");</a:t>
            </a:r>
          </a:p>
          <a:p>
            <a:pPr eaLnBrk="1" hangingPunct="1"/>
            <a:r>
              <a:rPr lang="en-US" sz="3200"/>
              <a:t>String line = keyboard.nextLine();</a:t>
            </a:r>
          </a:p>
          <a:p>
            <a:pPr eaLnBrk="1" hangingPunct="1"/>
            <a:r>
              <a:rPr lang="en-US" sz="3200"/>
              <a:t>out.println(line);</a:t>
            </a:r>
            <a:r>
              <a:rPr lang="en-US"/>
              <a:t> </a:t>
            </a:r>
            <a:endParaRPr lang="en-US">
              <a:solidFill>
                <a:srgbClr val="0000FF"/>
              </a:solidFill>
            </a:endParaRPr>
          </a:p>
        </p:txBody>
      </p:sp>
      <p:sp>
        <p:nvSpPr>
          <p:cNvPr id="18436"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18438" name="Text Box 5"/>
          <p:cNvSpPr txBox="1">
            <a:spLocks noChangeArrowheads="1"/>
          </p:cNvSpPr>
          <p:nvPr/>
        </p:nvSpPr>
        <p:spPr bwMode="auto">
          <a:xfrm>
            <a:off x="685800" y="4419600"/>
            <a:ext cx="76200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a:solidFill>
                  <a:srgbClr val="FF0000"/>
                </a:solidFill>
              </a:rPr>
              <a:t>OUTPUT</a:t>
            </a:r>
          </a:p>
          <a:p>
            <a:pPr eaLnBrk="1" hangingPunct="1"/>
            <a:r>
              <a:rPr lang="en-US" sz="3200" dirty="0"/>
              <a:t>Enter a line :: I love </a:t>
            </a:r>
            <a:r>
              <a:rPr lang="en-US" sz="3200" dirty="0" err="1" smtClean="0"/>
              <a:t>aplus</a:t>
            </a:r>
            <a:r>
              <a:rPr lang="en-US" sz="3200" dirty="0" smtClean="0"/>
              <a:t> comp sci.</a:t>
            </a:r>
            <a:endParaRPr lang="en-US" sz="3200" dirty="0"/>
          </a:p>
          <a:p>
            <a:pPr eaLnBrk="1" hangingPunct="1"/>
            <a:r>
              <a:rPr lang="en-US" sz="3200" dirty="0"/>
              <a:t>I love </a:t>
            </a:r>
            <a:r>
              <a:rPr lang="en-US" sz="3200" dirty="0" err="1" smtClean="0"/>
              <a:t>aplus</a:t>
            </a:r>
            <a:r>
              <a:rPr lang="en-US" sz="3200" dirty="0" smtClean="0"/>
              <a:t> comp sci.</a:t>
            </a:r>
            <a:endParaRPr lang="en-US" sz="3200" dirty="0"/>
          </a:p>
        </p:txBody>
      </p:sp>
      <p:sp>
        <p:nvSpPr>
          <p:cNvPr id="18439" name="Text Box 6"/>
          <p:cNvSpPr txBox="1">
            <a:spLocks noChangeArrowheads="1"/>
          </p:cNvSpPr>
          <p:nvPr/>
        </p:nvSpPr>
        <p:spPr bwMode="auto">
          <a:xfrm>
            <a:off x="685800" y="3124200"/>
            <a:ext cx="7696200" cy="1077218"/>
          </a:xfrm>
          <a:prstGeom prst="rect">
            <a:avLst/>
          </a:prstGeom>
          <a:noFill/>
          <a:ln w="12700">
            <a:solidFill>
              <a:srgbClr val="993300"/>
            </a:solidFill>
            <a:miter lim="800000"/>
            <a:headEnd type="none" w="sm" len="sm"/>
            <a:tailEnd type="none" w="sm" len="sm"/>
          </a:ln>
        </p:spPr>
        <p:txBody>
          <a:bodyPr wrap="square">
            <a:spAutoFit/>
          </a:bodyPr>
          <a:lstStyle/>
          <a:p>
            <a:pPr>
              <a:spcBef>
                <a:spcPct val="50000"/>
              </a:spcBef>
            </a:pPr>
            <a:r>
              <a:rPr lang="en-US" sz="3200" u="sng" dirty="0">
                <a:solidFill>
                  <a:srgbClr val="006600"/>
                </a:solidFill>
              </a:rPr>
              <a:t>INPUT</a:t>
            </a:r>
            <a:br>
              <a:rPr lang="en-US" sz="3200" u="sng" dirty="0">
                <a:solidFill>
                  <a:srgbClr val="006600"/>
                </a:solidFill>
              </a:rPr>
            </a:br>
            <a:r>
              <a:rPr lang="en-US" sz="3200" dirty="0"/>
              <a:t>I love </a:t>
            </a:r>
            <a:r>
              <a:rPr lang="en-US" sz="3200" dirty="0" err="1" smtClean="0"/>
              <a:t>aplus</a:t>
            </a:r>
            <a:r>
              <a:rPr lang="en-US" sz="3200" dirty="0" smtClean="0"/>
              <a:t> comp sci.</a:t>
            </a:r>
            <a:endParaRPr lang="en-US" sz="3200"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Input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Rectangle 2"/>
          <p:cNvSpPr>
            <a:spLocks noChangeArrowheads="1"/>
          </p:cNvSpPr>
          <p:nvPr/>
        </p:nvSpPr>
        <p:spPr bwMode="auto">
          <a:xfrm>
            <a:off x="533400" y="1371600"/>
            <a:ext cx="8458200" cy="2227263"/>
          </a:xfrm>
          <a:prstGeom prst="rect">
            <a:avLst/>
          </a:prstGeom>
          <a:solidFill>
            <a:schemeClr val="bg1"/>
          </a:solidFill>
          <a:ln w="9525">
            <a:noFill/>
            <a:miter lim="800000"/>
            <a:headEnd/>
            <a:tailEnd/>
          </a:ln>
        </p:spPr>
        <p:txBody>
          <a:bodyPr lIns="92075" tIns="46038" rIns="92075" bIns="46038">
            <a:spAutoFit/>
          </a:bodyPr>
          <a:lstStyle/>
          <a:p>
            <a:pPr eaLnBrk="1" hangingPunct="1"/>
            <a:r>
              <a:rPr lang="en-US"/>
              <a:t>out.print("Enter an integer :: ");</a:t>
            </a:r>
          </a:p>
          <a:p>
            <a:pPr eaLnBrk="1" hangingPunct="1"/>
            <a:r>
              <a:rPr lang="en-US"/>
              <a:t>int num = keyboard.nextInt();</a:t>
            </a:r>
          </a:p>
          <a:p>
            <a:pPr eaLnBrk="1" hangingPunct="1"/>
            <a:r>
              <a:rPr lang="en-US"/>
              <a:t>out.print("Enter a sentence :: ");</a:t>
            </a:r>
          </a:p>
          <a:p>
            <a:pPr eaLnBrk="1" hangingPunct="1"/>
            <a:r>
              <a:rPr lang="en-US"/>
              <a:t>String sentence = keyboard.nextLine();</a:t>
            </a:r>
          </a:p>
          <a:p>
            <a:pPr eaLnBrk="1" hangingPunct="1"/>
            <a:r>
              <a:rPr lang="en-US"/>
              <a:t>out.println(num + " "+sentence);</a:t>
            </a:r>
            <a:endParaRPr lang="en-US">
              <a:solidFill>
                <a:srgbClr val="0000FF"/>
              </a:solidFill>
            </a:endParaRPr>
          </a:p>
        </p:txBody>
      </p:sp>
      <p:sp>
        <p:nvSpPr>
          <p:cNvPr id="19460"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19462" name="Text Box 5"/>
          <p:cNvSpPr txBox="1">
            <a:spLocks noChangeArrowheads="1"/>
          </p:cNvSpPr>
          <p:nvPr/>
        </p:nvSpPr>
        <p:spPr bwMode="auto">
          <a:xfrm>
            <a:off x="609600" y="4114800"/>
            <a:ext cx="7620000" cy="181292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eaLnBrk="1" hangingPunct="1"/>
            <a:r>
              <a:rPr lang="en-US"/>
              <a:t>Enter an integer :: 34</a:t>
            </a:r>
          </a:p>
          <a:p>
            <a:pPr eaLnBrk="1" hangingPunct="1"/>
            <a:r>
              <a:rPr lang="en-US"/>
              <a:t>Enter a sentence :: 34</a:t>
            </a:r>
          </a:p>
          <a:p>
            <a:pPr eaLnBrk="1" hangingPunct="1"/>
            <a:endParaRPr lang="en-US"/>
          </a:p>
        </p:txBody>
      </p:sp>
      <p:sp>
        <p:nvSpPr>
          <p:cNvPr id="19463" name="Text Box 6"/>
          <p:cNvSpPr txBox="1">
            <a:spLocks noChangeArrowheads="1"/>
          </p:cNvSpPr>
          <p:nvPr/>
        </p:nvSpPr>
        <p:spPr bwMode="auto">
          <a:xfrm>
            <a:off x="5867400" y="3886200"/>
            <a:ext cx="2590800" cy="1385888"/>
          </a:xfrm>
          <a:prstGeom prst="rect">
            <a:avLst/>
          </a:prstGeom>
          <a:solidFill>
            <a:schemeClr val="bg1"/>
          </a:solidFill>
          <a:ln w="12700">
            <a:solidFill>
              <a:srgbClr val="993300"/>
            </a:solidFill>
            <a:miter lim="800000"/>
            <a:headEnd type="none" w="sm" len="sm"/>
            <a:tailEnd type="none" w="sm" len="sm"/>
          </a:ln>
        </p:spPr>
        <p:txBody>
          <a:bodyPr>
            <a:spAutoFit/>
          </a:bodyPr>
          <a:lstStyle/>
          <a:p>
            <a:pPr>
              <a:spcBef>
                <a:spcPct val="50000"/>
              </a:spcBef>
            </a:pPr>
            <a:r>
              <a:rPr lang="en-US" u="sng">
                <a:solidFill>
                  <a:srgbClr val="006600"/>
                </a:solidFill>
              </a:rPr>
              <a:t>INPUT</a:t>
            </a:r>
            <a:br>
              <a:rPr lang="en-US" u="sng">
                <a:solidFill>
                  <a:srgbClr val="006600"/>
                </a:solidFill>
              </a:rPr>
            </a:br>
            <a:r>
              <a:rPr lang="en-US"/>
              <a:t>34</a:t>
            </a:r>
            <a:br>
              <a:rPr lang="en-US"/>
            </a:br>
            <a:r>
              <a:rPr lang="en-US"/>
              <a:t>picks up \n</a:t>
            </a:r>
          </a:p>
        </p:txBody>
      </p:sp>
      <p:sp>
        <p:nvSpPr>
          <p:cNvPr id="19464" name="Text Box 7"/>
          <p:cNvSpPr txBox="1">
            <a:spLocks noChangeArrowheads="1"/>
          </p:cNvSpPr>
          <p:nvPr/>
        </p:nvSpPr>
        <p:spPr bwMode="auto">
          <a:xfrm>
            <a:off x="3429000" y="5562600"/>
            <a:ext cx="5105400" cy="466725"/>
          </a:xfrm>
          <a:prstGeom prst="rect">
            <a:avLst/>
          </a:prstGeom>
          <a:solidFill>
            <a:schemeClr val="bg1"/>
          </a:solidFill>
          <a:ln w="9525">
            <a:solidFill>
              <a:schemeClr val="accent2"/>
            </a:solidFill>
            <a:miter lim="800000"/>
            <a:headEnd/>
            <a:tailEnd/>
          </a:ln>
        </p:spPr>
        <p:txBody>
          <a:bodyPr>
            <a:spAutoFit/>
          </a:bodyPr>
          <a:lstStyle/>
          <a:p>
            <a:pPr eaLnBrk="1" hangingPunct="1">
              <a:spcBef>
                <a:spcPct val="50000"/>
              </a:spcBef>
            </a:pPr>
            <a:r>
              <a:rPr lang="en-US" sz="2400">
                <a:solidFill>
                  <a:srgbClr val="0000FF"/>
                </a:solidFill>
              </a:rPr>
              <a:t>nextLine() picks up whitespace.</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Input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Rectangle 2"/>
          <p:cNvSpPr>
            <a:spLocks noChangeArrowheads="1"/>
          </p:cNvSpPr>
          <p:nvPr/>
        </p:nvSpPr>
        <p:spPr bwMode="auto">
          <a:xfrm>
            <a:off x="533400" y="1371600"/>
            <a:ext cx="8458200" cy="2654300"/>
          </a:xfrm>
          <a:prstGeom prst="rect">
            <a:avLst/>
          </a:prstGeom>
          <a:solidFill>
            <a:schemeClr val="bg1"/>
          </a:solidFill>
          <a:ln w="9525">
            <a:noFill/>
            <a:miter lim="800000"/>
            <a:headEnd/>
            <a:tailEnd/>
          </a:ln>
        </p:spPr>
        <p:txBody>
          <a:bodyPr lIns="92075" tIns="46038" rIns="92075" bIns="46038">
            <a:spAutoFit/>
          </a:bodyPr>
          <a:lstStyle/>
          <a:p>
            <a:pPr eaLnBrk="1" hangingPunct="1"/>
            <a:r>
              <a:rPr lang="en-US"/>
              <a:t>out.print("Enter an integer :: ");</a:t>
            </a:r>
          </a:p>
          <a:p>
            <a:pPr eaLnBrk="1" hangingPunct="1"/>
            <a:r>
              <a:rPr lang="en-US"/>
              <a:t>int num = keyboard.nextInt();</a:t>
            </a:r>
          </a:p>
          <a:p>
            <a:pPr eaLnBrk="1" hangingPunct="1"/>
            <a:r>
              <a:rPr lang="en-US"/>
              <a:t>keyboard.nextLine();	</a:t>
            </a:r>
            <a:r>
              <a:rPr lang="en-US" sz="2400">
                <a:solidFill>
                  <a:srgbClr val="008000"/>
                </a:solidFill>
              </a:rPr>
              <a:t>//pick up whitespace</a:t>
            </a:r>
          </a:p>
          <a:p>
            <a:pPr eaLnBrk="1" hangingPunct="1"/>
            <a:r>
              <a:rPr lang="en-US"/>
              <a:t>out.print("Enter a sentence :: ");</a:t>
            </a:r>
          </a:p>
          <a:p>
            <a:pPr eaLnBrk="1" hangingPunct="1"/>
            <a:r>
              <a:rPr lang="en-US"/>
              <a:t>String sentence = keyboard.nextLine();</a:t>
            </a:r>
          </a:p>
          <a:p>
            <a:pPr eaLnBrk="1" hangingPunct="1"/>
            <a:r>
              <a:rPr lang="en-US"/>
              <a:t>out.println(num + " "+sentence);</a:t>
            </a:r>
            <a:endParaRPr lang="en-US">
              <a:solidFill>
                <a:srgbClr val="0000FF"/>
              </a:solidFill>
            </a:endParaRPr>
          </a:p>
        </p:txBody>
      </p:sp>
      <p:sp>
        <p:nvSpPr>
          <p:cNvPr id="20484"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20486" name="Text Box 5"/>
          <p:cNvSpPr txBox="1">
            <a:spLocks noChangeArrowheads="1"/>
          </p:cNvSpPr>
          <p:nvPr/>
        </p:nvSpPr>
        <p:spPr bwMode="auto">
          <a:xfrm>
            <a:off x="609600" y="4267200"/>
            <a:ext cx="7620000" cy="181292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eaLnBrk="1" hangingPunct="1"/>
            <a:r>
              <a:rPr lang="en-US"/>
              <a:t>Enter an integer :: 34</a:t>
            </a:r>
          </a:p>
          <a:p>
            <a:pPr eaLnBrk="1" hangingPunct="1"/>
            <a:r>
              <a:rPr lang="en-US"/>
              <a:t>Enter a sentence :: picks up \n</a:t>
            </a:r>
          </a:p>
          <a:p>
            <a:pPr eaLnBrk="1" hangingPunct="1"/>
            <a:r>
              <a:rPr lang="en-US"/>
              <a:t>34 picks up \n</a:t>
            </a:r>
          </a:p>
        </p:txBody>
      </p:sp>
      <p:sp>
        <p:nvSpPr>
          <p:cNvPr id="20487" name="Text Box 6"/>
          <p:cNvSpPr txBox="1">
            <a:spLocks noChangeArrowheads="1"/>
          </p:cNvSpPr>
          <p:nvPr/>
        </p:nvSpPr>
        <p:spPr bwMode="auto">
          <a:xfrm>
            <a:off x="6400800" y="4191000"/>
            <a:ext cx="2362200" cy="1385888"/>
          </a:xfrm>
          <a:prstGeom prst="rect">
            <a:avLst/>
          </a:prstGeom>
          <a:solidFill>
            <a:schemeClr val="bg1"/>
          </a:solidFill>
          <a:ln w="12700">
            <a:solidFill>
              <a:srgbClr val="993300"/>
            </a:solidFill>
            <a:miter lim="800000"/>
            <a:headEnd type="none" w="sm" len="sm"/>
            <a:tailEnd type="none" w="sm" len="sm"/>
          </a:ln>
        </p:spPr>
        <p:txBody>
          <a:bodyPr>
            <a:spAutoFit/>
          </a:bodyPr>
          <a:lstStyle/>
          <a:p>
            <a:pPr>
              <a:spcBef>
                <a:spcPct val="50000"/>
              </a:spcBef>
            </a:pPr>
            <a:r>
              <a:rPr lang="en-US" u="sng">
                <a:solidFill>
                  <a:srgbClr val="006600"/>
                </a:solidFill>
              </a:rPr>
              <a:t>INPUT</a:t>
            </a:r>
            <a:br>
              <a:rPr lang="en-US" u="sng">
                <a:solidFill>
                  <a:srgbClr val="006600"/>
                </a:solidFill>
              </a:rPr>
            </a:br>
            <a:r>
              <a:rPr lang="en-US"/>
              <a:t>34</a:t>
            </a:r>
            <a:br>
              <a:rPr lang="en-US"/>
            </a:br>
            <a:r>
              <a:rPr lang="en-US"/>
              <a:t>picks up \n</a:t>
            </a:r>
          </a:p>
        </p:txBody>
      </p:sp>
      <p:sp>
        <p:nvSpPr>
          <p:cNvPr id="20488" name="Text Box 7"/>
          <p:cNvSpPr txBox="1">
            <a:spLocks noChangeArrowheads="1"/>
          </p:cNvSpPr>
          <p:nvPr/>
        </p:nvSpPr>
        <p:spPr bwMode="auto">
          <a:xfrm>
            <a:off x="3581400" y="5791200"/>
            <a:ext cx="5105400" cy="466725"/>
          </a:xfrm>
          <a:prstGeom prst="rect">
            <a:avLst/>
          </a:prstGeom>
          <a:solidFill>
            <a:schemeClr val="bg1"/>
          </a:solidFill>
          <a:ln w="9525">
            <a:solidFill>
              <a:schemeClr val="accent2"/>
            </a:solidFill>
            <a:miter lim="800000"/>
            <a:headEnd/>
            <a:tailEnd/>
          </a:ln>
        </p:spPr>
        <p:txBody>
          <a:bodyPr>
            <a:spAutoFit/>
          </a:bodyPr>
          <a:lstStyle/>
          <a:p>
            <a:pPr eaLnBrk="1" hangingPunct="1">
              <a:spcBef>
                <a:spcPct val="50000"/>
              </a:spcBef>
            </a:pPr>
            <a:r>
              <a:rPr lang="en-US" sz="2400">
                <a:solidFill>
                  <a:srgbClr val="0000FF"/>
                </a:solidFill>
              </a:rPr>
              <a:t>nextLine() picks up whitespace.</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Input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Rectangle 2"/>
          <p:cNvSpPr>
            <a:spLocks noChangeArrowheads="1"/>
          </p:cNvSpPr>
          <p:nvPr/>
        </p:nvSpPr>
        <p:spPr bwMode="auto">
          <a:xfrm>
            <a:off x="304800" y="2438400"/>
            <a:ext cx="7315200" cy="3508375"/>
          </a:xfrm>
          <a:prstGeom prst="rect">
            <a:avLst/>
          </a:prstGeom>
          <a:solidFill>
            <a:schemeClr val="bg1"/>
          </a:solidFill>
          <a:ln w="9525">
            <a:noFill/>
            <a:miter lim="800000"/>
            <a:headEnd/>
            <a:tailEnd/>
          </a:ln>
        </p:spPr>
        <p:txBody>
          <a:bodyPr lIns="92075" tIns="46038" rIns="92075" bIns="46038">
            <a:spAutoFit/>
          </a:bodyPr>
          <a:lstStyle/>
          <a:p>
            <a:pPr eaLnBrk="1" hangingPunct="1"/>
            <a:r>
              <a:rPr lang="en-US"/>
              <a:t>Scanner </a:t>
            </a:r>
            <a:r>
              <a:rPr lang="en-US">
                <a:solidFill>
                  <a:srgbClr val="FF3300"/>
                </a:solidFill>
              </a:rPr>
              <a:t>keyboard</a:t>
            </a:r>
            <a:r>
              <a:rPr lang="en-US"/>
              <a:t> = </a:t>
            </a:r>
          </a:p>
          <a:p>
            <a:pPr eaLnBrk="1" hangingPunct="1"/>
            <a:r>
              <a:rPr lang="en-US"/>
              <a:t>		new Scanner(System.in);</a:t>
            </a:r>
          </a:p>
          <a:p>
            <a:pPr eaLnBrk="1" hangingPunct="1"/>
            <a:endParaRPr lang="en-US"/>
          </a:p>
          <a:p>
            <a:pPr eaLnBrk="1" hangingPunct="1"/>
            <a:r>
              <a:rPr lang="en-US"/>
              <a:t>out.println(keyboard.nextInt()); </a:t>
            </a:r>
          </a:p>
          <a:p>
            <a:pPr eaLnBrk="1" hangingPunct="1"/>
            <a:r>
              <a:rPr lang="en-US"/>
              <a:t>out.println(keyboard.nextInt());</a:t>
            </a:r>
          </a:p>
          <a:p>
            <a:pPr eaLnBrk="1" hangingPunct="1"/>
            <a:r>
              <a:rPr lang="en-US"/>
              <a:t>out.println(keyboard.nextInt());</a:t>
            </a:r>
          </a:p>
          <a:p>
            <a:pPr eaLnBrk="1" hangingPunct="1"/>
            <a:endParaRPr lang="en-US">
              <a:solidFill>
                <a:srgbClr val="0000FF"/>
              </a:solidFill>
            </a:endParaRPr>
          </a:p>
          <a:p>
            <a:pPr eaLnBrk="1" hangingPunct="1"/>
            <a:endParaRPr lang="en-US">
              <a:solidFill>
                <a:srgbClr val="0000FF"/>
              </a:solidFill>
            </a:endParaRPr>
          </a:p>
        </p:txBody>
      </p:sp>
      <p:sp>
        <p:nvSpPr>
          <p:cNvPr id="21508" name="Text Box 3"/>
          <p:cNvSpPr txBox="1">
            <a:spLocks noChangeArrowheads="1"/>
          </p:cNvSpPr>
          <p:nvPr/>
        </p:nvSpPr>
        <p:spPr bwMode="auto">
          <a:xfrm>
            <a:off x="5622925" y="438150"/>
            <a:ext cx="184150" cy="519113"/>
          </a:xfrm>
          <a:prstGeom prst="rect">
            <a:avLst/>
          </a:prstGeom>
          <a:noFill/>
          <a:ln w="12700">
            <a:noFill/>
            <a:miter lim="800000"/>
            <a:headEnd type="none" w="sm" len="sm"/>
            <a:tailEnd type="none" w="sm" len="sm"/>
          </a:ln>
        </p:spPr>
        <p:txBody>
          <a:bodyPr wrap="none">
            <a:spAutoFit/>
          </a:bodyPr>
          <a:lstStyle/>
          <a:p>
            <a:pPr eaLnBrk="1" hangingPunct="1"/>
            <a:endParaRPr lang="en-US"/>
          </a:p>
        </p:txBody>
      </p:sp>
      <p:sp>
        <p:nvSpPr>
          <p:cNvPr id="21510" name="Text Box 5"/>
          <p:cNvSpPr txBox="1">
            <a:spLocks noChangeArrowheads="1"/>
          </p:cNvSpPr>
          <p:nvPr/>
        </p:nvSpPr>
        <p:spPr bwMode="auto">
          <a:xfrm>
            <a:off x="6858000" y="3733800"/>
            <a:ext cx="1981200" cy="22987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a:solidFill>
                  <a:srgbClr val="FF0000"/>
                </a:solidFill>
              </a:rPr>
              <a:t>OUTPUT</a:t>
            </a:r>
          </a:p>
          <a:p>
            <a:pPr algn="ctr">
              <a:spcBef>
                <a:spcPct val="50000"/>
              </a:spcBef>
            </a:pPr>
            <a:r>
              <a:rPr lang="en-US" sz="3200" dirty="0" smtClean="0"/>
              <a:t>9</a:t>
            </a:r>
            <a:r>
              <a:rPr lang="en-US" sz="3200" dirty="0"/>
              <a:t/>
            </a:r>
            <a:br>
              <a:rPr lang="en-US" sz="3200" dirty="0"/>
            </a:br>
            <a:r>
              <a:rPr lang="en-US" sz="3200" dirty="0" smtClean="0"/>
              <a:t>8</a:t>
            </a:r>
            <a:r>
              <a:rPr lang="en-US" sz="3200" dirty="0"/>
              <a:t/>
            </a:r>
            <a:br>
              <a:rPr lang="en-US" sz="3200" dirty="0"/>
            </a:br>
            <a:r>
              <a:rPr lang="en-US" sz="3200" dirty="0" smtClean="0"/>
              <a:t>7</a:t>
            </a:r>
            <a:endParaRPr lang="en-US" sz="3200" dirty="0"/>
          </a:p>
        </p:txBody>
      </p:sp>
      <p:sp>
        <p:nvSpPr>
          <p:cNvPr id="21511" name="Text Box 6"/>
          <p:cNvSpPr txBox="1">
            <a:spLocks noChangeArrowheads="1"/>
          </p:cNvSpPr>
          <p:nvPr/>
        </p:nvSpPr>
        <p:spPr bwMode="auto">
          <a:xfrm>
            <a:off x="6705600" y="1524000"/>
            <a:ext cx="2209800" cy="10795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dirty="0">
                <a:solidFill>
                  <a:srgbClr val="006600"/>
                </a:solidFill>
              </a:rPr>
              <a:t>INPUT</a:t>
            </a:r>
            <a:br>
              <a:rPr lang="en-US" sz="3200" u="sng" dirty="0">
                <a:solidFill>
                  <a:srgbClr val="006600"/>
                </a:solidFill>
              </a:rPr>
            </a:br>
            <a:r>
              <a:rPr lang="en-US" sz="3200" dirty="0" smtClean="0"/>
              <a:t>9 8 7 6 </a:t>
            </a:r>
            <a:endParaRPr lang="en-US" sz="3200"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Scanner Input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457200" y="2895600"/>
            <a:ext cx="80772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scannerone.java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1867</TotalTime>
  <Words>1720</Words>
  <Application>Microsoft Office PowerPoint</Application>
  <PresentationFormat>On-screen Show (4:3)</PresentationFormat>
  <Paragraphs>338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Blank Presentation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chopping</dc:title>
  <dc:subject>String Chopping</dc:subject>
  <dc:creator>A+ Computer Science</dc:creator>
  <cp:keywords>www.apluscompsci.com</cp:keywords>
  <dc:description>String Chopping_x000d_
©A+ Computer Science_x000d_
www.apluscompsci.com</dc:description>
  <cp:lastModifiedBy>jrr</cp:lastModifiedBy>
  <cp:revision>349</cp:revision>
  <dcterms:created xsi:type="dcterms:W3CDTF">1995-06-17T23:31:02Z</dcterms:created>
  <dcterms:modified xsi:type="dcterms:W3CDTF">2016-08-29T03:04:22Z</dcterms:modified>
  <cp:category>www.apluscompsci.com</cp:category>
</cp:coreProperties>
</file>