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31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4" r:id="rId16"/>
    <p:sldId id="314" r:id="rId17"/>
    <p:sldId id="275" r:id="rId18"/>
    <p:sldId id="276" r:id="rId19"/>
    <p:sldId id="278" r:id="rId20"/>
    <p:sldId id="279" r:id="rId21"/>
    <p:sldId id="328" r:id="rId22"/>
    <p:sldId id="280" r:id="rId23"/>
    <p:sldId id="281" r:id="rId24"/>
    <p:sldId id="282" r:id="rId25"/>
    <p:sldId id="283" r:id="rId26"/>
    <p:sldId id="315" r:id="rId27"/>
    <p:sldId id="316" r:id="rId28"/>
    <p:sldId id="284" r:id="rId29"/>
    <p:sldId id="285" r:id="rId30"/>
    <p:sldId id="286" r:id="rId31"/>
    <p:sldId id="287" r:id="rId32"/>
    <p:sldId id="327" r:id="rId33"/>
    <p:sldId id="288" r:id="rId34"/>
    <p:sldId id="289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290" r:id="rId44"/>
    <p:sldId id="326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93" d="100"/>
          <a:sy n="93" d="100"/>
        </p:scale>
        <p:origin x="27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1191-AAEF-4E5F-BA1F-F6BD4030086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E4D8-4E31-405B-88E7-0FE2831B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D14894-61F6-4ACF-927A-1174B0D5DE2A}" type="slidenum">
              <a:rPr lang="en-US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300" smtClean="0"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0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06F350-0ED3-4E6C-817A-C72B2EFB0D6B}" type="slidenum">
              <a:rPr lang="en-US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300" smtClean="0">
              <a:cs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5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C2417C-226D-4075-828A-BC1F0E3AF54D}" type="slidenum">
              <a:rPr lang="en-US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300" smtClean="0">
              <a:cs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0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EAC5EC-BF82-4556-AE4A-2CF2B17F6841}" type="slidenum">
              <a:rPr lang="en-US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300" smtClean="0"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7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A5A129-2B1E-40E0-B3E3-88E689871949}" type="slidenum">
              <a:rPr lang="en-US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sz="1300" smtClean="0">
              <a:cs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0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8CF1DE-D688-4829-9838-018BA1B4CA69}" type="slidenum">
              <a:rPr lang="en-US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 sz="1300" smtClean="0">
              <a:cs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4D8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4D8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79194" y="2291842"/>
            <a:ext cx="4914265" cy="343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66306" y="2275585"/>
            <a:ext cx="4464684" cy="3573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341" y="1102105"/>
            <a:ext cx="25400" cy="57558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4D8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341" y="344677"/>
            <a:ext cx="25400" cy="651331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1661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1661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8933" y="6431572"/>
            <a:ext cx="271779" cy="18466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FA31C-CB29-4F00-AEE6-15E376219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8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4341" y="344677"/>
            <a:ext cx="25400" cy="65133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805" y="447243"/>
            <a:ext cx="1048638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4D8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895" y="2059939"/>
            <a:ext cx="11840209" cy="4239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28933" y="6431572"/>
            <a:ext cx="271779" cy="21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zahegngirma@hu.edu.et" TargetMode="External"/><Relationship Id="rId7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hyperlink" Target="mailto:gezahegngirma.eshete22@estudiantes.uva.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geography.com/commercial-gis-software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2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6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ggirma2021@gmia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34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35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62445"/>
            <a:chOff x="0" y="0"/>
            <a:chExt cx="12192000" cy="6862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02258" y="3496817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0" y="3352799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415" y="185928"/>
              <a:ext cx="11828145" cy="4970145"/>
            </a:xfrm>
            <a:custGeom>
              <a:avLst/>
              <a:gdLst/>
              <a:ahLst/>
              <a:cxnLst/>
              <a:rect l="l" t="t" r="r" b="b"/>
              <a:pathLst>
                <a:path w="11828145" h="4970145">
                  <a:moveTo>
                    <a:pt x="11827764" y="0"/>
                  </a:moveTo>
                  <a:lnTo>
                    <a:pt x="0" y="0"/>
                  </a:lnTo>
                  <a:lnTo>
                    <a:pt x="0" y="4969764"/>
                  </a:lnTo>
                  <a:lnTo>
                    <a:pt x="11827764" y="4969764"/>
                  </a:lnTo>
                  <a:lnTo>
                    <a:pt x="11827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15082" y="2489961"/>
            <a:ext cx="7765415" cy="18859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065" marR="5080" algn="ctr">
              <a:lnSpc>
                <a:spcPts val="5840"/>
              </a:lnSpc>
              <a:spcBef>
                <a:spcPts val="825"/>
              </a:spcBef>
            </a:pPr>
            <a:r>
              <a:rPr sz="5400" b="1" spc="-120" dirty="0" smtClean="0">
                <a:solidFill>
                  <a:srgbClr val="001291"/>
                </a:solidFill>
                <a:latin typeface="Tahoma"/>
                <a:cs typeface="Tahoma"/>
              </a:rPr>
              <a:t>Geographic </a:t>
            </a:r>
            <a:r>
              <a:rPr sz="5400" b="1" spc="-1565" dirty="0" smtClean="0">
                <a:solidFill>
                  <a:srgbClr val="001291"/>
                </a:solidFill>
                <a:latin typeface="Tahoma"/>
                <a:cs typeface="Tahoma"/>
              </a:rPr>
              <a:t> </a:t>
            </a:r>
            <a:r>
              <a:rPr sz="5400" b="1" spc="-235" dirty="0">
                <a:solidFill>
                  <a:srgbClr val="001291"/>
                </a:solidFill>
                <a:latin typeface="Tahoma"/>
                <a:cs typeface="Tahoma"/>
              </a:rPr>
              <a:t>Information</a:t>
            </a:r>
            <a:r>
              <a:rPr sz="5400" b="1" spc="-95" dirty="0">
                <a:solidFill>
                  <a:srgbClr val="001291"/>
                </a:solidFill>
                <a:latin typeface="Tahoma"/>
                <a:cs typeface="Tahoma"/>
              </a:rPr>
              <a:t> </a:t>
            </a:r>
            <a:r>
              <a:rPr sz="5400" b="1" spc="-70" dirty="0">
                <a:solidFill>
                  <a:srgbClr val="001291"/>
                </a:solidFill>
                <a:latin typeface="Tahoma"/>
                <a:cs typeface="Tahoma"/>
              </a:rPr>
              <a:t>Systems</a:t>
            </a:r>
            <a:endParaRPr sz="5400" dirty="0">
              <a:latin typeface="Tahoma"/>
              <a:cs typeface="Tahoma"/>
            </a:endParaRPr>
          </a:p>
          <a:p>
            <a:pPr algn="ctr">
              <a:lnSpc>
                <a:spcPts val="2235"/>
              </a:lnSpc>
            </a:pPr>
            <a:r>
              <a:rPr sz="2100" b="1" i="1" spc="-270" dirty="0">
                <a:solidFill>
                  <a:srgbClr val="0F003E"/>
                </a:solidFill>
                <a:latin typeface="Verdana"/>
                <a:cs typeface="Verdana"/>
              </a:rPr>
              <a:t>By:</a:t>
            </a:r>
            <a:r>
              <a:rPr sz="2100" b="1" i="1" spc="-170" dirty="0">
                <a:solidFill>
                  <a:srgbClr val="0F003E"/>
                </a:solidFill>
                <a:latin typeface="Verdana"/>
                <a:cs typeface="Verdana"/>
              </a:rPr>
              <a:t> </a:t>
            </a:r>
            <a:r>
              <a:rPr sz="2100" b="1" i="1" spc="-254" dirty="0">
                <a:solidFill>
                  <a:srgbClr val="0F003E"/>
                </a:solidFill>
                <a:latin typeface="Verdana"/>
                <a:cs typeface="Verdana"/>
              </a:rPr>
              <a:t>Gezahe</a:t>
            </a:r>
            <a:r>
              <a:rPr sz="2100" b="1" i="1" spc="-260" dirty="0">
                <a:solidFill>
                  <a:srgbClr val="0F003E"/>
                </a:solidFill>
                <a:latin typeface="Verdana"/>
                <a:cs typeface="Verdana"/>
              </a:rPr>
              <a:t>gn</a:t>
            </a:r>
            <a:r>
              <a:rPr sz="2100" b="1" i="1" spc="-195" dirty="0">
                <a:solidFill>
                  <a:srgbClr val="0F003E"/>
                </a:solidFill>
                <a:latin typeface="Verdana"/>
                <a:cs typeface="Verdana"/>
              </a:rPr>
              <a:t> </a:t>
            </a:r>
            <a:r>
              <a:rPr sz="2100" b="1" i="1" spc="-204" dirty="0">
                <a:solidFill>
                  <a:srgbClr val="0F003E"/>
                </a:solidFill>
                <a:latin typeface="Verdana"/>
                <a:cs typeface="Verdana"/>
              </a:rPr>
              <a:t>Gr.</a:t>
            </a:r>
            <a:endParaRPr sz="210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367" y="4831870"/>
            <a:ext cx="11899265" cy="2028189"/>
            <a:chOff x="246224" y="4848973"/>
            <a:chExt cx="11899265" cy="2028189"/>
          </a:xfrm>
        </p:grpSpPr>
        <p:sp>
          <p:nvSpPr>
            <p:cNvPr id="8" name="object 8"/>
            <p:cNvSpPr/>
            <p:nvPr/>
          </p:nvSpPr>
          <p:spPr>
            <a:xfrm>
              <a:off x="263600" y="4876798"/>
              <a:ext cx="11860530" cy="1981200"/>
            </a:xfrm>
            <a:custGeom>
              <a:avLst/>
              <a:gdLst/>
              <a:ahLst/>
              <a:cxnLst/>
              <a:rect l="l" t="t" r="r" b="b"/>
              <a:pathLst>
                <a:path w="11860530" h="1981200">
                  <a:moveTo>
                    <a:pt x="195842" y="25400"/>
                  </a:moveTo>
                  <a:lnTo>
                    <a:pt x="80743" y="25400"/>
                  </a:lnTo>
                  <a:lnTo>
                    <a:pt x="17577" y="38100"/>
                  </a:lnTo>
                  <a:lnTo>
                    <a:pt x="23637" y="76200"/>
                  </a:lnTo>
                  <a:lnTo>
                    <a:pt x="27077" y="127000"/>
                  </a:lnTo>
                  <a:lnTo>
                    <a:pt x="28375" y="165100"/>
                  </a:lnTo>
                  <a:lnTo>
                    <a:pt x="28008" y="215900"/>
                  </a:lnTo>
                  <a:lnTo>
                    <a:pt x="26454" y="254000"/>
                  </a:lnTo>
                  <a:lnTo>
                    <a:pt x="24190" y="304800"/>
                  </a:lnTo>
                  <a:lnTo>
                    <a:pt x="21693" y="355600"/>
                  </a:lnTo>
                  <a:lnTo>
                    <a:pt x="19440" y="406400"/>
                  </a:lnTo>
                  <a:lnTo>
                    <a:pt x="17909" y="469900"/>
                  </a:lnTo>
                  <a:lnTo>
                    <a:pt x="17231" y="609600"/>
                  </a:lnTo>
                  <a:lnTo>
                    <a:pt x="15663" y="673100"/>
                  </a:lnTo>
                  <a:lnTo>
                    <a:pt x="13360" y="723900"/>
                  </a:lnTo>
                  <a:lnTo>
                    <a:pt x="10810" y="774700"/>
                  </a:lnTo>
                  <a:lnTo>
                    <a:pt x="8500" y="825500"/>
                  </a:lnTo>
                  <a:lnTo>
                    <a:pt x="6915" y="876300"/>
                  </a:lnTo>
                  <a:lnTo>
                    <a:pt x="6544" y="914400"/>
                  </a:lnTo>
                  <a:lnTo>
                    <a:pt x="7872" y="965200"/>
                  </a:lnTo>
                  <a:lnTo>
                    <a:pt x="11388" y="1003300"/>
                  </a:lnTo>
                  <a:lnTo>
                    <a:pt x="17577" y="1041400"/>
                  </a:lnTo>
                  <a:lnTo>
                    <a:pt x="23631" y="1092200"/>
                  </a:lnTo>
                  <a:lnTo>
                    <a:pt x="25476" y="1143000"/>
                  </a:lnTo>
                  <a:lnTo>
                    <a:pt x="24268" y="1193800"/>
                  </a:lnTo>
                  <a:lnTo>
                    <a:pt x="21162" y="1244600"/>
                  </a:lnTo>
                  <a:lnTo>
                    <a:pt x="17312" y="1295400"/>
                  </a:lnTo>
                  <a:lnTo>
                    <a:pt x="13874" y="1346200"/>
                  </a:lnTo>
                  <a:lnTo>
                    <a:pt x="12002" y="1397000"/>
                  </a:lnTo>
                  <a:lnTo>
                    <a:pt x="12851" y="1460500"/>
                  </a:lnTo>
                  <a:lnTo>
                    <a:pt x="17577" y="1511300"/>
                  </a:lnTo>
                  <a:lnTo>
                    <a:pt x="21394" y="1562100"/>
                  </a:lnTo>
                  <a:lnTo>
                    <a:pt x="21000" y="1612900"/>
                  </a:lnTo>
                  <a:lnTo>
                    <a:pt x="17656" y="1663700"/>
                  </a:lnTo>
                  <a:lnTo>
                    <a:pt x="12623" y="1701800"/>
                  </a:lnTo>
                  <a:lnTo>
                    <a:pt x="7161" y="1752600"/>
                  </a:lnTo>
                  <a:lnTo>
                    <a:pt x="2533" y="1790700"/>
                  </a:lnTo>
                  <a:lnTo>
                    <a:pt x="0" y="1841500"/>
                  </a:lnTo>
                  <a:lnTo>
                    <a:pt x="821" y="1879600"/>
                  </a:lnTo>
                  <a:lnTo>
                    <a:pt x="6260" y="1930400"/>
                  </a:lnTo>
                  <a:lnTo>
                    <a:pt x="17577" y="1981200"/>
                  </a:lnTo>
                  <a:lnTo>
                    <a:pt x="55304" y="1968500"/>
                  </a:lnTo>
                  <a:lnTo>
                    <a:pt x="95228" y="1955800"/>
                  </a:lnTo>
                  <a:lnTo>
                    <a:pt x="137172" y="1955800"/>
                  </a:lnTo>
                  <a:lnTo>
                    <a:pt x="180959" y="1943100"/>
                  </a:lnTo>
                  <a:lnTo>
                    <a:pt x="11838877" y="1943100"/>
                  </a:lnTo>
                  <a:lnTo>
                    <a:pt x="11836722" y="1930400"/>
                  </a:lnTo>
                  <a:lnTo>
                    <a:pt x="11831939" y="1879600"/>
                  </a:lnTo>
                  <a:lnTo>
                    <a:pt x="11830289" y="1816100"/>
                  </a:lnTo>
                  <a:lnTo>
                    <a:pt x="11831066" y="1765300"/>
                  </a:lnTo>
                  <a:lnTo>
                    <a:pt x="11833567" y="1701800"/>
                  </a:lnTo>
                  <a:lnTo>
                    <a:pt x="11837088" y="1651000"/>
                  </a:lnTo>
                  <a:lnTo>
                    <a:pt x="11840925" y="1587500"/>
                  </a:lnTo>
                  <a:lnTo>
                    <a:pt x="11844372" y="1536700"/>
                  </a:lnTo>
                  <a:lnTo>
                    <a:pt x="11846727" y="1498600"/>
                  </a:lnTo>
                  <a:lnTo>
                    <a:pt x="11847285" y="1447800"/>
                  </a:lnTo>
                  <a:lnTo>
                    <a:pt x="11845341" y="1409700"/>
                  </a:lnTo>
                  <a:lnTo>
                    <a:pt x="11842687" y="1384300"/>
                  </a:lnTo>
                  <a:lnTo>
                    <a:pt x="11841939" y="1333500"/>
                  </a:lnTo>
                  <a:lnTo>
                    <a:pt x="11842605" y="1295400"/>
                  </a:lnTo>
                  <a:lnTo>
                    <a:pt x="11844189" y="1244600"/>
                  </a:lnTo>
                  <a:lnTo>
                    <a:pt x="11846198" y="1193800"/>
                  </a:lnTo>
                  <a:lnTo>
                    <a:pt x="11848139" y="1143000"/>
                  </a:lnTo>
                  <a:lnTo>
                    <a:pt x="11849517" y="1092200"/>
                  </a:lnTo>
                  <a:lnTo>
                    <a:pt x="11849840" y="1028700"/>
                  </a:lnTo>
                  <a:lnTo>
                    <a:pt x="11848612" y="965200"/>
                  </a:lnTo>
                  <a:lnTo>
                    <a:pt x="11845341" y="914400"/>
                  </a:lnTo>
                  <a:lnTo>
                    <a:pt x="11841611" y="850900"/>
                  </a:lnTo>
                  <a:lnTo>
                    <a:pt x="11839992" y="787400"/>
                  </a:lnTo>
                  <a:lnTo>
                    <a:pt x="11839979" y="736600"/>
                  </a:lnTo>
                  <a:lnTo>
                    <a:pt x="11841066" y="698500"/>
                  </a:lnTo>
                  <a:lnTo>
                    <a:pt x="11842749" y="660400"/>
                  </a:lnTo>
                  <a:lnTo>
                    <a:pt x="11844522" y="609600"/>
                  </a:lnTo>
                  <a:lnTo>
                    <a:pt x="11845882" y="571500"/>
                  </a:lnTo>
                  <a:lnTo>
                    <a:pt x="11846323" y="520700"/>
                  </a:lnTo>
                  <a:lnTo>
                    <a:pt x="11845341" y="457200"/>
                  </a:lnTo>
                  <a:lnTo>
                    <a:pt x="11845065" y="406400"/>
                  </a:lnTo>
                  <a:lnTo>
                    <a:pt x="11847273" y="355600"/>
                  </a:lnTo>
                  <a:lnTo>
                    <a:pt x="11850929" y="304800"/>
                  </a:lnTo>
                  <a:lnTo>
                    <a:pt x="11854999" y="254000"/>
                  </a:lnTo>
                  <a:lnTo>
                    <a:pt x="11858449" y="203200"/>
                  </a:lnTo>
                  <a:lnTo>
                    <a:pt x="11860242" y="165100"/>
                  </a:lnTo>
                  <a:lnTo>
                    <a:pt x="11859345" y="127000"/>
                  </a:lnTo>
                  <a:lnTo>
                    <a:pt x="11854723" y="76200"/>
                  </a:lnTo>
                  <a:lnTo>
                    <a:pt x="11851596" y="63500"/>
                  </a:lnTo>
                  <a:lnTo>
                    <a:pt x="10307830" y="63500"/>
                  </a:lnTo>
                  <a:lnTo>
                    <a:pt x="10269470" y="50800"/>
                  </a:lnTo>
                  <a:lnTo>
                    <a:pt x="2270700" y="50800"/>
                  </a:lnTo>
                  <a:lnTo>
                    <a:pt x="2165825" y="38100"/>
                  </a:lnTo>
                  <a:lnTo>
                    <a:pt x="248870" y="38100"/>
                  </a:lnTo>
                  <a:lnTo>
                    <a:pt x="195842" y="25400"/>
                  </a:lnTo>
                  <a:close/>
                </a:path>
                <a:path w="11860530" h="1981200">
                  <a:moveTo>
                    <a:pt x="1962439" y="1968500"/>
                  </a:moveTo>
                  <a:lnTo>
                    <a:pt x="837198" y="1968500"/>
                  </a:lnTo>
                  <a:lnTo>
                    <a:pt x="888165" y="1981200"/>
                  </a:lnTo>
                  <a:lnTo>
                    <a:pt x="1910004" y="1981200"/>
                  </a:lnTo>
                  <a:lnTo>
                    <a:pt x="1962439" y="1968500"/>
                  </a:lnTo>
                  <a:close/>
                </a:path>
                <a:path w="11860530" h="1981200">
                  <a:moveTo>
                    <a:pt x="2561061" y="1968500"/>
                  </a:moveTo>
                  <a:lnTo>
                    <a:pt x="2152836" y="1968500"/>
                  </a:lnTo>
                  <a:lnTo>
                    <a:pt x="2185007" y="1981200"/>
                  </a:lnTo>
                  <a:lnTo>
                    <a:pt x="2501443" y="1981200"/>
                  </a:lnTo>
                  <a:lnTo>
                    <a:pt x="2561061" y="1968500"/>
                  </a:lnTo>
                  <a:close/>
                </a:path>
                <a:path w="11860530" h="1981200">
                  <a:moveTo>
                    <a:pt x="4322168" y="1968500"/>
                  </a:moveTo>
                  <a:lnTo>
                    <a:pt x="3173259" y="1968500"/>
                  </a:lnTo>
                  <a:lnTo>
                    <a:pt x="3217361" y="1981200"/>
                  </a:lnTo>
                  <a:lnTo>
                    <a:pt x="4275633" y="1981200"/>
                  </a:lnTo>
                  <a:lnTo>
                    <a:pt x="4322168" y="1968500"/>
                  </a:lnTo>
                  <a:close/>
                </a:path>
                <a:path w="11860530" h="1981200">
                  <a:moveTo>
                    <a:pt x="5153007" y="1968500"/>
                  </a:moveTo>
                  <a:lnTo>
                    <a:pt x="4460096" y="1968500"/>
                  </a:lnTo>
                  <a:lnTo>
                    <a:pt x="4506265" y="1981200"/>
                  </a:lnTo>
                  <a:lnTo>
                    <a:pt x="5103546" y="1981200"/>
                  </a:lnTo>
                  <a:lnTo>
                    <a:pt x="5153007" y="1968500"/>
                  </a:lnTo>
                  <a:close/>
                </a:path>
                <a:path w="11860530" h="1981200">
                  <a:moveTo>
                    <a:pt x="5385655" y="1968500"/>
                  </a:moveTo>
                  <a:lnTo>
                    <a:pt x="5153007" y="1968500"/>
                  </a:lnTo>
                  <a:lnTo>
                    <a:pt x="5190452" y="1981200"/>
                  </a:lnTo>
                  <a:lnTo>
                    <a:pt x="5340020" y="1981200"/>
                  </a:lnTo>
                  <a:lnTo>
                    <a:pt x="5385655" y="1968500"/>
                  </a:lnTo>
                  <a:close/>
                </a:path>
                <a:path w="11860530" h="1981200">
                  <a:moveTo>
                    <a:pt x="6452228" y="1968500"/>
                  </a:moveTo>
                  <a:lnTo>
                    <a:pt x="5509985" y="1968500"/>
                  </a:lnTo>
                  <a:lnTo>
                    <a:pt x="5559841" y="1981200"/>
                  </a:lnTo>
                  <a:lnTo>
                    <a:pt x="6404534" y="1981200"/>
                  </a:lnTo>
                  <a:lnTo>
                    <a:pt x="6452228" y="1968500"/>
                  </a:lnTo>
                  <a:close/>
                </a:path>
                <a:path w="11860530" h="1981200">
                  <a:moveTo>
                    <a:pt x="7031220" y="1968500"/>
                  </a:moveTo>
                  <a:lnTo>
                    <a:pt x="6617847" y="1968500"/>
                  </a:lnTo>
                  <a:lnTo>
                    <a:pt x="6671375" y="1981200"/>
                  </a:lnTo>
                  <a:lnTo>
                    <a:pt x="6995973" y="1981200"/>
                  </a:lnTo>
                  <a:lnTo>
                    <a:pt x="7031220" y="1968500"/>
                  </a:lnTo>
                  <a:close/>
                </a:path>
                <a:path w="11860530" h="1981200">
                  <a:moveTo>
                    <a:pt x="7481969" y="1955800"/>
                  </a:moveTo>
                  <a:lnTo>
                    <a:pt x="2970787" y="1955800"/>
                  </a:lnTo>
                  <a:lnTo>
                    <a:pt x="3024731" y="1968500"/>
                  </a:lnTo>
                  <a:lnTo>
                    <a:pt x="7077623" y="1968500"/>
                  </a:lnTo>
                  <a:lnTo>
                    <a:pt x="7092801" y="1981200"/>
                  </a:lnTo>
                  <a:lnTo>
                    <a:pt x="7350811" y="1981200"/>
                  </a:lnTo>
                  <a:lnTo>
                    <a:pt x="7481969" y="1955800"/>
                  </a:lnTo>
                  <a:close/>
                </a:path>
                <a:path w="11860530" h="1981200">
                  <a:moveTo>
                    <a:pt x="8090889" y="1968500"/>
                  </a:moveTo>
                  <a:lnTo>
                    <a:pt x="7838258" y="1968500"/>
                  </a:lnTo>
                  <a:lnTo>
                    <a:pt x="7887324" y="1981200"/>
                  </a:lnTo>
                  <a:lnTo>
                    <a:pt x="8078782" y="1981200"/>
                  </a:lnTo>
                  <a:lnTo>
                    <a:pt x="8090959" y="1969131"/>
                  </a:lnTo>
                  <a:lnTo>
                    <a:pt x="8090889" y="1968500"/>
                  </a:lnTo>
                  <a:close/>
                </a:path>
                <a:path w="11860530" h="1981200">
                  <a:moveTo>
                    <a:pt x="9399536" y="1968500"/>
                  </a:moveTo>
                  <a:lnTo>
                    <a:pt x="8091596" y="1968500"/>
                  </a:lnTo>
                  <a:lnTo>
                    <a:pt x="8090959" y="1969131"/>
                  </a:lnTo>
                  <a:lnTo>
                    <a:pt x="8092285" y="1981200"/>
                  </a:lnTo>
                  <a:lnTo>
                    <a:pt x="9361475" y="1981200"/>
                  </a:lnTo>
                  <a:lnTo>
                    <a:pt x="9399536" y="1968500"/>
                  </a:lnTo>
                  <a:close/>
                </a:path>
                <a:path w="11860530" h="1981200">
                  <a:moveTo>
                    <a:pt x="10481551" y="1968500"/>
                  </a:moveTo>
                  <a:lnTo>
                    <a:pt x="9718361" y="1968500"/>
                  </a:lnTo>
                  <a:lnTo>
                    <a:pt x="9834776" y="1981200"/>
                  </a:lnTo>
                  <a:lnTo>
                    <a:pt x="10425989" y="1981200"/>
                  </a:lnTo>
                  <a:lnTo>
                    <a:pt x="10481551" y="1968500"/>
                  </a:lnTo>
                  <a:close/>
                </a:path>
                <a:path w="11860530" h="1981200">
                  <a:moveTo>
                    <a:pt x="11297711" y="1968500"/>
                  </a:moveTo>
                  <a:lnTo>
                    <a:pt x="10775572" y="1968500"/>
                  </a:lnTo>
                  <a:lnTo>
                    <a:pt x="10829842" y="1981200"/>
                  </a:lnTo>
                  <a:lnTo>
                    <a:pt x="11253902" y="1981200"/>
                  </a:lnTo>
                  <a:lnTo>
                    <a:pt x="11297711" y="1968500"/>
                  </a:lnTo>
                  <a:close/>
                </a:path>
                <a:path w="11860530" h="1981200">
                  <a:moveTo>
                    <a:pt x="11838877" y="1943100"/>
                  </a:moveTo>
                  <a:lnTo>
                    <a:pt x="524169" y="1943100"/>
                  </a:lnTo>
                  <a:lnTo>
                    <a:pt x="576314" y="1955800"/>
                  </a:lnTo>
                  <a:lnTo>
                    <a:pt x="7729420" y="1955800"/>
                  </a:lnTo>
                  <a:lnTo>
                    <a:pt x="7785468" y="1968500"/>
                  </a:lnTo>
                  <a:lnTo>
                    <a:pt x="11338557" y="1968500"/>
                  </a:lnTo>
                  <a:lnTo>
                    <a:pt x="11381159" y="1981200"/>
                  </a:lnTo>
                  <a:lnTo>
                    <a:pt x="11845341" y="1981200"/>
                  </a:lnTo>
                  <a:lnTo>
                    <a:pt x="11838877" y="1943100"/>
                  </a:lnTo>
                  <a:close/>
                </a:path>
                <a:path w="11860530" h="1981200">
                  <a:moveTo>
                    <a:pt x="2680942" y="1955800"/>
                  </a:moveTo>
                  <a:lnTo>
                    <a:pt x="628706" y="1955800"/>
                  </a:lnTo>
                  <a:lnTo>
                    <a:pt x="733522" y="1968500"/>
                  </a:lnTo>
                  <a:lnTo>
                    <a:pt x="2620991" y="1968500"/>
                  </a:lnTo>
                  <a:lnTo>
                    <a:pt x="2680942" y="1955800"/>
                  </a:lnTo>
                  <a:close/>
                </a:path>
                <a:path w="11860530" h="1981200">
                  <a:moveTo>
                    <a:pt x="11845341" y="38100"/>
                  </a:moveTo>
                  <a:lnTo>
                    <a:pt x="10489121" y="38100"/>
                  </a:lnTo>
                  <a:lnTo>
                    <a:pt x="10438493" y="50800"/>
                  </a:lnTo>
                  <a:lnTo>
                    <a:pt x="10391778" y="50800"/>
                  </a:lnTo>
                  <a:lnTo>
                    <a:pt x="10348412" y="63500"/>
                  </a:lnTo>
                  <a:lnTo>
                    <a:pt x="11851596" y="63500"/>
                  </a:lnTo>
                  <a:lnTo>
                    <a:pt x="11845341" y="38100"/>
                  </a:lnTo>
                  <a:close/>
                </a:path>
                <a:path w="11860530" h="1981200">
                  <a:moveTo>
                    <a:pt x="2882047" y="12700"/>
                  </a:moveTo>
                  <a:lnTo>
                    <a:pt x="2549130" y="12700"/>
                  </a:lnTo>
                  <a:lnTo>
                    <a:pt x="2523355" y="25400"/>
                  </a:lnTo>
                  <a:lnTo>
                    <a:pt x="2501443" y="38100"/>
                  </a:lnTo>
                  <a:lnTo>
                    <a:pt x="2464201" y="50800"/>
                  </a:lnTo>
                  <a:lnTo>
                    <a:pt x="4941790" y="50800"/>
                  </a:lnTo>
                  <a:lnTo>
                    <a:pt x="4892032" y="38100"/>
                  </a:lnTo>
                  <a:lnTo>
                    <a:pt x="3257980" y="38100"/>
                  </a:lnTo>
                  <a:lnTo>
                    <a:pt x="3188924" y="25400"/>
                  </a:lnTo>
                  <a:lnTo>
                    <a:pt x="2937959" y="25400"/>
                  </a:lnTo>
                  <a:lnTo>
                    <a:pt x="2882047" y="12700"/>
                  </a:lnTo>
                  <a:close/>
                </a:path>
                <a:path w="11860530" h="1981200">
                  <a:moveTo>
                    <a:pt x="7988606" y="38100"/>
                  </a:moveTo>
                  <a:lnTo>
                    <a:pt x="5277442" y="38100"/>
                  </a:lnTo>
                  <a:lnTo>
                    <a:pt x="5216841" y="50800"/>
                  </a:lnTo>
                  <a:lnTo>
                    <a:pt x="8044247" y="50800"/>
                  </a:lnTo>
                  <a:lnTo>
                    <a:pt x="7988606" y="38100"/>
                  </a:lnTo>
                  <a:close/>
                </a:path>
                <a:path w="11860530" h="1981200">
                  <a:moveTo>
                    <a:pt x="9164515" y="38100"/>
                  </a:moveTo>
                  <a:lnTo>
                    <a:pt x="8368906" y="38100"/>
                  </a:lnTo>
                  <a:lnTo>
                    <a:pt x="8319190" y="50800"/>
                  </a:lnTo>
                  <a:lnTo>
                    <a:pt x="9215332" y="50800"/>
                  </a:lnTo>
                  <a:lnTo>
                    <a:pt x="9164515" y="38100"/>
                  </a:lnTo>
                  <a:close/>
                </a:path>
                <a:path w="11860530" h="1981200">
                  <a:moveTo>
                    <a:pt x="10162075" y="38100"/>
                  </a:moveTo>
                  <a:lnTo>
                    <a:pt x="9646154" y="38100"/>
                  </a:lnTo>
                  <a:lnTo>
                    <a:pt x="9577795" y="50800"/>
                  </a:lnTo>
                  <a:lnTo>
                    <a:pt x="10197156" y="50800"/>
                  </a:lnTo>
                  <a:lnTo>
                    <a:pt x="10162075" y="38100"/>
                  </a:lnTo>
                  <a:close/>
                </a:path>
                <a:path w="11860530" h="1981200">
                  <a:moveTo>
                    <a:pt x="611609" y="25400"/>
                  </a:moveTo>
                  <a:lnTo>
                    <a:pt x="561837" y="25400"/>
                  </a:lnTo>
                  <a:lnTo>
                    <a:pt x="490690" y="38100"/>
                  </a:lnTo>
                  <a:lnTo>
                    <a:pt x="649463" y="38100"/>
                  </a:lnTo>
                  <a:lnTo>
                    <a:pt x="611609" y="25400"/>
                  </a:lnTo>
                  <a:close/>
                </a:path>
                <a:path w="11860530" h="1981200">
                  <a:moveTo>
                    <a:pt x="895186" y="25400"/>
                  </a:moveTo>
                  <a:lnTo>
                    <a:pt x="746717" y="25400"/>
                  </a:lnTo>
                  <a:lnTo>
                    <a:pt x="727240" y="38100"/>
                  </a:lnTo>
                  <a:lnTo>
                    <a:pt x="946188" y="38100"/>
                  </a:lnTo>
                  <a:lnTo>
                    <a:pt x="895186" y="25400"/>
                  </a:lnTo>
                  <a:close/>
                </a:path>
                <a:path w="11860530" h="1981200">
                  <a:moveTo>
                    <a:pt x="1892351" y="25400"/>
                  </a:moveTo>
                  <a:lnTo>
                    <a:pt x="1637678" y="25400"/>
                  </a:lnTo>
                  <a:lnTo>
                    <a:pt x="1555166" y="38100"/>
                  </a:lnTo>
                  <a:lnTo>
                    <a:pt x="1925897" y="38100"/>
                  </a:lnTo>
                  <a:lnTo>
                    <a:pt x="1892351" y="25400"/>
                  </a:lnTo>
                  <a:close/>
                </a:path>
                <a:path w="11860530" h="1981200">
                  <a:moveTo>
                    <a:pt x="2069701" y="25400"/>
                  </a:moveTo>
                  <a:lnTo>
                    <a:pt x="2028241" y="38100"/>
                  </a:lnTo>
                  <a:lnTo>
                    <a:pt x="2116005" y="38100"/>
                  </a:lnTo>
                  <a:lnTo>
                    <a:pt x="2069701" y="25400"/>
                  </a:lnTo>
                  <a:close/>
                </a:path>
                <a:path w="11860530" h="1981200">
                  <a:moveTo>
                    <a:pt x="3777329" y="25400"/>
                  </a:moveTo>
                  <a:lnTo>
                    <a:pt x="3737875" y="25400"/>
                  </a:lnTo>
                  <a:lnTo>
                    <a:pt x="3706457" y="38100"/>
                  </a:lnTo>
                  <a:lnTo>
                    <a:pt x="3823699" y="38100"/>
                  </a:lnTo>
                  <a:lnTo>
                    <a:pt x="3777329" y="25400"/>
                  </a:lnTo>
                  <a:close/>
                </a:path>
                <a:path w="11860530" h="1981200">
                  <a:moveTo>
                    <a:pt x="4666842" y="25400"/>
                  </a:moveTo>
                  <a:lnTo>
                    <a:pt x="4548866" y="25400"/>
                  </a:lnTo>
                  <a:lnTo>
                    <a:pt x="4512107" y="38100"/>
                  </a:lnTo>
                  <a:lnTo>
                    <a:pt x="4708895" y="38100"/>
                  </a:lnTo>
                  <a:lnTo>
                    <a:pt x="4666842" y="25400"/>
                  </a:lnTo>
                  <a:close/>
                </a:path>
                <a:path w="11860530" h="1981200">
                  <a:moveTo>
                    <a:pt x="5668267" y="12700"/>
                  </a:moveTo>
                  <a:lnTo>
                    <a:pt x="5471906" y="12700"/>
                  </a:lnTo>
                  <a:lnTo>
                    <a:pt x="5411346" y="25400"/>
                  </a:lnTo>
                  <a:lnTo>
                    <a:pt x="5340020" y="38100"/>
                  </a:lnTo>
                  <a:lnTo>
                    <a:pt x="5831437" y="38100"/>
                  </a:lnTo>
                  <a:lnTo>
                    <a:pt x="5792019" y="25400"/>
                  </a:lnTo>
                  <a:lnTo>
                    <a:pt x="5697264" y="25400"/>
                  </a:lnTo>
                  <a:lnTo>
                    <a:pt x="5668267" y="12700"/>
                  </a:lnTo>
                  <a:close/>
                </a:path>
                <a:path w="11860530" h="1981200">
                  <a:moveTo>
                    <a:pt x="6093777" y="25400"/>
                  </a:moveTo>
                  <a:lnTo>
                    <a:pt x="6038089" y="25400"/>
                  </a:lnTo>
                  <a:lnTo>
                    <a:pt x="5983844" y="38100"/>
                  </a:lnTo>
                  <a:lnTo>
                    <a:pt x="6150492" y="38100"/>
                  </a:lnTo>
                  <a:lnTo>
                    <a:pt x="6093777" y="25400"/>
                  </a:lnTo>
                  <a:close/>
                </a:path>
                <a:path w="11860530" h="1981200">
                  <a:moveTo>
                    <a:pt x="6999903" y="25400"/>
                  </a:moveTo>
                  <a:lnTo>
                    <a:pt x="6820701" y="25400"/>
                  </a:lnTo>
                  <a:lnTo>
                    <a:pt x="6759372" y="38100"/>
                  </a:lnTo>
                  <a:lnTo>
                    <a:pt x="7055261" y="38100"/>
                  </a:lnTo>
                  <a:lnTo>
                    <a:pt x="6999903" y="25400"/>
                  </a:lnTo>
                  <a:close/>
                </a:path>
                <a:path w="11860530" h="1981200">
                  <a:moveTo>
                    <a:pt x="7362222" y="25400"/>
                  </a:moveTo>
                  <a:lnTo>
                    <a:pt x="7269201" y="25400"/>
                  </a:lnTo>
                  <a:lnTo>
                    <a:pt x="7196532" y="38100"/>
                  </a:lnTo>
                  <a:lnTo>
                    <a:pt x="7416011" y="38100"/>
                  </a:lnTo>
                  <a:lnTo>
                    <a:pt x="7362222" y="25400"/>
                  </a:lnTo>
                  <a:close/>
                </a:path>
                <a:path w="11860530" h="1981200">
                  <a:moveTo>
                    <a:pt x="7785875" y="25400"/>
                  </a:moveTo>
                  <a:lnTo>
                    <a:pt x="7743450" y="25400"/>
                  </a:lnTo>
                  <a:lnTo>
                    <a:pt x="7705649" y="38100"/>
                  </a:lnTo>
                  <a:lnTo>
                    <a:pt x="7832263" y="38100"/>
                  </a:lnTo>
                  <a:lnTo>
                    <a:pt x="7785875" y="25400"/>
                  </a:lnTo>
                  <a:close/>
                </a:path>
                <a:path w="11860530" h="1981200">
                  <a:moveTo>
                    <a:pt x="8589958" y="12700"/>
                  </a:moveTo>
                  <a:lnTo>
                    <a:pt x="8534568" y="12700"/>
                  </a:lnTo>
                  <a:lnTo>
                    <a:pt x="8415325" y="38100"/>
                  </a:lnTo>
                  <a:lnTo>
                    <a:pt x="8737879" y="38100"/>
                  </a:lnTo>
                  <a:lnTo>
                    <a:pt x="8691725" y="25400"/>
                  </a:lnTo>
                  <a:lnTo>
                    <a:pt x="8642381" y="25400"/>
                  </a:lnTo>
                  <a:lnTo>
                    <a:pt x="8589958" y="12700"/>
                  </a:lnTo>
                  <a:close/>
                </a:path>
                <a:path w="11860530" h="1981200">
                  <a:moveTo>
                    <a:pt x="9032037" y="25400"/>
                  </a:moveTo>
                  <a:lnTo>
                    <a:pt x="8908589" y="25400"/>
                  </a:lnTo>
                  <a:lnTo>
                    <a:pt x="8888400" y="38100"/>
                  </a:lnTo>
                  <a:lnTo>
                    <a:pt x="9072691" y="38100"/>
                  </a:lnTo>
                  <a:lnTo>
                    <a:pt x="9032037" y="25400"/>
                  </a:lnTo>
                  <a:close/>
                </a:path>
                <a:path w="11860530" h="1981200">
                  <a:moveTo>
                    <a:pt x="9974872" y="12700"/>
                  </a:moveTo>
                  <a:lnTo>
                    <a:pt x="9832811" y="12700"/>
                  </a:lnTo>
                  <a:lnTo>
                    <a:pt x="9777117" y="25400"/>
                  </a:lnTo>
                  <a:lnTo>
                    <a:pt x="9716313" y="38100"/>
                  </a:lnTo>
                  <a:lnTo>
                    <a:pt x="10126960" y="38100"/>
                  </a:lnTo>
                  <a:lnTo>
                    <a:pt x="10091245" y="25400"/>
                  </a:lnTo>
                  <a:lnTo>
                    <a:pt x="10015766" y="25400"/>
                  </a:lnTo>
                  <a:lnTo>
                    <a:pt x="9974872" y="12700"/>
                  </a:lnTo>
                  <a:close/>
                </a:path>
                <a:path w="11860530" h="1981200">
                  <a:moveTo>
                    <a:pt x="10938852" y="12700"/>
                  </a:moveTo>
                  <a:lnTo>
                    <a:pt x="10623384" y="12700"/>
                  </a:lnTo>
                  <a:lnTo>
                    <a:pt x="10544226" y="38100"/>
                  </a:lnTo>
                  <a:lnTo>
                    <a:pt x="11038699" y="38100"/>
                  </a:lnTo>
                  <a:lnTo>
                    <a:pt x="11007060" y="25400"/>
                  </a:lnTo>
                  <a:lnTo>
                    <a:pt x="10974108" y="25400"/>
                  </a:lnTo>
                  <a:lnTo>
                    <a:pt x="10938852" y="12700"/>
                  </a:lnTo>
                  <a:close/>
                </a:path>
                <a:path w="11860530" h="1981200">
                  <a:moveTo>
                    <a:pt x="11537497" y="25400"/>
                  </a:moveTo>
                  <a:lnTo>
                    <a:pt x="11171313" y="25400"/>
                  </a:lnTo>
                  <a:lnTo>
                    <a:pt x="11135665" y="38100"/>
                  </a:lnTo>
                  <a:lnTo>
                    <a:pt x="11595363" y="38100"/>
                  </a:lnTo>
                  <a:lnTo>
                    <a:pt x="11537497" y="25400"/>
                  </a:lnTo>
                  <a:close/>
                </a:path>
                <a:path w="11860530" h="1981200">
                  <a:moveTo>
                    <a:pt x="10857461" y="0"/>
                  </a:moveTo>
                  <a:lnTo>
                    <a:pt x="10754950" y="0"/>
                  </a:lnTo>
                  <a:lnTo>
                    <a:pt x="10693295" y="12700"/>
                  </a:lnTo>
                  <a:lnTo>
                    <a:pt x="10900301" y="12700"/>
                  </a:lnTo>
                  <a:lnTo>
                    <a:pt x="10857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5274" y="4868023"/>
              <a:ext cx="11861165" cy="1990089"/>
            </a:xfrm>
            <a:custGeom>
              <a:avLst/>
              <a:gdLst/>
              <a:ahLst/>
              <a:cxnLst/>
              <a:rect l="l" t="t" r="r" b="b"/>
              <a:pathLst>
                <a:path w="11861165" h="1990090">
                  <a:moveTo>
                    <a:pt x="15903" y="35447"/>
                  </a:moveTo>
                  <a:lnTo>
                    <a:pt x="53058" y="26571"/>
                  </a:lnTo>
                  <a:lnTo>
                    <a:pt x="91994" y="21583"/>
                  </a:lnTo>
                  <a:lnTo>
                    <a:pt x="132643" y="19927"/>
                  </a:lnTo>
                  <a:lnTo>
                    <a:pt x="174938" y="21046"/>
                  </a:lnTo>
                  <a:lnTo>
                    <a:pt x="218811" y="24387"/>
                  </a:lnTo>
                  <a:lnTo>
                    <a:pt x="264196" y="29392"/>
                  </a:lnTo>
                  <a:lnTo>
                    <a:pt x="311023" y="35506"/>
                  </a:lnTo>
                  <a:lnTo>
                    <a:pt x="359227" y="42175"/>
                  </a:lnTo>
                  <a:lnTo>
                    <a:pt x="408739" y="48842"/>
                  </a:lnTo>
                  <a:lnTo>
                    <a:pt x="459492" y="54951"/>
                  </a:lnTo>
                  <a:lnTo>
                    <a:pt x="511419" y="59948"/>
                  </a:lnTo>
                  <a:lnTo>
                    <a:pt x="564451" y="63276"/>
                  </a:lnTo>
                  <a:lnTo>
                    <a:pt x="618522" y="64380"/>
                  </a:lnTo>
                  <a:lnTo>
                    <a:pt x="673564" y="62705"/>
                  </a:lnTo>
                  <a:lnTo>
                    <a:pt x="729510" y="57695"/>
                  </a:lnTo>
                  <a:lnTo>
                    <a:pt x="786291" y="48794"/>
                  </a:lnTo>
                  <a:lnTo>
                    <a:pt x="843842" y="35447"/>
                  </a:lnTo>
                  <a:lnTo>
                    <a:pt x="898760" y="22091"/>
                  </a:lnTo>
                  <a:lnTo>
                    <a:pt x="948211" y="13166"/>
                  </a:lnTo>
                  <a:lnTo>
                    <a:pt x="992957" y="8120"/>
                  </a:lnTo>
                  <a:lnTo>
                    <a:pt x="1033763" y="6400"/>
                  </a:lnTo>
                  <a:lnTo>
                    <a:pt x="1071395" y="7454"/>
                  </a:lnTo>
                  <a:lnTo>
                    <a:pt x="1106615" y="10731"/>
                  </a:lnTo>
                  <a:lnTo>
                    <a:pt x="1140188" y="15676"/>
                  </a:lnTo>
                  <a:lnTo>
                    <a:pt x="1172879" y="21739"/>
                  </a:lnTo>
                  <a:lnTo>
                    <a:pt x="1205452" y="28367"/>
                  </a:lnTo>
                  <a:lnTo>
                    <a:pt x="1238670" y="35007"/>
                  </a:lnTo>
                  <a:lnTo>
                    <a:pt x="1273299" y="41107"/>
                  </a:lnTo>
                  <a:lnTo>
                    <a:pt x="1310103" y="46116"/>
                  </a:lnTo>
                  <a:lnTo>
                    <a:pt x="1349846" y="49480"/>
                  </a:lnTo>
                  <a:lnTo>
                    <a:pt x="1393292" y="50647"/>
                  </a:lnTo>
                  <a:lnTo>
                    <a:pt x="1441205" y="49066"/>
                  </a:lnTo>
                  <a:lnTo>
                    <a:pt x="1494351" y="44183"/>
                  </a:lnTo>
                  <a:lnTo>
                    <a:pt x="1553492" y="35447"/>
                  </a:lnTo>
                  <a:lnTo>
                    <a:pt x="1609868" y="26674"/>
                  </a:lnTo>
                  <a:lnTo>
                    <a:pt x="1661571" y="20633"/>
                  </a:lnTo>
                  <a:lnTo>
                    <a:pt x="1709249" y="17005"/>
                  </a:lnTo>
                  <a:lnTo>
                    <a:pt x="1753548" y="15472"/>
                  </a:lnTo>
                  <a:lnTo>
                    <a:pt x="1795116" y="15714"/>
                  </a:lnTo>
                  <a:lnTo>
                    <a:pt x="1834600" y="17413"/>
                  </a:lnTo>
                  <a:lnTo>
                    <a:pt x="1872646" y="20250"/>
                  </a:lnTo>
                  <a:lnTo>
                    <a:pt x="1947018" y="28065"/>
                  </a:lnTo>
                  <a:lnTo>
                    <a:pt x="1984636" y="32405"/>
                  </a:lnTo>
                  <a:lnTo>
                    <a:pt x="2023407" y="36609"/>
                  </a:lnTo>
                  <a:lnTo>
                    <a:pt x="2063976" y="40357"/>
                  </a:lnTo>
                  <a:lnTo>
                    <a:pt x="2106991" y="43332"/>
                  </a:lnTo>
                  <a:lnTo>
                    <a:pt x="2153099" y="45215"/>
                  </a:lnTo>
                  <a:lnTo>
                    <a:pt x="2202947" y="45686"/>
                  </a:lnTo>
                  <a:lnTo>
                    <a:pt x="2257183" y="44428"/>
                  </a:lnTo>
                  <a:lnTo>
                    <a:pt x="2316453" y="41121"/>
                  </a:lnTo>
                  <a:lnTo>
                    <a:pt x="2381405" y="35447"/>
                  </a:lnTo>
                  <a:lnTo>
                    <a:pt x="2457225" y="28911"/>
                  </a:lnTo>
                  <a:lnTo>
                    <a:pt x="2522272" y="25658"/>
                  </a:lnTo>
                  <a:lnTo>
                    <a:pt x="2577831" y="25144"/>
                  </a:lnTo>
                  <a:lnTo>
                    <a:pt x="2625191" y="26829"/>
                  </a:lnTo>
                  <a:lnTo>
                    <a:pt x="2665636" y="30169"/>
                  </a:lnTo>
                  <a:lnTo>
                    <a:pt x="2700454" y="34624"/>
                  </a:lnTo>
                  <a:lnTo>
                    <a:pt x="2730930" y="39651"/>
                  </a:lnTo>
                  <a:lnTo>
                    <a:pt x="2758352" y="44708"/>
                  </a:lnTo>
                  <a:lnTo>
                    <a:pt x="2784006" y="49254"/>
                  </a:lnTo>
                  <a:lnTo>
                    <a:pt x="2809179" y="52747"/>
                  </a:lnTo>
                  <a:lnTo>
                    <a:pt x="2835156" y="54644"/>
                  </a:lnTo>
                  <a:lnTo>
                    <a:pt x="2863225" y="54405"/>
                  </a:lnTo>
                  <a:lnTo>
                    <a:pt x="2894671" y="51487"/>
                  </a:lnTo>
                  <a:lnTo>
                    <a:pt x="2930782" y="45348"/>
                  </a:lnTo>
                  <a:lnTo>
                    <a:pt x="2972844" y="35447"/>
                  </a:lnTo>
                  <a:lnTo>
                    <a:pt x="3019391" y="26078"/>
                  </a:lnTo>
                  <a:lnTo>
                    <a:pt x="3067828" y="21384"/>
                  </a:lnTo>
                  <a:lnTo>
                    <a:pt x="3117742" y="20597"/>
                  </a:lnTo>
                  <a:lnTo>
                    <a:pt x="3168724" y="22944"/>
                  </a:lnTo>
                  <a:lnTo>
                    <a:pt x="3220362" y="27657"/>
                  </a:lnTo>
                  <a:lnTo>
                    <a:pt x="3272247" y="33965"/>
                  </a:lnTo>
                  <a:lnTo>
                    <a:pt x="3323967" y="41098"/>
                  </a:lnTo>
                  <a:lnTo>
                    <a:pt x="3375112" y="48286"/>
                  </a:lnTo>
                  <a:lnTo>
                    <a:pt x="3425271" y="54759"/>
                  </a:lnTo>
                  <a:lnTo>
                    <a:pt x="3474033" y="59746"/>
                  </a:lnTo>
                  <a:lnTo>
                    <a:pt x="3520988" y="62478"/>
                  </a:lnTo>
                  <a:lnTo>
                    <a:pt x="3565725" y="62184"/>
                  </a:lnTo>
                  <a:lnTo>
                    <a:pt x="3607833" y="58094"/>
                  </a:lnTo>
                  <a:lnTo>
                    <a:pt x="3646902" y="49438"/>
                  </a:lnTo>
                  <a:lnTo>
                    <a:pt x="3682520" y="35447"/>
                  </a:lnTo>
                  <a:lnTo>
                    <a:pt x="3721336" y="19485"/>
                  </a:lnTo>
                  <a:lnTo>
                    <a:pt x="3760097" y="9953"/>
                  </a:lnTo>
                  <a:lnTo>
                    <a:pt x="3799120" y="5823"/>
                  </a:lnTo>
                  <a:lnTo>
                    <a:pt x="3838726" y="6067"/>
                  </a:lnTo>
                  <a:lnTo>
                    <a:pt x="3879232" y="9656"/>
                  </a:lnTo>
                  <a:lnTo>
                    <a:pt x="3920958" y="15562"/>
                  </a:lnTo>
                  <a:lnTo>
                    <a:pt x="3964222" y="22759"/>
                  </a:lnTo>
                  <a:lnTo>
                    <a:pt x="4009343" y="30216"/>
                  </a:lnTo>
                  <a:lnTo>
                    <a:pt x="4056640" y="36907"/>
                  </a:lnTo>
                  <a:lnTo>
                    <a:pt x="4106431" y="41804"/>
                  </a:lnTo>
                  <a:lnTo>
                    <a:pt x="4159036" y="43878"/>
                  </a:lnTo>
                  <a:lnTo>
                    <a:pt x="4214772" y="42102"/>
                  </a:lnTo>
                  <a:lnTo>
                    <a:pt x="4273959" y="35447"/>
                  </a:lnTo>
                  <a:lnTo>
                    <a:pt x="4333329" y="28556"/>
                  </a:lnTo>
                  <a:lnTo>
                    <a:pt x="4389603" y="26153"/>
                  </a:lnTo>
                  <a:lnTo>
                    <a:pt x="4442994" y="27325"/>
                  </a:lnTo>
                  <a:lnTo>
                    <a:pt x="4493716" y="31164"/>
                  </a:lnTo>
                  <a:lnTo>
                    <a:pt x="4541981" y="36758"/>
                  </a:lnTo>
                  <a:lnTo>
                    <a:pt x="4588003" y="43196"/>
                  </a:lnTo>
                  <a:lnTo>
                    <a:pt x="4631995" y="49569"/>
                  </a:lnTo>
                  <a:lnTo>
                    <a:pt x="4674171" y="54967"/>
                  </a:lnTo>
                  <a:lnTo>
                    <a:pt x="4714744" y="58477"/>
                  </a:lnTo>
                  <a:lnTo>
                    <a:pt x="4753927" y="59191"/>
                  </a:lnTo>
                  <a:lnTo>
                    <a:pt x="4791934" y="56197"/>
                  </a:lnTo>
                  <a:lnTo>
                    <a:pt x="4828977" y="48586"/>
                  </a:lnTo>
                  <a:lnTo>
                    <a:pt x="4865271" y="35447"/>
                  </a:lnTo>
                  <a:lnTo>
                    <a:pt x="4901303" y="22201"/>
                  </a:lnTo>
                  <a:lnTo>
                    <a:pt x="4937598" y="14307"/>
                  </a:lnTo>
                  <a:lnTo>
                    <a:pt x="4974515" y="10906"/>
                  </a:lnTo>
                  <a:lnTo>
                    <a:pt x="5012412" y="11142"/>
                  </a:lnTo>
                  <a:lnTo>
                    <a:pt x="5051648" y="14158"/>
                  </a:lnTo>
                  <a:lnTo>
                    <a:pt x="5092580" y="19095"/>
                  </a:lnTo>
                  <a:lnTo>
                    <a:pt x="5135567" y="25097"/>
                  </a:lnTo>
                  <a:lnTo>
                    <a:pt x="5180968" y="31305"/>
                  </a:lnTo>
                  <a:lnTo>
                    <a:pt x="5229140" y="36864"/>
                  </a:lnTo>
                  <a:lnTo>
                    <a:pt x="5280442" y="40914"/>
                  </a:lnTo>
                  <a:lnTo>
                    <a:pt x="5335232" y="42600"/>
                  </a:lnTo>
                  <a:lnTo>
                    <a:pt x="5393869" y="41063"/>
                  </a:lnTo>
                  <a:lnTo>
                    <a:pt x="5456710" y="35447"/>
                  </a:lnTo>
                  <a:lnTo>
                    <a:pt x="5529638" y="27526"/>
                  </a:lnTo>
                  <a:lnTo>
                    <a:pt x="5581790" y="23803"/>
                  </a:lnTo>
                  <a:lnTo>
                    <a:pt x="5638503" y="25297"/>
                  </a:lnTo>
                  <a:lnTo>
                    <a:pt x="5659860" y="36167"/>
                  </a:lnTo>
                  <a:lnTo>
                    <a:pt x="5664726" y="38434"/>
                  </a:lnTo>
                  <a:lnTo>
                    <a:pt x="5674606" y="38498"/>
                  </a:lnTo>
                  <a:lnTo>
                    <a:pt x="5693184" y="35447"/>
                  </a:lnTo>
                  <a:lnTo>
                    <a:pt x="5715840" y="33165"/>
                  </a:lnTo>
                  <a:lnTo>
                    <a:pt x="5789259" y="34622"/>
                  </a:lnTo>
                  <a:lnTo>
                    <a:pt x="5837266" y="37457"/>
                  </a:lnTo>
                  <a:lnTo>
                    <a:pt x="5890964" y="41095"/>
                  </a:lnTo>
                  <a:lnTo>
                    <a:pt x="5948976" y="45084"/>
                  </a:lnTo>
                  <a:lnTo>
                    <a:pt x="6009922" y="48972"/>
                  </a:lnTo>
                  <a:lnTo>
                    <a:pt x="6072423" y="52308"/>
                  </a:lnTo>
                  <a:lnTo>
                    <a:pt x="6135100" y="54641"/>
                  </a:lnTo>
                  <a:lnTo>
                    <a:pt x="6196574" y="55519"/>
                  </a:lnTo>
                  <a:lnTo>
                    <a:pt x="6255466" y="54489"/>
                  </a:lnTo>
                  <a:lnTo>
                    <a:pt x="6310398" y="51102"/>
                  </a:lnTo>
                  <a:lnTo>
                    <a:pt x="6359988" y="44905"/>
                  </a:lnTo>
                  <a:lnTo>
                    <a:pt x="6402860" y="35447"/>
                  </a:lnTo>
                  <a:lnTo>
                    <a:pt x="6480041" y="17517"/>
                  </a:lnTo>
                  <a:lnTo>
                    <a:pt x="6533600" y="13038"/>
                  </a:lnTo>
                  <a:lnTo>
                    <a:pt x="6569929" y="17301"/>
                  </a:lnTo>
                  <a:lnTo>
                    <a:pt x="6595420" y="25597"/>
                  </a:lnTo>
                  <a:lnTo>
                    <a:pt x="6616467" y="33215"/>
                  </a:lnTo>
                  <a:lnTo>
                    <a:pt x="6639461" y="35447"/>
                  </a:lnTo>
                  <a:lnTo>
                    <a:pt x="6658105" y="35422"/>
                  </a:lnTo>
                  <a:lnTo>
                    <a:pt x="6687002" y="37052"/>
                  </a:lnTo>
                  <a:lnTo>
                    <a:pt x="6724748" y="39840"/>
                  </a:lnTo>
                  <a:lnTo>
                    <a:pt x="6769937" y="43292"/>
                  </a:lnTo>
                  <a:lnTo>
                    <a:pt x="6821166" y="46914"/>
                  </a:lnTo>
                  <a:lnTo>
                    <a:pt x="6877031" y="50210"/>
                  </a:lnTo>
                  <a:lnTo>
                    <a:pt x="6936125" y="52686"/>
                  </a:lnTo>
                  <a:lnTo>
                    <a:pt x="6997046" y="53848"/>
                  </a:lnTo>
                  <a:lnTo>
                    <a:pt x="7058389" y="53199"/>
                  </a:lnTo>
                  <a:lnTo>
                    <a:pt x="7118748" y="50246"/>
                  </a:lnTo>
                  <a:lnTo>
                    <a:pt x="7176720" y="44493"/>
                  </a:lnTo>
                  <a:lnTo>
                    <a:pt x="7230900" y="35447"/>
                  </a:lnTo>
                  <a:lnTo>
                    <a:pt x="7269423" y="29609"/>
                  </a:lnTo>
                  <a:lnTo>
                    <a:pt x="7311570" y="27081"/>
                  </a:lnTo>
                  <a:lnTo>
                    <a:pt x="7356870" y="27346"/>
                  </a:lnTo>
                  <a:lnTo>
                    <a:pt x="7404855" y="29890"/>
                  </a:lnTo>
                  <a:lnTo>
                    <a:pt x="7455052" y="34195"/>
                  </a:lnTo>
                  <a:lnTo>
                    <a:pt x="7506992" y="39746"/>
                  </a:lnTo>
                  <a:lnTo>
                    <a:pt x="7560205" y="46027"/>
                  </a:lnTo>
                  <a:lnTo>
                    <a:pt x="7614219" y="52521"/>
                  </a:lnTo>
                  <a:lnTo>
                    <a:pt x="7668565" y="58713"/>
                  </a:lnTo>
                  <a:lnTo>
                    <a:pt x="7722772" y="64087"/>
                  </a:lnTo>
                  <a:lnTo>
                    <a:pt x="7776369" y="68127"/>
                  </a:lnTo>
                  <a:lnTo>
                    <a:pt x="7828887" y="70316"/>
                  </a:lnTo>
                  <a:lnTo>
                    <a:pt x="7879854" y="70139"/>
                  </a:lnTo>
                  <a:lnTo>
                    <a:pt x="7928801" y="67079"/>
                  </a:lnTo>
                  <a:lnTo>
                    <a:pt x="7975257" y="60621"/>
                  </a:lnTo>
                  <a:lnTo>
                    <a:pt x="8018751" y="50249"/>
                  </a:lnTo>
                  <a:lnTo>
                    <a:pt x="8058813" y="35447"/>
                  </a:lnTo>
                  <a:lnTo>
                    <a:pt x="8095938" y="21689"/>
                  </a:lnTo>
                  <a:lnTo>
                    <a:pt x="8135058" y="12513"/>
                  </a:lnTo>
                  <a:lnTo>
                    <a:pt x="8175994" y="7366"/>
                  </a:lnTo>
                  <a:lnTo>
                    <a:pt x="8218568" y="5689"/>
                  </a:lnTo>
                  <a:lnTo>
                    <a:pt x="8262601" y="6928"/>
                  </a:lnTo>
                  <a:lnTo>
                    <a:pt x="8307917" y="10526"/>
                  </a:lnTo>
                  <a:lnTo>
                    <a:pt x="8354335" y="15929"/>
                  </a:lnTo>
                  <a:lnTo>
                    <a:pt x="8401678" y="22579"/>
                  </a:lnTo>
                  <a:lnTo>
                    <a:pt x="8449767" y="29922"/>
                  </a:lnTo>
                  <a:lnTo>
                    <a:pt x="8498424" y="37401"/>
                  </a:lnTo>
                  <a:lnTo>
                    <a:pt x="8547471" y="44461"/>
                  </a:lnTo>
                  <a:lnTo>
                    <a:pt x="8596729" y="50546"/>
                  </a:lnTo>
                  <a:lnTo>
                    <a:pt x="8646020" y="55099"/>
                  </a:lnTo>
                  <a:lnTo>
                    <a:pt x="8695165" y="57566"/>
                  </a:lnTo>
                  <a:lnTo>
                    <a:pt x="8743987" y="57389"/>
                  </a:lnTo>
                  <a:lnTo>
                    <a:pt x="8792307" y="54015"/>
                  </a:lnTo>
                  <a:lnTo>
                    <a:pt x="8839946" y="46886"/>
                  </a:lnTo>
                  <a:lnTo>
                    <a:pt x="8886726" y="35447"/>
                  </a:lnTo>
                  <a:lnTo>
                    <a:pt x="8941405" y="21115"/>
                  </a:lnTo>
                  <a:lnTo>
                    <a:pt x="8994433" y="10877"/>
                  </a:lnTo>
                  <a:lnTo>
                    <a:pt x="9045950" y="4259"/>
                  </a:lnTo>
                  <a:lnTo>
                    <a:pt x="9096092" y="791"/>
                  </a:lnTo>
                  <a:lnTo>
                    <a:pt x="9144997" y="0"/>
                  </a:lnTo>
                  <a:lnTo>
                    <a:pt x="9192804" y="1413"/>
                  </a:lnTo>
                  <a:lnTo>
                    <a:pt x="9239651" y="4558"/>
                  </a:lnTo>
                  <a:lnTo>
                    <a:pt x="9285675" y="8965"/>
                  </a:lnTo>
                  <a:lnTo>
                    <a:pt x="9331015" y="14159"/>
                  </a:lnTo>
                  <a:lnTo>
                    <a:pt x="9375808" y="19670"/>
                  </a:lnTo>
                  <a:lnTo>
                    <a:pt x="9420192" y="25026"/>
                  </a:lnTo>
                  <a:lnTo>
                    <a:pt x="9464306" y="29753"/>
                  </a:lnTo>
                  <a:lnTo>
                    <a:pt x="9508287" y="33380"/>
                  </a:lnTo>
                  <a:lnTo>
                    <a:pt x="9552273" y="35436"/>
                  </a:lnTo>
                  <a:lnTo>
                    <a:pt x="9596402" y="35447"/>
                  </a:lnTo>
                  <a:lnTo>
                    <a:pt x="9665420" y="34351"/>
                  </a:lnTo>
                  <a:lnTo>
                    <a:pt x="9726171" y="34642"/>
                  </a:lnTo>
                  <a:lnTo>
                    <a:pt x="9780435" y="35842"/>
                  </a:lnTo>
                  <a:lnTo>
                    <a:pt x="9829992" y="37474"/>
                  </a:lnTo>
                  <a:lnTo>
                    <a:pt x="9876622" y="39063"/>
                  </a:lnTo>
                  <a:lnTo>
                    <a:pt x="9922105" y="40131"/>
                  </a:lnTo>
                  <a:lnTo>
                    <a:pt x="9968222" y="40203"/>
                  </a:lnTo>
                  <a:lnTo>
                    <a:pt x="10016753" y="38800"/>
                  </a:lnTo>
                  <a:lnTo>
                    <a:pt x="10069477" y="35447"/>
                  </a:lnTo>
                  <a:lnTo>
                    <a:pt x="10150898" y="31838"/>
                  </a:lnTo>
                  <a:lnTo>
                    <a:pt x="10203418" y="34313"/>
                  </a:lnTo>
                  <a:lnTo>
                    <a:pt x="10238888" y="38592"/>
                  </a:lnTo>
                  <a:lnTo>
                    <a:pt x="10269158" y="40397"/>
                  </a:lnTo>
                  <a:lnTo>
                    <a:pt x="10306078" y="35447"/>
                  </a:lnTo>
                  <a:lnTo>
                    <a:pt x="10334237" y="32820"/>
                  </a:lnTo>
                  <a:lnTo>
                    <a:pt x="10372944" y="33910"/>
                  </a:lnTo>
                  <a:lnTo>
                    <a:pt x="10419840" y="37543"/>
                  </a:lnTo>
                  <a:lnTo>
                    <a:pt x="10472564" y="42542"/>
                  </a:lnTo>
                  <a:lnTo>
                    <a:pt x="10528757" y="47734"/>
                  </a:lnTo>
                  <a:lnTo>
                    <a:pt x="10586058" y="51942"/>
                  </a:lnTo>
                  <a:lnTo>
                    <a:pt x="10642109" y="53993"/>
                  </a:lnTo>
                  <a:lnTo>
                    <a:pt x="10694548" y="52710"/>
                  </a:lnTo>
                  <a:lnTo>
                    <a:pt x="10741016" y="46920"/>
                  </a:lnTo>
                  <a:lnTo>
                    <a:pt x="10779153" y="35447"/>
                  </a:lnTo>
                  <a:lnTo>
                    <a:pt x="10797712" y="29265"/>
                  </a:lnTo>
                  <a:lnTo>
                    <a:pt x="10821565" y="24628"/>
                  </a:lnTo>
                  <a:lnTo>
                    <a:pt x="10850384" y="21391"/>
                  </a:lnTo>
                  <a:lnTo>
                    <a:pt x="10883839" y="19406"/>
                  </a:lnTo>
                  <a:lnTo>
                    <a:pt x="10921603" y="18526"/>
                  </a:lnTo>
                  <a:lnTo>
                    <a:pt x="10963346" y="18607"/>
                  </a:lnTo>
                  <a:lnTo>
                    <a:pt x="11008741" y="19501"/>
                  </a:lnTo>
                  <a:lnTo>
                    <a:pt x="11057459" y="21062"/>
                  </a:lnTo>
                  <a:lnTo>
                    <a:pt x="11109170" y="23144"/>
                  </a:lnTo>
                  <a:lnTo>
                    <a:pt x="11163548" y="25599"/>
                  </a:lnTo>
                  <a:lnTo>
                    <a:pt x="11220262" y="28283"/>
                  </a:lnTo>
                  <a:lnTo>
                    <a:pt x="11278985" y="31048"/>
                  </a:lnTo>
                  <a:lnTo>
                    <a:pt x="11339388" y="33748"/>
                  </a:lnTo>
                  <a:lnTo>
                    <a:pt x="11401143" y="36237"/>
                  </a:lnTo>
                  <a:lnTo>
                    <a:pt x="11463920" y="38368"/>
                  </a:lnTo>
                  <a:lnTo>
                    <a:pt x="11527392" y="39995"/>
                  </a:lnTo>
                  <a:lnTo>
                    <a:pt x="11591230" y="40972"/>
                  </a:lnTo>
                  <a:lnTo>
                    <a:pt x="11655104" y="41152"/>
                  </a:lnTo>
                  <a:lnTo>
                    <a:pt x="11718688" y="40388"/>
                  </a:lnTo>
                  <a:lnTo>
                    <a:pt x="11781652" y="38535"/>
                  </a:lnTo>
                  <a:lnTo>
                    <a:pt x="11843667" y="35447"/>
                  </a:lnTo>
                  <a:lnTo>
                    <a:pt x="11847864" y="80414"/>
                  </a:lnTo>
                  <a:lnTo>
                    <a:pt x="11848856" y="129354"/>
                  </a:lnTo>
                  <a:lnTo>
                    <a:pt x="11847432" y="181131"/>
                  </a:lnTo>
                  <a:lnTo>
                    <a:pt x="11844381" y="234612"/>
                  </a:lnTo>
                  <a:lnTo>
                    <a:pt x="11840490" y="288662"/>
                  </a:lnTo>
                  <a:lnTo>
                    <a:pt x="11836548" y="342145"/>
                  </a:lnTo>
                  <a:lnTo>
                    <a:pt x="11833344" y="393927"/>
                  </a:lnTo>
                  <a:lnTo>
                    <a:pt x="11831665" y="442874"/>
                  </a:lnTo>
                  <a:lnTo>
                    <a:pt x="11832301" y="487850"/>
                  </a:lnTo>
                  <a:lnTo>
                    <a:pt x="11836039" y="527722"/>
                  </a:lnTo>
                  <a:lnTo>
                    <a:pt x="11843667" y="561354"/>
                  </a:lnTo>
                  <a:lnTo>
                    <a:pt x="11850732" y="592925"/>
                  </a:lnTo>
                  <a:lnTo>
                    <a:pt x="11853004" y="627497"/>
                  </a:lnTo>
                  <a:lnTo>
                    <a:pt x="11851609" y="665152"/>
                  </a:lnTo>
                  <a:lnTo>
                    <a:pt x="11847675" y="705970"/>
                  </a:lnTo>
                  <a:lnTo>
                    <a:pt x="11842328" y="750035"/>
                  </a:lnTo>
                  <a:lnTo>
                    <a:pt x="11836694" y="797428"/>
                  </a:lnTo>
                  <a:lnTo>
                    <a:pt x="11831901" y="848231"/>
                  </a:lnTo>
                  <a:lnTo>
                    <a:pt x="11829075" y="902526"/>
                  </a:lnTo>
                  <a:lnTo>
                    <a:pt x="11829343" y="960395"/>
                  </a:lnTo>
                  <a:lnTo>
                    <a:pt x="11833832" y="1021921"/>
                  </a:lnTo>
                  <a:lnTo>
                    <a:pt x="11843667" y="1087184"/>
                  </a:lnTo>
                  <a:lnTo>
                    <a:pt x="11853881" y="1148102"/>
                  </a:lnTo>
                  <a:lnTo>
                    <a:pt x="11859351" y="1198066"/>
                  </a:lnTo>
                  <a:lnTo>
                    <a:pt x="11860980" y="1239380"/>
                  </a:lnTo>
                  <a:lnTo>
                    <a:pt x="11859665" y="1274351"/>
                  </a:lnTo>
                  <a:lnTo>
                    <a:pt x="11856308" y="1305283"/>
                  </a:lnTo>
                  <a:lnTo>
                    <a:pt x="11851808" y="1334481"/>
                  </a:lnTo>
                  <a:lnTo>
                    <a:pt x="11847066" y="1364251"/>
                  </a:lnTo>
                  <a:lnTo>
                    <a:pt x="11842980" y="1396898"/>
                  </a:lnTo>
                  <a:lnTo>
                    <a:pt x="11840452" y="1434727"/>
                  </a:lnTo>
                  <a:lnTo>
                    <a:pt x="11840381" y="1480043"/>
                  </a:lnTo>
                  <a:lnTo>
                    <a:pt x="11843667" y="1535152"/>
                  </a:lnTo>
                  <a:lnTo>
                    <a:pt x="11847702" y="1604485"/>
                  </a:lnTo>
                  <a:lnTo>
                    <a:pt x="11847779" y="1665041"/>
                  </a:lnTo>
                  <a:lnTo>
                    <a:pt x="11845163" y="1718485"/>
                  </a:lnTo>
                  <a:lnTo>
                    <a:pt x="11841117" y="1766484"/>
                  </a:lnTo>
                  <a:lnTo>
                    <a:pt x="11836904" y="1810704"/>
                  </a:lnTo>
                  <a:lnTo>
                    <a:pt x="11833789" y="1852811"/>
                  </a:lnTo>
                  <a:lnTo>
                    <a:pt x="11833036" y="1894472"/>
                  </a:lnTo>
                  <a:lnTo>
                    <a:pt x="11835907" y="1937352"/>
                  </a:lnTo>
                  <a:lnTo>
                    <a:pt x="11843667" y="1983118"/>
                  </a:lnTo>
                  <a:lnTo>
                    <a:pt x="11785283" y="1982462"/>
                  </a:lnTo>
                  <a:lnTo>
                    <a:pt x="11728200" y="1978596"/>
                  </a:lnTo>
                  <a:lnTo>
                    <a:pt x="11673177" y="1973578"/>
                  </a:lnTo>
                  <a:lnTo>
                    <a:pt x="11620971" y="1969464"/>
                  </a:lnTo>
                  <a:lnTo>
                    <a:pt x="11572339" y="1968312"/>
                  </a:lnTo>
                  <a:lnTo>
                    <a:pt x="11528039" y="1972178"/>
                  </a:lnTo>
                  <a:lnTo>
                    <a:pt x="11488829" y="1983118"/>
                  </a:lnTo>
                  <a:lnTo>
                    <a:pt x="11461287" y="1989975"/>
                  </a:lnTo>
                </a:path>
                <a:path w="11861165" h="1990090">
                  <a:moveTo>
                    <a:pt x="11373565" y="1989975"/>
                  </a:moveTo>
                  <a:lnTo>
                    <a:pt x="11351367" y="1986248"/>
                  </a:lnTo>
                  <a:lnTo>
                    <a:pt x="11304523" y="1980239"/>
                  </a:lnTo>
                  <a:lnTo>
                    <a:pt x="11252228" y="1983118"/>
                  </a:lnTo>
                  <a:lnTo>
                    <a:pt x="11232430" y="1985137"/>
                  </a:lnTo>
                  <a:lnTo>
                    <a:pt x="11206340" y="1985600"/>
                  </a:lnTo>
                  <a:lnTo>
                    <a:pt x="11137423" y="1982898"/>
                  </a:lnTo>
                  <a:lnTo>
                    <a:pt x="11095670" y="1980256"/>
                  </a:lnTo>
                  <a:lnTo>
                    <a:pt x="11049767" y="1977100"/>
                  </a:lnTo>
                  <a:lnTo>
                    <a:pt x="11000252" y="1973692"/>
                  </a:lnTo>
                  <a:lnTo>
                    <a:pt x="10947660" y="1970293"/>
                  </a:lnTo>
                  <a:lnTo>
                    <a:pt x="10892527" y="1967163"/>
                  </a:lnTo>
                  <a:lnTo>
                    <a:pt x="10835389" y="1964563"/>
                  </a:lnTo>
                  <a:lnTo>
                    <a:pt x="10776782" y="1962754"/>
                  </a:lnTo>
                  <a:lnTo>
                    <a:pt x="10717243" y="1961997"/>
                  </a:lnTo>
                  <a:lnTo>
                    <a:pt x="10657307" y="1962553"/>
                  </a:lnTo>
                  <a:lnTo>
                    <a:pt x="10597510" y="1964682"/>
                  </a:lnTo>
                  <a:lnTo>
                    <a:pt x="10538388" y="1968645"/>
                  </a:lnTo>
                  <a:lnTo>
                    <a:pt x="10480478" y="1974704"/>
                  </a:lnTo>
                  <a:lnTo>
                    <a:pt x="10424315" y="1983118"/>
                  </a:lnTo>
                  <a:lnTo>
                    <a:pt x="10379119" y="1989975"/>
                  </a:lnTo>
                </a:path>
                <a:path w="11861165" h="1990090">
                  <a:moveTo>
                    <a:pt x="10150438" y="1989975"/>
                  </a:moveTo>
                  <a:lnTo>
                    <a:pt x="10146153" y="1989146"/>
                  </a:lnTo>
                  <a:lnTo>
                    <a:pt x="10119930" y="1983289"/>
                  </a:lnTo>
                  <a:lnTo>
                    <a:pt x="10093955" y="1978073"/>
                  </a:lnTo>
                  <a:lnTo>
                    <a:pt x="10066163" y="1974473"/>
                  </a:lnTo>
                  <a:lnTo>
                    <a:pt x="10034490" y="1973463"/>
                  </a:lnTo>
                  <a:lnTo>
                    <a:pt x="9996870" y="1976020"/>
                  </a:lnTo>
                  <a:lnTo>
                    <a:pt x="9951240" y="1983118"/>
                  </a:lnTo>
                  <a:lnTo>
                    <a:pt x="9909135" y="1988999"/>
                  </a:lnTo>
                  <a:lnTo>
                    <a:pt x="9891559" y="1989975"/>
                  </a:lnTo>
                </a:path>
                <a:path w="11861165" h="1990090">
                  <a:moveTo>
                    <a:pt x="9789298" y="1989975"/>
                  </a:moveTo>
                  <a:lnTo>
                    <a:pt x="9765389" y="1988806"/>
                  </a:lnTo>
                  <a:lnTo>
                    <a:pt x="9713628" y="1984735"/>
                  </a:lnTo>
                  <a:lnTo>
                    <a:pt x="9660926" y="1979630"/>
                  </a:lnTo>
                  <a:lnTo>
                    <a:pt x="9607874" y="1974073"/>
                  </a:lnTo>
                  <a:lnTo>
                    <a:pt x="9555060" y="1968644"/>
                  </a:lnTo>
                  <a:lnTo>
                    <a:pt x="9503074" y="1963927"/>
                  </a:lnTo>
                  <a:lnTo>
                    <a:pt x="9452506" y="1960502"/>
                  </a:lnTo>
                  <a:lnTo>
                    <a:pt x="9403946" y="1958951"/>
                  </a:lnTo>
                  <a:lnTo>
                    <a:pt x="9357982" y="1959855"/>
                  </a:lnTo>
                  <a:lnTo>
                    <a:pt x="9315204" y="1963797"/>
                  </a:lnTo>
                  <a:lnTo>
                    <a:pt x="9276201" y="1971357"/>
                  </a:lnTo>
                  <a:lnTo>
                    <a:pt x="9241564" y="1983118"/>
                  </a:lnTo>
                  <a:lnTo>
                    <a:pt x="9223163" y="1989975"/>
                  </a:lnTo>
                </a:path>
                <a:path w="11861165" h="1990090">
                  <a:moveTo>
                    <a:pt x="9050724" y="1989975"/>
                  </a:moveTo>
                  <a:lnTo>
                    <a:pt x="9038717" y="1986043"/>
                  </a:lnTo>
                  <a:lnTo>
                    <a:pt x="9004963" y="1983118"/>
                  </a:lnTo>
                  <a:lnTo>
                    <a:pt x="8982910" y="1983354"/>
                  </a:lnTo>
                  <a:lnTo>
                    <a:pt x="8952105" y="1983203"/>
                  </a:lnTo>
                  <a:lnTo>
                    <a:pt x="8913577" y="1982742"/>
                  </a:lnTo>
                  <a:lnTo>
                    <a:pt x="8868351" y="1982047"/>
                  </a:lnTo>
                  <a:lnTo>
                    <a:pt x="8817455" y="1981194"/>
                  </a:lnTo>
                  <a:lnTo>
                    <a:pt x="8761915" y="1980259"/>
                  </a:lnTo>
                  <a:lnTo>
                    <a:pt x="8702759" y="1979317"/>
                  </a:lnTo>
                  <a:lnTo>
                    <a:pt x="8641013" y="1978445"/>
                  </a:lnTo>
                  <a:lnTo>
                    <a:pt x="8577704" y="1977720"/>
                  </a:lnTo>
                  <a:lnTo>
                    <a:pt x="8513860" y="1977216"/>
                  </a:lnTo>
                  <a:lnTo>
                    <a:pt x="8450507" y="1977011"/>
                  </a:lnTo>
                  <a:lnTo>
                    <a:pt x="8388672" y="1977180"/>
                  </a:lnTo>
                  <a:lnTo>
                    <a:pt x="8329382" y="1977799"/>
                  </a:lnTo>
                  <a:lnTo>
                    <a:pt x="8273663" y="1978944"/>
                  </a:lnTo>
                  <a:lnTo>
                    <a:pt x="8222544" y="1980692"/>
                  </a:lnTo>
                  <a:lnTo>
                    <a:pt x="8177050" y="1983118"/>
                  </a:lnTo>
                  <a:lnTo>
                    <a:pt x="8115119" y="1986395"/>
                  </a:lnTo>
                  <a:lnTo>
                    <a:pt x="8063074" y="1987626"/>
                  </a:lnTo>
                  <a:lnTo>
                    <a:pt x="8018427" y="1987305"/>
                  </a:lnTo>
                  <a:lnTo>
                    <a:pt x="7978688" y="1985926"/>
                  </a:lnTo>
                  <a:lnTo>
                    <a:pt x="7941370" y="1983984"/>
                  </a:lnTo>
                  <a:lnTo>
                    <a:pt x="7903983" y="1981972"/>
                  </a:lnTo>
                  <a:lnTo>
                    <a:pt x="7864039" y="1980385"/>
                  </a:lnTo>
                  <a:lnTo>
                    <a:pt x="7819048" y="1979718"/>
                  </a:lnTo>
                  <a:lnTo>
                    <a:pt x="7766523" y="1980464"/>
                  </a:lnTo>
                  <a:lnTo>
                    <a:pt x="7703975" y="1983118"/>
                  </a:lnTo>
                  <a:lnTo>
                    <a:pt x="7649499" y="1984671"/>
                  </a:lnTo>
                  <a:lnTo>
                    <a:pt x="7599372" y="1983525"/>
                  </a:lnTo>
                  <a:lnTo>
                    <a:pt x="7552573" y="1980405"/>
                  </a:lnTo>
                  <a:lnTo>
                    <a:pt x="7508080" y="1976036"/>
                  </a:lnTo>
                  <a:lnTo>
                    <a:pt x="7464871" y="1971144"/>
                  </a:lnTo>
                  <a:lnTo>
                    <a:pt x="7421924" y="1966452"/>
                  </a:lnTo>
                  <a:lnTo>
                    <a:pt x="7378218" y="1962686"/>
                  </a:lnTo>
                  <a:lnTo>
                    <a:pt x="7332731" y="1960571"/>
                  </a:lnTo>
                  <a:lnTo>
                    <a:pt x="7284441" y="1960831"/>
                  </a:lnTo>
                  <a:lnTo>
                    <a:pt x="7232326" y="1964193"/>
                  </a:lnTo>
                  <a:lnTo>
                    <a:pt x="7175365" y="1971380"/>
                  </a:lnTo>
                  <a:lnTo>
                    <a:pt x="7112536" y="1983118"/>
                  </a:lnTo>
                  <a:lnTo>
                    <a:pt x="7074547" y="1989975"/>
                  </a:lnTo>
                </a:path>
                <a:path w="11861165" h="1990090">
                  <a:moveTo>
                    <a:pt x="6824551" y="1989975"/>
                  </a:moveTo>
                  <a:lnTo>
                    <a:pt x="6809391" y="1985962"/>
                  </a:lnTo>
                  <a:lnTo>
                    <a:pt x="6784853" y="1981935"/>
                  </a:lnTo>
                  <a:lnTo>
                    <a:pt x="6757698" y="1983118"/>
                  </a:lnTo>
                  <a:lnTo>
                    <a:pt x="6736705" y="1984202"/>
                  </a:lnTo>
                  <a:lnTo>
                    <a:pt x="6706295" y="1982891"/>
                  </a:lnTo>
                  <a:lnTo>
                    <a:pt x="6667774" y="1979702"/>
                  </a:lnTo>
                  <a:lnTo>
                    <a:pt x="6622447" y="1975153"/>
                  </a:lnTo>
                  <a:lnTo>
                    <a:pt x="6571620" y="1969759"/>
                  </a:lnTo>
                  <a:lnTo>
                    <a:pt x="6516597" y="1964039"/>
                  </a:lnTo>
                  <a:lnTo>
                    <a:pt x="6458685" y="1958508"/>
                  </a:lnTo>
                  <a:lnTo>
                    <a:pt x="6399190" y="1953684"/>
                  </a:lnTo>
                  <a:lnTo>
                    <a:pt x="6339415" y="1950084"/>
                  </a:lnTo>
                  <a:lnTo>
                    <a:pt x="6280667" y="1948223"/>
                  </a:lnTo>
                  <a:lnTo>
                    <a:pt x="6224252" y="1948620"/>
                  </a:lnTo>
                  <a:lnTo>
                    <a:pt x="6171474" y="1951791"/>
                  </a:lnTo>
                  <a:lnTo>
                    <a:pt x="6123640" y="1958254"/>
                  </a:lnTo>
                  <a:lnTo>
                    <a:pt x="6082054" y="1968523"/>
                  </a:lnTo>
                  <a:lnTo>
                    <a:pt x="6048022" y="1983118"/>
                  </a:lnTo>
                  <a:lnTo>
                    <a:pt x="6032476" y="1989975"/>
                  </a:lnTo>
                </a:path>
                <a:path w="11861165" h="1990090">
                  <a:moveTo>
                    <a:pt x="5706833" y="1989975"/>
                  </a:moveTo>
                  <a:lnTo>
                    <a:pt x="5633184" y="1980544"/>
                  </a:lnTo>
                  <a:lnTo>
                    <a:pt x="5580794" y="1974358"/>
                  </a:lnTo>
                  <a:lnTo>
                    <a:pt x="5527887" y="1969052"/>
                  </a:lnTo>
                  <a:lnTo>
                    <a:pt x="5474829" y="1965116"/>
                  </a:lnTo>
                  <a:lnTo>
                    <a:pt x="5421987" y="1963039"/>
                  </a:lnTo>
                  <a:lnTo>
                    <a:pt x="5369728" y="1963311"/>
                  </a:lnTo>
                  <a:lnTo>
                    <a:pt x="5318417" y="1966422"/>
                  </a:lnTo>
                  <a:lnTo>
                    <a:pt x="5268422" y="1972861"/>
                  </a:lnTo>
                  <a:lnTo>
                    <a:pt x="5220109" y="1983118"/>
                  </a:lnTo>
                  <a:lnTo>
                    <a:pt x="5190423" y="1989975"/>
                  </a:lnTo>
                </a:path>
                <a:path w="11861165" h="1990090">
                  <a:moveTo>
                    <a:pt x="4877107" y="1989975"/>
                  </a:moveTo>
                  <a:lnTo>
                    <a:pt x="4870508" y="1988624"/>
                  </a:lnTo>
                  <a:lnTo>
                    <a:pt x="4835420" y="1983637"/>
                  </a:lnTo>
                  <a:lnTo>
                    <a:pt x="4794987" y="1981401"/>
                  </a:lnTo>
                  <a:lnTo>
                    <a:pt x="4747034" y="1983118"/>
                  </a:lnTo>
                  <a:lnTo>
                    <a:pt x="4711975" y="1984933"/>
                  </a:lnTo>
                  <a:lnTo>
                    <a:pt x="4674763" y="1985249"/>
                  </a:lnTo>
                  <a:lnTo>
                    <a:pt x="4635489" y="1984319"/>
                  </a:lnTo>
                  <a:lnTo>
                    <a:pt x="4594242" y="1982399"/>
                  </a:lnTo>
                  <a:lnTo>
                    <a:pt x="4551112" y="1979743"/>
                  </a:lnTo>
                  <a:lnTo>
                    <a:pt x="4506186" y="1976606"/>
                  </a:lnTo>
                  <a:lnTo>
                    <a:pt x="4459556" y="1973241"/>
                  </a:lnTo>
                  <a:lnTo>
                    <a:pt x="4411309" y="1969904"/>
                  </a:lnTo>
                  <a:lnTo>
                    <a:pt x="4361537" y="1966850"/>
                  </a:lnTo>
                  <a:lnTo>
                    <a:pt x="4310327" y="1964332"/>
                  </a:lnTo>
                  <a:lnTo>
                    <a:pt x="4257769" y="1962605"/>
                  </a:lnTo>
                  <a:lnTo>
                    <a:pt x="4203953" y="1961925"/>
                  </a:lnTo>
                  <a:lnTo>
                    <a:pt x="4148967" y="1962544"/>
                  </a:lnTo>
                  <a:lnTo>
                    <a:pt x="4092902" y="1964719"/>
                  </a:lnTo>
                  <a:lnTo>
                    <a:pt x="4035846" y="1968703"/>
                  </a:lnTo>
                  <a:lnTo>
                    <a:pt x="3977890" y="1974751"/>
                  </a:lnTo>
                  <a:lnTo>
                    <a:pt x="3919121" y="1983118"/>
                  </a:lnTo>
                  <a:lnTo>
                    <a:pt x="3868704" y="1989975"/>
                  </a:lnTo>
                </a:path>
                <a:path w="11861165" h="1990090">
                  <a:moveTo>
                    <a:pt x="3543830" y="1989975"/>
                  </a:moveTo>
                  <a:lnTo>
                    <a:pt x="3508307" y="1985288"/>
                  </a:lnTo>
                  <a:lnTo>
                    <a:pt x="3469221" y="1980198"/>
                  </a:lnTo>
                  <a:lnTo>
                    <a:pt x="3432471" y="1976517"/>
                  </a:lnTo>
                  <a:lnTo>
                    <a:pt x="3397201" y="1975164"/>
                  </a:lnTo>
                  <a:lnTo>
                    <a:pt x="3362557" y="1977058"/>
                  </a:lnTo>
                  <a:lnTo>
                    <a:pt x="3327682" y="1983118"/>
                  </a:lnTo>
                  <a:lnTo>
                    <a:pt x="3299317" y="1988037"/>
                  </a:lnTo>
                  <a:lnTo>
                    <a:pt x="3276851" y="1989975"/>
                  </a:lnTo>
                </a:path>
                <a:path w="11861165" h="1990090">
                  <a:moveTo>
                    <a:pt x="3099836" y="1989975"/>
                  </a:moveTo>
                  <a:lnTo>
                    <a:pt x="3076751" y="1989070"/>
                  </a:lnTo>
                  <a:lnTo>
                    <a:pt x="3021514" y="1986389"/>
                  </a:lnTo>
                  <a:lnTo>
                    <a:pt x="2964509" y="1983354"/>
                  </a:lnTo>
                  <a:lnTo>
                    <a:pt x="2906511" y="1980226"/>
                  </a:lnTo>
                  <a:lnTo>
                    <a:pt x="2848296" y="1977265"/>
                  </a:lnTo>
                  <a:lnTo>
                    <a:pt x="2790638" y="1974731"/>
                  </a:lnTo>
                  <a:lnTo>
                    <a:pt x="2734311" y="1972887"/>
                  </a:lnTo>
                  <a:lnTo>
                    <a:pt x="2680091" y="1971992"/>
                  </a:lnTo>
                  <a:lnTo>
                    <a:pt x="2628752" y="1972306"/>
                  </a:lnTo>
                  <a:lnTo>
                    <a:pt x="2581069" y="1974092"/>
                  </a:lnTo>
                  <a:lnTo>
                    <a:pt x="2537817" y="1977609"/>
                  </a:lnTo>
                  <a:lnTo>
                    <a:pt x="2499769" y="1983118"/>
                  </a:lnTo>
                  <a:lnTo>
                    <a:pt x="2464232" y="1988136"/>
                  </a:lnTo>
                  <a:lnTo>
                    <a:pt x="2433408" y="1989975"/>
                  </a:lnTo>
                </a:path>
                <a:path w="11861165" h="1990090">
                  <a:moveTo>
                    <a:pt x="2389150" y="1989975"/>
                  </a:moveTo>
                  <a:lnTo>
                    <a:pt x="2352283" y="1987860"/>
                  </a:lnTo>
                  <a:lnTo>
                    <a:pt x="2312605" y="1984140"/>
                  </a:lnTo>
                  <a:lnTo>
                    <a:pt x="2271455" y="1979349"/>
                  </a:lnTo>
                  <a:lnTo>
                    <a:pt x="2228659" y="1973930"/>
                  </a:lnTo>
                  <a:lnTo>
                    <a:pt x="2184043" y="1968329"/>
                  </a:lnTo>
                  <a:lnTo>
                    <a:pt x="2137430" y="1962990"/>
                  </a:lnTo>
                  <a:lnTo>
                    <a:pt x="2088647" y="1958359"/>
                  </a:lnTo>
                  <a:lnTo>
                    <a:pt x="2037519" y="1954880"/>
                  </a:lnTo>
                  <a:lnTo>
                    <a:pt x="1983872" y="1952999"/>
                  </a:lnTo>
                  <a:lnTo>
                    <a:pt x="1927530" y="1953159"/>
                  </a:lnTo>
                  <a:lnTo>
                    <a:pt x="1868320" y="1955806"/>
                  </a:lnTo>
                  <a:lnTo>
                    <a:pt x="1806066" y="1961385"/>
                  </a:lnTo>
                  <a:lnTo>
                    <a:pt x="1740594" y="1970341"/>
                  </a:lnTo>
                  <a:lnTo>
                    <a:pt x="1671729" y="1983118"/>
                  </a:lnTo>
                  <a:lnTo>
                    <a:pt x="1637070" y="1989975"/>
                  </a:lnTo>
                </a:path>
                <a:path w="11861165" h="1990090">
                  <a:moveTo>
                    <a:pt x="1374707" y="1989975"/>
                  </a:moveTo>
                  <a:lnTo>
                    <a:pt x="1371399" y="1986683"/>
                  </a:lnTo>
                  <a:lnTo>
                    <a:pt x="1364369" y="1982631"/>
                  </a:lnTo>
                  <a:lnTo>
                    <a:pt x="1353996" y="1980309"/>
                  </a:lnTo>
                  <a:lnTo>
                    <a:pt x="1338730" y="1980282"/>
                  </a:lnTo>
                  <a:lnTo>
                    <a:pt x="1317018" y="1983118"/>
                  </a:lnTo>
                  <a:lnTo>
                    <a:pt x="1277010" y="1987165"/>
                  </a:lnTo>
                  <a:lnTo>
                    <a:pt x="1233806" y="1986810"/>
                  </a:lnTo>
                  <a:lnTo>
                    <a:pt x="1187995" y="1983367"/>
                  </a:lnTo>
                  <a:lnTo>
                    <a:pt x="1140168" y="1978149"/>
                  </a:lnTo>
                  <a:lnTo>
                    <a:pt x="1090912" y="1972469"/>
                  </a:lnTo>
                  <a:lnTo>
                    <a:pt x="1040818" y="1967641"/>
                  </a:lnTo>
                  <a:lnTo>
                    <a:pt x="990475" y="1964979"/>
                  </a:lnTo>
                  <a:lnTo>
                    <a:pt x="940472" y="1965795"/>
                  </a:lnTo>
                  <a:lnTo>
                    <a:pt x="891397" y="1971404"/>
                  </a:lnTo>
                  <a:lnTo>
                    <a:pt x="843842" y="1983118"/>
                  </a:lnTo>
                  <a:lnTo>
                    <a:pt x="818113" y="1989975"/>
                  </a:lnTo>
                </a:path>
                <a:path w="11861165" h="1990090">
                  <a:moveTo>
                    <a:pt x="465050" y="1989975"/>
                  </a:moveTo>
                  <a:lnTo>
                    <a:pt x="382166" y="1984782"/>
                  </a:lnTo>
                  <a:lnTo>
                    <a:pt x="326020" y="1981898"/>
                  </a:lnTo>
                  <a:lnTo>
                    <a:pt x="267820" y="1979693"/>
                  </a:lnTo>
                  <a:lnTo>
                    <a:pt x="207637" y="1978439"/>
                  </a:lnTo>
                  <a:lnTo>
                    <a:pt x="145543" y="1978410"/>
                  </a:lnTo>
                  <a:lnTo>
                    <a:pt x="81607" y="1979878"/>
                  </a:lnTo>
                  <a:lnTo>
                    <a:pt x="15903" y="1983118"/>
                  </a:lnTo>
                  <a:lnTo>
                    <a:pt x="11625" y="1948249"/>
                  </a:lnTo>
                  <a:lnTo>
                    <a:pt x="9591" y="1910378"/>
                  </a:lnTo>
                  <a:lnTo>
                    <a:pt x="9318" y="1869480"/>
                  </a:lnTo>
                  <a:lnTo>
                    <a:pt x="10318" y="1825528"/>
                  </a:lnTo>
                  <a:lnTo>
                    <a:pt x="12107" y="1778495"/>
                  </a:lnTo>
                  <a:lnTo>
                    <a:pt x="14201" y="1728356"/>
                  </a:lnTo>
                  <a:lnTo>
                    <a:pt x="16112" y="1675083"/>
                  </a:lnTo>
                  <a:lnTo>
                    <a:pt x="17356" y="1618650"/>
                  </a:lnTo>
                  <a:lnTo>
                    <a:pt x="17449" y="1559032"/>
                  </a:lnTo>
                  <a:lnTo>
                    <a:pt x="15903" y="1496201"/>
                  </a:lnTo>
                  <a:lnTo>
                    <a:pt x="15268" y="1428783"/>
                  </a:lnTo>
                  <a:lnTo>
                    <a:pt x="18048" y="1368984"/>
                  </a:lnTo>
                  <a:lnTo>
                    <a:pt x="22846" y="1315660"/>
                  </a:lnTo>
                  <a:lnTo>
                    <a:pt x="28268" y="1267668"/>
                  </a:lnTo>
                  <a:lnTo>
                    <a:pt x="32918" y="1223867"/>
                  </a:lnTo>
                  <a:lnTo>
                    <a:pt x="35402" y="1183114"/>
                  </a:lnTo>
                  <a:lnTo>
                    <a:pt x="34324" y="1144266"/>
                  </a:lnTo>
                  <a:lnTo>
                    <a:pt x="28290" y="1106180"/>
                  </a:lnTo>
                  <a:lnTo>
                    <a:pt x="15903" y="1067715"/>
                  </a:lnTo>
                  <a:lnTo>
                    <a:pt x="5605" y="1032995"/>
                  </a:lnTo>
                  <a:lnTo>
                    <a:pt x="2365" y="998580"/>
                  </a:lnTo>
                  <a:lnTo>
                    <a:pt x="4396" y="963676"/>
                  </a:lnTo>
                  <a:lnTo>
                    <a:pt x="9908" y="927494"/>
                  </a:lnTo>
                  <a:lnTo>
                    <a:pt x="17113" y="889241"/>
                  </a:lnTo>
                  <a:lnTo>
                    <a:pt x="24221" y="848125"/>
                  </a:lnTo>
                  <a:lnTo>
                    <a:pt x="29442" y="803355"/>
                  </a:lnTo>
                  <a:lnTo>
                    <a:pt x="30990" y="754140"/>
                  </a:lnTo>
                  <a:lnTo>
                    <a:pt x="27073" y="699687"/>
                  </a:lnTo>
                  <a:lnTo>
                    <a:pt x="15903" y="639205"/>
                  </a:lnTo>
                  <a:lnTo>
                    <a:pt x="6496" y="590887"/>
                  </a:lnTo>
                  <a:lnTo>
                    <a:pt x="1449" y="543827"/>
                  </a:lnTo>
                  <a:lnTo>
                    <a:pt x="0" y="497767"/>
                  </a:lnTo>
                  <a:lnTo>
                    <a:pt x="1387" y="452449"/>
                  </a:lnTo>
                  <a:lnTo>
                    <a:pt x="4849" y="407614"/>
                  </a:lnTo>
                  <a:lnTo>
                    <a:pt x="9626" y="363006"/>
                  </a:lnTo>
                  <a:lnTo>
                    <a:pt x="14956" y="318367"/>
                  </a:lnTo>
                  <a:lnTo>
                    <a:pt x="20076" y="273440"/>
                  </a:lnTo>
                  <a:lnTo>
                    <a:pt x="24227" y="227965"/>
                  </a:lnTo>
                  <a:lnTo>
                    <a:pt x="26646" y="181686"/>
                  </a:lnTo>
                  <a:lnTo>
                    <a:pt x="26573" y="134345"/>
                  </a:lnTo>
                  <a:lnTo>
                    <a:pt x="23246" y="85685"/>
                  </a:lnTo>
                  <a:lnTo>
                    <a:pt x="15903" y="35447"/>
                  </a:lnTo>
                </a:path>
              </a:pathLst>
            </a:custGeom>
            <a:ln w="38100">
              <a:solidFill>
                <a:srgbClr val="0700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66669" y="5090314"/>
            <a:ext cx="6720331" cy="15113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001010">
              <a:lnSpc>
                <a:spcPct val="100000"/>
              </a:lnSpc>
              <a:spcBef>
                <a:spcPts val="630"/>
              </a:spcBef>
            </a:pPr>
            <a:r>
              <a:rPr sz="2000" b="1" spc="-45" dirty="0">
                <a:solidFill>
                  <a:srgbClr val="004D8D"/>
                </a:solidFill>
                <a:latin typeface="Tahoma"/>
                <a:cs typeface="Tahoma"/>
              </a:rPr>
              <a:t>Course</a:t>
            </a:r>
            <a:r>
              <a:rPr sz="2000" b="1" spc="-65" dirty="0">
                <a:solidFill>
                  <a:srgbClr val="004D8D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004D8D"/>
                </a:solidFill>
                <a:latin typeface="Tahoma"/>
                <a:cs typeface="Tahoma"/>
              </a:rPr>
              <a:t>Code:</a:t>
            </a:r>
            <a:r>
              <a:rPr sz="2000" b="1" spc="-65" dirty="0">
                <a:solidFill>
                  <a:srgbClr val="004D8D"/>
                </a:solidFill>
                <a:latin typeface="Tahoma"/>
                <a:cs typeface="Tahoma"/>
              </a:rPr>
              <a:t> </a:t>
            </a:r>
            <a:r>
              <a:rPr sz="1800" b="1" i="1" spc="-5" dirty="0" smtClean="0">
                <a:solidFill>
                  <a:srgbClr val="004D8D"/>
                </a:solidFill>
                <a:latin typeface="Times New Roman"/>
                <a:cs typeface="Times New Roman"/>
              </a:rPr>
              <a:t>LAS20</a:t>
            </a:r>
            <a:r>
              <a:rPr lang="en-US" sz="1800" b="1" i="1" spc="-5" dirty="0" smtClean="0">
                <a:solidFill>
                  <a:srgbClr val="004D8D"/>
                </a:solidFill>
                <a:latin typeface="Times New Roman"/>
                <a:cs typeface="Times New Roman"/>
              </a:rPr>
              <a:t>24/25</a:t>
            </a:r>
            <a:endParaRPr sz="1800" dirty="0">
              <a:latin typeface="Times New Roman"/>
              <a:cs typeface="Times New Roman"/>
            </a:endParaRPr>
          </a:p>
          <a:p>
            <a:pPr marL="3030220">
              <a:lnSpc>
                <a:spcPct val="100000"/>
              </a:lnSpc>
              <a:spcBef>
                <a:spcPts val="530"/>
              </a:spcBef>
            </a:pPr>
            <a:r>
              <a:rPr sz="2000" b="1" spc="15" dirty="0">
                <a:solidFill>
                  <a:srgbClr val="004D8D"/>
                </a:solidFill>
                <a:latin typeface="Tahoma"/>
                <a:cs typeface="Tahoma"/>
              </a:rPr>
              <a:t>EST</a:t>
            </a:r>
            <a:r>
              <a:rPr sz="2000" b="1" spc="5" dirty="0">
                <a:solidFill>
                  <a:srgbClr val="004D8D"/>
                </a:solidFill>
                <a:latin typeface="Tahoma"/>
                <a:cs typeface="Tahoma"/>
              </a:rPr>
              <a:t>C</a:t>
            </a:r>
            <a:r>
              <a:rPr sz="2000" b="1" spc="-170" dirty="0">
                <a:solidFill>
                  <a:srgbClr val="004D8D"/>
                </a:solidFill>
                <a:latin typeface="Tahoma"/>
                <a:cs typeface="Tahoma"/>
              </a:rPr>
              <a:t>:</a:t>
            </a:r>
            <a:r>
              <a:rPr sz="2000" b="1" spc="-30" dirty="0">
                <a:solidFill>
                  <a:srgbClr val="004D8D"/>
                </a:solidFill>
                <a:latin typeface="Tahoma"/>
                <a:cs typeface="Tahoma"/>
              </a:rPr>
              <a:t> </a:t>
            </a:r>
            <a:r>
              <a:rPr lang="en-US" sz="2000" b="1" spc="-160" dirty="0">
                <a:solidFill>
                  <a:srgbClr val="004D8D"/>
                </a:solidFill>
                <a:latin typeface="Tahoma"/>
                <a:cs typeface="Tahoma"/>
              </a:rPr>
              <a:t>7</a:t>
            </a:r>
            <a:r>
              <a:rPr sz="2000" b="1" spc="-45" dirty="0" smtClean="0">
                <a:solidFill>
                  <a:srgbClr val="004D8D"/>
                </a:solidFill>
                <a:latin typeface="Tahoma"/>
                <a:cs typeface="Tahoma"/>
              </a:rPr>
              <a:t> </a:t>
            </a:r>
            <a:r>
              <a:rPr sz="2000" b="1" spc="15" dirty="0" smtClean="0">
                <a:solidFill>
                  <a:srgbClr val="004D8D"/>
                </a:solidFill>
                <a:latin typeface="Tahoma"/>
                <a:cs typeface="Tahoma"/>
              </a:rPr>
              <a:t>ECT</a:t>
            </a:r>
            <a:r>
              <a:rPr sz="2000" b="1" spc="5" dirty="0" smtClean="0">
                <a:solidFill>
                  <a:srgbClr val="004D8D"/>
                </a:solidFill>
                <a:latin typeface="Tahoma"/>
                <a:cs typeface="Tahoma"/>
              </a:rPr>
              <a:t>S</a:t>
            </a:r>
            <a:endParaRPr sz="2000" dirty="0">
              <a:latin typeface="Tahoma"/>
              <a:cs typeface="Tahoma"/>
            </a:endParaRPr>
          </a:p>
          <a:p>
            <a:pPr marL="12700" marR="6350" indent="1812289">
              <a:lnSpc>
                <a:spcPct val="121500"/>
              </a:lnSpc>
              <a:tabLst>
                <a:tab pos="5301615" algn="l"/>
              </a:tabLst>
            </a:pPr>
            <a:r>
              <a:rPr sz="2000" b="1" spc="-55" dirty="0">
                <a:solidFill>
                  <a:srgbClr val="004D8D"/>
                </a:solidFill>
                <a:latin typeface="Tahoma"/>
                <a:cs typeface="Tahoma"/>
                <a:hlinkClick r:id="rId3"/>
              </a:rPr>
              <a:t>ge</a:t>
            </a:r>
            <a:r>
              <a:rPr sz="2000" b="1" spc="-45" dirty="0">
                <a:solidFill>
                  <a:srgbClr val="004D8D"/>
                </a:solidFill>
                <a:latin typeface="Tahoma"/>
                <a:cs typeface="Tahoma"/>
                <a:hlinkClick r:id="rId3"/>
              </a:rPr>
              <a:t>z</a:t>
            </a:r>
            <a:r>
              <a:rPr sz="2000" b="1" spc="-55" dirty="0">
                <a:solidFill>
                  <a:srgbClr val="004D8D"/>
                </a:solidFill>
                <a:latin typeface="Tahoma"/>
                <a:cs typeface="Tahoma"/>
                <a:hlinkClick r:id="rId3"/>
              </a:rPr>
              <a:t>ahegngirma@hu.edu.</a:t>
            </a:r>
            <a:r>
              <a:rPr sz="2000" b="1" spc="-70" dirty="0">
                <a:solidFill>
                  <a:srgbClr val="004D8D"/>
                </a:solidFill>
                <a:latin typeface="Tahoma"/>
                <a:cs typeface="Tahoma"/>
                <a:hlinkClick r:id="rId3"/>
              </a:rPr>
              <a:t>e</a:t>
            </a:r>
            <a:r>
              <a:rPr sz="2000" b="1" spc="-55" dirty="0">
                <a:solidFill>
                  <a:srgbClr val="004D8D"/>
                </a:solidFill>
                <a:latin typeface="Tahoma"/>
                <a:cs typeface="Tahoma"/>
                <a:hlinkClick r:id="rId3"/>
              </a:rPr>
              <a:t>t</a:t>
            </a:r>
            <a:r>
              <a:rPr sz="2000" b="1" dirty="0">
                <a:solidFill>
                  <a:srgbClr val="004D8D"/>
                </a:solidFill>
                <a:latin typeface="Tahoma"/>
                <a:cs typeface="Tahoma"/>
              </a:rPr>
              <a:t>	</a:t>
            </a:r>
            <a:r>
              <a:rPr sz="2000" b="1" spc="-40" dirty="0">
                <a:solidFill>
                  <a:srgbClr val="004D8D"/>
                </a:solidFill>
                <a:latin typeface="Tahoma"/>
                <a:cs typeface="Tahoma"/>
              </a:rPr>
              <a:t>or  </a:t>
            </a:r>
            <a:r>
              <a:rPr sz="2000" b="1" spc="-65" dirty="0">
                <a:solidFill>
                  <a:srgbClr val="004D8D"/>
                </a:solidFill>
                <a:latin typeface="Tahoma"/>
                <a:cs typeface="Tahoma"/>
                <a:hlinkClick r:id="rId4"/>
              </a:rPr>
              <a:t>gezahegngirma.eshete22@estudiantes.uva.es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5046474"/>
            <a:ext cx="10893172" cy="1638300"/>
            <a:chOff x="914400" y="5046474"/>
            <a:chExt cx="10893172" cy="16383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4974" y="5046474"/>
              <a:ext cx="1722598" cy="15640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5046474"/>
              <a:ext cx="1752600" cy="1638300"/>
            </a:xfrm>
            <a:prstGeom prst="rect">
              <a:avLst/>
            </a:prstGeom>
          </p:spPr>
        </p:pic>
      </p:grpSp>
      <p:pic>
        <p:nvPicPr>
          <p:cNvPr id="16" name="Picture 5" descr="worldspin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8" y="24523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aiz\MY_PROJ\My Courses\NRES 312\Lectures\Week 4\Visuals\ConstellationGPS.gif">
            <a:extLst>
              <a:ext uri="{FF2B5EF4-FFF2-40B4-BE49-F238E27FC236}">
                <a16:creationId xmlns:a16="http://schemas.microsoft.com/office/drawing/2014/main" id="{F12BAB7E-4D34-1B26-0AE4-FC8D9B627A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261" y="253952"/>
            <a:ext cx="2172472" cy="14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34138"/>
            <a:ext cx="77273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40" dirty="0">
                <a:solidFill>
                  <a:srgbClr val="8F0041"/>
                </a:solidFill>
              </a:rPr>
              <a:t>U2.</a:t>
            </a:r>
            <a:r>
              <a:rPr sz="5400" spc="-110" dirty="0">
                <a:solidFill>
                  <a:srgbClr val="8F0041"/>
                </a:solidFill>
              </a:rPr>
              <a:t> </a:t>
            </a:r>
            <a:r>
              <a:rPr sz="5400" spc="-95" dirty="0">
                <a:solidFill>
                  <a:srgbClr val="8F0041"/>
                </a:solidFill>
              </a:rPr>
              <a:t>Components</a:t>
            </a:r>
            <a:r>
              <a:rPr sz="5400" spc="-114" dirty="0">
                <a:solidFill>
                  <a:srgbClr val="8F0041"/>
                </a:solidFill>
              </a:rPr>
              <a:t> </a:t>
            </a:r>
            <a:r>
              <a:rPr sz="5400" spc="-150" dirty="0">
                <a:solidFill>
                  <a:srgbClr val="8F0041"/>
                </a:solidFill>
              </a:rPr>
              <a:t>of</a:t>
            </a:r>
            <a:r>
              <a:rPr sz="5400" spc="-105" dirty="0">
                <a:solidFill>
                  <a:srgbClr val="8F0041"/>
                </a:solidFill>
              </a:rPr>
              <a:t> </a:t>
            </a:r>
            <a:r>
              <a:rPr sz="5400" spc="-250" dirty="0">
                <a:solidFill>
                  <a:srgbClr val="8F0041"/>
                </a:solidFill>
              </a:rPr>
              <a:t>GIS</a:t>
            </a:r>
            <a:endParaRPr sz="5400" dirty="0"/>
          </a:p>
        </p:txBody>
      </p:sp>
      <p:sp>
        <p:nvSpPr>
          <p:cNvPr id="4" name="object 4"/>
          <p:cNvSpPr/>
          <p:nvPr/>
        </p:nvSpPr>
        <p:spPr>
          <a:xfrm>
            <a:off x="761" y="13373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9882" y="1820672"/>
            <a:ext cx="7827518" cy="2589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55065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Verdana"/>
                <a:cs typeface="Verdana"/>
              </a:rPr>
              <a:t>C</a:t>
            </a:r>
            <a:r>
              <a:rPr sz="2800" spc="-50" dirty="0">
                <a:latin typeface="Verdana"/>
                <a:cs typeface="Verdana"/>
              </a:rPr>
              <a:t>ompo</a:t>
            </a:r>
            <a:r>
              <a:rPr sz="2800" spc="-55" dirty="0">
                <a:latin typeface="Verdana"/>
                <a:cs typeface="Verdana"/>
              </a:rPr>
              <a:t>n</a:t>
            </a:r>
            <a:r>
              <a:rPr sz="2800" spc="-110" dirty="0">
                <a:latin typeface="Verdana"/>
                <a:cs typeface="Verdana"/>
              </a:rPr>
              <a:t>ent</a:t>
            </a:r>
            <a:r>
              <a:rPr sz="2800" spc="-100" dirty="0">
                <a:latin typeface="Verdana"/>
                <a:cs typeface="Verdana"/>
              </a:rPr>
              <a:t>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of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40" dirty="0" smtClean="0">
                <a:latin typeface="Verdana"/>
                <a:cs typeface="Verdana"/>
              </a:rPr>
              <a:t>GIS:</a:t>
            </a:r>
            <a:r>
              <a:rPr lang="en-US" sz="2800" spc="-240" dirty="0" smtClean="0">
                <a:latin typeface="Verdana"/>
                <a:cs typeface="Verdana"/>
              </a:rPr>
              <a:t> </a:t>
            </a:r>
            <a:r>
              <a:rPr sz="2800" spc="-45" dirty="0" smtClean="0">
                <a:latin typeface="Verdana"/>
                <a:cs typeface="Verdana"/>
              </a:rPr>
              <a:t>T</a:t>
            </a:r>
            <a:r>
              <a:rPr sz="2800" spc="-55" dirty="0" smtClean="0">
                <a:latin typeface="Verdana"/>
                <a:cs typeface="Verdana"/>
              </a:rPr>
              <a:t>h</a:t>
            </a:r>
            <a:r>
              <a:rPr sz="2800" spc="-114" dirty="0" smtClean="0">
                <a:latin typeface="Verdana"/>
                <a:cs typeface="Verdana"/>
              </a:rPr>
              <a:t>e</a:t>
            </a:r>
            <a:r>
              <a:rPr sz="2800" spc="-110" dirty="0" smtClean="0">
                <a:latin typeface="Verdana"/>
                <a:cs typeface="Verdana"/>
              </a:rPr>
              <a:t>y</a:t>
            </a:r>
            <a:r>
              <a:rPr sz="2800" spc="-190" dirty="0" smtClean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a</a:t>
            </a:r>
            <a:r>
              <a:rPr sz="2800" spc="-95" dirty="0">
                <a:latin typeface="Verdana"/>
                <a:cs typeface="Verdana"/>
              </a:rPr>
              <a:t>r</a:t>
            </a:r>
            <a:r>
              <a:rPr sz="2800" spc="-114" dirty="0">
                <a:latin typeface="Verdana"/>
                <a:cs typeface="Verdana"/>
              </a:rPr>
              <a:t>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lang="en-US" sz="2800" spc="-45" dirty="0" smtClean="0">
                <a:latin typeface="Verdana"/>
                <a:cs typeface="Verdana"/>
              </a:rPr>
              <a:t>six</a:t>
            </a:r>
            <a:r>
              <a:rPr sz="2800" spc="-65" dirty="0" smtClean="0">
                <a:latin typeface="Verdana"/>
                <a:cs typeface="Verdana"/>
              </a:rPr>
              <a:t>  </a:t>
            </a:r>
            <a:r>
              <a:rPr sz="2800" spc="-90" dirty="0" smtClean="0">
                <a:latin typeface="Verdana"/>
                <a:cs typeface="Verdana"/>
              </a:rPr>
              <a:t>Hardware</a:t>
            </a:r>
            <a:endParaRPr sz="2800" dirty="0" smtClean="0">
              <a:latin typeface="Verdana"/>
              <a:cs typeface="Verdana"/>
            </a:endParaRPr>
          </a:p>
          <a:p>
            <a:pPr marL="12700" marR="5310505">
              <a:lnSpc>
                <a:spcPct val="100000"/>
              </a:lnSpc>
            </a:pPr>
            <a:r>
              <a:rPr sz="2800" spc="-25" dirty="0" smtClean="0">
                <a:latin typeface="Verdana"/>
                <a:cs typeface="Verdana"/>
              </a:rPr>
              <a:t>S</a:t>
            </a:r>
            <a:r>
              <a:rPr sz="2800" spc="-30" dirty="0" smtClean="0">
                <a:latin typeface="Verdana"/>
                <a:cs typeface="Verdana"/>
              </a:rPr>
              <a:t>o</a:t>
            </a:r>
            <a:r>
              <a:rPr sz="2800" spc="-110" dirty="0" smtClean="0">
                <a:latin typeface="Verdana"/>
                <a:cs typeface="Verdana"/>
              </a:rPr>
              <a:t>f</a:t>
            </a:r>
            <a:r>
              <a:rPr sz="2800" spc="-114" dirty="0" smtClean="0">
                <a:latin typeface="Verdana"/>
                <a:cs typeface="Verdana"/>
              </a:rPr>
              <a:t>t</a:t>
            </a:r>
            <a:r>
              <a:rPr sz="2800" spc="-80" dirty="0" smtClean="0">
                <a:latin typeface="Verdana"/>
                <a:cs typeface="Verdana"/>
              </a:rPr>
              <a:t>wa</a:t>
            </a:r>
            <a:r>
              <a:rPr sz="2800" spc="-45" dirty="0" smtClean="0">
                <a:latin typeface="Verdana"/>
                <a:cs typeface="Verdana"/>
              </a:rPr>
              <a:t>r</a:t>
            </a:r>
            <a:r>
              <a:rPr sz="2800" spc="-85" dirty="0" smtClean="0">
                <a:latin typeface="Verdana"/>
                <a:cs typeface="Verdana"/>
              </a:rPr>
              <a:t>e  </a:t>
            </a:r>
            <a:r>
              <a:rPr sz="2800" spc="-150" dirty="0">
                <a:latin typeface="Verdana"/>
                <a:cs typeface="Verdana"/>
              </a:rPr>
              <a:t>Data 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People 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Method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ts val="3304"/>
              </a:lnSpc>
            </a:pPr>
            <a:r>
              <a:rPr sz="2800" spc="195" dirty="0">
                <a:solidFill>
                  <a:srgbClr val="FF3300"/>
                </a:solidFill>
                <a:latin typeface="Cambria"/>
                <a:cs typeface="Cambria"/>
              </a:rPr>
              <a:t>Network</a:t>
            </a:r>
            <a:r>
              <a:rPr sz="2800" spc="50" dirty="0">
                <a:solidFill>
                  <a:srgbClr val="FF3300"/>
                </a:solidFill>
                <a:latin typeface="Cambria"/>
                <a:cs typeface="Cambria"/>
              </a:rPr>
              <a:t> </a:t>
            </a:r>
            <a:r>
              <a:rPr sz="2800" spc="250" dirty="0">
                <a:solidFill>
                  <a:srgbClr val="FF3300"/>
                </a:solidFill>
                <a:latin typeface="Cambria"/>
                <a:cs typeface="Cambria"/>
              </a:rPr>
              <a:t>Communication</a:t>
            </a:r>
            <a:endParaRPr sz="2800" dirty="0">
              <a:solidFill>
                <a:srgbClr val="FF3300"/>
              </a:solidFill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955" y="2360167"/>
            <a:ext cx="254507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955" y="2786888"/>
            <a:ext cx="254507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955" y="3213607"/>
            <a:ext cx="254507" cy="2484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955" y="3640328"/>
            <a:ext cx="254507" cy="2484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955" y="4067047"/>
            <a:ext cx="254507" cy="24841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10</a:t>
            </a:fld>
            <a:endParaRPr spc="-100" dirty="0"/>
          </a:p>
        </p:txBody>
      </p:sp>
      <p:pic>
        <p:nvPicPr>
          <p:cNvPr id="14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" y="-4815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341" y="344677"/>
            <a:ext cx="25400" cy="65133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365190"/>
            <a:ext cx="45618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55" dirty="0">
                <a:solidFill>
                  <a:srgbClr val="001291"/>
                </a:solidFill>
              </a:rPr>
              <a:t>2.1</a:t>
            </a:r>
            <a:r>
              <a:rPr sz="5400" spc="-204" dirty="0">
                <a:solidFill>
                  <a:srgbClr val="001291"/>
                </a:solidFill>
              </a:rPr>
              <a:t>.</a:t>
            </a:r>
            <a:r>
              <a:rPr sz="5400" spc="-85" dirty="0">
                <a:solidFill>
                  <a:srgbClr val="001291"/>
                </a:solidFill>
              </a:rPr>
              <a:t> </a:t>
            </a:r>
            <a:r>
              <a:rPr sz="5400" spc="-190" dirty="0">
                <a:solidFill>
                  <a:srgbClr val="001291"/>
                </a:solidFill>
              </a:rPr>
              <a:t>Hardware</a:t>
            </a:r>
            <a:endParaRPr sz="54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5044" y="1603248"/>
            <a:ext cx="9194292" cy="493623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61" y="13373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11</a:t>
            </a:fld>
            <a:endParaRPr spc="-100" dirty="0"/>
          </a:p>
        </p:txBody>
      </p:sp>
      <p:pic>
        <p:nvPicPr>
          <p:cNvPr id="9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56" y="-22654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146515"/>
            <a:ext cx="59734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55" dirty="0">
                <a:solidFill>
                  <a:srgbClr val="001291"/>
                </a:solidFill>
              </a:rPr>
              <a:t>2.2</a:t>
            </a:r>
            <a:r>
              <a:rPr sz="5400" spc="-204" dirty="0">
                <a:solidFill>
                  <a:srgbClr val="001291"/>
                </a:solidFill>
              </a:rPr>
              <a:t>.</a:t>
            </a:r>
            <a:r>
              <a:rPr sz="5400" spc="-85" dirty="0">
                <a:solidFill>
                  <a:srgbClr val="001291"/>
                </a:solidFill>
              </a:rPr>
              <a:t> </a:t>
            </a:r>
            <a:r>
              <a:rPr sz="5400" spc="-185" dirty="0">
                <a:solidFill>
                  <a:srgbClr val="001291"/>
                </a:solidFill>
              </a:rPr>
              <a:t>Software(SW)</a:t>
            </a:r>
            <a:endParaRPr sz="5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9088" y="1470660"/>
            <a:ext cx="3832911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3373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1175" y="3324097"/>
            <a:ext cx="254507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1175" y="3750817"/>
            <a:ext cx="254507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1175" y="4177538"/>
            <a:ext cx="254507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1175" y="4604258"/>
            <a:ext cx="254507" cy="2484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1175" y="5030978"/>
            <a:ext cx="254507" cy="2484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1175" y="5457647"/>
            <a:ext cx="254507" cy="2484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1175" y="5884367"/>
            <a:ext cx="254507" cy="2484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68730" y="1878863"/>
            <a:ext cx="9122410" cy="434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364">
              <a:lnSpc>
                <a:spcPct val="106100"/>
              </a:lnSpc>
              <a:spcBef>
                <a:spcPts val="100"/>
              </a:spcBef>
            </a:pPr>
            <a:r>
              <a:rPr sz="2800" spc="-155" dirty="0">
                <a:latin typeface="Verdana"/>
                <a:cs typeface="Verdana"/>
              </a:rPr>
              <a:t>It’s</a:t>
            </a:r>
            <a:r>
              <a:rPr sz="2800" spc="48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used</a:t>
            </a:r>
            <a:r>
              <a:rPr sz="2800" spc="459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to</a:t>
            </a:r>
            <a:r>
              <a:rPr sz="2800" spc="470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create,</a:t>
            </a:r>
            <a:r>
              <a:rPr sz="2800" spc="484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manage,</a:t>
            </a:r>
            <a:r>
              <a:rPr sz="2800" spc="484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analyze,</a:t>
            </a:r>
            <a:r>
              <a:rPr sz="2800" spc="484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and</a:t>
            </a:r>
            <a:r>
              <a:rPr sz="2800" spc="48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visualize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geographic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data.</a:t>
            </a:r>
            <a:endParaRPr sz="2800" dirty="0">
              <a:latin typeface="Verdana"/>
              <a:cs typeface="Verdana"/>
            </a:endParaRPr>
          </a:p>
          <a:p>
            <a:pPr marL="469900" marR="5249545" indent="-457200">
              <a:lnSpc>
                <a:spcPct val="100000"/>
              </a:lnSpc>
            </a:pPr>
            <a:r>
              <a:rPr sz="2800" spc="-80" dirty="0">
                <a:latin typeface="Verdana"/>
                <a:cs typeface="Verdana"/>
              </a:rPr>
              <a:t>Based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on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functionality:  </a:t>
            </a:r>
            <a:r>
              <a:rPr sz="2800" spc="-120" dirty="0">
                <a:latin typeface="Verdana"/>
                <a:cs typeface="Verdana"/>
              </a:rPr>
              <a:t>De</a:t>
            </a:r>
            <a:r>
              <a:rPr sz="2800" spc="-85" dirty="0">
                <a:latin typeface="Verdana"/>
                <a:cs typeface="Verdana"/>
              </a:rPr>
              <a:t>s</a:t>
            </a:r>
            <a:r>
              <a:rPr sz="2800" spc="-260" dirty="0">
                <a:latin typeface="Verdana"/>
                <a:cs typeface="Verdana"/>
              </a:rPr>
              <a:t>k</a:t>
            </a:r>
            <a:r>
              <a:rPr sz="2800" spc="-170" dirty="0">
                <a:latin typeface="Verdana"/>
                <a:cs typeface="Verdana"/>
              </a:rPr>
              <a:t>t</a:t>
            </a:r>
            <a:r>
              <a:rPr sz="2800" spc="-15" dirty="0">
                <a:latin typeface="Verdana"/>
                <a:cs typeface="Verdana"/>
              </a:rPr>
              <a:t>op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GIS</a:t>
            </a:r>
            <a:endParaRPr sz="2800" dirty="0">
              <a:latin typeface="Verdana"/>
              <a:cs typeface="Verdana"/>
            </a:endParaRPr>
          </a:p>
          <a:p>
            <a:pPr marL="469900" marR="916940">
              <a:lnSpc>
                <a:spcPct val="100000"/>
              </a:lnSpc>
            </a:pPr>
            <a:r>
              <a:rPr sz="2800" spc="-45" dirty="0">
                <a:latin typeface="Verdana"/>
                <a:cs typeface="Verdana"/>
              </a:rPr>
              <a:t>S</a:t>
            </a:r>
            <a:r>
              <a:rPr sz="2800" spc="-55" dirty="0">
                <a:latin typeface="Verdana"/>
                <a:cs typeface="Verdana"/>
              </a:rPr>
              <a:t>p</a:t>
            </a:r>
            <a:r>
              <a:rPr sz="2800" spc="-190" dirty="0">
                <a:latin typeface="Verdana"/>
                <a:cs typeface="Verdana"/>
              </a:rPr>
              <a:t>a</a:t>
            </a:r>
            <a:r>
              <a:rPr sz="2800" spc="-114" dirty="0">
                <a:latin typeface="Verdana"/>
                <a:cs typeface="Verdana"/>
              </a:rPr>
              <a:t>t</a:t>
            </a:r>
            <a:r>
              <a:rPr sz="2800" spc="-40" dirty="0">
                <a:latin typeface="Verdana"/>
                <a:cs typeface="Verdana"/>
              </a:rPr>
              <a:t>ial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da</a:t>
            </a:r>
            <a:r>
              <a:rPr sz="2800" spc="-80" dirty="0">
                <a:latin typeface="Verdana"/>
                <a:cs typeface="Verdana"/>
              </a:rPr>
              <a:t>t</a:t>
            </a:r>
            <a:r>
              <a:rPr sz="2800" spc="-100" dirty="0">
                <a:latin typeface="Verdana"/>
                <a:cs typeface="Verdana"/>
              </a:rPr>
              <a:t>aba</a:t>
            </a:r>
            <a:r>
              <a:rPr sz="2800" spc="-75" dirty="0">
                <a:latin typeface="Verdana"/>
                <a:cs typeface="Verdana"/>
              </a:rPr>
              <a:t>s</a:t>
            </a:r>
            <a:r>
              <a:rPr sz="2800" spc="-114" dirty="0">
                <a:latin typeface="Verdana"/>
                <a:cs typeface="Verdana"/>
              </a:rPr>
              <a:t>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manage</a:t>
            </a:r>
            <a:r>
              <a:rPr sz="2800" spc="-120" dirty="0">
                <a:latin typeface="Verdana"/>
                <a:cs typeface="Verdana"/>
              </a:rPr>
              <a:t>m</a:t>
            </a:r>
            <a:r>
              <a:rPr sz="2800" spc="-140" dirty="0">
                <a:latin typeface="Verdana"/>
                <a:cs typeface="Verdana"/>
              </a:rPr>
              <a:t>en</a:t>
            </a:r>
            <a:r>
              <a:rPr sz="2800" spc="-85" dirty="0">
                <a:latin typeface="Verdana"/>
                <a:cs typeface="Verdana"/>
              </a:rPr>
              <a:t>t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s</a:t>
            </a:r>
            <a:r>
              <a:rPr sz="2800" spc="-85" dirty="0">
                <a:latin typeface="Verdana"/>
                <a:cs typeface="Verdana"/>
              </a:rPr>
              <a:t>y</a:t>
            </a:r>
            <a:r>
              <a:rPr sz="2800" spc="-135" dirty="0">
                <a:latin typeface="Verdana"/>
                <a:cs typeface="Verdana"/>
              </a:rPr>
              <a:t>s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215" dirty="0">
                <a:latin typeface="Verdana"/>
                <a:cs typeface="Verdana"/>
              </a:rPr>
              <a:t>em</a:t>
            </a:r>
            <a:r>
              <a:rPr sz="2800" spc="-120" dirty="0">
                <a:latin typeface="Verdana"/>
                <a:cs typeface="Verdana"/>
              </a:rPr>
              <a:t>(</a:t>
            </a:r>
            <a:r>
              <a:rPr sz="2800" spc="10" dirty="0">
                <a:latin typeface="Verdana"/>
                <a:cs typeface="Verdana"/>
              </a:rPr>
              <a:t>SDM</a:t>
            </a:r>
            <a:r>
              <a:rPr sz="2800" spc="-10" dirty="0">
                <a:latin typeface="Verdana"/>
                <a:cs typeface="Verdana"/>
              </a:rPr>
              <a:t>S</a:t>
            </a:r>
            <a:r>
              <a:rPr sz="2800" spc="-290" dirty="0">
                <a:latin typeface="Verdana"/>
                <a:cs typeface="Verdana"/>
              </a:rPr>
              <a:t>)  </a:t>
            </a:r>
            <a:r>
              <a:rPr sz="2800" dirty="0">
                <a:latin typeface="Verdana"/>
                <a:cs typeface="Verdana"/>
              </a:rPr>
              <a:t>WebMap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Server</a:t>
            </a:r>
            <a:endParaRPr sz="2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spc="-95" dirty="0">
                <a:latin typeface="Verdana"/>
                <a:cs typeface="Verdana"/>
              </a:rPr>
              <a:t>Serv</a:t>
            </a:r>
            <a:r>
              <a:rPr sz="2800" spc="-135" dirty="0">
                <a:latin typeface="Verdana"/>
                <a:cs typeface="Verdana"/>
              </a:rPr>
              <a:t>e</a:t>
            </a:r>
            <a:r>
              <a:rPr sz="2800" spc="-95" dirty="0">
                <a:latin typeface="Verdana"/>
                <a:cs typeface="Verdana"/>
              </a:rPr>
              <a:t>r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GIS</a:t>
            </a:r>
            <a:endParaRPr sz="2800" dirty="0">
              <a:latin typeface="Verdana"/>
              <a:cs typeface="Verdana"/>
            </a:endParaRPr>
          </a:p>
          <a:p>
            <a:pPr marL="469900" marR="3919854">
              <a:lnSpc>
                <a:spcPct val="100000"/>
              </a:lnSpc>
            </a:pPr>
            <a:r>
              <a:rPr sz="2800" spc="-95" dirty="0">
                <a:latin typeface="Verdana"/>
                <a:cs typeface="Verdana"/>
              </a:rPr>
              <a:t>WebGIS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Client(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65" dirty="0">
                <a:latin typeface="Verdana"/>
                <a:cs typeface="Verdana"/>
              </a:rPr>
              <a:t>in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an</a:t>
            </a:r>
            <a:r>
              <a:rPr sz="2800" spc="-80" dirty="0">
                <a:latin typeface="Verdana"/>
                <a:cs typeface="Verdana"/>
              </a:rPr>
              <a:t>d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t</a:t>
            </a:r>
            <a:r>
              <a:rPr sz="2800" spc="-170" dirty="0">
                <a:latin typeface="Verdana"/>
                <a:cs typeface="Verdana"/>
              </a:rPr>
              <a:t>e</a:t>
            </a:r>
            <a:r>
              <a:rPr sz="2800" spc="-150" dirty="0">
                <a:latin typeface="Verdana"/>
                <a:cs typeface="Verdana"/>
              </a:rPr>
              <a:t>c</a:t>
            </a:r>
            <a:r>
              <a:rPr sz="2800" spc="-160" dirty="0">
                <a:latin typeface="Verdana"/>
                <a:cs typeface="Verdana"/>
              </a:rPr>
              <a:t>k</a:t>
            </a:r>
            <a:r>
              <a:rPr sz="2800" spc="-290" dirty="0">
                <a:latin typeface="Verdana"/>
                <a:cs typeface="Verdana"/>
              </a:rPr>
              <a:t>)  </a:t>
            </a:r>
            <a:r>
              <a:rPr sz="2800" spc="20" dirty="0">
                <a:latin typeface="Verdana"/>
                <a:cs typeface="Verdana"/>
              </a:rPr>
              <a:t>Mobile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GIS</a:t>
            </a:r>
            <a:endParaRPr sz="2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800" spc="-65" dirty="0">
                <a:latin typeface="Verdana"/>
                <a:cs typeface="Verdana"/>
              </a:rPr>
              <a:t>Li</a:t>
            </a:r>
            <a:r>
              <a:rPr sz="2800" spc="-45" dirty="0">
                <a:latin typeface="Verdana"/>
                <a:cs typeface="Verdana"/>
              </a:rPr>
              <a:t>t</a:t>
            </a:r>
            <a:r>
              <a:rPr sz="2800" spc="-135" dirty="0">
                <a:latin typeface="Verdana"/>
                <a:cs typeface="Verdana"/>
              </a:rPr>
              <a:t>e</a:t>
            </a:r>
            <a:r>
              <a:rPr sz="2800" spc="-90" dirty="0">
                <a:latin typeface="Verdana"/>
                <a:cs typeface="Verdana"/>
              </a:rPr>
              <a:t>r</a:t>
            </a:r>
            <a:r>
              <a:rPr sz="2800" spc="-145" dirty="0">
                <a:latin typeface="Verdana"/>
                <a:cs typeface="Verdana"/>
              </a:rPr>
              <a:t>a</a:t>
            </a:r>
            <a:r>
              <a:rPr sz="2800" spc="-95" dirty="0">
                <a:latin typeface="Verdana"/>
                <a:cs typeface="Verdana"/>
              </a:rPr>
              <a:t>r</a:t>
            </a:r>
            <a:r>
              <a:rPr sz="2800" spc="-60" dirty="0">
                <a:latin typeface="Verdana"/>
                <a:cs typeface="Verdana"/>
              </a:rPr>
              <a:t>ies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495" dirty="0">
                <a:latin typeface="Verdana"/>
                <a:cs typeface="Verdana"/>
              </a:rPr>
              <a:t>/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55" dirty="0">
                <a:latin typeface="Verdana"/>
                <a:cs typeface="Verdana"/>
              </a:rPr>
              <a:t>ex</a:t>
            </a:r>
            <a:r>
              <a:rPr sz="2800" spc="-95" dirty="0">
                <a:latin typeface="Verdana"/>
                <a:cs typeface="Verdana"/>
              </a:rPr>
              <a:t>t</a:t>
            </a:r>
            <a:r>
              <a:rPr sz="2800" spc="-75" dirty="0">
                <a:latin typeface="Verdana"/>
                <a:cs typeface="Verdana"/>
              </a:rPr>
              <a:t>ens</a:t>
            </a:r>
            <a:r>
              <a:rPr sz="2800" spc="-30" dirty="0">
                <a:latin typeface="Verdana"/>
                <a:cs typeface="Verdana"/>
              </a:rPr>
              <a:t>io</a:t>
            </a:r>
            <a:r>
              <a:rPr sz="2800" spc="-40" dirty="0">
                <a:latin typeface="Verdana"/>
                <a:cs typeface="Verdana"/>
              </a:rPr>
              <a:t>n</a:t>
            </a:r>
            <a:r>
              <a:rPr sz="2800" spc="-65" dirty="0">
                <a:latin typeface="Verdana"/>
                <a:cs typeface="Verdana"/>
              </a:rPr>
              <a:t>s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12</a:t>
            </a:fld>
            <a:endParaRPr spc="-100" dirty="0"/>
          </a:p>
        </p:txBody>
      </p:sp>
      <p:pic>
        <p:nvPicPr>
          <p:cNvPr id="14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772" y="-118136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443" y="446015"/>
            <a:ext cx="1057719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GIS</a:t>
            </a:r>
            <a:r>
              <a:rPr spc="-55" dirty="0"/>
              <a:t> </a:t>
            </a:r>
            <a:r>
              <a:rPr spc="10" dirty="0"/>
              <a:t>SW</a:t>
            </a:r>
            <a:r>
              <a:rPr spc="-50" dirty="0"/>
              <a:t> </a:t>
            </a:r>
            <a:r>
              <a:rPr spc="-90" dirty="0"/>
              <a:t>Categories</a:t>
            </a:r>
            <a:r>
              <a:rPr spc="-60" dirty="0"/>
              <a:t> </a:t>
            </a:r>
            <a:r>
              <a:rPr spc="-100" dirty="0"/>
              <a:t>based</a:t>
            </a:r>
            <a:r>
              <a:rPr spc="-55" dirty="0"/>
              <a:t> </a:t>
            </a:r>
            <a:r>
              <a:rPr spc="-65" dirty="0"/>
              <a:t>on</a:t>
            </a:r>
            <a:r>
              <a:rPr spc="-50" dirty="0"/>
              <a:t> </a:t>
            </a:r>
            <a:r>
              <a:rPr spc="-100" dirty="0"/>
              <a:t>accessibility</a:t>
            </a:r>
            <a:r>
              <a:rPr spc="-40" dirty="0"/>
              <a:t> </a:t>
            </a:r>
            <a:r>
              <a:rPr spc="-65" dirty="0"/>
              <a:t>mode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804670"/>
            <a:ext cx="216408" cy="213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88717"/>
            <a:ext cx="216408" cy="213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571242"/>
            <a:ext cx="216408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953766"/>
            <a:ext cx="216408" cy="2133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37814"/>
            <a:ext cx="216408" cy="213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20338"/>
            <a:ext cx="216408" cy="2133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102861"/>
            <a:ext cx="216408" cy="2133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86909"/>
            <a:ext cx="216408" cy="2133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869434"/>
            <a:ext cx="216408" cy="2133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1958"/>
            <a:ext cx="216408" cy="2133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635942"/>
            <a:ext cx="216408" cy="21335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16939" y="1316863"/>
            <a:ext cx="9465945" cy="492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latin typeface="Tahoma"/>
                <a:cs typeface="Tahoma"/>
              </a:rPr>
              <a:t>Commercial </a:t>
            </a:r>
            <a:r>
              <a:rPr sz="2400" b="1" spc="-110" dirty="0">
                <a:latin typeface="Tahoma"/>
                <a:cs typeface="Tahoma"/>
              </a:rPr>
              <a:t>GIS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5" dirty="0">
                <a:latin typeface="Tahoma"/>
                <a:cs typeface="Tahoma"/>
              </a:rPr>
              <a:t>SW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15" dirty="0">
                <a:latin typeface="Tahoma"/>
                <a:cs typeface="Tahoma"/>
              </a:rPr>
              <a:t>Must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be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65" dirty="0">
                <a:latin typeface="Tahoma"/>
                <a:cs typeface="Tahoma"/>
              </a:rPr>
              <a:t>paid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for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70" dirty="0">
                <a:latin typeface="Tahoma"/>
                <a:cs typeface="Tahoma"/>
              </a:rPr>
              <a:t>license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80" dirty="0">
                <a:latin typeface="Tahoma"/>
                <a:cs typeface="Tahoma"/>
              </a:rPr>
              <a:t>and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extension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40" dirty="0">
                <a:latin typeface="Tahoma"/>
                <a:cs typeface="Tahoma"/>
              </a:rPr>
              <a:t>tools</a:t>
            </a:r>
            <a:endParaRPr sz="2400" dirty="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sz="2400" spc="-90" dirty="0">
                <a:latin typeface="Verdana"/>
                <a:cs typeface="Verdana"/>
              </a:rPr>
              <a:t>ArcG</a:t>
            </a:r>
            <a:r>
              <a:rPr sz="2400" spc="-55" dirty="0">
                <a:latin typeface="Verdana"/>
                <a:cs typeface="Verdana"/>
              </a:rPr>
              <a:t>I</a:t>
            </a:r>
            <a:r>
              <a:rPr sz="2400" spc="-40" dirty="0">
                <a:latin typeface="Verdana"/>
                <a:cs typeface="Verdana"/>
              </a:rPr>
              <a:t>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(Es</a:t>
            </a:r>
            <a:r>
              <a:rPr sz="2400" spc="-100" dirty="0">
                <a:latin typeface="Verdana"/>
                <a:cs typeface="Verdana"/>
              </a:rPr>
              <a:t>r</a:t>
            </a:r>
            <a:r>
              <a:rPr sz="2400" spc="-145" dirty="0">
                <a:latin typeface="Verdana"/>
                <a:cs typeface="Verdana"/>
              </a:rPr>
              <a:t>i)</a:t>
            </a:r>
            <a:endParaRPr sz="2400" dirty="0">
              <a:latin typeface="Verdana"/>
              <a:cs typeface="Verdana"/>
            </a:endParaRPr>
          </a:p>
          <a:p>
            <a:pPr marL="241300" marR="4519930">
              <a:lnSpc>
                <a:spcPct val="104700"/>
              </a:lnSpc>
              <a:spcBef>
                <a:spcPts val="10"/>
              </a:spcBef>
            </a:pPr>
            <a:r>
              <a:rPr sz="2400" spc="-30" dirty="0">
                <a:latin typeface="Verdana"/>
                <a:cs typeface="Verdana"/>
              </a:rPr>
              <a:t>Ge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55" dirty="0">
                <a:latin typeface="Verdana"/>
                <a:cs typeface="Verdana"/>
              </a:rPr>
              <a:t>med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(Hexagon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Ge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95" dirty="0">
                <a:latin typeface="Verdana"/>
                <a:cs typeface="Verdana"/>
              </a:rPr>
              <a:t>spa</a:t>
            </a:r>
            <a:r>
              <a:rPr sz="2400" spc="-60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65" dirty="0">
                <a:latin typeface="Verdana"/>
                <a:cs typeface="Verdana"/>
              </a:rPr>
              <a:t>a</a:t>
            </a:r>
            <a:r>
              <a:rPr sz="2400" spc="-140" dirty="0">
                <a:latin typeface="Verdana"/>
                <a:cs typeface="Verdana"/>
              </a:rPr>
              <a:t>l)  </a:t>
            </a:r>
            <a:r>
              <a:rPr sz="2400" spc="-70" dirty="0">
                <a:latin typeface="Verdana"/>
                <a:cs typeface="Verdana"/>
              </a:rPr>
              <a:t>Map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6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f</a:t>
            </a:r>
            <a:r>
              <a:rPr sz="2400" spc="5" dirty="0">
                <a:latin typeface="Verdana"/>
                <a:cs typeface="Verdana"/>
              </a:rPr>
              <a:t>o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</a:t>
            </a:r>
            <a:r>
              <a:rPr sz="2400" spc="-10" dirty="0">
                <a:latin typeface="Verdana"/>
                <a:cs typeface="Verdana"/>
              </a:rPr>
              <a:t>f</a:t>
            </a:r>
            <a:r>
              <a:rPr sz="2400" spc="-60" dirty="0">
                <a:latin typeface="Verdana"/>
                <a:cs typeface="Verdana"/>
              </a:rPr>
              <a:t>ess</a:t>
            </a:r>
            <a:r>
              <a:rPr sz="2400" spc="-25" dirty="0">
                <a:latin typeface="Verdana"/>
                <a:cs typeface="Verdana"/>
              </a:rPr>
              <a:t>i</a:t>
            </a:r>
            <a:r>
              <a:rPr sz="2400" spc="-40" dirty="0">
                <a:latin typeface="Verdana"/>
                <a:cs typeface="Verdana"/>
              </a:rPr>
              <a:t>onal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(P</a:t>
            </a:r>
            <a:r>
              <a:rPr sz="2400" spc="-85" dirty="0">
                <a:latin typeface="Verdana"/>
                <a:cs typeface="Verdana"/>
              </a:rPr>
              <a:t>re</a:t>
            </a:r>
            <a:r>
              <a:rPr sz="2400" spc="-80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s</a:t>
            </a:r>
            <a:r>
              <a:rPr sz="2400" spc="-65" dirty="0">
                <a:latin typeface="Verdana"/>
                <a:cs typeface="Verdana"/>
              </a:rPr>
              <a:t>e</a:t>
            </a:r>
            <a:r>
              <a:rPr sz="2400" spc="-30" dirty="0">
                <a:latin typeface="Verdana"/>
                <a:cs typeface="Verdana"/>
              </a:rPr>
              <a:t>l</a:t>
            </a:r>
            <a:r>
              <a:rPr sz="2400" spc="-165" dirty="0">
                <a:latin typeface="Verdana"/>
                <a:cs typeface="Verdana"/>
              </a:rPr>
              <a:t>y)  </a:t>
            </a:r>
            <a:r>
              <a:rPr sz="2400" spc="10" dirty="0">
                <a:latin typeface="Verdana"/>
                <a:cs typeface="Verdana"/>
              </a:rPr>
              <a:t>Gl</a:t>
            </a:r>
            <a:r>
              <a:rPr sz="2400" spc="-30" dirty="0">
                <a:latin typeface="Verdana"/>
                <a:cs typeface="Verdana"/>
              </a:rPr>
              <a:t>obal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Mapper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85" dirty="0">
                <a:latin typeface="Verdana"/>
                <a:cs typeface="Verdana"/>
              </a:rPr>
              <a:t>(</a:t>
            </a:r>
            <a:r>
              <a:rPr sz="2400" spc="-50" dirty="0">
                <a:latin typeface="Verdana"/>
                <a:cs typeface="Verdana"/>
              </a:rPr>
              <a:t>Blue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Mar</a:t>
            </a:r>
            <a:r>
              <a:rPr sz="2400" spc="-35" dirty="0">
                <a:latin typeface="Verdana"/>
                <a:cs typeface="Verdana"/>
              </a:rPr>
              <a:t>bl</a:t>
            </a:r>
            <a:r>
              <a:rPr sz="2400" spc="-45" dirty="0">
                <a:latin typeface="Verdana"/>
                <a:cs typeface="Verdana"/>
              </a:rPr>
              <a:t>e</a:t>
            </a:r>
            <a:r>
              <a:rPr sz="2400" spc="-250" dirty="0">
                <a:latin typeface="Verdana"/>
                <a:cs typeface="Verdana"/>
              </a:rPr>
              <a:t>)  </a:t>
            </a:r>
            <a:r>
              <a:rPr sz="2400" spc="25" dirty="0">
                <a:latin typeface="Verdana"/>
                <a:cs typeface="Verdana"/>
              </a:rPr>
              <a:t>Man</a:t>
            </a:r>
            <a:r>
              <a:rPr sz="2400" spc="20" dirty="0">
                <a:latin typeface="Verdana"/>
                <a:cs typeface="Verdana"/>
              </a:rPr>
              <a:t>i</a:t>
            </a:r>
            <a:r>
              <a:rPr sz="2400" spc="-20" dirty="0">
                <a:latin typeface="Verdana"/>
                <a:cs typeface="Verdana"/>
              </a:rPr>
              <a:t>fo</a:t>
            </a:r>
            <a:r>
              <a:rPr sz="2400" spc="-15" dirty="0">
                <a:latin typeface="Verdana"/>
                <a:cs typeface="Verdana"/>
              </a:rPr>
              <a:t>ld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20" dirty="0">
                <a:latin typeface="Verdana"/>
                <a:cs typeface="Verdana"/>
              </a:rPr>
              <a:t>G</a:t>
            </a:r>
            <a:r>
              <a:rPr sz="2400" spc="-110" dirty="0">
                <a:latin typeface="Verdana"/>
                <a:cs typeface="Verdana"/>
              </a:rPr>
              <a:t>I</a:t>
            </a:r>
            <a:r>
              <a:rPr sz="2400" spc="-40" dirty="0">
                <a:latin typeface="Verdana"/>
                <a:cs typeface="Verdana"/>
              </a:rPr>
              <a:t>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(</a:t>
            </a:r>
            <a:r>
              <a:rPr sz="2400" spc="-30" dirty="0">
                <a:latin typeface="Verdana"/>
                <a:cs typeface="Verdana"/>
              </a:rPr>
              <a:t>M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-20" dirty="0">
                <a:latin typeface="Verdana"/>
                <a:cs typeface="Verdana"/>
              </a:rPr>
              <a:t>fo</a:t>
            </a:r>
            <a:r>
              <a:rPr sz="2400" spc="-95" dirty="0">
                <a:latin typeface="Verdana"/>
                <a:cs typeface="Verdana"/>
              </a:rPr>
              <a:t>ld)  </a:t>
            </a:r>
            <a:r>
              <a:rPr sz="2400" spc="-65" dirty="0">
                <a:latin typeface="Verdana"/>
                <a:cs typeface="Verdana"/>
              </a:rPr>
              <a:t>Sma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spc="40" dirty="0">
                <a:latin typeface="Verdana"/>
                <a:cs typeface="Verdana"/>
              </a:rPr>
              <a:t>w</a:t>
            </a:r>
            <a:r>
              <a:rPr sz="2400" spc="-30" dirty="0">
                <a:latin typeface="Verdana"/>
                <a:cs typeface="Verdana"/>
              </a:rPr>
              <a:t>or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30" dirty="0">
                <a:latin typeface="Verdana"/>
                <a:cs typeface="Verdana"/>
              </a:rPr>
              <a:t>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(</a:t>
            </a:r>
            <a:r>
              <a:rPr sz="2400" spc="-170" dirty="0">
                <a:latin typeface="Verdana"/>
                <a:cs typeface="Verdana"/>
              </a:rPr>
              <a:t>G</a:t>
            </a:r>
            <a:r>
              <a:rPr sz="2400" spc="-85" dirty="0">
                <a:latin typeface="Verdana"/>
                <a:cs typeface="Verdana"/>
              </a:rPr>
              <a:t>enera</a:t>
            </a:r>
            <a:r>
              <a:rPr sz="2400" spc="-40" dirty="0">
                <a:latin typeface="Verdana"/>
                <a:cs typeface="Verdana"/>
              </a:rPr>
              <a:t>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El</a:t>
            </a:r>
            <a:r>
              <a:rPr sz="2400" spc="-50" dirty="0">
                <a:latin typeface="Verdana"/>
                <a:cs typeface="Verdana"/>
              </a:rPr>
              <a:t>e</a:t>
            </a:r>
            <a:r>
              <a:rPr sz="2400" spc="-114" dirty="0">
                <a:latin typeface="Verdana"/>
                <a:cs typeface="Verdana"/>
              </a:rPr>
              <a:t>c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55" dirty="0">
                <a:latin typeface="Verdana"/>
                <a:cs typeface="Verdana"/>
              </a:rPr>
              <a:t>r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-150" dirty="0">
                <a:latin typeface="Verdana"/>
                <a:cs typeface="Verdana"/>
              </a:rPr>
              <a:t>c)  </a:t>
            </a:r>
            <a:r>
              <a:rPr sz="2400" spc="-75" dirty="0">
                <a:latin typeface="Verdana"/>
                <a:cs typeface="Verdana"/>
              </a:rPr>
              <a:t>Bent</a:t>
            </a:r>
            <a:r>
              <a:rPr sz="2400" spc="-35" dirty="0">
                <a:latin typeface="Verdana"/>
                <a:cs typeface="Verdana"/>
              </a:rPr>
              <a:t>l</a:t>
            </a:r>
            <a:r>
              <a:rPr sz="2400" spc="-100" dirty="0">
                <a:latin typeface="Verdana"/>
                <a:cs typeface="Verdana"/>
              </a:rPr>
              <a:t>e</a:t>
            </a:r>
            <a:r>
              <a:rPr sz="2400" spc="-90" dirty="0">
                <a:latin typeface="Verdana"/>
                <a:cs typeface="Verdana"/>
              </a:rPr>
              <a:t>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Map</a:t>
            </a:r>
            <a:endParaRPr sz="2400" dirty="0">
              <a:latin typeface="Verdana"/>
              <a:cs typeface="Verdana"/>
            </a:endParaRPr>
          </a:p>
          <a:p>
            <a:pPr marL="241300" marR="3230880">
              <a:lnSpc>
                <a:spcPct val="104700"/>
              </a:lnSpc>
              <a:spcBef>
                <a:spcPts val="10"/>
              </a:spcBef>
            </a:pPr>
            <a:r>
              <a:rPr sz="2400" spc="-20" dirty="0">
                <a:latin typeface="Verdana"/>
                <a:cs typeface="Verdana"/>
              </a:rPr>
              <a:t>MapViewer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Surfer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(Golden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Software)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Map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i</a:t>
            </a:r>
            <a:r>
              <a:rPr sz="2400" spc="-75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ude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(Ca</a:t>
            </a:r>
            <a:r>
              <a:rPr sz="2400" spc="-60" dirty="0">
                <a:latin typeface="Verdana"/>
                <a:cs typeface="Verdana"/>
              </a:rPr>
              <a:t>l</a:t>
            </a:r>
            <a:r>
              <a:rPr sz="2400" spc="-35" dirty="0">
                <a:latin typeface="Verdana"/>
                <a:cs typeface="Verdana"/>
              </a:rPr>
              <a:t>ip</a:t>
            </a:r>
            <a:r>
              <a:rPr sz="2400" spc="-45" dirty="0">
                <a:latin typeface="Verdana"/>
                <a:cs typeface="Verdana"/>
              </a:rPr>
              <a:t>e</a:t>
            </a:r>
            <a:r>
              <a:rPr sz="2400" spc="-95" dirty="0">
                <a:latin typeface="Verdana"/>
                <a:cs typeface="Verdana"/>
              </a:rPr>
              <a:t>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Corpor</a:t>
            </a:r>
            <a:r>
              <a:rPr sz="2400" spc="-105" dirty="0">
                <a:latin typeface="Verdana"/>
                <a:cs typeface="Verdana"/>
              </a:rPr>
              <a:t>at</a:t>
            </a:r>
            <a:r>
              <a:rPr sz="2400" spc="-45" dirty="0">
                <a:latin typeface="Verdana"/>
                <a:cs typeface="Verdana"/>
              </a:rPr>
              <a:t>i</a:t>
            </a:r>
            <a:r>
              <a:rPr sz="2400" spc="-95" dirty="0">
                <a:latin typeface="Verdana"/>
                <a:cs typeface="Verdana"/>
              </a:rPr>
              <a:t>on)  </a:t>
            </a:r>
            <a:r>
              <a:rPr sz="2400" spc="-50" dirty="0">
                <a:latin typeface="Verdana"/>
                <a:cs typeface="Verdana"/>
              </a:rPr>
              <a:t>Super</a:t>
            </a:r>
            <a:r>
              <a:rPr sz="2400" spc="-60" dirty="0">
                <a:latin typeface="Verdana"/>
                <a:cs typeface="Verdana"/>
              </a:rPr>
              <a:t>G</a:t>
            </a:r>
            <a:r>
              <a:rPr sz="2400" spc="-195" dirty="0">
                <a:latin typeface="Verdana"/>
                <a:cs typeface="Verdana"/>
              </a:rPr>
              <a:t>IS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(</a:t>
            </a:r>
            <a:r>
              <a:rPr sz="2400" spc="-55" dirty="0">
                <a:latin typeface="Verdana"/>
                <a:cs typeface="Verdana"/>
              </a:rPr>
              <a:t>Supergeo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Technolog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35" dirty="0">
                <a:latin typeface="Verdana"/>
                <a:cs typeface="Verdana"/>
              </a:rPr>
              <a:t>es)  </a:t>
            </a:r>
            <a:r>
              <a:rPr sz="2400" spc="-210" dirty="0">
                <a:latin typeface="Verdana"/>
                <a:cs typeface="Verdana"/>
              </a:rPr>
              <a:t>IDRISI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(C</a:t>
            </a:r>
            <a:r>
              <a:rPr sz="2400" spc="-65" dirty="0">
                <a:latin typeface="Verdana"/>
                <a:cs typeface="Verdana"/>
              </a:rPr>
              <a:t>l</a:t>
            </a:r>
            <a:r>
              <a:rPr sz="2400" spc="-140" dirty="0">
                <a:latin typeface="Verdana"/>
                <a:cs typeface="Verdana"/>
              </a:rPr>
              <a:t>ar</a:t>
            </a:r>
            <a:r>
              <a:rPr sz="2400" spc="-155" dirty="0">
                <a:latin typeface="Verdana"/>
                <a:cs typeface="Verdana"/>
              </a:rPr>
              <a:t>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Lab</a:t>
            </a:r>
            <a:r>
              <a:rPr sz="2400" spc="-45" dirty="0">
                <a:latin typeface="Verdana"/>
                <a:cs typeface="Verdana"/>
              </a:rPr>
              <a:t>o</a:t>
            </a:r>
            <a:r>
              <a:rPr sz="2400" spc="-130" dirty="0">
                <a:latin typeface="Verdana"/>
                <a:cs typeface="Verdana"/>
              </a:rPr>
              <a:t>ra</a:t>
            </a:r>
            <a:r>
              <a:rPr sz="2400" spc="-90" dirty="0">
                <a:latin typeface="Verdana"/>
                <a:cs typeface="Verdana"/>
              </a:rPr>
              <a:t>t</a:t>
            </a:r>
            <a:r>
              <a:rPr sz="2400" spc="-30" dirty="0">
                <a:latin typeface="Verdana"/>
                <a:cs typeface="Verdana"/>
              </a:rPr>
              <a:t>or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0" dirty="0">
                <a:latin typeface="Verdana"/>
                <a:cs typeface="Verdana"/>
              </a:rPr>
              <a:t>es)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900" i="1" u="sng" spc="-1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3"/>
              </a:rPr>
              <a:t>https://gisgeography.com/commercial-gis-software/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" y="13373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13</a:t>
            </a:fld>
            <a:endParaRPr spc="-100" dirty="0"/>
          </a:p>
        </p:txBody>
      </p:sp>
      <p:pic>
        <p:nvPicPr>
          <p:cNvPr id="17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4318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456248"/>
            <a:ext cx="6076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Open</a:t>
            </a:r>
            <a:r>
              <a:rPr spc="-75" dirty="0"/>
              <a:t> </a:t>
            </a:r>
            <a:r>
              <a:rPr spc="-110" dirty="0"/>
              <a:t>and</a:t>
            </a:r>
            <a:r>
              <a:rPr spc="-75" dirty="0"/>
              <a:t> </a:t>
            </a:r>
            <a:r>
              <a:rPr spc="-150" dirty="0"/>
              <a:t>free</a:t>
            </a:r>
            <a:r>
              <a:rPr spc="-90" dirty="0"/>
              <a:t> </a:t>
            </a:r>
            <a:r>
              <a:rPr spc="-170" dirty="0"/>
              <a:t>GIS</a:t>
            </a:r>
            <a:r>
              <a:rPr spc="-75" dirty="0"/>
              <a:t> </a:t>
            </a:r>
            <a:r>
              <a:rPr spc="-10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7305"/>
            <a:ext cx="10066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65" dirty="0">
                <a:latin typeface="Verdana"/>
                <a:cs typeface="Verdana"/>
              </a:rPr>
              <a:t>It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allows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105" dirty="0">
                <a:latin typeface="Verdana"/>
                <a:cs typeface="Verdana"/>
              </a:rPr>
              <a:t>the</a:t>
            </a:r>
            <a:r>
              <a:rPr sz="2600" spc="-200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user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-75" dirty="0">
                <a:latin typeface="Verdana"/>
                <a:cs typeface="Verdana"/>
              </a:rPr>
              <a:t>to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inspect</a:t>
            </a:r>
            <a:r>
              <a:rPr sz="2600" spc="-220" dirty="0">
                <a:latin typeface="Verdana"/>
                <a:cs typeface="Verdana"/>
              </a:rPr>
              <a:t> </a:t>
            </a:r>
            <a:r>
              <a:rPr sz="2600" spc="-105" dirty="0">
                <a:latin typeface="Verdana"/>
                <a:cs typeface="Verdana"/>
              </a:rPr>
              <a:t>the</a:t>
            </a:r>
            <a:r>
              <a:rPr sz="2600" spc="-200" dirty="0">
                <a:latin typeface="Verdana"/>
                <a:cs typeface="Verdana"/>
              </a:rPr>
              <a:t> </a:t>
            </a:r>
            <a:r>
              <a:rPr sz="2600" spc="-60" dirty="0">
                <a:latin typeface="Verdana"/>
                <a:cs typeface="Verdana"/>
              </a:rPr>
              <a:t>source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-45" dirty="0">
                <a:latin typeface="Verdana"/>
                <a:cs typeface="Verdana"/>
              </a:rPr>
              <a:t>code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and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provides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-114" dirty="0">
                <a:latin typeface="Verdana"/>
                <a:cs typeface="Verdana"/>
              </a:rPr>
              <a:t>a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high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70683"/>
            <a:ext cx="240791" cy="2316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615692"/>
            <a:ext cx="240791" cy="231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059176"/>
            <a:ext cx="240791" cy="2316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502659"/>
            <a:ext cx="240791" cy="2316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947667"/>
            <a:ext cx="240791" cy="2316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391152"/>
            <a:ext cx="240791" cy="2316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834635"/>
            <a:ext cx="240791" cy="2316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79644"/>
            <a:ext cx="240791" cy="23164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723115"/>
            <a:ext cx="240791" cy="23164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16939" y="1567281"/>
            <a:ext cx="5813425" cy="481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12000"/>
              </a:lnSpc>
              <a:spcBef>
                <a:spcPts val="100"/>
              </a:spcBef>
            </a:pPr>
            <a:r>
              <a:rPr sz="2600" spc="-70" dirty="0">
                <a:latin typeface="Verdana"/>
                <a:cs typeface="Verdana"/>
              </a:rPr>
              <a:t>lev</a:t>
            </a:r>
            <a:r>
              <a:rPr sz="2600" spc="-80" dirty="0">
                <a:latin typeface="Verdana"/>
                <a:cs typeface="Verdana"/>
              </a:rPr>
              <a:t>e</a:t>
            </a:r>
            <a:r>
              <a:rPr sz="2600" spc="10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o</a:t>
            </a:r>
            <a:r>
              <a:rPr sz="2600" spc="-50" dirty="0">
                <a:latin typeface="Verdana"/>
                <a:cs typeface="Verdana"/>
              </a:rPr>
              <a:t>f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co</a:t>
            </a:r>
            <a:r>
              <a:rPr sz="2600" spc="-60" dirty="0">
                <a:latin typeface="Verdana"/>
                <a:cs typeface="Verdana"/>
              </a:rPr>
              <a:t>ntrol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of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-105" dirty="0">
                <a:latin typeface="Verdana"/>
                <a:cs typeface="Verdana"/>
              </a:rPr>
              <a:t>the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s</a:t>
            </a:r>
            <a:r>
              <a:rPr sz="2600" spc="-55" dirty="0">
                <a:latin typeface="Verdana"/>
                <a:cs typeface="Verdana"/>
              </a:rPr>
              <a:t>oftwa</a:t>
            </a:r>
            <a:r>
              <a:rPr sz="2600" spc="-60" dirty="0">
                <a:latin typeface="Verdana"/>
                <a:cs typeface="Verdana"/>
              </a:rPr>
              <a:t>re'</a:t>
            </a:r>
            <a:r>
              <a:rPr sz="2600" spc="-65" dirty="0">
                <a:latin typeface="Verdana"/>
                <a:cs typeface="Verdana"/>
              </a:rPr>
              <a:t>s</a:t>
            </a:r>
            <a:r>
              <a:rPr sz="2600" spc="-225" dirty="0">
                <a:latin typeface="Verdana"/>
                <a:cs typeface="Verdana"/>
              </a:rPr>
              <a:t> </a:t>
            </a:r>
            <a:r>
              <a:rPr sz="2600" dirty="0">
                <a:latin typeface="Calibri"/>
                <a:cs typeface="Calibri"/>
              </a:rPr>
              <a:t>QGIS  GRASS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GIS</a:t>
            </a:r>
          </a:p>
          <a:p>
            <a:pPr marL="259079" marR="3636010">
              <a:lnSpc>
                <a:spcPct val="111900"/>
              </a:lnSpc>
              <a:spcBef>
                <a:spcPts val="10"/>
              </a:spcBef>
            </a:pPr>
            <a:r>
              <a:rPr sz="2600" spc="-10" dirty="0">
                <a:latin typeface="Calibri"/>
                <a:cs typeface="Calibri"/>
              </a:rPr>
              <a:t>Whitebox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GAT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gVSIG</a:t>
            </a:r>
          </a:p>
          <a:p>
            <a:pPr marL="259079" marR="4288790">
              <a:lnSpc>
                <a:spcPts val="3500"/>
              </a:lnSpc>
              <a:spcBef>
                <a:spcPts val="175"/>
              </a:spcBef>
            </a:pPr>
            <a:r>
              <a:rPr sz="2600" spc="-30" dirty="0">
                <a:latin typeface="Calibri"/>
                <a:cs typeface="Calibri"/>
              </a:rPr>
              <a:t>ILWIS 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SAGA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GIS</a:t>
            </a:r>
          </a:p>
          <a:p>
            <a:pPr marL="259079" marR="3801745">
              <a:lnSpc>
                <a:spcPts val="3490"/>
              </a:lnSpc>
              <a:spcBef>
                <a:spcPts val="5"/>
              </a:spcBef>
            </a:pPr>
            <a:r>
              <a:rPr sz="2600" dirty="0">
                <a:latin typeface="Calibri"/>
                <a:cs typeface="Calibri"/>
              </a:rPr>
              <a:t>GeoDa </a:t>
            </a:r>
            <a:r>
              <a:rPr sz="2600" spc="5" dirty="0">
                <a:latin typeface="Calibri"/>
                <a:cs typeface="Calibri"/>
              </a:rPr>
              <a:t> M</a:t>
            </a:r>
            <a:r>
              <a:rPr sz="2600" dirty="0">
                <a:latin typeface="Calibri"/>
                <a:cs typeface="Calibri"/>
              </a:rPr>
              <a:t>apW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ndow</a:t>
            </a:r>
            <a:endParaRPr sz="2600" dirty="0">
              <a:latin typeface="Calibri"/>
              <a:cs typeface="Calibri"/>
            </a:endParaRPr>
          </a:p>
          <a:p>
            <a:pPr marL="259079" marR="4095115">
              <a:lnSpc>
                <a:spcPts val="3490"/>
              </a:lnSpc>
              <a:spcBef>
                <a:spcPts val="15"/>
              </a:spcBef>
            </a:pPr>
            <a:r>
              <a:rPr sz="2600" dirty="0">
                <a:latin typeface="Calibri"/>
                <a:cs typeface="Calibri"/>
              </a:rPr>
              <a:t>uDig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Ope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Jump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90" dirty="0">
                <a:latin typeface="Verdana"/>
                <a:cs typeface="Verdana"/>
              </a:rPr>
              <a:t>https://gisgeography.com/free-gis-software/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13373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14</a:t>
            </a:fld>
            <a:endParaRPr spc="-100" dirty="0"/>
          </a:p>
        </p:txBody>
      </p:sp>
      <p:pic>
        <p:nvPicPr>
          <p:cNvPr id="16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538" y="-476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547878"/>
            <a:ext cx="18884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>
                <a:solidFill>
                  <a:srgbClr val="001291"/>
                </a:solidFill>
              </a:rPr>
              <a:t>3.Data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1067033" y="6444272"/>
            <a:ext cx="9779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127" y="1294691"/>
            <a:ext cx="10284460" cy="4773295"/>
          </a:xfrm>
          <a:custGeom>
            <a:avLst/>
            <a:gdLst/>
            <a:ahLst/>
            <a:cxnLst/>
            <a:rect l="l" t="t" r="r" b="b"/>
            <a:pathLst>
              <a:path w="10284460" h="4773295">
                <a:moveTo>
                  <a:pt x="10283952" y="0"/>
                </a:moveTo>
                <a:lnTo>
                  <a:pt x="0" y="0"/>
                </a:lnTo>
                <a:lnTo>
                  <a:pt x="0" y="4773168"/>
                </a:lnTo>
                <a:lnTo>
                  <a:pt x="10283952" y="4773168"/>
                </a:lnTo>
                <a:lnTo>
                  <a:pt x="10283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200" y="2138664"/>
            <a:ext cx="94341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Verdana"/>
                <a:cs typeface="Verdana"/>
              </a:rPr>
              <a:t>D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30" dirty="0">
                <a:latin typeface="Verdana"/>
                <a:cs typeface="Verdana"/>
              </a:rPr>
              <a:t>ta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he</a:t>
            </a:r>
            <a:r>
              <a:rPr sz="2400" spc="-95" dirty="0">
                <a:latin typeface="Verdana"/>
                <a:cs typeface="Verdana"/>
              </a:rPr>
              <a:t>a</a:t>
            </a:r>
            <a:r>
              <a:rPr sz="2400" spc="-130" dirty="0">
                <a:latin typeface="Verdana"/>
                <a:cs typeface="Verdana"/>
              </a:rPr>
              <a:t>r</a:t>
            </a:r>
            <a:r>
              <a:rPr sz="2400" spc="-114" dirty="0">
                <a:latin typeface="Verdana"/>
                <a:cs typeface="Verdana"/>
              </a:rPr>
              <a:t>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component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GIS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latin typeface="Verdana"/>
                <a:cs typeface="Verdana"/>
              </a:rPr>
              <a:t>Spatial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data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can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categorize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into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three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major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types</a:t>
            </a:r>
            <a:endParaRPr sz="2400" dirty="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buFont typeface="Verdana"/>
              <a:buAutoNum type="arabicPeriod"/>
              <a:tabLst>
                <a:tab pos="351155" algn="l"/>
              </a:tabLst>
            </a:pPr>
            <a:r>
              <a:rPr sz="2400" b="1" spc="-55" dirty="0">
                <a:latin typeface="Tahoma"/>
                <a:cs typeface="Tahoma"/>
              </a:rPr>
              <a:t>Spatial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data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location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information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occurrence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existential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60" dirty="0">
                <a:latin typeface="Verdana"/>
                <a:cs typeface="Verdana"/>
              </a:rPr>
              <a:t>phe</a:t>
            </a:r>
            <a:r>
              <a:rPr sz="2400" spc="-70" dirty="0">
                <a:latin typeface="Verdana"/>
                <a:cs typeface="Verdana"/>
              </a:rPr>
              <a:t>n</a:t>
            </a:r>
            <a:r>
              <a:rPr sz="2400" spc="-45" dirty="0">
                <a:latin typeface="Verdana"/>
                <a:cs typeface="Verdana"/>
              </a:rPr>
              <a:t>omenon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</a:t>
            </a:r>
            <a:r>
              <a:rPr sz="2400" spc="-45" dirty="0">
                <a:latin typeface="Verdana"/>
                <a:cs typeface="Verdana"/>
              </a:rPr>
              <a:t>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sp</a:t>
            </a:r>
            <a:r>
              <a:rPr sz="2400" spc="-7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ci</a:t>
            </a:r>
            <a:r>
              <a:rPr sz="2400" spc="-25" dirty="0">
                <a:latin typeface="Verdana"/>
                <a:cs typeface="Verdana"/>
              </a:rPr>
              <a:t>fic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locat</a:t>
            </a:r>
            <a:r>
              <a:rPr sz="2400" spc="-25" dirty="0">
                <a:latin typeface="Verdana"/>
                <a:cs typeface="Verdana"/>
              </a:rPr>
              <a:t>ion</a:t>
            </a:r>
            <a:endParaRPr sz="2400" dirty="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buFont typeface="Verdana"/>
              <a:buAutoNum type="arabicPeriod" startAt="2"/>
              <a:tabLst>
                <a:tab pos="351155" algn="l"/>
              </a:tabLst>
            </a:pPr>
            <a:r>
              <a:rPr sz="2400" b="1" spc="-40" dirty="0">
                <a:latin typeface="Tahoma"/>
                <a:cs typeface="Tahoma"/>
              </a:rPr>
              <a:t>None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70" dirty="0">
                <a:latin typeface="Tahoma"/>
                <a:cs typeface="Tahoma"/>
              </a:rPr>
              <a:t>spatial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data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spc="-105" dirty="0">
                <a:latin typeface="Verdana"/>
                <a:cs typeface="Verdana"/>
              </a:rPr>
              <a:t>are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explanation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spatial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data</a:t>
            </a:r>
            <a:endParaRPr sz="2400" dirty="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buFont typeface="Verdana"/>
              <a:buAutoNum type="arabicPeriod" startAt="2"/>
              <a:tabLst>
                <a:tab pos="351155" algn="l"/>
              </a:tabLst>
            </a:pPr>
            <a:r>
              <a:rPr sz="2400" b="1" spc="-35" dirty="0">
                <a:latin typeface="Tahoma"/>
                <a:cs typeface="Tahoma"/>
              </a:rPr>
              <a:t>Meta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80" dirty="0">
                <a:latin typeface="Tahoma"/>
                <a:cs typeface="Tahoma"/>
              </a:rPr>
              <a:t>data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i</a:t>
            </a:r>
            <a:r>
              <a:rPr sz="2400" b="1" spc="-50" dirty="0">
                <a:latin typeface="Tahoma"/>
                <a:cs typeface="Tahoma"/>
              </a:rPr>
              <a:t>t</a:t>
            </a:r>
            <a:r>
              <a:rPr sz="2400" b="1" spc="-55" dirty="0">
                <a:latin typeface="Tahoma"/>
                <a:cs typeface="Tahoma"/>
              </a:rPr>
              <a:t>s </a:t>
            </a:r>
            <a:r>
              <a:rPr sz="2400" b="1" spc="-80" dirty="0">
                <a:latin typeface="Tahoma"/>
                <a:cs typeface="Tahoma"/>
              </a:rPr>
              <a:t>data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spc="-50" dirty="0">
                <a:latin typeface="Verdana"/>
                <a:cs typeface="Verdana"/>
              </a:rPr>
              <a:t>ab</a:t>
            </a:r>
            <a:r>
              <a:rPr sz="2400" spc="-55" dirty="0">
                <a:latin typeface="Verdana"/>
                <a:cs typeface="Verdana"/>
              </a:rPr>
              <a:t>o</a:t>
            </a:r>
            <a:r>
              <a:rPr sz="2400" spc="-100" dirty="0">
                <a:latin typeface="Verdana"/>
                <a:cs typeface="Verdana"/>
              </a:rPr>
              <a:t>ut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d</a:t>
            </a:r>
            <a:r>
              <a:rPr sz="2400" spc="-80" dirty="0">
                <a:latin typeface="Verdana"/>
                <a:cs typeface="Verdana"/>
              </a:rPr>
              <a:t>a</a:t>
            </a:r>
            <a:r>
              <a:rPr sz="2400" spc="-130" dirty="0">
                <a:latin typeface="Verdana"/>
                <a:cs typeface="Verdana"/>
              </a:rPr>
              <a:t>ta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51874" y="6431572"/>
            <a:ext cx="123189" cy="2146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9" name="Picture 5" descr="worldspi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61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47243"/>
            <a:ext cx="8900794" cy="57467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</a:rPr>
              <a:t>              Data </a:t>
            </a:r>
            <a:r>
              <a:rPr lang="en-US" altLang="en-US" dirty="0" smtClean="0">
                <a:solidFill>
                  <a:schemeClr val="accent2"/>
                </a:solidFill>
              </a:rPr>
              <a:t>Cont’d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828800"/>
            <a:ext cx="7086600" cy="2991588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Includes both </a:t>
            </a:r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spatial</a:t>
            </a:r>
            <a:r>
              <a:rPr lang="en-US" sz="2400" dirty="0">
                <a:latin typeface="+mj-lt"/>
              </a:rPr>
              <a:t> and </a:t>
            </a:r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non-spatial data </a:t>
            </a:r>
            <a:r>
              <a:rPr lang="en-US" sz="2400" dirty="0">
                <a:latin typeface="+mj-lt"/>
              </a:rPr>
              <a:t>on which GIS operations are performed to derive new information. 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Spatial data from various sources such as </a:t>
            </a: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Remote sensing images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,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Aerial Photographs </a:t>
            </a:r>
            <a:r>
              <a:rPr lang="en-US" sz="2400" dirty="0">
                <a:latin typeface="+mj-lt"/>
              </a:rPr>
              <a:t>or </a:t>
            </a: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Map Data </a:t>
            </a:r>
            <a:r>
              <a:rPr lang="en-US" sz="2400" dirty="0">
                <a:latin typeface="+mj-lt"/>
              </a:rPr>
              <a:t>can be integrated with corresponding non-spatial data in GIS.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Perhaps the </a:t>
            </a:r>
            <a:r>
              <a:rPr lang="en-US" sz="2400" dirty="0">
                <a:solidFill>
                  <a:srgbClr val="0033CC"/>
                </a:solidFill>
                <a:latin typeface="+mj-lt"/>
              </a:rPr>
              <a:t>most time consuming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solidFill>
                  <a:srgbClr val="0033CC"/>
                </a:solidFill>
                <a:latin typeface="+mj-lt"/>
              </a:rPr>
              <a:t>costly aspect of initiating</a:t>
            </a:r>
            <a:r>
              <a:rPr lang="en-US" sz="2400" dirty="0">
                <a:latin typeface="+mj-lt"/>
              </a:rPr>
              <a:t> a GIS is creating a </a:t>
            </a:r>
            <a:r>
              <a:rPr lang="en-US" sz="2400" dirty="0">
                <a:solidFill>
                  <a:srgbClr val="FF3300"/>
                </a:solidFill>
                <a:latin typeface="+mj-lt"/>
              </a:rPr>
              <a:t>database</a:t>
            </a:r>
            <a:r>
              <a:rPr lang="en-US" sz="2400" dirty="0">
                <a:latin typeface="+mj-lt"/>
              </a:rPr>
              <a:t>.</a:t>
            </a: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58927"/>
            <a:ext cx="7924800" cy="49180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4" y="7143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6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379166"/>
            <a:ext cx="41046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45" dirty="0">
                <a:solidFill>
                  <a:srgbClr val="001291"/>
                </a:solidFill>
              </a:rPr>
              <a:t>Thechnically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2992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77441" y="1705101"/>
            <a:ext cx="10297160" cy="4904740"/>
            <a:chOff x="1377441" y="1705101"/>
            <a:chExt cx="10297160" cy="4904740"/>
          </a:xfrm>
        </p:grpSpPr>
        <p:sp>
          <p:nvSpPr>
            <p:cNvPr id="7" name="object 7"/>
            <p:cNvSpPr/>
            <p:nvPr/>
          </p:nvSpPr>
          <p:spPr>
            <a:xfrm>
              <a:off x="1383791" y="1711451"/>
              <a:ext cx="10284460" cy="4892040"/>
            </a:xfrm>
            <a:custGeom>
              <a:avLst/>
              <a:gdLst/>
              <a:ahLst/>
              <a:cxnLst/>
              <a:rect l="l" t="t" r="r" b="b"/>
              <a:pathLst>
                <a:path w="10284460" h="4892040">
                  <a:moveTo>
                    <a:pt x="10283952" y="0"/>
                  </a:moveTo>
                  <a:lnTo>
                    <a:pt x="0" y="0"/>
                  </a:lnTo>
                  <a:lnTo>
                    <a:pt x="0" y="4892040"/>
                  </a:lnTo>
                  <a:lnTo>
                    <a:pt x="10283952" y="4892040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791" y="1711451"/>
              <a:ext cx="10284460" cy="4892040"/>
            </a:xfrm>
            <a:custGeom>
              <a:avLst/>
              <a:gdLst/>
              <a:ahLst/>
              <a:cxnLst/>
              <a:rect l="l" t="t" r="r" b="b"/>
              <a:pathLst>
                <a:path w="10284460" h="4892040">
                  <a:moveTo>
                    <a:pt x="0" y="4892040"/>
                  </a:moveTo>
                  <a:lnTo>
                    <a:pt x="10283952" y="4892040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8920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62786" y="2120900"/>
            <a:ext cx="71335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Verdana"/>
                <a:cs typeface="Verdana"/>
              </a:rPr>
              <a:t>spatial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data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can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categorized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into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three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70" dirty="0">
                <a:latin typeface="Verdana"/>
                <a:cs typeface="Verdana"/>
              </a:rPr>
              <a:t>E</a:t>
            </a:r>
            <a:r>
              <a:rPr sz="2400" spc="-75" dirty="0">
                <a:latin typeface="Verdana"/>
                <a:cs typeface="Verdana"/>
              </a:rPr>
              <a:t>v</a:t>
            </a:r>
            <a:r>
              <a:rPr sz="2400" spc="-8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n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d</a:t>
            </a:r>
            <a:r>
              <a:rPr sz="2400" spc="-80" dirty="0">
                <a:latin typeface="Verdana"/>
                <a:cs typeface="Verdana"/>
              </a:rPr>
              <a:t>a</a:t>
            </a:r>
            <a:r>
              <a:rPr sz="2400" spc="-130" dirty="0">
                <a:latin typeface="Verdana"/>
                <a:cs typeface="Verdana"/>
              </a:rPr>
              <a:t>ta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5" dirty="0">
                <a:latin typeface="Verdana"/>
                <a:cs typeface="Verdana"/>
              </a:rPr>
              <a:t>Fixed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50" dirty="0">
                <a:latin typeface="Verdana"/>
                <a:cs typeface="Verdana"/>
              </a:rPr>
              <a:t>locat</a:t>
            </a:r>
            <a:r>
              <a:rPr sz="2400" spc="-25" dirty="0">
                <a:latin typeface="Verdana"/>
                <a:cs typeface="Verdana"/>
              </a:rPr>
              <a:t>ion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65" dirty="0">
                <a:latin typeface="Verdana"/>
                <a:cs typeface="Verdana"/>
              </a:rPr>
              <a:t>Ex</a:t>
            </a:r>
            <a:r>
              <a:rPr sz="2400" spc="-75" dirty="0">
                <a:latin typeface="Verdana"/>
                <a:cs typeface="Verdana"/>
              </a:rPr>
              <a:t>h</a:t>
            </a:r>
            <a:r>
              <a:rPr sz="2400" spc="-80" dirty="0">
                <a:latin typeface="Verdana"/>
                <a:cs typeface="Verdana"/>
              </a:rPr>
              <a:t>austiv</a:t>
            </a:r>
            <a:r>
              <a:rPr sz="2400" spc="-90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spat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7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0" name="Picture 5" descr="worldspi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" y="48196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38493"/>
            <a:ext cx="3456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195" dirty="0">
                <a:solidFill>
                  <a:srgbClr val="001291"/>
                </a:solidFill>
                <a:latin typeface="Verdana"/>
                <a:cs typeface="Verdana"/>
              </a:rPr>
              <a:t>Event</a:t>
            </a:r>
            <a:r>
              <a:rPr sz="5400" b="0" spc="-400" dirty="0">
                <a:solidFill>
                  <a:srgbClr val="001291"/>
                </a:solidFill>
                <a:latin typeface="Verdana"/>
                <a:cs typeface="Verdana"/>
              </a:rPr>
              <a:t> </a:t>
            </a:r>
            <a:r>
              <a:rPr sz="5400" b="0" spc="-220" dirty="0">
                <a:solidFill>
                  <a:srgbClr val="001291"/>
                </a:solidFill>
                <a:latin typeface="Verdana"/>
                <a:cs typeface="Verdana"/>
              </a:rPr>
              <a:t>data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2992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57630" y="1699005"/>
            <a:ext cx="10298430" cy="4906645"/>
            <a:chOff x="1357630" y="1699005"/>
            <a:chExt cx="10298430" cy="4906645"/>
          </a:xfrm>
        </p:grpSpPr>
        <p:sp>
          <p:nvSpPr>
            <p:cNvPr id="7" name="object 7"/>
            <p:cNvSpPr/>
            <p:nvPr/>
          </p:nvSpPr>
          <p:spPr>
            <a:xfrm>
              <a:off x="1363980" y="1705355"/>
              <a:ext cx="10285730" cy="4893945"/>
            </a:xfrm>
            <a:custGeom>
              <a:avLst/>
              <a:gdLst/>
              <a:ahLst/>
              <a:cxnLst/>
              <a:rect l="l" t="t" r="r" b="b"/>
              <a:pathLst>
                <a:path w="10285730" h="4893945">
                  <a:moveTo>
                    <a:pt x="10285476" y="0"/>
                  </a:moveTo>
                  <a:lnTo>
                    <a:pt x="0" y="0"/>
                  </a:lnTo>
                  <a:lnTo>
                    <a:pt x="0" y="4893564"/>
                  </a:lnTo>
                  <a:lnTo>
                    <a:pt x="10285476" y="4893564"/>
                  </a:lnTo>
                  <a:lnTo>
                    <a:pt x="10285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3980" y="1705355"/>
              <a:ext cx="10285730" cy="4893945"/>
            </a:xfrm>
            <a:custGeom>
              <a:avLst/>
              <a:gdLst/>
              <a:ahLst/>
              <a:cxnLst/>
              <a:rect l="l" t="t" r="r" b="b"/>
              <a:pathLst>
                <a:path w="10285730" h="4893945">
                  <a:moveTo>
                    <a:pt x="0" y="4893564"/>
                  </a:moveTo>
                  <a:lnTo>
                    <a:pt x="10285476" y="4893564"/>
                  </a:lnTo>
                  <a:lnTo>
                    <a:pt x="10285476" y="0"/>
                  </a:lnTo>
                  <a:lnTo>
                    <a:pt x="0" y="0"/>
                  </a:lnTo>
                  <a:lnTo>
                    <a:pt x="0" y="48935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674" y="4042410"/>
              <a:ext cx="216407" cy="213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674" y="4408170"/>
              <a:ext cx="216407" cy="213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674" y="4773929"/>
              <a:ext cx="216407" cy="2133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674" y="5139690"/>
              <a:ext cx="216407" cy="2133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42974" y="2847847"/>
            <a:ext cx="81629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Verdana"/>
                <a:cs typeface="Verdana"/>
              </a:rPr>
              <a:t>An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event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“something”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occurred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within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observation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55" dirty="0">
                <a:latin typeface="Verdana"/>
                <a:cs typeface="Verdana"/>
              </a:rPr>
              <a:t>Area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355600" marR="3892550">
              <a:lnSpc>
                <a:spcPct val="100000"/>
              </a:lnSpc>
            </a:pPr>
            <a:r>
              <a:rPr sz="2400" spc="-35" dirty="0">
                <a:latin typeface="Verdana"/>
                <a:cs typeface="Verdana"/>
              </a:rPr>
              <a:t>Volcan</a:t>
            </a:r>
            <a:r>
              <a:rPr sz="2400" spc="-45" dirty="0">
                <a:latin typeface="Verdana"/>
                <a:cs typeface="Verdana"/>
              </a:rPr>
              <a:t>o</a:t>
            </a:r>
            <a:r>
              <a:rPr sz="2400" spc="-85" dirty="0">
                <a:latin typeface="Verdana"/>
                <a:cs typeface="Verdana"/>
              </a:rPr>
              <a:t>e</a:t>
            </a:r>
            <a:r>
              <a:rPr sz="2400" spc="-70" dirty="0">
                <a:latin typeface="Verdana"/>
                <a:cs typeface="Verdana"/>
              </a:rPr>
              <a:t>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w</a:t>
            </a:r>
            <a:r>
              <a:rPr sz="2400" spc="15" dirty="0">
                <a:latin typeface="Verdana"/>
                <a:cs typeface="Verdana"/>
              </a:rPr>
              <a:t>i</a:t>
            </a:r>
            <a:r>
              <a:rPr sz="2400" spc="-65" dirty="0">
                <a:latin typeface="Verdana"/>
                <a:cs typeface="Verdana"/>
              </a:rPr>
              <a:t>thi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country  </a:t>
            </a:r>
            <a:r>
              <a:rPr sz="2400" spc="-70" dirty="0">
                <a:latin typeface="Verdana"/>
                <a:cs typeface="Verdana"/>
              </a:rPr>
              <a:t>Trees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f</a:t>
            </a:r>
            <a:r>
              <a:rPr sz="2400" spc="-75" dirty="0">
                <a:latin typeface="Verdana"/>
                <a:cs typeface="Verdana"/>
              </a:rPr>
              <a:t>orest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400" spc="-65" dirty="0">
                <a:latin typeface="Verdana"/>
                <a:cs typeface="Verdana"/>
              </a:rPr>
              <a:t>Crimes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distr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-100" dirty="0">
                <a:latin typeface="Verdana"/>
                <a:cs typeface="Verdana"/>
              </a:rPr>
              <a:t>ct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400" spc="-65" dirty="0">
                <a:latin typeface="Verdana"/>
                <a:cs typeface="Verdana"/>
              </a:rPr>
              <a:t>Traf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-25" dirty="0">
                <a:latin typeface="Verdana"/>
                <a:cs typeface="Verdana"/>
              </a:rPr>
              <a:t>ic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acciden</a:t>
            </a:r>
            <a:r>
              <a:rPr sz="2400" spc="-50" dirty="0">
                <a:latin typeface="Verdana"/>
                <a:cs typeface="Verdana"/>
              </a:rPr>
              <a:t>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ccurrence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ci</a:t>
            </a:r>
            <a:r>
              <a:rPr sz="2400" spc="-60" dirty="0">
                <a:latin typeface="Verdana"/>
                <a:cs typeface="Verdana"/>
              </a:rPr>
              <a:t>t</a:t>
            </a:r>
            <a:r>
              <a:rPr sz="2400" spc="-90" dirty="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4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50850"/>
            <a:ext cx="84893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114" dirty="0">
                <a:solidFill>
                  <a:srgbClr val="001291"/>
                </a:solidFill>
                <a:latin typeface="Verdana"/>
                <a:cs typeface="Verdana"/>
              </a:rPr>
              <a:t>Fixe</a:t>
            </a:r>
            <a:r>
              <a:rPr sz="5400" b="0" spc="-130" dirty="0">
                <a:solidFill>
                  <a:srgbClr val="001291"/>
                </a:solidFill>
                <a:latin typeface="Verdana"/>
                <a:cs typeface="Verdana"/>
              </a:rPr>
              <a:t>d</a:t>
            </a:r>
            <a:r>
              <a:rPr sz="5400" b="0" spc="-400" dirty="0">
                <a:solidFill>
                  <a:srgbClr val="001291"/>
                </a:solidFill>
                <a:latin typeface="Verdana"/>
                <a:cs typeface="Verdana"/>
              </a:rPr>
              <a:t> </a:t>
            </a:r>
            <a:r>
              <a:rPr sz="5400" b="0" spc="-95" dirty="0">
                <a:solidFill>
                  <a:srgbClr val="001291"/>
                </a:solidFill>
                <a:latin typeface="Verdana"/>
                <a:cs typeface="Verdana"/>
              </a:rPr>
              <a:t>location</a:t>
            </a:r>
            <a:r>
              <a:rPr sz="5400" b="0" spc="-400" dirty="0">
                <a:solidFill>
                  <a:srgbClr val="001291"/>
                </a:solidFill>
                <a:latin typeface="Verdana"/>
                <a:cs typeface="Verdana"/>
              </a:rPr>
              <a:t> </a:t>
            </a:r>
            <a:r>
              <a:rPr sz="5400" b="0" spc="-204" dirty="0">
                <a:solidFill>
                  <a:srgbClr val="001291"/>
                </a:solidFill>
                <a:latin typeface="Verdana"/>
                <a:cs typeface="Verdana"/>
              </a:rPr>
              <a:t>spa</a:t>
            </a:r>
            <a:r>
              <a:rPr sz="5400" b="0" spc="-130" dirty="0">
                <a:solidFill>
                  <a:srgbClr val="001291"/>
                </a:solidFill>
                <a:latin typeface="Verdana"/>
                <a:cs typeface="Verdana"/>
              </a:rPr>
              <a:t>t</a:t>
            </a:r>
            <a:r>
              <a:rPr sz="5400" b="0" spc="-70" dirty="0">
                <a:solidFill>
                  <a:srgbClr val="001291"/>
                </a:solidFill>
                <a:latin typeface="Verdana"/>
                <a:cs typeface="Verdana"/>
              </a:rPr>
              <a:t>ial</a:t>
            </a:r>
            <a:r>
              <a:rPr sz="5400" b="0" spc="-400" dirty="0">
                <a:solidFill>
                  <a:srgbClr val="001291"/>
                </a:solidFill>
                <a:latin typeface="Verdana"/>
                <a:cs typeface="Verdana"/>
              </a:rPr>
              <a:t> </a:t>
            </a:r>
            <a:r>
              <a:rPr sz="5400" b="0" spc="-220" dirty="0">
                <a:solidFill>
                  <a:srgbClr val="001291"/>
                </a:solidFill>
                <a:latin typeface="Verdana"/>
                <a:cs typeface="Verdana"/>
              </a:rPr>
              <a:t>data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23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2992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57630" y="1699005"/>
            <a:ext cx="10298430" cy="4906645"/>
            <a:chOff x="1357630" y="1699005"/>
            <a:chExt cx="10298430" cy="4906645"/>
          </a:xfrm>
        </p:grpSpPr>
        <p:sp>
          <p:nvSpPr>
            <p:cNvPr id="7" name="object 7"/>
            <p:cNvSpPr/>
            <p:nvPr/>
          </p:nvSpPr>
          <p:spPr>
            <a:xfrm>
              <a:off x="1363980" y="1705355"/>
              <a:ext cx="10285730" cy="4893945"/>
            </a:xfrm>
            <a:custGeom>
              <a:avLst/>
              <a:gdLst/>
              <a:ahLst/>
              <a:cxnLst/>
              <a:rect l="l" t="t" r="r" b="b"/>
              <a:pathLst>
                <a:path w="10285730" h="4893945">
                  <a:moveTo>
                    <a:pt x="10285476" y="0"/>
                  </a:moveTo>
                  <a:lnTo>
                    <a:pt x="0" y="0"/>
                  </a:lnTo>
                  <a:lnTo>
                    <a:pt x="0" y="4893564"/>
                  </a:lnTo>
                  <a:lnTo>
                    <a:pt x="10285476" y="4893564"/>
                  </a:lnTo>
                  <a:lnTo>
                    <a:pt x="10285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3980" y="1705355"/>
              <a:ext cx="10285730" cy="4893945"/>
            </a:xfrm>
            <a:custGeom>
              <a:avLst/>
              <a:gdLst/>
              <a:ahLst/>
              <a:cxnLst/>
              <a:rect l="l" t="t" r="r" b="b"/>
              <a:pathLst>
                <a:path w="10285730" h="4893945">
                  <a:moveTo>
                    <a:pt x="0" y="4893564"/>
                  </a:moveTo>
                  <a:lnTo>
                    <a:pt x="10285476" y="4893564"/>
                  </a:lnTo>
                  <a:lnTo>
                    <a:pt x="10285476" y="0"/>
                  </a:lnTo>
                  <a:lnTo>
                    <a:pt x="0" y="0"/>
                  </a:lnTo>
                  <a:lnTo>
                    <a:pt x="0" y="48935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674" y="4042410"/>
              <a:ext cx="216407" cy="213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674" y="4773929"/>
              <a:ext cx="216407" cy="213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674" y="5139690"/>
              <a:ext cx="216407" cy="2133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42974" y="2847847"/>
            <a:ext cx="99663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5044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Verdana"/>
                <a:cs typeface="Verdana"/>
              </a:rPr>
              <a:t>consist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one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more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variables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sampled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at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number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fixed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locations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d</a:t>
            </a:r>
            <a:r>
              <a:rPr sz="2400" spc="-70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fi</a:t>
            </a:r>
            <a:r>
              <a:rPr sz="2400" spc="-75" dirty="0">
                <a:latin typeface="Verdana"/>
                <a:cs typeface="Verdana"/>
              </a:rPr>
              <a:t>n</a:t>
            </a:r>
            <a:r>
              <a:rPr sz="2400" spc="-85" dirty="0">
                <a:latin typeface="Verdana"/>
                <a:cs typeface="Verdana"/>
              </a:rPr>
              <a:t>e</a:t>
            </a:r>
            <a:r>
              <a:rPr sz="2400" spc="-30" dirty="0">
                <a:latin typeface="Verdana"/>
                <a:cs typeface="Verdana"/>
              </a:rPr>
              <a:t>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throu</a:t>
            </a:r>
            <a:r>
              <a:rPr sz="2400" spc="-80" dirty="0">
                <a:latin typeface="Verdana"/>
                <a:cs typeface="Verdana"/>
              </a:rPr>
              <a:t>g</a:t>
            </a:r>
            <a:r>
              <a:rPr sz="2400" spc="-55" dirty="0">
                <a:latin typeface="Verdana"/>
                <a:cs typeface="Verdana"/>
              </a:rPr>
              <a:t>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their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s</a:t>
            </a:r>
            <a:r>
              <a:rPr sz="2400" spc="-60" dirty="0">
                <a:latin typeface="Verdana"/>
                <a:cs typeface="Verdana"/>
              </a:rPr>
              <a:t>p</a:t>
            </a:r>
            <a:r>
              <a:rPr sz="2400" spc="-80" dirty="0">
                <a:latin typeface="Verdana"/>
                <a:cs typeface="Verdana"/>
              </a:rPr>
              <a:t>atia</a:t>
            </a:r>
            <a:r>
              <a:rPr sz="2400" spc="-45" dirty="0">
                <a:latin typeface="Verdana"/>
                <a:cs typeface="Verdana"/>
              </a:rPr>
              <a:t>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75" dirty="0">
                <a:latin typeface="Verdana"/>
                <a:cs typeface="Verdana"/>
              </a:rPr>
              <a:t>rdinates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105" dirty="0">
                <a:latin typeface="Verdana"/>
                <a:cs typeface="Verdana"/>
              </a:rPr>
              <a:t>Examples:</a:t>
            </a:r>
            <a:endParaRPr sz="2400">
              <a:latin typeface="Verdana"/>
              <a:cs typeface="Verdana"/>
            </a:endParaRPr>
          </a:p>
          <a:p>
            <a:pPr marL="355600" marR="5080">
              <a:lnSpc>
                <a:spcPct val="100000"/>
              </a:lnSpc>
            </a:pPr>
            <a:r>
              <a:rPr sz="2400" spc="-55" dirty="0">
                <a:latin typeface="Verdana"/>
                <a:cs typeface="Verdana"/>
              </a:rPr>
              <a:t>Precipitation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temperature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recorded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series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meteorological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stations</a:t>
            </a:r>
            <a:endParaRPr sz="2400">
              <a:latin typeface="Verdana"/>
              <a:cs typeface="Verdana"/>
            </a:endParaRPr>
          </a:p>
          <a:p>
            <a:pPr marL="439420">
              <a:lnSpc>
                <a:spcPct val="100000"/>
              </a:lnSpc>
            </a:pPr>
            <a:r>
              <a:rPr sz="2400" spc="-55" dirty="0">
                <a:latin typeface="Verdana"/>
                <a:cs typeface="Verdana"/>
              </a:rPr>
              <a:t>sampled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specific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locations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mineral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deposit</a:t>
            </a:r>
            <a:endParaRPr sz="2400">
              <a:latin typeface="Verdana"/>
              <a:cs typeface="Verdana"/>
            </a:endParaRPr>
          </a:p>
          <a:p>
            <a:pPr marL="439420">
              <a:lnSpc>
                <a:spcPct val="100000"/>
              </a:lnSpc>
              <a:spcBef>
                <a:spcPts val="5"/>
              </a:spcBef>
            </a:pPr>
            <a:r>
              <a:rPr sz="2400" spc="-55" dirty="0">
                <a:latin typeface="Verdana"/>
                <a:cs typeface="Verdana"/>
              </a:rPr>
              <a:t>Pollutant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concentrations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series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soil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samples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3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918" y="0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8400" y="6477"/>
            <a:ext cx="8610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4585" algn="l"/>
                <a:tab pos="7929245" algn="l"/>
              </a:tabLst>
            </a:pPr>
            <a:r>
              <a:rPr sz="5400" u="heavy" spc="-140" dirty="0" smtClean="0">
                <a:solidFill>
                  <a:srgbClr val="8F0041"/>
                </a:solidFill>
                <a:uFill>
                  <a:solidFill>
                    <a:srgbClr val="000000"/>
                  </a:solidFill>
                </a:uFill>
              </a:rPr>
              <a:t>U1</a:t>
            </a:r>
            <a:r>
              <a:rPr sz="5400" u="heavy" spc="-140" dirty="0">
                <a:solidFill>
                  <a:srgbClr val="8F0041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r>
              <a:rPr sz="5400" u="heavy" spc="-150" dirty="0">
                <a:solidFill>
                  <a:srgbClr val="8F004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5400" u="heavy" spc="-215" dirty="0" smtClean="0">
                <a:solidFill>
                  <a:srgbClr val="8F0041"/>
                </a:solidFill>
                <a:uFill>
                  <a:solidFill>
                    <a:srgbClr val="000000"/>
                  </a:solidFill>
                </a:uFill>
              </a:rPr>
              <a:t>Introduction</a:t>
            </a:r>
            <a:r>
              <a:rPr lang="en-US" sz="5400" u="heavy" spc="-215" dirty="0" smtClean="0">
                <a:solidFill>
                  <a:srgbClr val="8F0041"/>
                </a:solidFill>
                <a:uFill>
                  <a:solidFill>
                    <a:srgbClr val="000000"/>
                  </a:solidFill>
                </a:uFill>
              </a:rPr>
              <a:t> to GIS</a:t>
            </a:r>
            <a:r>
              <a:rPr sz="5400" u="heavy" spc="-215" dirty="0">
                <a:solidFill>
                  <a:srgbClr val="8F0041"/>
                </a:solidFill>
                <a:uFill>
                  <a:solidFill>
                    <a:srgbClr val="000000"/>
                  </a:solidFill>
                </a:uFill>
              </a:rPr>
              <a:t>	</a:t>
            </a:r>
            <a:endParaRPr sz="5400" dirty="0"/>
          </a:p>
        </p:txBody>
      </p:sp>
      <p:grpSp>
        <p:nvGrpSpPr>
          <p:cNvPr id="5" name="object 5"/>
          <p:cNvGrpSpPr/>
          <p:nvPr/>
        </p:nvGrpSpPr>
        <p:grpSpPr>
          <a:xfrm>
            <a:off x="925614" y="1295401"/>
            <a:ext cx="6616700" cy="990599"/>
            <a:chOff x="925614" y="2049205"/>
            <a:chExt cx="6616700" cy="2534285"/>
          </a:xfrm>
        </p:grpSpPr>
        <p:sp>
          <p:nvSpPr>
            <p:cNvPr id="6" name="object 6"/>
            <p:cNvSpPr/>
            <p:nvPr/>
          </p:nvSpPr>
          <p:spPr>
            <a:xfrm>
              <a:off x="925614" y="2374264"/>
              <a:ext cx="5499735" cy="2209165"/>
            </a:xfrm>
            <a:custGeom>
              <a:avLst/>
              <a:gdLst/>
              <a:ahLst/>
              <a:cxnLst/>
              <a:rect l="l" t="t" r="r" b="b"/>
              <a:pathLst>
                <a:path w="5499735" h="2209165">
                  <a:moveTo>
                    <a:pt x="104521" y="1535302"/>
                  </a:moveTo>
                  <a:lnTo>
                    <a:pt x="0" y="1566925"/>
                  </a:lnTo>
                  <a:lnTo>
                    <a:pt x="411949" y="2209164"/>
                  </a:lnTo>
                  <a:lnTo>
                    <a:pt x="516089" y="2177795"/>
                  </a:lnTo>
                  <a:lnTo>
                    <a:pt x="515020" y="2067686"/>
                  </a:lnTo>
                  <a:lnTo>
                    <a:pt x="430872" y="2067686"/>
                  </a:lnTo>
                  <a:lnTo>
                    <a:pt x="104521" y="1535302"/>
                  </a:lnTo>
                  <a:close/>
                </a:path>
                <a:path w="5499735" h="2209165">
                  <a:moveTo>
                    <a:pt x="620280" y="1524253"/>
                  </a:moveTo>
                  <a:lnTo>
                    <a:pt x="509739" y="1524253"/>
                  </a:lnTo>
                  <a:lnTo>
                    <a:pt x="853782" y="2075687"/>
                  </a:lnTo>
                  <a:lnTo>
                    <a:pt x="961732" y="2043048"/>
                  </a:lnTo>
                  <a:lnTo>
                    <a:pt x="961189" y="1937384"/>
                  </a:lnTo>
                  <a:lnTo>
                    <a:pt x="878928" y="1937384"/>
                  </a:lnTo>
                  <a:lnTo>
                    <a:pt x="620280" y="1524253"/>
                  </a:lnTo>
                  <a:close/>
                </a:path>
                <a:path w="5499735" h="2209165">
                  <a:moveTo>
                    <a:pt x="544029" y="1402460"/>
                  </a:moveTo>
                  <a:lnTo>
                    <a:pt x="423379" y="1438909"/>
                  </a:lnTo>
                  <a:lnTo>
                    <a:pt x="430872" y="2067686"/>
                  </a:lnTo>
                  <a:lnTo>
                    <a:pt x="515020" y="2067686"/>
                  </a:lnTo>
                  <a:lnTo>
                    <a:pt x="509739" y="1524253"/>
                  </a:lnTo>
                  <a:lnTo>
                    <a:pt x="620280" y="1524253"/>
                  </a:lnTo>
                  <a:lnTo>
                    <a:pt x="544029" y="1402460"/>
                  </a:lnTo>
                  <a:close/>
                </a:path>
                <a:path w="5499735" h="2209165">
                  <a:moveTo>
                    <a:pt x="957795" y="1277365"/>
                  </a:moveTo>
                  <a:lnTo>
                    <a:pt x="862291" y="1306194"/>
                  </a:lnTo>
                  <a:lnTo>
                    <a:pt x="878928" y="1937384"/>
                  </a:lnTo>
                  <a:lnTo>
                    <a:pt x="961189" y="1937384"/>
                  </a:lnTo>
                  <a:lnTo>
                    <a:pt x="957795" y="1277365"/>
                  </a:lnTo>
                  <a:close/>
                </a:path>
                <a:path w="5499735" h="2209165">
                  <a:moveTo>
                    <a:pt x="1143850" y="1222120"/>
                  </a:moveTo>
                  <a:lnTo>
                    <a:pt x="1051267" y="1250060"/>
                  </a:lnTo>
                  <a:lnTo>
                    <a:pt x="1263357" y="1951862"/>
                  </a:lnTo>
                  <a:lnTo>
                    <a:pt x="1356067" y="1923795"/>
                  </a:lnTo>
                  <a:lnTo>
                    <a:pt x="1273390" y="1650618"/>
                  </a:lnTo>
                  <a:lnTo>
                    <a:pt x="1265842" y="1622494"/>
                  </a:lnTo>
                  <a:lnTo>
                    <a:pt x="1261294" y="1597929"/>
                  </a:lnTo>
                  <a:lnTo>
                    <a:pt x="1259746" y="1576913"/>
                  </a:lnTo>
                  <a:lnTo>
                    <a:pt x="1261198" y="1559432"/>
                  </a:lnTo>
                  <a:lnTo>
                    <a:pt x="1265151" y="1543956"/>
                  </a:lnTo>
                  <a:lnTo>
                    <a:pt x="1271295" y="1528778"/>
                  </a:lnTo>
                  <a:lnTo>
                    <a:pt x="1279629" y="1513909"/>
                  </a:lnTo>
                  <a:lnTo>
                    <a:pt x="1284549" y="1507108"/>
                  </a:lnTo>
                  <a:lnTo>
                    <a:pt x="1230083" y="1507108"/>
                  </a:lnTo>
                  <a:lnTo>
                    <a:pt x="1143850" y="1222120"/>
                  </a:lnTo>
                  <a:close/>
                </a:path>
                <a:path w="5499735" h="2209165">
                  <a:moveTo>
                    <a:pt x="1567022" y="1451244"/>
                  </a:moveTo>
                  <a:lnTo>
                    <a:pt x="1404899" y="1451244"/>
                  </a:lnTo>
                  <a:lnTo>
                    <a:pt x="1425806" y="1455378"/>
                  </a:lnTo>
                  <a:lnTo>
                    <a:pt x="1444713" y="1464309"/>
                  </a:lnTo>
                  <a:lnTo>
                    <a:pt x="1476892" y="1498679"/>
                  </a:lnTo>
                  <a:lnTo>
                    <a:pt x="1501736" y="1556765"/>
                  </a:lnTo>
                  <a:lnTo>
                    <a:pt x="1591144" y="1852675"/>
                  </a:lnTo>
                  <a:lnTo>
                    <a:pt x="1684743" y="1824481"/>
                  </a:lnTo>
                  <a:lnTo>
                    <a:pt x="1587461" y="1502282"/>
                  </a:lnTo>
                  <a:lnTo>
                    <a:pt x="1570386" y="1457015"/>
                  </a:lnTo>
                  <a:lnTo>
                    <a:pt x="1567022" y="1451244"/>
                  </a:lnTo>
                  <a:close/>
                </a:path>
                <a:path w="5499735" h="2209165">
                  <a:moveTo>
                    <a:pt x="1433871" y="1367599"/>
                  </a:moveTo>
                  <a:lnTo>
                    <a:pt x="1364322" y="1378457"/>
                  </a:lnTo>
                  <a:lnTo>
                    <a:pt x="1316332" y="1398746"/>
                  </a:lnTo>
                  <a:lnTo>
                    <a:pt x="1276819" y="1427987"/>
                  </a:lnTo>
                  <a:lnTo>
                    <a:pt x="1247594" y="1464548"/>
                  </a:lnTo>
                  <a:lnTo>
                    <a:pt x="1230083" y="1507108"/>
                  </a:lnTo>
                  <a:lnTo>
                    <a:pt x="1284549" y="1507108"/>
                  </a:lnTo>
                  <a:lnTo>
                    <a:pt x="1290154" y="1499361"/>
                  </a:lnTo>
                  <a:lnTo>
                    <a:pt x="1303041" y="1485953"/>
                  </a:lnTo>
                  <a:lnTo>
                    <a:pt x="1336482" y="1464946"/>
                  </a:lnTo>
                  <a:lnTo>
                    <a:pt x="1381991" y="1451897"/>
                  </a:lnTo>
                  <a:lnTo>
                    <a:pt x="1404899" y="1451244"/>
                  </a:lnTo>
                  <a:lnTo>
                    <a:pt x="1567022" y="1451244"/>
                  </a:lnTo>
                  <a:lnTo>
                    <a:pt x="1549631" y="1421415"/>
                  </a:lnTo>
                  <a:lnTo>
                    <a:pt x="1525186" y="1395483"/>
                  </a:lnTo>
                  <a:lnTo>
                    <a:pt x="1497037" y="1379219"/>
                  </a:lnTo>
                  <a:lnTo>
                    <a:pt x="1466246" y="1370599"/>
                  </a:lnTo>
                  <a:lnTo>
                    <a:pt x="1433871" y="1367599"/>
                  </a:lnTo>
                  <a:close/>
                </a:path>
                <a:path w="5499735" h="2209165">
                  <a:moveTo>
                    <a:pt x="2112696" y="1268622"/>
                  </a:moveTo>
                  <a:lnTo>
                    <a:pt x="1956609" y="1268622"/>
                  </a:lnTo>
                  <a:lnTo>
                    <a:pt x="1971255" y="1270126"/>
                  </a:lnTo>
                  <a:lnTo>
                    <a:pt x="1984451" y="1273317"/>
                  </a:lnTo>
                  <a:lnTo>
                    <a:pt x="2022083" y="1301392"/>
                  </a:lnTo>
                  <a:lnTo>
                    <a:pt x="2043264" y="1352041"/>
                  </a:lnTo>
                  <a:lnTo>
                    <a:pt x="2053170" y="1384807"/>
                  </a:lnTo>
                  <a:lnTo>
                    <a:pt x="2041312" y="1387024"/>
                  </a:lnTo>
                  <a:lnTo>
                    <a:pt x="2029929" y="1389491"/>
                  </a:lnTo>
                  <a:lnTo>
                    <a:pt x="1978621" y="1404238"/>
                  </a:lnTo>
                  <a:lnTo>
                    <a:pt x="1920138" y="1425313"/>
                  </a:lnTo>
                  <a:lnTo>
                    <a:pt x="1871941" y="1450054"/>
                  </a:lnTo>
                  <a:lnTo>
                    <a:pt x="1834032" y="1478462"/>
                  </a:lnTo>
                  <a:lnTo>
                    <a:pt x="1806409" y="1510537"/>
                  </a:lnTo>
                  <a:lnTo>
                    <a:pt x="1788244" y="1544895"/>
                  </a:lnTo>
                  <a:lnTo>
                    <a:pt x="1778480" y="1581882"/>
                  </a:lnTo>
                  <a:lnTo>
                    <a:pt x="1777299" y="1616801"/>
                  </a:lnTo>
                  <a:lnTo>
                    <a:pt x="1784565" y="1654301"/>
                  </a:lnTo>
                  <a:lnTo>
                    <a:pt x="1814014" y="1709086"/>
                  </a:lnTo>
                  <a:lnTo>
                    <a:pt x="1863178" y="1744344"/>
                  </a:lnTo>
                  <a:lnTo>
                    <a:pt x="1926710" y="1757568"/>
                  </a:lnTo>
                  <a:lnTo>
                    <a:pt x="1961834" y="1755078"/>
                  </a:lnTo>
                  <a:lnTo>
                    <a:pt x="1999195" y="1746503"/>
                  </a:lnTo>
                  <a:lnTo>
                    <a:pt x="2048821" y="1725056"/>
                  </a:lnTo>
                  <a:lnTo>
                    <a:pt x="2084920" y="1694941"/>
                  </a:lnTo>
                  <a:lnTo>
                    <a:pt x="2099701" y="1674272"/>
                  </a:lnTo>
                  <a:lnTo>
                    <a:pt x="1956127" y="1674272"/>
                  </a:lnTo>
                  <a:lnTo>
                    <a:pt x="1936658" y="1672153"/>
                  </a:lnTo>
                  <a:lnTo>
                    <a:pt x="1889912" y="1645316"/>
                  </a:lnTo>
                  <a:lnTo>
                    <a:pt x="1868477" y="1589000"/>
                  </a:lnTo>
                  <a:lnTo>
                    <a:pt x="1870830" y="1566640"/>
                  </a:lnTo>
                  <a:lnTo>
                    <a:pt x="1894801" y="1525777"/>
                  </a:lnTo>
                  <a:lnTo>
                    <a:pt x="1944347" y="1490392"/>
                  </a:lnTo>
                  <a:lnTo>
                    <a:pt x="2019134" y="1461007"/>
                  </a:lnTo>
                  <a:lnTo>
                    <a:pt x="2061298" y="1449704"/>
                  </a:lnTo>
                  <a:lnTo>
                    <a:pt x="2072220" y="1448053"/>
                  </a:lnTo>
                  <a:lnTo>
                    <a:pt x="2167616" y="1448053"/>
                  </a:lnTo>
                  <a:lnTo>
                    <a:pt x="2124925" y="1298320"/>
                  </a:lnTo>
                  <a:lnTo>
                    <a:pt x="2112696" y="1268622"/>
                  </a:lnTo>
                  <a:close/>
                </a:path>
                <a:path w="5499735" h="2209165">
                  <a:moveTo>
                    <a:pt x="2219010" y="1611883"/>
                  </a:moveTo>
                  <a:lnTo>
                    <a:pt x="2123782" y="1611883"/>
                  </a:lnTo>
                  <a:lnTo>
                    <a:pt x="2127378" y="1623216"/>
                  </a:lnTo>
                  <a:lnTo>
                    <a:pt x="2141523" y="1659239"/>
                  </a:lnTo>
                  <a:lnTo>
                    <a:pt x="2155024" y="1682241"/>
                  </a:lnTo>
                  <a:lnTo>
                    <a:pt x="2237701" y="1657222"/>
                  </a:lnTo>
                  <a:lnTo>
                    <a:pt x="2232127" y="1644626"/>
                  </a:lnTo>
                  <a:lnTo>
                    <a:pt x="2226246" y="1630433"/>
                  </a:lnTo>
                  <a:lnTo>
                    <a:pt x="2220074" y="1614717"/>
                  </a:lnTo>
                  <a:lnTo>
                    <a:pt x="2219010" y="1611883"/>
                  </a:lnTo>
                  <a:close/>
                </a:path>
                <a:path w="5499735" h="2209165">
                  <a:moveTo>
                    <a:pt x="2167616" y="1448053"/>
                  </a:moveTo>
                  <a:lnTo>
                    <a:pt x="2072220" y="1448053"/>
                  </a:lnTo>
                  <a:lnTo>
                    <a:pt x="2085682" y="1499488"/>
                  </a:lnTo>
                  <a:lnTo>
                    <a:pt x="2091302" y="1528347"/>
                  </a:lnTo>
                  <a:lnTo>
                    <a:pt x="2091999" y="1550400"/>
                  </a:lnTo>
                  <a:lnTo>
                    <a:pt x="2092123" y="1555718"/>
                  </a:lnTo>
                  <a:lnTo>
                    <a:pt x="2088254" y="1580874"/>
                  </a:lnTo>
                  <a:lnTo>
                    <a:pt x="2066370" y="1625522"/>
                  </a:lnTo>
                  <a:lnTo>
                    <a:pt x="2026365" y="1657006"/>
                  </a:lnTo>
                  <a:lnTo>
                    <a:pt x="1977095" y="1672724"/>
                  </a:lnTo>
                  <a:lnTo>
                    <a:pt x="1956127" y="1674272"/>
                  </a:lnTo>
                  <a:lnTo>
                    <a:pt x="2099701" y="1674272"/>
                  </a:lnTo>
                  <a:lnTo>
                    <a:pt x="2109257" y="1656937"/>
                  </a:lnTo>
                  <a:lnTo>
                    <a:pt x="2117764" y="1635291"/>
                  </a:lnTo>
                  <a:lnTo>
                    <a:pt x="2123782" y="1611883"/>
                  </a:lnTo>
                  <a:lnTo>
                    <a:pt x="2219010" y="1611883"/>
                  </a:lnTo>
                  <a:lnTo>
                    <a:pt x="2201840" y="1564449"/>
                  </a:lnTo>
                  <a:lnTo>
                    <a:pt x="2193251" y="1537969"/>
                  </a:lnTo>
                  <a:lnTo>
                    <a:pt x="2167616" y="1448053"/>
                  </a:lnTo>
                  <a:close/>
                </a:path>
                <a:path w="5499735" h="2209165">
                  <a:moveTo>
                    <a:pt x="2380711" y="1181861"/>
                  </a:moveTo>
                  <a:lnTo>
                    <a:pt x="2282151" y="1181861"/>
                  </a:lnTo>
                  <a:lnTo>
                    <a:pt x="2381592" y="1510537"/>
                  </a:lnTo>
                  <a:lnTo>
                    <a:pt x="2403341" y="1555718"/>
                  </a:lnTo>
                  <a:lnTo>
                    <a:pt x="2435059" y="1580006"/>
                  </a:lnTo>
                  <a:lnTo>
                    <a:pt x="2478716" y="1585420"/>
                  </a:lnTo>
                  <a:lnTo>
                    <a:pt x="2505890" y="1581882"/>
                  </a:lnTo>
                  <a:lnTo>
                    <a:pt x="2548040" y="1570595"/>
                  </a:lnTo>
                  <a:lnTo>
                    <a:pt x="2588385" y="1555702"/>
                  </a:lnTo>
                  <a:lnTo>
                    <a:pt x="2610065" y="1545716"/>
                  </a:lnTo>
                  <a:lnTo>
                    <a:pt x="2595625" y="1498123"/>
                  </a:lnTo>
                  <a:lnTo>
                    <a:pt x="2517149" y="1498123"/>
                  </a:lnTo>
                  <a:lnTo>
                    <a:pt x="2504729" y="1497333"/>
                  </a:lnTo>
                  <a:lnTo>
                    <a:pt x="2468496" y="1468225"/>
                  </a:lnTo>
                  <a:lnTo>
                    <a:pt x="2462834" y="1453260"/>
                  </a:lnTo>
                  <a:lnTo>
                    <a:pt x="2380711" y="1181861"/>
                  </a:lnTo>
                  <a:close/>
                </a:path>
                <a:path w="5499735" h="2209165">
                  <a:moveTo>
                    <a:pt x="2588602" y="1474977"/>
                  </a:moveTo>
                  <a:lnTo>
                    <a:pt x="2545930" y="1493011"/>
                  </a:lnTo>
                  <a:lnTo>
                    <a:pt x="2517149" y="1498123"/>
                  </a:lnTo>
                  <a:lnTo>
                    <a:pt x="2595625" y="1498123"/>
                  </a:lnTo>
                  <a:lnTo>
                    <a:pt x="2588602" y="1474977"/>
                  </a:lnTo>
                  <a:close/>
                </a:path>
                <a:path w="5499735" h="2209165">
                  <a:moveTo>
                    <a:pt x="1966969" y="1199022"/>
                  </a:moveTo>
                  <a:lnTo>
                    <a:pt x="1891753" y="1212722"/>
                  </a:lnTo>
                  <a:lnTo>
                    <a:pt x="1851602" y="1227228"/>
                  </a:lnTo>
                  <a:lnTo>
                    <a:pt x="1817236" y="1244663"/>
                  </a:lnTo>
                  <a:lnTo>
                    <a:pt x="1765769" y="1288414"/>
                  </a:lnTo>
                  <a:lnTo>
                    <a:pt x="1740338" y="1345025"/>
                  </a:lnTo>
                  <a:lnTo>
                    <a:pt x="1738552" y="1378533"/>
                  </a:lnTo>
                  <a:lnTo>
                    <a:pt x="1744052" y="1415541"/>
                  </a:lnTo>
                  <a:lnTo>
                    <a:pt x="1835238" y="1387982"/>
                  </a:lnTo>
                  <a:lnTo>
                    <a:pt x="1831903" y="1368266"/>
                  </a:lnTo>
                  <a:lnTo>
                    <a:pt x="1832175" y="1350073"/>
                  </a:lnTo>
                  <a:lnTo>
                    <a:pt x="1854257" y="1304948"/>
                  </a:lnTo>
                  <a:lnTo>
                    <a:pt x="1904834" y="1276730"/>
                  </a:lnTo>
                  <a:lnTo>
                    <a:pt x="1956609" y="1268622"/>
                  </a:lnTo>
                  <a:lnTo>
                    <a:pt x="2112696" y="1268622"/>
                  </a:lnTo>
                  <a:lnTo>
                    <a:pt x="2110640" y="1263630"/>
                  </a:lnTo>
                  <a:lnTo>
                    <a:pt x="2091032" y="1236535"/>
                  </a:lnTo>
                  <a:lnTo>
                    <a:pt x="2066114" y="1217060"/>
                  </a:lnTo>
                  <a:lnTo>
                    <a:pt x="2035898" y="1205229"/>
                  </a:lnTo>
                  <a:lnTo>
                    <a:pt x="2002231" y="1199632"/>
                  </a:lnTo>
                  <a:lnTo>
                    <a:pt x="1966969" y="1199022"/>
                  </a:lnTo>
                  <a:close/>
                </a:path>
                <a:path w="5499735" h="2209165">
                  <a:moveTo>
                    <a:pt x="2312377" y="955928"/>
                  </a:moveTo>
                  <a:lnTo>
                    <a:pt x="2231097" y="1012697"/>
                  </a:lnTo>
                  <a:lnTo>
                    <a:pt x="2261958" y="1114805"/>
                  </a:lnTo>
                  <a:lnTo>
                    <a:pt x="2175471" y="1140967"/>
                  </a:lnTo>
                  <a:lnTo>
                    <a:pt x="2195791" y="1207896"/>
                  </a:lnTo>
                  <a:lnTo>
                    <a:pt x="2282151" y="1181861"/>
                  </a:lnTo>
                  <a:lnTo>
                    <a:pt x="2380711" y="1181861"/>
                  </a:lnTo>
                  <a:lnTo>
                    <a:pt x="2372448" y="1154556"/>
                  </a:lnTo>
                  <a:lnTo>
                    <a:pt x="2481795" y="1121536"/>
                  </a:lnTo>
                  <a:lnTo>
                    <a:pt x="2471481" y="1087500"/>
                  </a:lnTo>
                  <a:lnTo>
                    <a:pt x="2352255" y="1087500"/>
                  </a:lnTo>
                  <a:lnTo>
                    <a:pt x="2312377" y="955928"/>
                  </a:lnTo>
                  <a:close/>
                </a:path>
                <a:path w="5499735" h="2209165">
                  <a:moveTo>
                    <a:pt x="2461475" y="1054480"/>
                  </a:moveTo>
                  <a:lnTo>
                    <a:pt x="2352255" y="1087500"/>
                  </a:lnTo>
                  <a:lnTo>
                    <a:pt x="2471481" y="1087500"/>
                  </a:lnTo>
                  <a:lnTo>
                    <a:pt x="2461475" y="1054480"/>
                  </a:lnTo>
                  <a:close/>
                </a:path>
                <a:path w="5499735" h="2209165">
                  <a:moveTo>
                    <a:pt x="2881337" y="697864"/>
                  </a:moveTo>
                  <a:lnTo>
                    <a:pt x="2771609" y="731011"/>
                  </a:lnTo>
                  <a:lnTo>
                    <a:pt x="2801962" y="831214"/>
                  </a:lnTo>
                  <a:lnTo>
                    <a:pt x="2911690" y="798067"/>
                  </a:lnTo>
                  <a:lnTo>
                    <a:pt x="2881337" y="697864"/>
                  </a:lnTo>
                  <a:close/>
                </a:path>
                <a:path w="5499735" h="2209165">
                  <a:moveTo>
                    <a:pt x="2936963" y="912748"/>
                  </a:moveTo>
                  <a:lnTo>
                    <a:pt x="2845269" y="940561"/>
                  </a:lnTo>
                  <a:lnTo>
                    <a:pt x="2992970" y="1428876"/>
                  </a:lnTo>
                  <a:lnTo>
                    <a:pt x="3084664" y="1401190"/>
                  </a:lnTo>
                  <a:lnTo>
                    <a:pt x="2936963" y="912748"/>
                  </a:lnTo>
                  <a:close/>
                </a:path>
                <a:path w="5499735" h="2209165">
                  <a:moveTo>
                    <a:pt x="3270846" y="1186814"/>
                  </a:moveTo>
                  <a:lnTo>
                    <a:pt x="3174453" y="1215897"/>
                  </a:lnTo>
                  <a:lnTo>
                    <a:pt x="3188457" y="1251001"/>
                  </a:lnTo>
                  <a:lnTo>
                    <a:pt x="3207426" y="1279747"/>
                  </a:lnTo>
                  <a:lnTo>
                    <a:pt x="3231371" y="1302158"/>
                  </a:lnTo>
                  <a:lnTo>
                    <a:pt x="3260305" y="1318259"/>
                  </a:lnTo>
                  <a:lnTo>
                    <a:pt x="3293621" y="1327832"/>
                  </a:lnTo>
                  <a:lnTo>
                    <a:pt x="3330711" y="1330642"/>
                  </a:lnTo>
                  <a:lnTo>
                    <a:pt x="3371587" y="1326689"/>
                  </a:lnTo>
                  <a:lnTo>
                    <a:pt x="3416261" y="1315973"/>
                  </a:lnTo>
                  <a:lnTo>
                    <a:pt x="3463813" y="1298662"/>
                  </a:lnTo>
                  <a:lnTo>
                    <a:pt x="3503399" y="1277778"/>
                  </a:lnTo>
                  <a:lnTo>
                    <a:pt x="3535008" y="1253323"/>
                  </a:lnTo>
                  <a:lnTo>
                    <a:pt x="3537182" y="1250743"/>
                  </a:lnTo>
                  <a:lnTo>
                    <a:pt x="3357206" y="1250743"/>
                  </a:lnTo>
                  <a:lnTo>
                    <a:pt x="3336493" y="1249086"/>
                  </a:lnTo>
                  <a:lnTo>
                    <a:pt x="3318090" y="1243583"/>
                  </a:lnTo>
                  <a:lnTo>
                    <a:pt x="3302136" y="1234392"/>
                  </a:lnTo>
                  <a:lnTo>
                    <a:pt x="3288944" y="1221866"/>
                  </a:lnTo>
                  <a:lnTo>
                    <a:pt x="3278514" y="1206007"/>
                  </a:lnTo>
                  <a:lnTo>
                    <a:pt x="3270846" y="1186814"/>
                  </a:lnTo>
                  <a:close/>
                </a:path>
                <a:path w="5499735" h="2209165">
                  <a:moveTo>
                    <a:pt x="3575337" y="1092199"/>
                  </a:moveTo>
                  <a:lnTo>
                    <a:pt x="3402958" y="1092199"/>
                  </a:lnTo>
                  <a:lnTo>
                    <a:pt x="3423175" y="1092866"/>
                  </a:lnTo>
                  <a:lnTo>
                    <a:pt x="3440391" y="1094866"/>
                  </a:lnTo>
                  <a:lnTo>
                    <a:pt x="3475807" y="1119566"/>
                  </a:lnTo>
                  <a:lnTo>
                    <a:pt x="3485929" y="1152850"/>
                  </a:lnTo>
                  <a:lnTo>
                    <a:pt x="3485572" y="1169447"/>
                  </a:lnTo>
                  <a:lnTo>
                    <a:pt x="3461598" y="1212975"/>
                  </a:lnTo>
                  <a:lnTo>
                    <a:pt x="3427654" y="1234449"/>
                  </a:lnTo>
                  <a:lnTo>
                    <a:pt x="3380205" y="1248566"/>
                  </a:lnTo>
                  <a:lnTo>
                    <a:pt x="3357206" y="1250743"/>
                  </a:lnTo>
                  <a:lnTo>
                    <a:pt x="3537182" y="1250743"/>
                  </a:lnTo>
                  <a:lnTo>
                    <a:pt x="3558628" y="1225295"/>
                  </a:lnTo>
                  <a:lnTo>
                    <a:pt x="3574488" y="1194883"/>
                  </a:lnTo>
                  <a:lnTo>
                    <a:pt x="3582822" y="1163256"/>
                  </a:lnTo>
                  <a:lnTo>
                    <a:pt x="3583632" y="1130391"/>
                  </a:lnTo>
                  <a:lnTo>
                    <a:pt x="3576916" y="1096263"/>
                  </a:lnTo>
                  <a:lnTo>
                    <a:pt x="3575337" y="1092199"/>
                  </a:lnTo>
                  <a:close/>
                </a:path>
                <a:path w="5499735" h="2209165">
                  <a:moveTo>
                    <a:pt x="3343649" y="785764"/>
                  </a:moveTo>
                  <a:lnTo>
                    <a:pt x="3267417" y="799972"/>
                  </a:lnTo>
                  <a:lnTo>
                    <a:pt x="3227125" y="814996"/>
                  </a:lnTo>
                  <a:lnTo>
                    <a:pt x="3192726" y="833961"/>
                  </a:lnTo>
                  <a:lnTo>
                    <a:pt x="3141560" y="883665"/>
                  </a:lnTo>
                  <a:lnTo>
                    <a:pt x="3116938" y="942927"/>
                  </a:lnTo>
                  <a:lnTo>
                    <a:pt x="3115646" y="973873"/>
                  </a:lnTo>
                  <a:lnTo>
                    <a:pt x="3121748" y="1005712"/>
                  </a:lnTo>
                  <a:lnTo>
                    <a:pt x="3140989" y="1046956"/>
                  </a:lnTo>
                  <a:lnTo>
                    <a:pt x="3169754" y="1074673"/>
                  </a:lnTo>
                  <a:lnTo>
                    <a:pt x="3206838" y="1090961"/>
                  </a:lnTo>
                  <a:lnTo>
                    <a:pt x="3250780" y="1097914"/>
                  </a:lnTo>
                  <a:lnTo>
                    <a:pt x="3274924" y="1098581"/>
                  </a:lnTo>
                  <a:lnTo>
                    <a:pt x="3300104" y="1098295"/>
                  </a:lnTo>
                  <a:lnTo>
                    <a:pt x="3326308" y="1097057"/>
                  </a:lnTo>
                  <a:lnTo>
                    <a:pt x="3379741" y="1092866"/>
                  </a:lnTo>
                  <a:lnTo>
                    <a:pt x="3402958" y="1092199"/>
                  </a:lnTo>
                  <a:lnTo>
                    <a:pt x="3575337" y="1092199"/>
                  </a:lnTo>
                  <a:lnTo>
                    <a:pt x="3567274" y="1071455"/>
                  </a:lnTo>
                  <a:lnTo>
                    <a:pt x="3538751" y="1033649"/>
                  </a:lnTo>
                  <a:lnTo>
                    <a:pt x="3497649" y="1011392"/>
                  </a:lnTo>
                  <a:lnTo>
                    <a:pt x="3485091" y="1008379"/>
                  </a:lnTo>
                  <a:lnTo>
                    <a:pt x="3287991" y="1008379"/>
                  </a:lnTo>
                  <a:lnTo>
                    <a:pt x="3259226" y="1007215"/>
                  </a:lnTo>
                  <a:lnTo>
                    <a:pt x="3236747" y="999918"/>
                  </a:lnTo>
                  <a:lnTo>
                    <a:pt x="3220554" y="986502"/>
                  </a:lnTo>
                  <a:lnTo>
                    <a:pt x="3210648" y="966977"/>
                  </a:lnTo>
                  <a:lnTo>
                    <a:pt x="3207360" y="950380"/>
                  </a:lnTo>
                  <a:lnTo>
                    <a:pt x="3207966" y="934878"/>
                  </a:lnTo>
                  <a:lnTo>
                    <a:pt x="3232711" y="895016"/>
                  </a:lnTo>
                  <a:lnTo>
                    <a:pt x="3266707" y="875014"/>
                  </a:lnTo>
                  <a:lnTo>
                    <a:pt x="3311403" y="861579"/>
                  </a:lnTo>
                  <a:lnTo>
                    <a:pt x="3331743" y="859313"/>
                  </a:lnTo>
                  <a:lnTo>
                    <a:pt x="3489194" y="859313"/>
                  </a:lnTo>
                  <a:lnTo>
                    <a:pt x="3483377" y="845494"/>
                  </a:lnTo>
                  <a:lnTo>
                    <a:pt x="3464902" y="821086"/>
                  </a:lnTo>
                  <a:lnTo>
                    <a:pt x="3440999" y="803203"/>
                  </a:lnTo>
                  <a:lnTo>
                    <a:pt x="3411689" y="791844"/>
                  </a:lnTo>
                  <a:lnTo>
                    <a:pt x="3378681" y="786274"/>
                  </a:lnTo>
                  <a:lnTo>
                    <a:pt x="3343649" y="785764"/>
                  </a:lnTo>
                  <a:close/>
                </a:path>
                <a:path w="5499735" h="2209165">
                  <a:moveTo>
                    <a:pt x="3442491" y="1002160"/>
                  </a:moveTo>
                  <a:lnTo>
                    <a:pt x="3409530" y="1002283"/>
                  </a:lnTo>
                  <a:lnTo>
                    <a:pt x="3287991" y="1008379"/>
                  </a:lnTo>
                  <a:lnTo>
                    <a:pt x="3485091" y="1008379"/>
                  </a:lnTo>
                  <a:lnTo>
                    <a:pt x="3471856" y="1005204"/>
                  </a:lnTo>
                  <a:lnTo>
                    <a:pt x="3442491" y="1002160"/>
                  </a:lnTo>
                  <a:close/>
                </a:path>
                <a:path w="5499735" h="2209165">
                  <a:moveTo>
                    <a:pt x="3489194" y="859313"/>
                  </a:moveTo>
                  <a:lnTo>
                    <a:pt x="3331743" y="859313"/>
                  </a:lnTo>
                  <a:lnTo>
                    <a:pt x="3349797" y="860333"/>
                  </a:lnTo>
                  <a:lnTo>
                    <a:pt x="3365588" y="864615"/>
                  </a:lnTo>
                  <a:lnTo>
                    <a:pt x="3399075" y="895798"/>
                  </a:lnTo>
                  <a:lnTo>
                    <a:pt x="3407498" y="918336"/>
                  </a:lnTo>
                  <a:lnTo>
                    <a:pt x="3500589" y="890142"/>
                  </a:lnTo>
                  <a:lnTo>
                    <a:pt x="3496398" y="876426"/>
                  </a:lnTo>
                  <a:lnTo>
                    <a:pt x="3489194" y="859313"/>
                  </a:lnTo>
                  <a:close/>
                </a:path>
                <a:path w="5499735" h="2209165">
                  <a:moveTo>
                    <a:pt x="4235602" y="287829"/>
                  </a:moveTo>
                  <a:lnTo>
                    <a:pt x="4184929" y="292701"/>
                  </a:lnTo>
                  <a:lnTo>
                    <a:pt x="4131017" y="305561"/>
                  </a:lnTo>
                  <a:lnTo>
                    <a:pt x="4075952" y="325500"/>
                  </a:lnTo>
                  <a:lnTo>
                    <a:pt x="4027724" y="350007"/>
                  </a:lnTo>
                  <a:lnTo>
                    <a:pt x="3986333" y="379079"/>
                  </a:lnTo>
                  <a:lnTo>
                    <a:pt x="3951778" y="412712"/>
                  </a:lnTo>
                  <a:lnTo>
                    <a:pt x="3924060" y="450903"/>
                  </a:lnTo>
                  <a:lnTo>
                    <a:pt x="3903179" y="493648"/>
                  </a:lnTo>
                  <a:lnTo>
                    <a:pt x="3888426" y="539296"/>
                  </a:lnTo>
                  <a:lnTo>
                    <a:pt x="3879219" y="586072"/>
                  </a:lnTo>
                  <a:lnTo>
                    <a:pt x="3875557" y="633983"/>
                  </a:lnTo>
                  <a:lnTo>
                    <a:pt x="3877441" y="683038"/>
                  </a:lnTo>
                  <a:lnTo>
                    <a:pt x="3884870" y="733243"/>
                  </a:lnTo>
                  <a:lnTo>
                    <a:pt x="3897845" y="784605"/>
                  </a:lnTo>
                  <a:lnTo>
                    <a:pt x="3915254" y="833596"/>
                  </a:lnTo>
                  <a:lnTo>
                    <a:pt x="3936613" y="878204"/>
                  </a:lnTo>
                  <a:lnTo>
                    <a:pt x="3961917" y="918432"/>
                  </a:lnTo>
                  <a:lnTo>
                    <a:pt x="3991157" y="954277"/>
                  </a:lnTo>
                  <a:lnTo>
                    <a:pt x="4024328" y="985742"/>
                  </a:lnTo>
                  <a:lnTo>
                    <a:pt x="4061421" y="1012824"/>
                  </a:lnTo>
                  <a:lnTo>
                    <a:pt x="4102251" y="1034128"/>
                  </a:lnTo>
                  <a:lnTo>
                    <a:pt x="4146634" y="1048253"/>
                  </a:lnTo>
                  <a:lnTo>
                    <a:pt x="4194565" y="1055195"/>
                  </a:lnTo>
                  <a:lnTo>
                    <a:pt x="4246042" y="1054951"/>
                  </a:lnTo>
                  <a:lnTo>
                    <a:pt x="4301060" y="1047517"/>
                  </a:lnTo>
                  <a:lnTo>
                    <a:pt x="4359617" y="1032890"/>
                  </a:lnTo>
                  <a:lnTo>
                    <a:pt x="4422022" y="1011110"/>
                  </a:lnTo>
                  <a:lnTo>
                    <a:pt x="4481664" y="984376"/>
                  </a:lnTo>
                  <a:lnTo>
                    <a:pt x="4506564" y="971182"/>
                  </a:lnTo>
                  <a:lnTo>
                    <a:pt x="4216768" y="971182"/>
                  </a:lnTo>
                  <a:lnTo>
                    <a:pt x="4182833" y="965961"/>
                  </a:lnTo>
                  <a:lnTo>
                    <a:pt x="4122191" y="938704"/>
                  </a:lnTo>
                  <a:lnTo>
                    <a:pt x="4069930" y="888110"/>
                  </a:lnTo>
                  <a:lnTo>
                    <a:pt x="4047259" y="855654"/>
                  </a:lnTo>
                  <a:lnTo>
                    <a:pt x="4027433" y="820388"/>
                  </a:lnTo>
                  <a:lnTo>
                    <a:pt x="4010441" y="782312"/>
                  </a:lnTo>
                  <a:lnTo>
                    <a:pt x="3996270" y="741425"/>
                  </a:lnTo>
                  <a:lnTo>
                    <a:pt x="3982888" y="684968"/>
                  </a:lnTo>
                  <a:lnTo>
                    <a:pt x="3977411" y="630094"/>
                  </a:lnTo>
                  <a:lnTo>
                    <a:pt x="3979840" y="576816"/>
                  </a:lnTo>
                  <a:lnTo>
                    <a:pt x="3990174" y="525144"/>
                  </a:lnTo>
                  <a:lnTo>
                    <a:pt x="4010560" y="478281"/>
                  </a:lnTo>
                  <a:lnTo>
                    <a:pt x="4042959" y="439419"/>
                  </a:lnTo>
                  <a:lnTo>
                    <a:pt x="4087383" y="408558"/>
                  </a:lnTo>
                  <a:lnTo>
                    <a:pt x="4143844" y="385698"/>
                  </a:lnTo>
                  <a:lnTo>
                    <a:pt x="4205281" y="374713"/>
                  </a:lnTo>
                  <a:lnTo>
                    <a:pt x="4421551" y="374713"/>
                  </a:lnTo>
                  <a:lnTo>
                    <a:pt x="4398289" y="345328"/>
                  </a:lnTo>
                  <a:lnTo>
                    <a:pt x="4366237" y="320315"/>
                  </a:lnTo>
                  <a:lnTo>
                    <a:pt x="4327232" y="302005"/>
                  </a:lnTo>
                  <a:lnTo>
                    <a:pt x="4283036" y="290935"/>
                  </a:lnTo>
                  <a:lnTo>
                    <a:pt x="4235602" y="287829"/>
                  </a:lnTo>
                  <a:close/>
                </a:path>
                <a:path w="5499735" h="2209165">
                  <a:moveTo>
                    <a:pt x="4524285" y="678687"/>
                  </a:moveTo>
                  <a:lnTo>
                    <a:pt x="4418037" y="678687"/>
                  </a:lnTo>
                  <a:lnTo>
                    <a:pt x="4480902" y="886840"/>
                  </a:lnTo>
                  <a:lnTo>
                    <a:pt x="4462876" y="898509"/>
                  </a:lnTo>
                  <a:lnTo>
                    <a:pt x="4427253" y="918702"/>
                  </a:lnTo>
                  <a:lnTo>
                    <a:pt x="4391915" y="935017"/>
                  </a:lnTo>
                  <a:lnTo>
                    <a:pt x="4355149" y="948836"/>
                  </a:lnTo>
                  <a:lnTo>
                    <a:pt x="4293401" y="965622"/>
                  </a:lnTo>
                  <a:lnTo>
                    <a:pt x="4253620" y="971057"/>
                  </a:lnTo>
                  <a:lnTo>
                    <a:pt x="4216768" y="971182"/>
                  </a:lnTo>
                  <a:lnTo>
                    <a:pt x="4506564" y="971182"/>
                  </a:lnTo>
                  <a:lnTo>
                    <a:pt x="4510646" y="969019"/>
                  </a:lnTo>
                  <a:lnTo>
                    <a:pt x="4539307" y="952293"/>
                  </a:lnTo>
                  <a:lnTo>
                    <a:pt x="4567657" y="934210"/>
                  </a:lnTo>
                  <a:lnTo>
                    <a:pt x="4595710" y="914780"/>
                  </a:lnTo>
                  <a:lnTo>
                    <a:pt x="4524285" y="678687"/>
                  </a:lnTo>
                  <a:close/>
                </a:path>
                <a:path w="5499735" h="2209165">
                  <a:moveTo>
                    <a:pt x="4661115" y="157733"/>
                  </a:moveTo>
                  <a:lnTo>
                    <a:pt x="4563706" y="187197"/>
                  </a:lnTo>
                  <a:lnTo>
                    <a:pt x="4776177" y="889888"/>
                  </a:lnTo>
                  <a:lnTo>
                    <a:pt x="4873586" y="860424"/>
                  </a:lnTo>
                  <a:lnTo>
                    <a:pt x="4661115" y="157733"/>
                  </a:lnTo>
                  <a:close/>
                </a:path>
                <a:path w="5499735" h="2209165">
                  <a:moveTo>
                    <a:pt x="5054307" y="581786"/>
                  </a:moveTo>
                  <a:lnTo>
                    <a:pt x="4953088" y="612393"/>
                  </a:lnTo>
                  <a:lnTo>
                    <a:pt x="4956517" y="623696"/>
                  </a:lnTo>
                  <a:lnTo>
                    <a:pt x="4975117" y="670180"/>
                  </a:lnTo>
                  <a:lnTo>
                    <a:pt x="5000253" y="708294"/>
                  </a:lnTo>
                  <a:lnTo>
                    <a:pt x="5031938" y="738050"/>
                  </a:lnTo>
                  <a:lnTo>
                    <a:pt x="5070182" y="759459"/>
                  </a:lnTo>
                  <a:lnTo>
                    <a:pt x="5114448" y="772152"/>
                  </a:lnTo>
                  <a:lnTo>
                    <a:pt x="5164178" y="775747"/>
                  </a:lnTo>
                  <a:lnTo>
                    <a:pt x="5219362" y="770247"/>
                  </a:lnTo>
                  <a:lnTo>
                    <a:pt x="5279986" y="755649"/>
                  </a:lnTo>
                  <a:lnTo>
                    <a:pt x="5337873" y="734052"/>
                  </a:lnTo>
                  <a:lnTo>
                    <a:pt x="5387508" y="706786"/>
                  </a:lnTo>
                  <a:lnTo>
                    <a:pt x="5416366" y="683815"/>
                  </a:lnTo>
                  <a:lnTo>
                    <a:pt x="5189610" y="683815"/>
                  </a:lnTo>
                  <a:lnTo>
                    <a:pt x="5157477" y="682353"/>
                  </a:lnTo>
                  <a:lnTo>
                    <a:pt x="5129237" y="675258"/>
                  </a:lnTo>
                  <a:lnTo>
                    <a:pt x="5104778" y="661975"/>
                  </a:lnTo>
                  <a:lnTo>
                    <a:pt x="5084152" y="641953"/>
                  </a:lnTo>
                  <a:lnTo>
                    <a:pt x="5067337" y="615215"/>
                  </a:lnTo>
                  <a:lnTo>
                    <a:pt x="5054307" y="581786"/>
                  </a:lnTo>
                  <a:close/>
                </a:path>
                <a:path w="5499735" h="2209165">
                  <a:moveTo>
                    <a:pt x="4490935" y="568451"/>
                  </a:moveTo>
                  <a:lnTo>
                    <a:pt x="4232998" y="646429"/>
                  </a:lnTo>
                  <a:lnTo>
                    <a:pt x="4257382" y="727201"/>
                  </a:lnTo>
                  <a:lnTo>
                    <a:pt x="4418037" y="678687"/>
                  </a:lnTo>
                  <a:lnTo>
                    <a:pt x="4524285" y="678687"/>
                  </a:lnTo>
                  <a:lnTo>
                    <a:pt x="4490935" y="568451"/>
                  </a:lnTo>
                  <a:close/>
                </a:path>
                <a:path w="5499735" h="2209165">
                  <a:moveTo>
                    <a:pt x="5478330" y="422544"/>
                  </a:moveTo>
                  <a:lnTo>
                    <a:pt x="5254459" y="422544"/>
                  </a:lnTo>
                  <a:lnTo>
                    <a:pt x="5295846" y="424249"/>
                  </a:lnTo>
                  <a:lnTo>
                    <a:pt x="5326087" y="428751"/>
                  </a:lnTo>
                  <a:lnTo>
                    <a:pt x="5367331" y="451135"/>
                  </a:lnTo>
                  <a:lnTo>
                    <a:pt x="5392000" y="494664"/>
                  </a:lnTo>
                  <a:lnTo>
                    <a:pt x="5397336" y="522222"/>
                  </a:lnTo>
                  <a:lnTo>
                    <a:pt x="5396398" y="548719"/>
                  </a:lnTo>
                  <a:lnTo>
                    <a:pt x="5375744" y="598677"/>
                  </a:lnTo>
                  <a:lnTo>
                    <a:pt x="5331533" y="640381"/>
                  </a:lnTo>
                  <a:lnTo>
                    <a:pt x="5265508" y="669797"/>
                  </a:lnTo>
                  <a:lnTo>
                    <a:pt x="5225624" y="679634"/>
                  </a:lnTo>
                  <a:lnTo>
                    <a:pt x="5189610" y="683815"/>
                  </a:lnTo>
                  <a:lnTo>
                    <a:pt x="5416366" y="683815"/>
                  </a:lnTo>
                  <a:lnTo>
                    <a:pt x="5461977" y="635253"/>
                  </a:lnTo>
                  <a:lnTo>
                    <a:pt x="5485435" y="592867"/>
                  </a:lnTo>
                  <a:lnTo>
                    <a:pt x="5497903" y="548386"/>
                  </a:lnTo>
                  <a:lnTo>
                    <a:pt x="5499393" y="501808"/>
                  </a:lnTo>
                  <a:lnTo>
                    <a:pt x="5489917" y="453135"/>
                  </a:lnTo>
                  <a:lnTo>
                    <a:pt x="5478330" y="422544"/>
                  </a:lnTo>
                  <a:close/>
                </a:path>
                <a:path w="5499735" h="2209165">
                  <a:moveTo>
                    <a:pt x="4421551" y="374713"/>
                  </a:moveTo>
                  <a:lnTo>
                    <a:pt x="4205281" y="374713"/>
                  </a:lnTo>
                  <a:lnTo>
                    <a:pt x="4233356" y="375804"/>
                  </a:lnTo>
                  <a:lnTo>
                    <a:pt x="4259668" y="381253"/>
                  </a:lnTo>
                  <a:lnTo>
                    <a:pt x="4283429" y="391110"/>
                  </a:lnTo>
                  <a:lnTo>
                    <a:pt x="4304023" y="405431"/>
                  </a:lnTo>
                  <a:lnTo>
                    <a:pt x="4321453" y="424249"/>
                  </a:lnTo>
                  <a:lnTo>
                    <a:pt x="4335614" y="447420"/>
                  </a:lnTo>
                  <a:lnTo>
                    <a:pt x="4441532" y="415416"/>
                  </a:lnTo>
                  <a:lnTo>
                    <a:pt x="4423387" y="377033"/>
                  </a:lnTo>
                  <a:lnTo>
                    <a:pt x="4421551" y="374713"/>
                  </a:lnTo>
                  <a:close/>
                </a:path>
                <a:path w="5499735" h="2209165">
                  <a:moveTo>
                    <a:pt x="5178307" y="0"/>
                  </a:moveTo>
                  <a:lnTo>
                    <a:pt x="5128981" y="5048"/>
                  </a:lnTo>
                  <a:lnTo>
                    <a:pt x="5075643" y="17906"/>
                  </a:lnTo>
                  <a:lnTo>
                    <a:pt x="5020117" y="38504"/>
                  </a:lnTo>
                  <a:lnTo>
                    <a:pt x="4972234" y="64484"/>
                  </a:lnTo>
                  <a:lnTo>
                    <a:pt x="4932018" y="95845"/>
                  </a:lnTo>
                  <a:lnTo>
                    <a:pt x="4899494" y="132587"/>
                  </a:lnTo>
                  <a:lnTo>
                    <a:pt x="4876178" y="172807"/>
                  </a:lnTo>
                  <a:lnTo>
                    <a:pt x="4863553" y="214788"/>
                  </a:lnTo>
                  <a:lnTo>
                    <a:pt x="4861597" y="258532"/>
                  </a:lnTo>
                  <a:lnTo>
                    <a:pt x="4870284" y="304037"/>
                  </a:lnTo>
                  <a:lnTo>
                    <a:pt x="4898542" y="360806"/>
                  </a:lnTo>
                  <a:lnTo>
                    <a:pt x="4944706" y="403097"/>
                  </a:lnTo>
                  <a:lnTo>
                    <a:pt x="5020716" y="426624"/>
                  </a:lnTo>
                  <a:lnTo>
                    <a:pt x="5074294" y="429887"/>
                  </a:lnTo>
                  <a:lnTo>
                    <a:pt x="5138254" y="427481"/>
                  </a:lnTo>
                  <a:lnTo>
                    <a:pt x="5201929" y="423626"/>
                  </a:lnTo>
                  <a:lnTo>
                    <a:pt x="5254459" y="422544"/>
                  </a:lnTo>
                  <a:lnTo>
                    <a:pt x="5478330" y="422544"/>
                  </a:lnTo>
                  <a:lnTo>
                    <a:pt x="5478247" y="422326"/>
                  </a:lnTo>
                  <a:lnTo>
                    <a:pt x="5444858" y="373661"/>
                  </a:lnTo>
                  <a:lnTo>
                    <a:pt x="5398473" y="342110"/>
                  </a:lnTo>
                  <a:lnTo>
                    <a:pt x="5360666" y="329874"/>
                  </a:lnTo>
                  <a:lnTo>
                    <a:pt x="5103962" y="329874"/>
                  </a:lnTo>
                  <a:lnTo>
                    <a:pt x="5067944" y="329088"/>
                  </a:lnTo>
                  <a:lnTo>
                    <a:pt x="5018112" y="319658"/>
                  </a:lnTo>
                  <a:lnTo>
                    <a:pt x="4978125" y="282297"/>
                  </a:lnTo>
                  <a:lnTo>
                    <a:pt x="4965457" y="237287"/>
                  </a:lnTo>
                  <a:lnTo>
                    <a:pt x="4966566" y="212851"/>
                  </a:lnTo>
                  <a:lnTo>
                    <a:pt x="4986870" y="167385"/>
                  </a:lnTo>
                  <a:lnTo>
                    <a:pt x="5029447" y="129381"/>
                  </a:lnTo>
                  <a:lnTo>
                    <a:pt x="5092788" y="101853"/>
                  </a:lnTo>
                  <a:lnTo>
                    <a:pt x="5157050" y="89852"/>
                  </a:lnTo>
                  <a:lnTo>
                    <a:pt x="5353691" y="89852"/>
                  </a:lnTo>
                  <a:lnTo>
                    <a:pt x="5331167" y="57880"/>
                  </a:lnTo>
                  <a:lnTo>
                    <a:pt x="5301068" y="31666"/>
                  </a:lnTo>
                  <a:lnTo>
                    <a:pt x="5264873" y="13334"/>
                  </a:lnTo>
                  <a:lnTo>
                    <a:pt x="5223608" y="2762"/>
                  </a:lnTo>
                  <a:lnTo>
                    <a:pt x="5178307" y="0"/>
                  </a:lnTo>
                  <a:close/>
                </a:path>
                <a:path w="5499735" h="2209165">
                  <a:moveTo>
                    <a:pt x="5273682" y="323004"/>
                  </a:moveTo>
                  <a:lnTo>
                    <a:pt x="5234949" y="323722"/>
                  </a:lnTo>
                  <a:lnTo>
                    <a:pt x="5192858" y="325393"/>
                  </a:lnTo>
                  <a:lnTo>
                    <a:pt x="5147398" y="328040"/>
                  </a:lnTo>
                  <a:lnTo>
                    <a:pt x="5103962" y="329874"/>
                  </a:lnTo>
                  <a:lnTo>
                    <a:pt x="5360666" y="329874"/>
                  </a:lnTo>
                  <a:lnTo>
                    <a:pt x="5341427" y="325814"/>
                  </a:lnTo>
                  <a:lnTo>
                    <a:pt x="5309069" y="323214"/>
                  </a:lnTo>
                  <a:lnTo>
                    <a:pt x="5273682" y="323004"/>
                  </a:lnTo>
                  <a:close/>
                </a:path>
                <a:path w="5499735" h="2209165">
                  <a:moveTo>
                    <a:pt x="5353691" y="89852"/>
                  </a:moveTo>
                  <a:lnTo>
                    <a:pt x="5157050" y="89852"/>
                  </a:lnTo>
                  <a:lnTo>
                    <a:pt x="5184336" y="90852"/>
                  </a:lnTo>
                  <a:lnTo>
                    <a:pt x="5208358" y="96519"/>
                  </a:lnTo>
                  <a:lnTo>
                    <a:pt x="5229121" y="106759"/>
                  </a:lnTo>
                  <a:lnTo>
                    <a:pt x="5246633" y="121475"/>
                  </a:lnTo>
                  <a:lnTo>
                    <a:pt x="5260883" y="140668"/>
                  </a:lnTo>
                  <a:lnTo>
                    <a:pt x="5271858" y="164337"/>
                  </a:lnTo>
                  <a:lnTo>
                    <a:pt x="5373077" y="133857"/>
                  </a:lnTo>
                  <a:lnTo>
                    <a:pt x="5355170" y="91951"/>
                  </a:lnTo>
                  <a:lnTo>
                    <a:pt x="5353691" y="8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4252" y="2049205"/>
              <a:ext cx="549910" cy="913765"/>
            </a:xfrm>
            <a:custGeom>
              <a:avLst/>
              <a:gdLst/>
              <a:ahLst/>
              <a:cxnLst/>
              <a:rect l="l" t="t" r="r" b="b"/>
              <a:pathLst>
                <a:path w="549909" h="913764">
                  <a:moveTo>
                    <a:pt x="532876" y="138496"/>
                  </a:moveTo>
                  <a:lnTo>
                    <a:pt x="249427" y="138496"/>
                  </a:lnTo>
                  <a:lnTo>
                    <a:pt x="276665" y="141163"/>
                  </a:lnTo>
                  <a:lnTo>
                    <a:pt x="300736" y="149164"/>
                  </a:lnTo>
                  <a:lnTo>
                    <a:pt x="338566" y="178294"/>
                  </a:lnTo>
                  <a:lnTo>
                    <a:pt x="361823" y="223332"/>
                  </a:lnTo>
                  <a:lnTo>
                    <a:pt x="367950" y="261717"/>
                  </a:lnTo>
                  <a:lnTo>
                    <a:pt x="367502" y="282982"/>
                  </a:lnTo>
                  <a:lnTo>
                    <a:pt x="358673" y="331724"/>
                  </a:lnTo>
                  <a:lnTo>
                    <a:pt x="333579" y="400443"/>
                  </a:lnTo>
                  <a:lnTo>
                    <a:pt x="314578" y="443042"/>
                  </a:lnTo>
                  <a:lnTo>
                    <a:pt x="285876" y="503875"/>
                  </a:lnTo>
                  <a:lnTo>
                    <a:pt x="280445" y="516354"/>
                  </a:lnTo>
                  <a:lnTo>
                    <a:pt x="276145" y="528846"/>
                  </a:lnTo>
                  <a:lnTo>
                    <a:pt x="272964" y="541361"/>
                  </a:lnTo>
                  <a:lnTo>
                    <a:pt x="270891" y="553913"/>
                  </a:lnTo>
                  <a:lnTo>
                    <a:pt x="270051" y="566747"/>
                  </a:lnTo>
                  <a:lnTo>
                    <a:pt x="270748" y="580106"/>
                  </a:lnTo>
                  <a:lnTo>
                    <a:pt x="272944" y="593989"/>
                  </a:lnTo>
                  <a:lnTo>
                    <a:pt x="276605" y="608396"/>
                  </a:lnTo>
                  <a:lnTo>
                    <a:pt x="310769" y="721172"/>
                  </a:lnTo>
                  <a:lnTo>
                    <a:pt x="444880" y="680659"/>
                  </a:lnTo>
                  <a:lnTo>
                    <a:pt x="414908" y="581726"/>
                  </a:lnTo>
                  <a:lnTo>
                    <a:pt x="410981" y="561747"/>
                  </a:lnTo>
                  <a:lnTo>
                    <a:pt x="415605" y="521361"/>
                  </a:lnTo>
                  <a:lnTo>
                    <a:pt x="436110" y="478713"/>
                  </a:lnTo>
                  <a:lnTo>
                    <a:pt x="468114" y="423658"/>
                  </a:lnTo>
                  <a:lnTo>
                    <a:pt x="488188" y="390845"/>
                  </a:lnTo>
                  <a:lnTo>
                    <a:pt x="507740" y="357172"/>
                  </a:lnTo>
                  <a:lnTo>
                    <a:pt x="535604" y="295208"/>
                  </a:lnTo>
                  <a:lnTo>
                    <a:pt x="548532" y="239294"/>
                  </a:lnTo>
                  <a:lnTo>
                    <a:pt x="549338" y="211362"/>
                  </a:lnTo>
                  <a:lnTo>
                    <a:pt x="546334" y="183096"/>
                  </a:lnTo>
                  <a:lnTo>
                    <a:pt x="539496" y="154498"/>
                  </a:lnTo>
                  <a:lnTo>
                    <a:pt x="532876" y="138496"/>
                  </a:lnTo>
                  <a:close/>
                </a:path>
                <a:path w="549909" h="913764">
                  <a:moveTo>
                    <a:pt x="330647" y="0"/>
                  </a:moveTo>
                  <a:lnTo>
                    <a:pt x="286146" y="762"/>
                  </a:lnTo>
                  <a:lnTo>
                    <a:pt x="239176" y="7345"/>
                  </a:lnTo>
                  <a:lnTo>
                    <a:pt x="189738" y="19751"/>
                  </a:lnTo>
                  <a:lnTo>
                    <a:pt x="129190" y="39928"/>
                  </a:lnTo>
                  <a:lnTo>
                    <a:pt x="78739" y="60772"/>
                  </a:lnTo>
                  <a:lnTo>
                    <a:pt x="36369" y="81933"/>
                  </a:lnTo>
                  <a:lnTo>
                    <a:pt x="0" y="102809"/>
                  </a:lnTo>
                  <a:lnTo>
                    <a:pt x="37084" y="225364"/>
                  </a:lnTo>
                  <a:lnTo>
                    <a:pt x="58394" y="212100"/>
                  </a:lnTo>
                  <a:lnTo>
                    <a:pt x="78501" y="199932"/>
                  </a:lnTo>
                  <a:lnTo>
                    <a:pt x="115062" y="178882"/>
                  </a:lnTo>
                  <a:lnTo>
                    <a:pt x="149780" y="162022"/>
                  </a:lnTo>
                  <a:lnTo>
                    <a:pt x="219047" y="141163"/>
                  </a:lnTo>
                  <a:lnTo>
                    <a:pt x="249427" y="138496"/>
                  </a:lnTo>
                  <a:lnTo>
                    <a:pt x="532876" y="138496"/>
                  </a:lnTo>
                  <a:lnTo>
                    <a:pt x="519755" y="106773"/>
                  </a:lnTo>
                  <a:lnTo>
                    <a:pt x="491966" y="67788"/>
                  </a:lnTo>
                  <a:lnTo>
                    <a:pt x="456128" y="37519"/>
                  </a:lnTo>
                  <a:lnTo>
                    <a:pt x="412242" y="15941"/>
                  </a:lnTo>
                  <a:lnTo>
                    <a:pt x="372678" y="5059"/>
                  </a:lnTo>
                  <a:lnTo>
                    <a:pt x="330647" y="0"/>
                  </a:lnTo>
                  <a:close/>
                </a:path>
                <a:path w="549909" h="913764">
                  <a:moveTo>
                    <a:pt x="463296" y="729046"/>
                  </a:moveTo>
                  <a:lnTo>
                    <a:pt x="322199" y="771718"/>
                  </a:lnTo>
                  <a:lnTo>
                    <a:pt x="364998" y="913323"/>
                  </a:lnTo>
                  <a:lnTo>
                    <a:pt x="506095" y="870651"/>
                  </a:lnTo>
                  <a:lnTo>
                    <a:pt x="463296" y="729046"/>
                  </a:lnTo>
                  <a:close/>
                </a:path>
              </a:pathLst>
            </a:custGeom>
            <a:solidFill>
              <a:srgbClr val="814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9944" y="2756915"/>
              <a:ext cx="1132331" cy="8001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151869" y="642985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233E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71600" y="2601965"/>
            <a:ext cx="10287000" cy="3265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600" b="1" kern="0" dirty="0" smtClean="0">
              <a:solidFill>
                <a:sysClr val="windowText" lastClr="000000"/>
              </a:solidFill>
              <a:latin typeface="Californian FB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3200" b="1" kern="0" dirty="0" smtClean="0">
                <a:solidFill>
                  <a:sysClr val="windowText" lastClr="000000"/>
                </a:solidFill>
                <a:latin typeface="High Tower Text" pitchFamily="18" charset="0"/>
              </a:rPr>
              <a:t>“</a:t>
            </a:r>
            <a:r>
              <a:rPr lang="en-US" sz="3600" kern="0" dirty="0" smtClean="0">
                <a:solidFill>
                  <a:schemeClr val="accent2">
                    <a:lumMod val="75000"/>
                  </a:schemeClr>
                </a:solidFill>
                <a:latin typeface="High Tower Text" pitchFamily="18" charset="0"/>
              </a:rPr>
              <a:t>Everything that happens, happens </a:t>
            </a:r>
            <a:r>
              <a:rPr lang="en-US" sz="3600" i="1" kern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somewhere </a:t>
            </a:r>
            <a:r>
              <a:rPr lang="en-US" sz="3600" kern="0" dirty="0" smtClean="0">
                <a:solidFill>
                  <a:schemeClr val="accent2">
                    <a:lumMod val="75000"/>
                  </a:schemeClr>
                </a:solidFill>
                <a:latin typeface="High Tower Text" pitchFamily="18" charset="0"/>
              </a:rPr>
              <a:t>. </a:t>
            </a:r>
          </a:p>
          <a:p>
            <a:pPr>
              <a:lnSpc>
                <a:spcPct val="80000"/>
              </a:lnSpc>
              <a:defRPr/>
            </a:pPr>
            <a:r>
              <a:rPr lang="en-US" sz="3600" kern="0" dirty="0" smtClean="0">
                <a:solidFill>
                  <a:schemeClr val="accent2">
                    <a:lumMod val="75000"/>
                  </a:schemeClr>
                </a:solidFill>
                <a:latin typeface="High Tower Text" pitchFamily="18" charset="0"/>
              </a:rPr>
              <a:t>Knowing where something happens is critically important</a:t>
            </a:r>
            <a:r>
              <a:rPr lang="en-US" sz="3600" kern="0" dirty="0" smtClean="0">
                <a:solidFill>
                  <a:sysClr val="windowText" lastClr="000000"/>
                </a:solidFill>
                <a:latin typeface="High Tower Text" pitchFamily="18" charset="0"/>
              </a:rPr>
              <a:t>”</a:t>
            </a:r>
            <a:endParaRPr lang="en-US" sz="1600" b="1" kern="0" dirty="0" smtClean="0">
              <a:solidFill>
                <a:sysClr val="windowText" lastClr="000000"/>
              </a:solidFill>
              <a:latin typeface="Californian FB" pitchFamily="18" charset="0"/>
            </a:endParaRPr>
          </a:p>
          <a:p>
            <a:pPr algn="l">
              <a:lnSpc>
                <a:spcPct val="80000"/>
              </a:lnSpc>
              <a:defRPr/>
            </a:pPr>
            <a:endParaRPr lang="en-US" sz="1600" b="1" kern="0" dirty="0">
              <a:solidFill>
                <a:sysClr val="windowText" lastClr="000000"/>
              </a:solidFill>
              <a:latin typeface="Californian FB" pitchFamily="18" charset="0"/>
            </a:endParaRPr>
          </a:p>
        </p:txBody>
      </p:sp>
      <p:pic>
        <p:nvPicPr>
          <p:cNvPr id="13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4" y="56355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13690"/>
            <a:ext cx="71177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160" dirty="0">
                <a:solidFill>
                  <a:srgbClr val="001291"/>
                </a:solidFill>
                <a:latin typeface="Verdana"/>
                <a:cs typeface="Verdana"/>
              </a:rPr>
              <a:t>Ehaustive</a:t>
            </a:r>
            <a:r>
              <a:rPr sz="5400" b="0" spc="-400" dirty="0">
                <a:solidFill>
                  <a:srgbClr val="001291"/>
                </a:solidFill>
                <a:latin typeface="Verdana"/>
                <a:cs typeface="Verdana"/>
              </a:rPr>
              <a:t> </a:t>
            </a:r>
            <a:r>
              <a:rPr sz="5400" b="0" spc="-140" dirty="0">
                <a:solidFill>
                  <a:srgbClr val="001291"/>
                </a:solidFill>
                <a:latin typeface="Verdana"/>
                <a:cs typeface="Verdana"/>
              </a:rPr>
              <a:t>sp</a:t>
            </a:r>
            <a:r>
              <a:rPr sz="5400" b="0" spc="-135" dirty="0">
                <a:solidFill>
                  <a:srgbClr val="001291"/>
                </a:solidFill>
                <a:latin typeface="Verdana"/>
                <a:cs typeface="Verdana"/>
              </a:rPr>
              <a:t>a</a:t>
            </a:r>
            <a:r>
              <a:rPr sz="5400" b="0" spc="-155" dirty="0">
                <a:solidFill>
                  <a:srgbClr val="001291"/>
                </a:solidFill>
                <a:latin typeface="Verdana"/>
                <a:cs typeface="Verdana"/>
              </a:rPr>
              <a:t>tia</a:t>
            </a:r>
            <a:r>
              <a:rPr sz="5400" b="0" spc="-95" dirty="0">
                <a:solidFill>
                  <a:srgbClr val="001291"/>
                </a:solidFill>
                <a:latin typeface="Verdana"/>
                <a:cs typeface="Verdana"/>
              </a:rPr>
              <a:t>l</a:t>
            </a:r>
            <a:r>
              <a:rPr sz="5400" b="0" spc="-400" dirty="0">
                <a:solidFill>
                  <a:srgbClr val="001291"/>
                </a:solidFill>
                <a:latin typeface="Verdana"/>
                <a:cs typeface="Verdana"/>
              </a:rPr>
              <a:t> </a:t>
            </a:r>
            <a:r>
              <a:rPr sz="5400" b="0" spc="-220" dirty="0">
                <a:solidFill>
                  <a:srgbClr val="001291"/>
                </a:solidFill>
                <a:latin typeface="Verdana"/>
                <a:cs typeface="Verdana"/>
              </a:rPr>
              <a:t>data</a:t>
            </a:r>
            <a:endParaRPr sz="5400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5255" y="1641348"/>
            <a:ext cx="10284460" cy="4773295"/>
            <a:chOff x="905255" y="1641348"/>
            <a:chExt cx="10284460" cy="4773295"/>
          </a:xfrm>
        </p:grpSpPr>
        <p:sp>
          <p:nvSpPr>
            <p:cNvPr id="5" name="object 5"/>
            <p:cNvSpPr/>
            <p:nvPr/>
          </p:nvSpPr>
          <p:spPr>
            <a:xfrm>
              <a:off x="905255" y="1641348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5255" y="1641348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0" y="4773168"/>
                  </a:moveTo>
                  <a:lnTo>
                    <a:pt x="10283952" y="4773168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010" y="3735958"/>
              <a:ext cx="216408" cy="2133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010" y="4101719"/>
              <a:ext cx="216408" cy="213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010" y="4467479"/>
              <a:ext cx="216408" cy="213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010" y="4833238"/>
              <a:ext cx="216408" cy="2133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054333" y="6429857"/>
            <a:ext cx="2209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24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3386" y="2907284"/>
            <a:ext cx="97358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45" dirty="0">
                <a:latin typeface="Verdana"/>
                <a:cs typeface="Verdana"/>
              </a:rPr>
              <a:t>It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includes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value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variable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interest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entire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area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study.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variable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can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either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continuous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discrete</a:t>
            </a:r>
            <a:endParaRPr sz="2400" dirty="0">
              <a:latin typeface="Verdana"/>
              <a:cs typeface="Verdana"/>
            </a:endParaRPr>
          </a:p>
          <a:p>
            <a:pPr marL="354965" marR="5718810">
              <a:lnSpc>
                <a:spcPct val="100000"/>
              </a:lnSpc>
            </a:pPr>
            <a:r>
              <a:rPr sz="2400" spc="-65" dirty="0">
                <a:latin typeface="Verdana"/>
                <a:cs typeface="Verdana"/>
              </a:rPr>
              <a:t>Digita</a:t>
            </a:r>
            <a:r>
              <a:rPr sz="2400" spc="-35" dirty="0">
                <a:latin typeface="Verdana"/>
                <a:cs typeface="Verdana"/>
              </a:rPr>
              <a:t>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elev</a:t>
            </a:r>
            <a:r>
              <a:rPr sz="2400" spc="-95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ti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ma</a:t>
            </a:r>
            <a:r>
              <a:rPr sz="2400" spc="-70" dirty="0">
                <a:latin typeface="Verdana"/>
                <a:cs typeface="Verdana"/>
              </a:rPr>
              <a:t>p</a:t>
            </a:r>
            <a:r>
              <a:rPr sz="2400" spc="-40" dirty="0">
                <a:latin typeface="Verdana"/>
                <a:cs typeface="Verdana"/>
              </a:rPr>
              <a:t>s  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5" dirty="0">
                <a:latin typeface="Verdana"/>
                <a:cs typeface="Verdana"/>
              </a:rPr>
              <a:t>ria</a:t>
            </a:r>
            <a:r>
              <a:rPr sz="2400" spc="-35" dirty="0">
                <a:latin typeface="Verdana"/>
                <a:cs typeface="Verdana"/>
              </a:rPr>
              <a:t>l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</a:t>
            </a:r>
            <a:r>
              <a:rPr sz="2400" spc="-55" dirty="0">
                <a:latin typeface="Verdana"/>
                <a:cs typeface="Verdana"/>
              </a:rPr>
              <a:t>hotogra</a:t>
            </a:r>
            <a:r>
              <a:rPr sz="2400" spc="-75" dirty="0">
                <a:latin typeface="Verdana"/>
                <a:cs typeface="Verdana"/>
              </a:rPr>
              <a:t>p</a:t>
            </a:r>
            <a:r>
              <a:rPr sz="2400" spc="-45" dirty="0">
                <a:latin typeface="Verdana"/>
                <a:cs typeface="Verdana"/>
              </a:rPr>
              <a:t>hs  </a:t>
            </a:r>
            <a:r>
              <a:rPr sz="2400" spc="-80" dirty="0">
                <a:latin typeface="Verdana"/>
                <a:cs typeface="Verdana"/>
              </a:rPr>
              <a:t>Sa</a:t>
            </a:r>
            <a:r>
              <a:rPr sz="2400" spc="-65" dirty="0">
                <a:latin typeface="Verdana"/>
                <a:cs typeface="Verdana"/>
              </a:rPr>
              <a:t>tel</a:t>
            </a:r>
            <a:r>
              <a:rPr sz="2400" spc="-40" dirty="0">
                <a:latin typeface="Verdana"/>
                <a:cs typeface="Verdana"/>
              </a:rPr>
              <a:t>l</a:t>
            </a:r>
            <a:r>
              <a:rPr sz="2400" spc="-6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95" dirty="0">
                <a:latin typeface="Verdana"/>
                <a:cs typeface="Verdana"/>
              </a:rPr>
              <a:t>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45" dirty="0">
                <a:latin typeface="Verdana"/>
                <a:cs typeface="Verdana"/>
              </a:rPr>
              <a:t>m</a:t>
            </a:r>
            <a:r>
              <a:rPr sz="2400" spc="-85" dirty="0">
                <a:latin typeface="Verdana"/>
                <a:cs typeface="Verdana"/>
              </a:rPr>
              <a:t>ag</a:t>
            </a:r>
            <a:r>
              <a:rPr sz="2400" spc="-90" dirty="0">
                <a:latin typeface="Verdana"/>
                <a:cs typeface="Verdana"/>
              </a:rPr>
              <a:t>e</a:t>
            </a:r>
            <a:r>
              <a:rPr sz="2400" spc="-40" dirty="0">
                <a:latin typeface="Verdana"/>
                <a:cs typeface="Verdana"/>
              </a:rPr>
              <a:t>s  </a:t>
            </a:r>
            <a:r>
              <a:rPr sz="2400" spc="15" dirty="0">
                <a:latin typeface="Verdana"/>
                <a:cs typeface="Verdana"/>
              </a:rPr>
              <a:t>P</a:t>
            </a:r>
            <a:r>
              <a:rPr sz="2400" spc="5" dirty="0">
                <a:latin typeface="Verdana"/>
                <a:cs typeface="Verdana"/>
              </a:rPr>
              <a:t>o</a:t>
            </a:r>
            <a:r>
              <a:rPr sz="2400" spc="-25" dirty="0">
                <a:latin typeface="Verdana"/>
                <a:cs typeface="Verdana"/>
              </a:rPr>
              <a:t>lyg</a:t>
            </a:r>
            <a:r>
              <a:rPr sz="2400" spc="-40" dirty="0">
                <a:latin typeface="Verdana"/>
                <a:cs typeface="Verdana"/>
              </a:rPr>
              <a:t>o</a:t>
            </a:r>
            <a:r>
              <a:rPr sz="2400" spc="-85" dirty="0">
                <a:latin typeface="Verdana"/>
                <a:cs typeface="Verdana"/>
              </a:rPr>
              <a:t>n</a:t>
            </a:r>
            <a:r>
              <a:rPr sz="2400" spc="-9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thematic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ma</a:t>
            </a:r>
            <a:r>
              <a:rPr sz="2400" spc="-70" dirty="0">
                <a:latin typeface="Verdana"/>
                <a:cs typeface="Verdana"/>
              </a:rPr>
              <a:t>p</a:t>
            </a:r>
            <a:r>
              <a:rPr sz="2400" spc="-50" dirty="0">
                <a:latin typeface="Verdana"/>
                <a:cs typeface="Verdana"/>
              </a:rPr>
              <a:t>s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14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08" y="7257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354013"/>
            <a:ext cx="8686800" cy="1477328"/>
          </a:xfrm>
        </p:spPr>
        <p:txBody>
          <a:bodyPr/>
          <a:lstStyle/>
          <a:p>
            <a:pPr algn="ctr">
              <a:defRPr/>
            </a:pPr>
            <a:r>
              <a:rPr lang="en-US" sz="4000" kern="1200" dirty="0">
                <a:solidFill>
                  <a:srgbClr val="FF0000"/>
                </a:solidFill>
                <a:cs typeface="Times New Roman" pitchFamily="18" charset="0"/>
              </a:rPr>
              <a:t>Vector vs. Raster Data Models </a:t>
            </a:r>
            <a:br>
              <a:rPr lang="en-US" sz="4000" kern="1200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sz="2800" kern="1200" dirty="0">
                <a:solidFill>
                  <a:prstClr val="black"/>
                </a:solidFill>
                <a:cs typeface="Times New Roman" pitchFamily="18" charset="0"/>
              </a:rPr>
              <a:t>Both types of data are very useful, but there are important differences: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4419600" cy="4289664"/>
          </a:xfrm>
        </p:spPr>
        <p:txBody>
          <a:bodyPr/>
          <a:lstStyle/>
          <a:p>
            <a:pPr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b="1" kern="1200" dirty="0">
                <a:solidFill>
                  <a:srgbClr val="FF0000"/>
                </a:solidFill>
                <a:latin typeface="High Tower Text" pitchFamily="18" charset="0"/>
              </a:rPr>
              <a:t>Vector Data Model</a:t>
            </a:r>
          </a:p>
          <a:p>
            <a:pPr lvl="1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  <a:ea typeface="+mn-ea"/>
                <a:cs typeface="+mn-cs"/>
              </a:rPr>
              <a:t>relatively low data volume</a:t>
            </a:r>
          </a:p>
          <a:p>
            <a:pPr lvl="1"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kern="1200" dirty="0">
              <a:solidFill>
                <a:prstClr val="black"/>
              </a:solidFill>
              <a:latin typeface="High Tower Text" pitchFamily="18" charset="0"/>
              <a:ea typeface="+mn-ea"/>
              <a:cs typeface="+mn-cs"/>
            </a:endParaRPr>
          </a:p>
          <a:p>
            <a:pPr lvl="1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  <a:ea typeface="+mn-ea"/>
                <a:cs typeface="+mn-cs"/>
              </a:rPr>
              <a:t> faster display</a:t>
            </a:r>
          </a:p>
          <a:p>
            <a:pPr lvl="1"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kern="1200" dirty="0">
              <a:solidFill>
                <a:prstClr val="black"/>
              </a:solidFill>
              <a:latin typeface="High Tower Text" pitchFamily="18" charset="0"/>
              <a:ea typeface="+mn-ea"/>
              <a:cs typeface="+mn-cs"/>
            </a:endParaRPr>
          </a:p>
          <a:p>
            <a:pPr lvl="1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  <a:ea typeface="+mn-ea"/>
                <a:cs typeface="+mn-cs"/>
              </a:rPr>
              <a:t>can also store attributes</a:t>
            </a:r>
          </a:p>
          <a:p>
            <a:pPr lvl="1"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kern="1200" dirty="0">
              <a:solidFill>
                <a:prstClr val="black"/>
              </a:solidFill>
              <a:latin typeface="High Tower Text" pitchFamily="18" charset="0"/>
              <a:ea typeface="+mn-ea"/>
              <a:cs typeface="+mn-cs"/>
            </a:endParaRPr>
          </a:p>
          <a:p>
            <a:pPr lvl="1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  <a:ea typeface="+mn-ea"/>
                <a:cs typeface="+mn-cs"/>
              </a:rPr>
              <a:t>less pleasing to the eye</a:t>
            </a:r>
          </a:p>
          <a:p>
            <a:pPr lvl="1"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kern="1200" dirty="0">
              <a:solidFill>
                <a:prstClr val="black"/>
              </a:solidFill>
              <a:latin typeface="High Tower Text" pitchFamily="18" charset="0"/>
              <a:ea typeface="+mn-ea"/>
              <a:cs typeface="+mn-cs"/>
            </a:endParaRPr>
          </a:p>
          <a:p>
            <a:pPr lvl="1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  <a:ea typeface="+mn-ea"/>
                <a:cs typeface="+mn-cs"/>
              </a:rPr>
              <a:t>does not dictate how features should look in the GIS. </a:t>
            </a:r>
            <a:endParaRPr lang="en-US" b="1" kern="1200" dirty="0">
              <a:solidFill>
                <a:srgbClr val="FF0000"/>
              </a:solidFill>
              <a:latin typeface="High Tower Text" pitchFamily="18" charset="0"/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4648200" cy="4174093"/>
          </a:xfrm>
        </p:spPr>
        <p:txBody>
          <a:bodyPr/>
          <a:lstStyle/>
          <a:p>
            <a:pPr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b="1" kern="1200" dirty="0">
                <a:solidFill>
                  <a:srgbClr val="FF0000"/>
                </a:solidFill>
                <a:latin typeface="High Tower Text" pitchFamily="18" charset="0"/>
              </a:rPr>
              <a:t>Raster Data Model</a:t>
            </a:r>
          </a:p>
          <a:p>
            <a:pPr lvl="1" algn="just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  <a:ea typeface="+mn-ea"/>
                <a:cs typeface="+mn-cs"/>
              </a:rPr>
              <a:t>relatively high data volume</a:t>
            </a:r>
          </a:p>
          <a:p>
            <a:pPr lvl="1" algn="just"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kern="1200" dirty="0">
              <a:solidFill>
                <a:prstClr val="black"/>
              </a:solidFill>
              <a:latin typeface="High Tower Text" pitchFamily="18" charset="0"/>
              <a:ea typeface="+mn-ea"/>
              <a:cs typeface="+mn-cs"/>
            </a:endParaRPr>
          </a:p>
          <a:p>
            <a:pPr lvl="1" algn="just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  <a:ea typeface="+mn-ea"/>
                <a:cs typeface="+mn-cs"/>
              </a:rPr>
              <a:t>Slower display</a:t>
            </a:r>
          </a:p>
          <a:p>
            <a:pPr lvl="1" algn="just"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kern="1200" dirty="0">
              <a:solidFill>
                <a:prstClr val="black"/>
              </a:solidFill>
              <a:latin typeface="High Tower Text" pitchFamily="18" charset="0"/>
              <a:ea typeface="+mn-ea"/>
              <a:cs typeface="+mn-cs"/>
            </a:endParaRPr>
          </a:p>
          <a:p>
            <a:pPr lvl="1" algn="just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  <a:ea typeface="+mn-ea"/>
                <a:cs typeface="+mn-cs"/>
              </a:rPr>
              <a:t> has no attribute information</a:t>
            </a:r>
          </a:p>
          <a:p>
            <a:pPr lvl="1" algn="just"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kern="1200" dirty="0">
              <a:solidFill>
                <a:prstClr val="black"/>
              </a:solidFill>
              <a:latin typeface="High Tower Text" pitchFamily="18" charset="0"/>
              <a:ea typeface="+mn-ea"/>
              <a:cs typeface="+mn-cs"/>
            </a:endParaRPr>
          </a:p>
          <a:p>
            <a:pPr lvl="1" algn="just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  <a:ea typeface="+mn-ea"/>
                <a:cs typeface="+mn-cs"/>
              </a:rPr>
              <a:t> more pleasing to the eye</a:t>
            </a:r>
          </a:p>
          <a:p>
            <a:pPr lvl="1" algn="just"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kern="1200" dirty="0">
              <a:solidFill>
                <a:prstClr val="black"/>
              </a:solidFill>
              <a:latin typeface="High Tower Text" pitchFamily="18" charset="0"/>
              <a:ea typeface="+mn-ea"/>
              <a:cs typeface="+mn-cs"/>
            </a:endParaRPr>
          </a:p>
          <a:p>
            <a:pPr lvl="1" algn="just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  <a:ea typeface="+mn-ea"/>
                <a:cs typeface="+mn-cs"/>
              </a:rPr>
              <a:t> inherently stores how features should look in the GIS. </a:t>
            </a:r>
            <a:endParaRPr lang="en-US" b="1" kern="1200" dirty="0">
              <a:solidFill>
                <a:srgbClr val="FF0000"/>
              </a:solidFill>
              <a:latin typeface="High Tower Text" pitchFamily="18" charset="0"/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734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4076933" y="6431572"/>
            <a:ext cx="271779" cy="153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A5D65A-94A3-4DD6-94C0-B6EA61A3F12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  <p:pic>
        <p:nvPicPr>
          <p:cNvPr id="6" name="Picture 5" descr="worldspi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1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09828"/>
            <a:ext cx="2670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80" dirty="0">
                <a:solidFill>
                  <a:srgbClr val="001291"/>
                </a:solidFill>
              </a:rPr>
              <a:t>4</a:t>
            </a:r>
            <a:r>
              <a:rPr sz="4800" spc="-185" dirty="0">
                <a:solidFill>
                  <a:srgbClr val="001291"/>
                </a:solidFill>
              </a:rPr>
              <a:t>.</a:t>
            </a:r>
            <a:r>
              <a:rPr sz="4800" spc="-60" dirty="0">
                <a:solidFill>
                  <a:srgbClr val="001291"/>
                </a:solidFill>
              </a:rPr>
              <a:t> </a:t>
            </a:r>
            <a:r>
              <a:rPr sz="4800" spc="-140" dirty="0">
                <a:solidFill>
                  <a:srgbClr val="001291"/>
                </a:solidFill>
              </a:rPr>
              <a:t>People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25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31850" y="1292097"/>
            <a:ext cx="11267440" cy="5435600"/>
            <a:chOff x="831850" y="1292097"/>
            <a:chExt cx="11267440" cy="5435600"/>
          </a:xfrm>
        </p:grpSpPr>
        <p:sp>
          <p:nvSpPr>
            <p:cNvPr id="7" name="object 7"/>
            <p:cNvSpPr/>
            <p:nvPr/>
          </p:nvSpPr>
          <p:spPr>
            <a:xfrm>
              <a:off x="838200" y="1298447"/>
              <a:ext cx="11254740" cy="5422900"/>
            </a:xfrm>
            <a:custGeom>
              <a:avLst/>
              <a:gdLst/>
              <a:ahLst/>
              <a:cxnLst/>
              <a:rect l="l" t="t" r="r" b="b"/>
              <a:pathLst>
                <a:path w="11254740" h="5422900">
                  <a:moveTo>
                    <a:pt x="11254740" y="0"/>
                  </a:moveTo>
                  <a:lnTo>
                    <a:pt x="0" y="0"/>
                  </a:lnTo>
                  <a:lnTo>
                    <a:pt x="0" y="5422392"/>
                  </a:lnTo>
                  <a:lnTo>
                    <a:pt x="11254740" y="5422392"/>
                  </a:lnTo>
                  <a:lnTo>
                    <a:pt x="11254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1298447"/>
              <a:ext cx="11254740" cy="5422900"/>
            </a:xfrm>
            <a:custGeom>
              <a:avLst/>
              <a:gdLst/>
              <a:ahLst/>
              <a:cxnLst/>
              <a:rect l="l" t="t" r="r" b="b"/>
              <a:pathLst>
                <a:path w="11254740" h="5422900">
                  <a:moveTo>
                    <a:pt x="0" y="5422392"/>
                  </a:moveTo>
                  <a:lnTo>
                    <a:pt x="11254740" y="5422392"/>
                  </a:lnTo>
                  <a:lnTo>
                    <a:pt x="11254740" y="0"/>
                  </a:lnTo>
                  <a:lnTo>
                    <a:pt x="0" y="0"/>
                  </a:lnTo>
                  <a:lnTo>
                    <a:pt x="0" y="54223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003803"/>
              <a:ext cx="190500" cy="1783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308603"/>
              <a:ext cx="190500" cy="178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613403"/>
              <a:ext cx="190500" cy="1783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918203"/>
              <a:ext cx="190500" cy="1783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4223003"/>
              <a:ext cx="190500" cy="1783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4527803"/>
              <a:ext cx="190500" cy="1783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4832603"/>
              <a:ext cx="190500" cy="1783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5137403"/>
              <a:ext cx="190500" cy="1783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5442229"/>
              <a:ext cx="190500" cy="178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5747029"/>
              <a:ext cx="190500" cy="178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6051829"/>
              <a:ext cx="190500" cy="17830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16939" y="1700911"/>
            <a:ext cx="1085024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latin typeface="Verdana"/>
                <a:cs typeface="Verdana"/>
              </a:rPr>
              <a:t>The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human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who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performs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GIS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tasks.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The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group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of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people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makes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a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team.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000" spc="-60" dirty="0">
                <a:latin typeface="Verdana"/>
                <a:cs typeface="Verdana"/>
              </a:rPr>
              <a:t>There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are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three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major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categories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of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roles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such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as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291"/>
                </a:solidFill>
                <a:latin typeface="Verdana"/>
                <a:cs typeface="Verdana"/>
              </a:rPr>
              <a:t>exploration</a:t>
            </a:r>
            <a:r>
              <a:rPr sz="2000" spc="-170" dirty="0">
                <a:solidFill>
                  <a:srgbClr val="001291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01291"/>
                </a:solidFill>
                <a:latin typeface="Verdana"/>
                <a:cs typeface="Verdana"/>
              </a:rPr>
              <a:t>level</a:t>
            </a:r>
            <a:r>
              <a:rPr sz="2000" spc="-65" dirty="0">
                <a:latin typeface="Verdana"/>
                <a:cs typeface="Verdana"/>
              </a:rPr>
              <a:t>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001291"/>
                </a:solidFill>
                <a:latin typeface="Verdana"/>
                <a:cs typeface="Verdana"/>
              </a:rPr>
              <a:t>Intermediate</a:t>
            </a:r>
            <a:r>
              <a:rPr sz="2000" spc="-180" dirty="0">
                <a:solidFill>
                  <a:srgbClr val="001291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001291"/>
                </a:solidFill>
                <a:latin typeface="Verdana"/>
                <a:cs typeface="Verdana"/>
              </a:rPr>
              <a:t>level</a:t>
            </a:r>
            <a:r>
              <a:rPr sz="2000" spc="-70" dirty="0">
                <a:latin typeface="Verdana"/>
                <a:cs typeface="Verdana"/>
              </a:rPr>
              <a:t>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and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01291"/>
                </a:solidFill>
                <a:latin typeface="Verdana"/>
                <a:cs typeface="Verdana"/>
              </a:rPr>
              <a:t>manager</a:t>
            </a:r>
            <a:r>
              <a:rPr sz="2000" spc="-180" dirty="0">
                <a:solidFill>
                  <a:srgbClr val="001291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001291"/>
                </a:solidFill>
                <a:latin typeface="Verdana"/>
                <a:cs typeface="Verdana"/>
              </a:rPr>
              <a:t>level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60" dirty="0">
                <a:solidFill>
                  <a:srgbClr val="001291"/>
                </a:solidFill>
                <a:latin typeface="Tahoma"/>
                <a:cs typeface="Tahoma"/>
              </a:rPr>
              <a:t>1</a:t>
            </a:r>
            <a:r>
              <a:rPr sz="2000" b="1" spc="-75" dirty="0">
                <a:solidFill>
                  <a:srgbClr val="001291"/>
                </a:solidFill>
                <a:latin typeface="Tahoma"/>
                <a:cs typeface="Tahoma"/>
              </a:rPr>
              <a:t>.</a:t>
            </a:r>
            <a:r>
              <a:rPr sz="2000" b="1" spc="-55" dirty="0">
                <a:solidFill>
                  <a:srgbClr val="001291"/>
                </a:solidFill>
                <a:latin typeface="Tahoma"/>
                <a:cs typeface="Tahoma"/>
              </a:rPr>
              <a:t> Exp</a:t>
            </a:r>
            <a:r>
              <a:rPr sz="2000" b="1" spc="-35" dirty="0">
                <a:solidFill>
                  <a:srgbClr val="001291"/>
                </a:solidFill>
                <a:latin typeface="Tahoma"/>
                <a:cs typeface="Tahoma"/>
              </a:rPr>
              <a:t>l</a:t>
            </a:r>
            <a:r>
              <a:rPr sz="2000" b="1" spc="-60" dirty="0">
                <a:solidFill>
                  <a:srgbClr val="001291"/>
                </a:solidFill>
                <a:latin typeface="Tahoma"/>
                <a:cs typeface="Tahoma"/>
              </a:rPr>
              <a:t>orat</a:t>
            </a:r>
            <a:r>
              <a:rPr sz="2000" b="1" spc="-45" dirty="0">
                <a:solidFill>
                  <a:srgbClr val="001291"/>
                </a:solidFill>
                <a:latin typeface="Tahoma"/>
                <a:cs typeface="Tahoma"/>
              </a:rPr>
              <a:t>i</a:t>
            </a:r>
            <a:r>
              <a:rPr sz="2000" b="1" spc="-35" dirty="0">
                <a:solidFill>
                  <a:srgbClr val="001291"/>
                </a:solidFill>
                <a:latin typeface="Tahoma"/>
                <a:cs typeface="Tahoma"/>
              </a:rPr>
              <a:t>on</a:t>
            </a:r>
            <a:r>
              <a:rPr sz="2000" b="1" spc="-50" dirty="0">
                <a:solidFill>
                  <a:srgbClr val="001291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001291"/>
                </a:solidFill>
                <a:latin typeface="Tahoma"/>
                <a:cs typeface="Tahoma"/>
              </a:rPr>
              <a:t>level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-105" dirty="0">
                <a:latin typeface="Verdana"/>
                <a:cs typeface="Verdana"/>
              </a:rPr>
              <a:t>GIS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Editor</a:t>
            </a:r>
            <a:endParaRPr sz="2000">
              <a:latin typeface="Verdana"/>
              <a:cs typeface="Verdana"/>
            </a:endParaRPr>
          </a:p>
          <a:p>
            <a:pPr marL="355600" marR="8677910">
              <a:lnSpc>
                <a:spcPct val="100000"/>
              </a:lnSpc>
            </a:pPr>
            <a:r>
              <a:rPr sz="2000" spc="-105" dirty="0">
                <a:latin typeface="Verdana"/>
                <a:cs typeface="Verdana"/>
              </a:rPr>
              <a:t>GIS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Te</a:t>
            </a:r>
            <a:r>
              <a:rPr sz="2000" spc="-35" dirty="0">
                <a:latin typeface="Verdana"/>
                <a:cs typeface="Verdana"/>
              </a:rPr>
              <a:t>chnician  </a:t>
            </a:r>
            <a:r>
              <a:rPr sz="2000" spc="-105" dirty="0">
                <a:latin typeface="Verdana"/>
                <a:cs typeface="Verdana"/>
              </a:rPr>
              <a:t>GIS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of</a:t>
            </a:r>
            <a:r>
              <a:rPr sz="2000" spc="-15" dirty="0">
                <a:latin typeface="Verdana"/>
                <a:cs typeface="Verdana"/>
              </a:rPr>
              <a:t>f</a:t>
            </a:r>
            <a:r>
              <a:rPr sz="2000" spc="-45" dirty="0">
                <a:latin typeface="Verdana"/>
                <a:cs typeface="Verdana"/>
              </a:rPr>
              <a:t>icer  </a:t>
            </a:r>
            <a:r>
              <a:rPr sz="2000" spc="-75" dirty="0">
                <a:latin typeface="Verdana"/>
                <a:cs typeface="Verdana"/>
              </a:rPr>
              <a:t>Draftsman</a:t>
            </a:r>
            <a:endParaRPr sz="2000">
              <a:latin typeface="Verdana"/>
              <a:cs typeface="Verdana"/>
            </a:endParaRPr>
          </a:p>
          <a:p>
            <a:pPr marL="355600" marR="8695055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Verdana"/>
                <a:cs typeface="Verdana"/>
              </a:rPr>
              <a:t>Jr</a:t>
            </a:r>
            <a:r>
              <a:rPr sz="2000" spc="-15" dirty="0">
                <a:latin typeface="Verdana"/>
                <a:cs typeface="Verdana"/>
              </a:rPr>
              <a:t>.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GIS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55" dirty="0">
                <a:latin typeface="Verdana"/>
                <a:cs typeface="Verdana"/>
              </a:rPr>
              <a:t>lyst  </a:t>
            </a:r>
            <a:r>
              <a:rPr sz="2000" spc="-65" dirty="0">
                <a:latin typeface="Verdana"/>
                <a:cs typeface="Verdana"/>
              </a:rPr>
              <a:t>Digitizer</a:t>
            </a:r>
            <a:endParaRPr sz="2000">
              <a:latin typeface="Verdana"/>
              <a:cs typeface="Verdana"/>
            </a:endParaRPr>
          </a:p>
          <a:p>
            <a:pPr marL="355600" marR="7747000">
              <a:lnSpc>
                <a:spcPct val="100000"/>
              </a:lnSpc>
            </a:pPr>
            <a:r>
              <a:rPr sz="2000" spc="-20" dirty="0">
                <a:latin typeface="Verdana"/>
                <a:cs typeface="Verdana"/>
              </a:rPr>
              <a:t>Jr</a:t>
            </a:r>
            <a:r>
              <a:rPr sz="2000" spc="-15" dirty="0">
                <a:latin typeface="Verdana"/>
                <a:cs typeface="Verdana"/>
              </a:rPr>
              <a:t>.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GIS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Web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Dev</a:t>
            </a:r>
            <a:r>
              <a:rPr sz="2000" spc="-75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loper  </a:t>
            </a:r>
            <a:r>
              <a:rPr sz="2000" spc="-40" dirty="0">
                <a:latin typeface="Verdana"/>
                <a:cs typeface="Verdana"/>
              </a:rPr>
              <a:t>S</a:t>
            </a:r>
            <a:r>
              <a:rPr sz="2000" spc="-50" dirty="0">
                <a:latin typeface="Verdana"/>
                <a:cs typeface="Verdana"/>
              </a:rPr>
              <a:t>patial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Da</a:t>
            </a:r>
            <a:r>
              <a:rPr sz="2000" spc="-65" dirty="0">
                <a:latin typeface="Verdana"/>
                <a:cs typeface="Verdana"/>
              </a:rPr>
              <a:t>t</a:t>
            </a:r>
            <a:r>
              <a:rPr sz="2000" spc="-90" dirty="0">
                <a:latin typeface="Verdana"/>
                <a:cs typeface="Verdana"/>
              </a:rPr>
              <a:t>a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Handler  </a:t>
            </a:r>
            <a:r>
              <a:rPr sz="2000" spc="-20" dirty="0">
                <a:latin typeface="Verdana"/>
                <a:cs typeface="Verdana"/>
              </a:rPr>
              <a:t>Jr</a:t>
            </a:r>
            <a:r>
              <a:rPr sz="2000" spc="-15" dirty="0">
                <a:latin typeface="Verdana"/>
                <a:cs typeface="Verdana"/>
              </a:rPr>
              <a:t>.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Spatial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DBA</a:t>
            </a:r>
            <a:endParaRPr sz="2000">
              <a:latin typeface="Verdana"/>
              <a:cs typeface="Verdana"/>
            </a:endParaRPr>
          </a:p>
          <a:p>
            <a:pPr marL="355600" marR="7113905">
              <a:lnSpc>
                <a:spcPct val="100000"/>
              </a:lnSpc>
            </a:pPr>
            <a:r>
              <a:rPr sz="2000" spc="-20" dirty="0">
                <a:latin typeface="Verdana"/>
                <a:cs typeface="Verdana"/>
              </a:rPr>
              <a:t>Jr</a:t>
            </a:r>
            <a:r>
              <a:rPr sz="2000" spc="-15" dirty="0">
                <a:latin typeface="Verdana"/>
                <a:cs typeface="Verdana"/>
              </a:rPr>
              <a:t>.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GIS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Fron</a:t>
            </a:r>
            <a:r>
              <a:rPr sz="2000" spc="-35" dirty="0">
                <a:latin typeface="Verdana"/>
                <a:cs typeface="Verdana"/>
              </a:rPr>
              <a:t>t</a:t>
            </a:r>
            <a:r>
              <a:rPr sz="2000" spc="-245" dirty="0">
                <a:latin typeface="Verdana"/>
                <a:cs typeface="Verdana"/>
              </a:rPr>
              <a:t>-</a:t>
            </a:r>
            <a:r>
              <a:rPr sz="2000" spc="-35" dirty="0">
                <a:latin typeface="Verdana"/>
                <a:cs typeface="Verdana"/>
              </a:rPr>
              <a:t>End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D</a:t>
            </a:r>
            <a:r>
              <a:rPr sz="2000" spc="-75" dirty="0">
                <a:latin typeface="Verdana"/>
                <a:cs typeface="Verdana"/>
              </a:rPr>
              <a:t>e</a:t>
            </a:r>
            <a:r>
              <a:rPr sz="2000" spc="-45" dirty="0">
                <a:latin typeface="Verdana"/>
                <a:cs typeface="Verdana"/>
              </a:rPr>
              <a:t>veloper  </a:t>
            </a:r>
            <a:r>
              <a:rPr sz="2000" spc="-110" dirty="0">
                <a:latin typeface="Verdana"/>
                <a:cs typeface="Verdana"/>
              </a:rPr>
              <a:t>D</a:t>
            </a:r>
            <a:r>
              <a:rPr sz="2000" spc="-80" dirty="0">
                <a:latin typeface="Verdana"/>
                <a:cs typeface="Verdana"/>
              </a:rPr>
              <a:t>a</a:t>
            </a:r>
            <a:r>
              <a:rPr sz="2000" spc="-105" dirty="0">
                <a:latin typeface="Verdana"/>
                <a:cs typeface="Verdana"/>
              </a:rPr>
              <a:t>ta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ex</a:t>
            </a:r>
            <a:r>
              <a:rPr sz="2000" spc="-65" dirty="0">
                <a:latin typeface="Verdana"/>
                <a:cs typeface="Verdana"/>
              </a:rPr>
              <a:t>t</a:t>
            </a:r>
            <a:r>
              <a:rPr sz="2000" spc="-75" dirty="0">
                <a:latin typeface="Verdana"/>
                <a:cs typeface="Verdana"/>
              </a:rPr>
              <a:t>ra</a:t>
            </a:r>
            <a:r>
              <a:rPr sz="2000" spc="-65" dirty="0">
                <a:latin typeface="Verdana"/>
                <a:cs typeface="Verdana"/>
              </a:rPr>
              <a:t>c</a:t>
            </a:r>
            <a:r>
              <a:rPr sz="2000" spc="-40" dirty="0">
                <a:latin typeface="Verdana"/>
                <a:cs typeface="Verdana"/>
              </a:rPr>
              <a:t>tion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sp</a:t>
            </a:r>
            <a:r>
              <a:rPr sz="2000" spc="-45" dirty="0">
                <a:latin typeface="Verdana"/>
                <a:cs typeface="Verdana"/>
              </a:rPr>
              <a:t>e</a:t>
            </a:r>
            <a:r>
              <a:rPr sz="2000" spc="-25" dirty="0">
                <a:latin typeface="Verdana"/>
                <a:cs typeface="Verdana"/>
              </a:rPr>
              <a:t>ciali</a:t>
            </a:r>
            <a:r>
              <a:rPr sz="2000" spc="-85" dirty="0">
                <a:latin typeface="Verdana"/>
                <a:cs typeface="Verdana"/>
              </a:rPr>
              <a:t>st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21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38596"/>
            <a:ext cx="7764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>
                <a:solidFill>
                  <a:srgbClr val="001291"/>
                </a:solidFill>
              </a:rPr>
              <a:t>2.</a:t>
            </a:r>
            <a:r>
              <a:rPr sz="4800" spc="-65" dirty="0">
                <a:solidFill>
                  <a:srgbClr val="001291"/>
                </a:solidFill>
              </a:rPr>
              <a:t> </a:t>
            </a:r>
            <a:r>
              <a:rPr sz="4800" spc="-220" dirty="0">
                <a:solidFill>
                  <a:srgbClr val="001291"/>
                </a:solidFill>
              </a:rPr>
              <a:t>Intermediate</a:t>
            </a:r>
            <a:r>
              <a:rPr sz="4800" spc="-45" dirty="0">
                <a:solidFill>
                  <a:srgbClr val="001291"/>
                </a:solidFill>
              </a:rPr>
              <a:t> </a:t>
            </a:r>
            <a:r>
              <a:rPr sz="4800" spc="-140" dirty="0">
                <a:solidFill>
                  <a:srgbClr val="001291"/>
                </a:solidFill>
              </a:rPr>
              <a:t>Level</a:t>
            </a:r>
            <a:r>
              <a:rPr sz="4800" spc="-40" dirty="0">
                <a:solidFill>
                  <a:srgbClr val="001291"/>
                </a:solidFill>
              </a:rPr>
              <a:t> </a:t>
            </a:r>
            <a:r>
              <a:rPr sz="4800" spc="-130" dirty="0">
                <a:solidFill>
                  <a:srgbClr val="001291"/>
                </a:solidFill>
              </a:rPr>
              <a:t>titles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26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740" y="1245973"/>
            <a:ext cx="12113260" cy="5457825"/>
            <a:chOff x="-8762" y="1152525"/>
            <a:chExt cx="12113260" cy="5457825"/>
          </a:xfrm>
        </p:grpSpPr>
        <p:sp>
          <p:nvSpPr>
            <p:cNvPr id="6" name="object 6"/>
            <p:cNvSpPr/>
            <p:nvPr/>
          </p:nvSpPr>
          <p:spPr>
            <a:xfrm>
              <a:off x="762" y="1162050"/>
              <a:ext cx="12094210" cy="19685"/>
            </a:xfrm>
            <a:custGeom>
              <a:avLst/>
              <a:gdLst/>
              <a:ahLst/>
              <a:cxnLst/>
              <a:rect l="l" t="t" r="r" b="b"/>
              <a:pathLst>
                <a:path w="12094210" h="19684">
                  <a:moveTo>
                    <a:pt x="0" y="19685"/>
                  </a:moveTo>
                  <a:lnTo>
                    <a:pt x="12093702" y="0"/>
                  </a:lnTo>
                </a:path>
              </a:pathLst>
            </a:custGeom>
            <a:ln w="19050">
              <a:solidFill>
                <a:srgbClr val="FF90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1181100"/>
              <a:ext cx="11254740" cy="5422900"/>
            </a:xfrm>
            <a:custGeom>
              <a:avLst/>
              <a:gdLst/>
              <a:ahLst/>
              <a:cxnLst/>
              <a:rect l="l" t="t" r="r" b="b"/>
              <a:pathLst>
                <a:path w="11254740" h="5422900">
                  <a:moveTo>
                    <a:pt x="11254740" y="0"/>
                  </a:moveTo>
                  <a:lnTo>
                    <a:pt x="0" y="0"/>
                  </a:lnTo>
                  <a:lnTo>
                    <a:pt x="0" y="5422392"/>
                  </a:lnTo>
                  <a:lnTo>
                    <a:pt x="11254740" y="5422392"/>
                  </a:lnTo>
                  <a:lnTo>
                    <a:pt x="11254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1181100"/>
              <a:ext cx="11254740" cy="5422900"/>
            </a:xfrm>
            <a:custGeom>
              <a:avLst/>
              <a:gdLst/>
              <a:ahLst/>
              <a:cxnLst/>
              <a:rect l="l" t="t" r="r" b="b"/>
              <a:pathLst>
                <a:path w="11254740" h="5422900">
                  <a:moveTo>
                    <a:pt x="0" y="5422392"/>
                  </a:moveTo>
                  <a:lnTo>
                    <a:pt x="11254740" y="5422392"/>
                  </a:lnTo>
                  <a:lnTo>
                    <a:pt x="11254740" y="0"/>
                  </a:lnTo>
                  <a:lnTo>
                    <a:pt x="0" y="0"/>
                  </a:lnTo>
                  <a:lnTo>
                    <a:pt x="0" y="54223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1449197"/>
              <a:ext cx="254508" cy="248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1875916"/>
              <a:ext cx="254508" cy="2484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2302636"/>
              <a:ext cx="254508" cy="248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2729357"/>
              <a:ext cx="254508" cy="2484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156076"/>
              <a:ext cx="254508" cy="2484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582797"/>
              <a:ext cx="254508" cy="2484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4009517"/>
              <a:ext cx="254508" cy="24841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60094" y="1336293"/>
            <a:ext cx="528193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5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-75" dirty="0">
                <a:latin typeface="Verdana"/>
                <a:cs typeface="Verdana"/>
              </a:rPr>
              <a:t>al</a:t>
            </a:r>
            <a:r>
              <a:rPr sz="2800" spc="-80" dirty="0">
                <a:latin typeface="Verdana"/>
                <a:cs typeface="Verdana"/>
              </a:rPr>
              <a:t>y</a:t>
            </a:r>
            <a:r>
              <a:rPr sz="2800" spc="-120" dirty="0">
                <a:latin typeface="Verdana"/>
                <a:cs typeface="Verdana"/>
              </a:rPr>
              <a:t>st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Dat</a:t>
            </a:r>
            <a:r>
              <a:rPr sz="2800" spc="-145" dirty="0">
                <a:latin typeface="Verdana"/>
                <a:cs typeface="Verdana"/>
              </a:rPr>
              <a:t>a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E</a:t>
            </a:r>
            <a:r>
              <a:rPr sz="2800" spc="-75" dirty="0">
                <a:latin typeface="Verdana"/>
                <a:cs typeface="Verdana"/>
              </a:rPr>
              <a:t>ngineer</a:t>
            </a:r>
            <a:endParaRPr sz="28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800" spc="-45" dirty="0">
                <a:latin typeface="Verdana"/>
                <a:cs typeface="Verdana"/>
              </a:rPr>
              <a:t>S</a:t>
            </a:r>
            <a:r>
              <a:rPr sz="2800" spc="-55" dirty="0">
                <a:latin typeface="Verdana"/>
                <a:cs typeface="Verdana"/>
              </a:rPr>
              <a:t>p</a:t>
            </a:r>
            <a:r>
              <a:rPr sz="2800" spc="-190" dirty="0">
                <a:latin typeface="Verdana"/>
                <a:cs typeface="Verdana"/>
              </a:rPr>
              <a:t>a</a:t>
            </a:r>
            <a:r>
              <a:rPr sz="2800" spc="-114" dirty="0">
                <a:latin typeface="Verdana"/>
                <a:cs typeface="Verdana"/>
              </a:rPr>
              <a:t>t</a:t>
            </a:r>
            <a:r>
              <a:rPr sz="2800" spc="-40" dirty="0">
                <a:latin typeface="Verdana"/>
                <a:cs typeface="Verdana"/>
              </a:rPr>
              <a:t>ial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75" dirty="0">
                <a:latin typeface="Verdana"/>
                <a:cs typeface="Verdana"/>
              </a:rPr>
              <a:t>Da</a:t>
            </a:r>
            <a:r>
              <a:rPr sz="2800" spc="-95" dirty="0">
                <a:latin typeface="Verdana"/>
                <a:cs typeface="Verdana"/>
              </a:rPr>
              <a:t>t</a:t>
            </a:r>
            <a:r>
              <a:rPr sz="2800" spc="-100" dirty="0">
                <a:latin typeface="Verdana"/>
                <a:cs typeface="Verdana"/>
              </a:rPr>
              <a:t>aba</a:t>
            </a:r>
            <a:r>
              <a:rPr sz="2800" spc="-75" dirty="0">
                <a:latin typeface="Verdana"/>
                <a:cs typeface="Verdana"/>
              </a:rPr>
              <a:t>s</a:t>
            </a:r>
            <a:r>
              <a:rPr sz="2800" spc="-114" dirty="0">
                <a:latin typeface="Verdana"/>
                <a:cs typeface="Verdana"/>
              </a:rPr>
              <a:t>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Administ</a:t>
            </a:r>
            <a:r>
              <a:rPr sz="2800" spc="-35" dirty="0">
                <a:latin typeface="Verdana"/>
                <a:cs typeface="Verdana"/>
              </a:rPr>
              <a:t>r</a:t>
            </a:r>
            <a:r>
              <a:rPr sz="2800" spc="-190" dirty="0">
                <a:latin typeface="Verdana"/>
                <a:cs typeface="Verdana"/>
              </a:rPr>
              <a:t>a</a:t>
            </a:r>
            <a:r>
              <a:rPr sz="2800" spc="-114" dirty="0">
                <a:latin typeface="Verdana"/>
                <a:cs typeface="Verdana"/>
              </a:rPr>
              <a:t>t</a:t>
            </a:r>
            <a:r>
              <a:rPr sz="2800" spc="-45" dirty="0">
                <a:latin typeface="Verdana"/>
                <a:cs typeface="Verdana"/>
              </a:rPr>
              <a:t>or  </a:t>
            </a: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F</a:t>
            </a:r>
            <a:r>
              <a:rPr sz="2800" spc="-65" dirty="0">
                <a:latin typeface="Verdana"/>
                <a:cs typeface="Verdana"/>
              </a:rPr>
              <a:t>r</a:t>
            </a:r>
            <a:r>
              <a:rPr sz="2800" spc="-30" dirty="0">
                <a:latin typeface="Verdana"/>
                <a:cs typeface="Verdana"/>
              </a:rPr>
              <a:t>o</a:t>
            </a:r>
            <a:r>
              <a:rPr sz="2800" spc="-45" dirty="0">
                <a:latin typeface="Verdana"/>
                <a:cs typeface="Verdana"/>
              </a:rPr>
              <a:t>n</a:t>
            </a:r>
            <a:r>
              <a:rPr sz="2800" spc="-170" dirty="0">
                <a:latin typeface="Verdana"/>
                <a:cs typeface="Verdana"/>
              </a:rPr>
              <a:t>t</a:t>
            </a:r>
            <a:r>
              <a:rPr sz="2800" spc="-340" dirty="0">
                <a:latin typeface="Verdana"/>
                <a:cs typeface="Verdana"/>
              </a:rPr>
              <a:t>-</a:t>
            </a:r>
            <a:r>
              <a:rPr sz="2800" spc="-65" dirty="0">
                <a:latin typeface="Verdana"/>
                <a:cs typeface="Verdana"/>
              </a:rPr>
              <a:t>E</a:t>
            </a:r>
            <a:r>
              <a:rPr sz="2800" spc="-80" dirty="0">
                <a:latin typeface="Verdana"/>
                <a:cs typeface="Verdana"/>
              </a:rPr>
              <a:t>n</a:t>
            </a:r>
            <a:r>
              <a:rPr sz="2800" spc="-40" dirty="0">
                <a:latin typeface="Verdana"/>
                <a:cs typeface="Verdana"/>
              </a:rPr>
              <a:t>d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Deve</a:t>
            </a:r>
            <a:r>
              <a:rPr sz="2800" spc="-40" dirty="0">
                <a:latin typeface="Verdana"/>
                <a:cs typeface="Verdana"/>
              </a:rPr>
              <a:t>l</a:t>
            </a:r>
            <a:r>
              <a:rPr sz="2800" spc="-15" dirty="0">
                <a:latin typeface="Verdana"/>
                <a:cs typeface="Verdana"/>
              </a:rPr>
              <a:t>o</a:t>
            </a:r>
            <a:r>
              <a:rPr sz="2800" spc="-30" dirty="0">
                <a:latin typeface="Verdana"/>
                <a:cs typeface="Verdana"/>
              </a:rPr>
              <a:t>p</a:t>
            </a:r>
            <a:r>
              <a:rPr sz="2800" spc="-114" dirty="0">
                <a:latin typeface="Verdana"/>
                <a:cs typeface="Verdana"/>
              </a:rPr>
              <a:t>er</a:t>
            </a:r>
            <a:endParaRPr sz="2800" dirty="0">
              <a:latin typeface="Verdana"/>
              <a:cs typeface="Verdana"/>
            </a:endParaRPr>
          </a:p>
          <a:p>
            <a:pPr marL="12700" marR="636270">
              <a:lnSpc>
                <a:spcPct val="100000"/>
              </a:lnSpc>
            </a:pP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Dat</a:t>
            </a:r>
            <a:r>
              <a:rPr sz="2800" spc="-145" dirty="0">
                <a:latin typeface="Verdana"/>
                <a:cs typeface="Verdana"/>
              </a:rPr>
              <a:t>a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05" dirty="0">
                <a:latin typeface="Verdana"/>
                <a:cs typeface="Verdana"/>
              </a:rPr>
              <a:t>Capture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S</a:t>
            </a:r>
            <a:r>
              <a:rPr sz="2800" spc="-55" dirty="0">
                <a:latin typeface="Verdana"/>
                <a:cs typeface="Verdana"/>
              </a:rPr>
              <a:t>p</a:t>
            </a:r>
            <a:r>
              <a:rPr sz="2800" spc="-100" dirty="0">
                <a:latin typeface="Verdana"/>
                <a:cs typeface="Verdana"/>
              </a:rPr>
              <a:t>e</a:t>
            </a:r>
            <a:r>
              <a:rPr sz="2800" spc="-80" dirty="0">
                <a:latin typeface="Verdana"/>
                <a:cs typeface="Verdana"/>
              </a:rPr>
              <a:t>c</a:t>
            </a:r>
            <a:r>
              <a:rPr sz="2800" spc="-45" dirty="0">
                <a:latin typeface="Verdana"/>
                <a:cs typeface="Verdana"/>
              </a:rPr>
              <a:t>ia</a:t>
            </a:r>
            <a:r>
              <a:rPr sz="2800" spc="-25" dirty="0">
                <a:latin typeface="Verdana"/>
                <a:cs typeface="Verdana"/>
              </a:rPr>
              <a:t>l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30" dirty="0">
                <a:latin typeface="Verdana"/>
                <a:cs typeface="Verdana"/>
              </a:rPr>
              <a:t>s</a:t>
            </a:r>
            <a:r>
              <a:rPr sz="2800" spc="-160" dirty="0">
                <a:latin typeface="Verdana"/>
                <a:cs typeface="Verdana"/>
              </a:rPr>
              <a:t>t  </a:t>
            </a: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Mapping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Technic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80" dirty="0">
                <a:latin typeface="Verdana"/>
                <a:cs typeface="Verdana"/>
              </a:rPr>
              <a:t>an  </a:t>
            </a: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B</a:t>
            </a:r>
            <a:r>
              <a:rPr sz="2800" spc="-75" dirty="0">
                <a:latin typeface="Verdana"/>
                <a:cs typeface="Verdana"/>
              </a:rPr>
              <a:t>u</a:t>
            </a:r>
            <a:r>
              <a:rPr sz="2800" spc="-60" dirty="0">
                <a:latin typeface="Verdana"/>
                <a:cs typeface="Verdana"/>
              </a:rPr>
              <a:t>sine</a:t>
            </a:r>
            <a:r>
              <a:rPr sz="2800" spc="-55" dirty="0">
                <a:latin typeface="Verdana"/>
                <a:cs typeface="Verdana"/>
              </a:rPr>
              <a:t>s</a:t>
            </a:r>
            <a:r>
              <a:rPr sz="2800" spc="-60" dirty="0">
                <a:latin typeface="Verdana"/>
                <a:cs typeface="Verdana"/>
              </a:rPr>
              <a:t>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Analy</a:t>
            </a:r>
            <a:r>
              <a:rPr sz="2800" spc="-35" dirty="0">
                <a:latin typeface="Verdana"/>
                <a:cs typeface="Verdana"/>
              </a:rPr>
              <a:t>s</a:t>
            </a:r>
            <a:r>
              <a:rPr sz="2800" spc="-175" dirty="0">
                <a:latin typeface="Verdana"/>
                <a:cs typeface="Verdana"/>
              </a:rPr>
              <a:t>t</a:t>
            </a:r>
            <a:endParaRPr sz="2800" dirty="0">
              <a:latin typeface="Verdana"/>
              <a:cs typeface="Verdana"/>
            </a:endParaRPr>
          </a:p>
        </p:txBody>
      </p:sp>
      <p:pic>
        <p:nvPicPr>
          <p:cNvPr id="17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1272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36295"/>
            <a:ext cx="67792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80" dirty="0">
                <a:solidFill>
                  <a:srgbClr val="001291"/>
                </a:solidFill>
              </a:rPr>
              <a:t>3</a:t>
            </a:r>
            <a:r>
              <a:rPr sz="4800" spc="-185" dirty="0">
                <a:solidFill>
                  <a:srgbClr val="001291"/>
                </a:solidFill>
              </a:rPr>
              <a:t>.</a:t>
            </a:r>
            <a:r>
              <a:rPr sz="4800" spc="-60" dirty="0">
                <a:solidFill>
                  <a:srgbClr val="001291"/>
                </a:solidFill>
              </a:rPr>
              <a:t> </a:t>
            </a:r>
            <a:r>
              <a:rPr sz="4800" spc="-114" dirty="0">
                <a:solidFill>
                  <a:srgbClr val="001291"/>
                </a:solidFill>
              </a:rPr>
              <a:t>Manager</a:t>
            </a:r>
            <a:r>
              <a:rPr sz="4800" spc="-45" dirty="0">
                <a:solidFill>
                  <a:srgbClr val="001291"/>
                </a:solidFill>
              </a:rPr>
              <a:t> </a:t>
            </a:r>
            <a:r>
              <a:rPr sz="4800" spc="-155" dirty="0">
                <a:solidFill>
                  <a:srgbClr val="001291"/>
                </a:solidFill>
              </a:rPr>
              <a:t>Leve</a:t>
            </a:r>
            <a:r>
              <a:rPr sz="4800" spc="-80" dirty="0">
                <a:solidFill>
                  <a:srgbClr val="001291"/>
                </a:solidFill>
              </a:rPr>
              <a:t>l</a:t>
            </a:r>
            <a:r>
              <a:rPr sz="4800" spc="-35" dirty="0">
                <a:solidFill>
                  <a:srgbClr val="001291"/>
                </a:solidFill>
              </a:rPr>
              <a:t> </a:t>
            </a:r>
            <a:r>
              <a:rPr sz="4800" spc="-170" dirty="0">
                <a:solidFill>
                  <a:srgbClr val="001291"/>
                </a:solidFill>
              </a:rPr>
              <a:t>titles: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27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38200" y="1671827"/>
            <a:ext cx="11254740" cy="5049520"/>
            <a:chOff x="838200" y="1671827"/>
            <a:chExt cx="11254740" cy="5049520"/>
          </a:xfrm>
        </p:grpSpPr>
        <p:sp>
          <p:nvSpPr>
            <p:cNvPr id="7" name="object 7"/>
            <p:cNvSpPr/>
            <p:nvPr/>
          </p:nvSpPr>
          <p:spPr>
            <a:xfrm>
              <a:off x="838200" y="1671827"/>
              <a:ext cx="11254740" cy="5049520"/>
            </a:xfrm>
            <a:custGeom>
              <a:avLst/>
              <a:gdLst/>
              <a:ahLst/>
              <a:cxnLst/>
              <a:rect l="l" t="t" r="r" b="b"/>
              <a:pathLst>
                <a:path w="11254740" h="5049520">
                  <a:moveTo>
                    <a:pt x="11254740" y="0"/>
                  </a:moveTo>
                  <a:lnTo>
                    <a:pt x="0" y="0"/>
                  </a:lnTo>
                  <a:lnTo>
                    <a:pt x="0" y="5049012"/>
                  </a:lnTo>
                  <a:lnTo>
                    <a:pt x="11254740" y="5049012"/>
                  </a:lnTo>
                  <a:lnTo>
                    <a:pt x="11254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1692528"/>
              <a:ext cx="254508" cy="2484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119248"/>
              <a:ext cx="254508" cy="248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545969"/>
              <a:ext cx="254508" cy="2484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972688"/>
              <a:ext cx="254508" cy="248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3399408"/>
              <a:ext cx="254508" cy="2484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3826129"/>
              <a:ext cx="254508" cy="2484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4252848"/>
              <a:ext cx="254508" cy="2484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4679569"/>
              <a:ext cx="254508" cy="24841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60094" y="1579879"/>
            <a:ext cx="557784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86560">
              <a:lnSpc>
                <a:spcPct val="100000"/>
              </a:lnSpc>
              <a:spcBef>
                <a:spcPts val="95"/>
              </a:spcBef>
            </a:pPr>
            <a:r>
              <a:rPr sz="2800" spc="-85" dirty="0">
                <a:latin typeface="Verdana"/>
                <a:cs typeface="Verdana"/>
              </a:rPr>
              <a:t>Ch</a:t>
            </a:r>
            <a:r>
              <a:rPr sz="2800" spc="-55" dirty="0">
                <a:latin typeface="Verdana"/>
                <a:cs typeface="Verdana"/>
              </a:rPr>
              <a:t>ief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offic</a:t>
            </a:r>
            <a:r>
              <a:rPr sz="2800" spc="-135" dirty="0">
                <a:latin typeface="Verdana"/>
                <a:cs typeface="Verdana"/>
              </a:rPr>
              <a:t>e</a:t>
            </a:r>
            <a:r>
              <a:rPr sz="2800" spc="-95" dirty="0">
                <a:latin typeface="Verdana"/>
                <a:cs typeface="Verdana"/>
              </a:rPr>
              <a:t>r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(CGO)  </a:t>
            </a: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Manager</a:t>
            </a:r>
            <a:endParaRPr sz="2800">
              <a:latin typeface="Verdana"/>
              <a:cs typeface="Verdana"/>
            </a:endParaRPr>
          </a:p>
          <a:p>
            <a:pPr marL="12700" marR="2987675">
              <a:lnSpc>
                <a:spcPct val="100000"/>
              </a:lnSpc>
            </a:pP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superv</a:t>
            </a:r>
            <a:r>
              <a:rPr sz="2800" spc="-30" dirty="0">
                <a:latin typeface="Verdana"/>
                <a:cs typeface="Verdana"/>
              </a:rPr>
              <a:t>i</a:t>
            </a:r>
            <a:r>
              <a:rPr sz="2800" spc="-50" dirty="0">
                <a:latin typeface="Verdana"/>
                <a:cs typeface="Verdana"/>
              </a:rPr>
              <a:t>sor  </a:t>
            </a: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S</a:t>
            </a:r>
            <a:r>
              <a:rPr sz="2800" spc="-60" dirty="0">
                <a:latin typeface="Verdana"/>
                <a:cs typeface="Verdana"/>
              </a:rPr>
              <a:t>p</a:t>
            </a:r>
            <a:r>
              <a:rPr sz="2800" spc="-100" dirty="0">
                <a:latin typeface="Verdana"/>
                <a:cs typeface="Verdana"/>
              </a:rPr>
              <a:t>e</a:t>
            </a:r>
            <a:r>
              <a:rPr sz="2800" spc="-80" dirty="0">
                <a:latin typeface="Verdana"/>
                <a:cs typeface="Verdana"/>
              </a:rPr>
              <a:t>c</a:t>
            </a:r>
            <a:r>
              <a:rPr sz="2800" spc="-45" dirty="0">
                <a:latin typeface="Verdana"/>
                <a:cs typeface="Verdana"/>
              </a:rPr>
              <a:t>ia</a:t>
            </a:r>
            <a:r>
              <a:rPr sz="2800" spc="-25" dirty="0">
                <a:latin typeface="Verdana"/>
                <a:cs typeface="Verdana"/>
              </a:rPr>
              <a:t>l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30" dirty="0">
                <a:latin typeface="Verdana"/>
                <a:cs typeface="Verdana"/>
              </a:rPr>
              <a:t>s</a:t>
            </a:r>
            <a:r>
              <a:rPr sz="2800" spc="-160" dirty="0">
                <a:latin typeface="Verdana"/>
                <a:cs typeface="Verdana"/>
              </a:rPr>
              <a:t>t  </a:t>
            </a: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Team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Lead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spc="-150" dirty="0">
                <a:latin typeface="Verdana"/>
                <a:cs typeface="Verdana"/>
              </a:rPr>
              <a:t>GIS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pro</a:t>
            </a:r>
            <a:r>
              <a:rPr sz="2800" spc="-65" dirty="0">
                <a:latin typeface="Verdana"/>
                <a:cs typeface="Verdana"/>
              </a:rPr>
              <a:t>d</a:t>
            </a:r>
            <a:r>
              <a:rPr sz="2800" spc="-100" dirty="0">
                <a:latin typeface="Verdana"/>
                <a:cs typeface="Verdana"/>
              </a:rPr>
              <a:t>uct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manager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75" dirty="0">
                <a:latin typeface="Verdana"/>
                <a:cs typeface="Verdana"/>
              </a:rPr>
              <a:t>Geospa</a:t>
            </a:r>
            <a:r>
              <a:rPr sz="2800" spc="-45" dirty="0">
                <a:latin typeface="Verdana"/>
                <a:cs typeface="Verdana"/>
              </a:rPr>
              <a:t>t</a:t>
            </a:r>
            <a:r>
              <a:rPr sz="2800" spc="-40" dirty="0">
                <a:latin typeface="Verdana"/>
                <a:cs typeface="Verdana"/>
              </a:rPr>
              <a:t>ial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S</a:t>
            </a:r>
            <a:r>
              <a:rPr sz="2800" spc="-65" dirty="0">
                <a:latin typeface="Verdana"/>
                <a:cs typeface="Verdana"/>
              </a:rPr>
              <a:t>u</a:t>
            </a:r>
            <a:r>
              <a:rPr sz="2800" spc="-100" dirty="0">
                <a:latin typeface="Verdana"/>
                <a:cs typeface="Verdana"/>
              </a:rPr>
              <a:t>bje</a:t>
            </a:r>
            <a:r>
              <a:rPr sz="2800" spc="-95" dirty="0">
                <a:latin typeface="Verdana"/>
                <a:cs typeface="Verdana"/>
              </a:rPr>
              <a:t>c</a:t>
            </a:r>
            <a:r>
              <a:rPr sz="2800" spc="-175" dirty="0">
                <a:latin typeface="Verdana"/>
                <a:cs typeface="Verdana"/>
              </a:rPr>
              <a:t>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Ma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-114" dirty="0">
                <a:latin typeface="Verdana"/>
                <a:cs typeface="Verdana"/>
              </a:rPr>
              <a:t>t</a:t>
            </a:r>
            <a:r>
              <a:rPr sz="2800" spc="-170" dirty="0">
                <a:latin typeface="Verdana"/>
                <a:cs typeface="Verdana"/>
              </a:rPr>
              <a:t>e</a:t>
            </a:r>
            <a:r>
              <a:rPr sz="2800" spc="-110" dirty="0">
                <a:latin typeface="Verdana"/>
                <a:cs typeface="Verdana"/>
              </a:rPr>
              <a:t>r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E</a:t>
            </a:r>
            <a:r>
              <a:rPr sz="2800" spc="-105" dirty="0">
                <a:latin typeface="Verdana"/>
                <a:cs typeface="Verdana"/>
              </a:rPr>
              <a:t>xpe</a:t>
            </a:r>
            <a:r>
              <a:rPr sz="2800" spc="-65" dirty="0">
                <a:latin typeface="Verdana"/>
                <a:cs typeface="Verdana"/>
              </a:rPr>
              <a:t>r</a:t>
            </a:r>
            <a:r>
              <a:rPr sz="2800" spc="-160" dirty="0">
                <a:latin typeface="Verdana"/>
                <a:cs typeface="Verdana"/>
              </a:rPr>
              <a:t>t  </a:t>
            </a:r>
            <a:r>
              <a:rPr sz="2800" spc="-75" dirty="0">
                <a:latin typeface="Verdana"/>
                <a:cs typeface="Verdana"/>
              </a:rPr>
              <a:t>Geospa</a:t>
            </a:r>
            <a:r>
              <a:rPr sz="2800" spc="-45" dirty="0">
                <a:latin typeface="Verdana"/>
                <a:cs typeface="Verdana"/>
              </a:rPr>
              <a:t>t</a:t>
            </a:r>
            <a:r>
              <a:rPr sz="2800" spc="-40" dirty="0">
                <a:latin typeface="Verdana"/>
                <a:cs typeface="Verdana"/>
              </a:rPr>
              <a:t>ial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Sci</a:t>
            </a:r>
            <a:r>
              <a:rPr sz="2800" spc="-60" dirty="0">
                <a:latin typeface="Verdana"/>
                <a:cs typeface="Verdana"/>
              </a:rPr>
              <a:t>e</a:t>
            </a:r>
            <a:r>
              <a:rPr sz="2800" spc="-70" dirty="0">
                <a:latin typeface="Verdana"/>
                <a:cs typeface="Verdana"/>
              </a:rPr>
              <a:t>nti</a:t>
            </a:r>
            <a:r>
              <a:rPr sz="2800" spc="-80" dirty="0">
                <a:latin typeface="Verdana"/>
                <a:cs typeface="Verdana"/>
              </a:rPr>
              <a:t>s</a:t>
            </a:r>
            <a:r>
              <a:rPr sz="2800" spc="-175" dirty="0"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7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47566"/>
            <a:ext cx="754126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80" dirty="0">
                <a:solidFill>
                  <a:srgbClr val="001291"/>
                </a:solidFill>
              </a:rPr>
              <a:t>5</a:t>
            </a:r>
            <a:r>
              <a:rPr sz="4800" spc="-185" dirty="0">
                <a:solidFill>
                  <a:srgbClr val="001291"/>
                </a:solidFill>
              </a:rPr>
              <a:t>.</a:t>
            </a:r>
            <a:r>
              <a:rPr sz="4800" spc="-60" dirty="0">
                <a:solidFill>
                  <a:srgbClr val="001291"/>
                </a:solidFill>
              </a:rPr>
              <a:t> Methods</a:t>
            </a:r>
            <a:r>
              <a:rPr sz="4800" spc="-55" dirty="0">
                <a:solidFill>
                  <a:srgbClr val="001291"/>
                </a:solidFill>
              </a:rPr>
              <a:t> </a:t>
            </a:r>
            <a:r>
              <a:rPr lang="en-US" sz="4800" spc="-55" dirty="0" smtClean="0">
                <a:solidFill>
                  <a:srgbClr val="001291"/>
                </a:solidFill>
              </a:rPr>
              <a:t>or </a:t>
            </a:r>
            <a:r>
              <a:rPr sz="4800" spc="-150" dirty="0" smtClean="0">
                <a:solidFill>
                  <a:srgbClr val="001291"/>
                </a:solidFill>
              </a:rPr>
              <a:t>Procedures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36398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28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38200" y="1671827"/>
            <a:ext cx="11254740" cy="5049520"/>
            <a:chOff x="838200" y="1671827"/>
            <a:chExt cx="11254740" cy="5049520"/>
          </a:xfrm>
        </p:grpSpPr>
        <p:sp>
          <p:nvSpPr>
            <p:cNvPr id="7" name="object 7"/>
            <p:cNvSpPr/>
            <p:nvPr/>
          </p:nvSpPr>
          <p:spPr>
            <a:xfrm>
              <a:off x="838200" y="1671827"/>
              <a:ext cx="11254740" cy="5049520"/>
            </a:xfrm>
            <a:custGeom>
              <a:avLst/>
              <a:gdLst/>
              <a:ahLst/>
              <a:cxnLst/>
              <a:rect l="l" t="t" r="r" b="b"/>
              <a:pathLst>
                <a:path w="11254740" h="5049520">
                  <a:moveTo>
                    <a:pt x="11254740" y="0"/>
                  </a:moveTo>
                  <a:lnTo>
                    <a:pt x="0" y="0"/>
                  </a:lnTo>
                  <a:lnTo>
                    <a:pt x="0" y="5049012"/>
                  </a:lnTo>
                  <a:lnTo>
                    <a:pt x="11254740" y="5049012"/>
                  </a:lnTo>
                  <a:lnTo>
                    <a:pt x="11254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183000"/>
              <a:ext cx="254508" cy="2484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609720"/>
              <a:ext cx="254508" cy="248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4036441"/>
              <a:ext cx="254508" cy="24841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16939" y="2212339"/>
            <a:ext cx="1007681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80" dirty="0">
                <a:latin typeface="Cambria"/>
                <a:cs typeface="Cambria"/>
              </a:rPr>
              <a:t>Procedures</a:t>
            </a:r>
            <a:r>
              <a:rPr sz="2800" spc="5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or</a:t>
            </a:r>
            <a:r>
              <a:rPr sz="2800" spc="50" dirty="0">
                <a:latin typeface="Cambria"/>
                <a:cs typeface="Cambria"/>
              </a:rPr>
              <a:t> </a:t>
            </a:r>
            <a:r>
              <a:rPr sz="2800" spc="240" dirty="0">
                <a:latin typeface="Cambria"/>
                <a:cs typeface="Cambria"/>
              </a:rPr>
              <a:t>methods</a:t>
            </a:r>
            <a:r>
              <a:rPr sz="2800" spc="55" dirty="0">
                <a:latin typeface="Cambria"/>
                <a:cs typeface="Cambria"/>
              </a:rPr>
              <a:t> </a:t>
            </a:r>
            <a:r>
              <a:rPr sz="2800" spc="155" dirty="0">
                <a:latin typeface="Cambria"/>
                <a:cs typeface="Cambria"/>
              </a:rPr>
              <a:t>are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210" dirty="0">
                <a:latin typeface="Cambria"/>
                <a:cs typeface="Cambria"/>
              </a:rPr>
              <a:t>the</a:t>
            </a:r>
            <a:r>
              <a:rPr sz="2800" spc="55" dirty="0">
                <a:latin typeface="Cambria"/>
                <a:cs typeface="Cambria"/>
              </a:rPr>
              <a:t> </a:t>
            </a:r>
            <a:r>
              <a:rPr sz="2800" spc="204" dirty="0">
                <a:latin typeface="Cambria"/>
                <a:cs typeface="Cambria"/>
              </a:rPr>
              <a:t>techniques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200" dirty="0">
                <a:latin typeface="Cambria"/>
                <a:cs typeface="Cambria"/>
              </a:rPr>
              <a:t>to</a:t>
            </a:r>
            <a:r>
              <a:rPr sz="2800" spc="40" dirty="0">
                <a:latin typeface="Cambria"/>
                <a:cs typeface="Cambria"/>
              </a:rPr>
              <a:t> </a:t>
            </a:r>
            <a:r>
              <a:rPr sz="2800" spc="215" dirty="0">
                <a:latin typeface="Cambria"/>
                <a:cs typeface="Cambria"/>
              </a:rPr>
              <a:t>perform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280" dirty="0">
                <a:latin typeface="Cambria"/>
                <a:cs typeface="Cambria"/>
              </a:rPr>
              <a:t>GIS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90" dirty="0">
                <a:latin typeface="Cambria"/>
                <a:cs typeface="Cambria"/>
              </a:rPr>
              <a:t>workflows.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245" dirty="0">
                <a:latin typeface="Cambria"/>
                <a:cs typeface="Cambria"/>
              </a:rPr>
              <a:t>Methods</a:t>
            </a:r>
            <a:r>
              <a:rPr sz="2800" spc="50" dirty="0">
                <a:latin typeface="Cambria"/>
                <a:cs typeface="Cambria"/>
              </a:rPr>
              <a:t> </a:t>
            </a:r>
            <a:r>
              <a:rPr sz="2800" spc="254" dirty="0">
                <a:latin typeface="Cambria"/>
                <a:cs typeface="Cambria"/>
              </a:rPr>
              <a:t>come</a:t>
            </a:r>
            <a:r>
              <a:rPr sz="2800" spc="50" dirty="0">
                <a:latin typeface="Cambria"/>
                <a:cs typeface="Cambria"/>
              </a:rPr>
              <a:t> </a:t>
            </a:r>
            <a:r>
              <a:rPr sz="2800" spc="265" dirty="0">
                <a:latin typeface="Cambria"/>
                <a:cs typeface="Cambria"/>
              </a:rPr>
              <a:t>from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240" dirty="0">
                <a:latin typeface="Cambria"/>
                <a:cs typeface="Cambria"/>
              </a:rPr>
              <a:t>mother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195" dirty="0">
                <a:latin typeface="Cambria"/>
                <a:cs typeface="Cambria"/>
              </a:rPr>
              <a:t>sciences</a:t>
            </a:r>
            <a:r>
              <a:rPr sz="2800" spc="40" dirty="0">
                <a:latin typeface="Cambria"/>
                <a:cs typeface="Cambria"/>
              </a:rPr>
              <a:t> </a:t>
            </a:r>
            <a:r>
              <a:rPr sz="2800" spc="229" dirty="0">
                <a:latin typeface="Cambria"/>
                <a:cs typeface="Cambria"/>
              </a:rPr>
              <a:t>such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204" dirty="0">
                <a:latin typeface="Cambria"/>
                <a:cs typeface="Cambria"/>
              </a:rPr>
              <a:t>as</a:t>
            </a:r>
            <a:endParaRPr sz="2800">
              <a:latin typeface="Cambria"/>
              <a:cs typeface="Cambria"/>
            </a:endParaRPr>
          </a:p>
          <a:p>
            <a:pPr marL="469900" marR="7294245">
              <a:lnSpc>
                <a:spcPct val="100000"/>
              </a:lnSpc>
            </a:pPr>
            <a:r>
              <a:rPr sz="2800" spc="190" dirty="0">
                <a:latin typeface="Cambria"/>
                <a:cs typeface="Cambria"/>
              </a:rPr>
              <a:t>statistics 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85" dirty="0">
                <a:latin typeface="Cambria"/>
                <a:cs typeface="Cambria"/>
              </a:rPr>
              <a:t>mat</a:t>
            </a:r>
            <a:r>
              <a:rPr sz="2800" spc="295" dirty="0">
                <a:latin typeface="Cambria"/>
                <a:cs typeface="Cambria"/>
              </a:rPr>
              <a:t>hem</a:t>
            </a:r>
            <a:r>
              <a:rPr sz="2800" spc="220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ti</a:t>
            </a:r>
            <a:r>
              <a:rPr sz="2800" spc="235" dirty="0">
                <a:latin typeface="Cambria"/>
                <a:cs typeface="Cambria"/>
              </a:rPr>
              <a:t>c</a:t>
            </a:r>
            <a:r>
              <a:rPr sz="2800" spc="204" dirty="0">
                <a:latin typeface="Cambria"/>
                <a:cs typeface="Cambria"/>
              </a:rPr>
              <a:t>s</a:t>
            </a:r>
            <a:endParaRPr sz="28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</a:pPr>
            <a:r>
              <a:rPr sz="2800" spc="204" dirty="0">
                <a:latin typeface="Cambria"/>
                <a:cs typeface="Cambria"/>
              </a:rPr>
              <a:t>physics</a:t>
            </a:r>
            <a:r>
              <a:rPr sz="2800" spc="55" dirty="0">
                <a:latin typeface="Cambria"/>
                <a:cs typeface="Cambria"/>
              </a:rPr>
              <a:t> </a:t>
            </a:r>
            <a:r>
              <a:rPr sz="2800" spc="225" dirty="0">
                <a:latin typeface="Cambria"/>
                <a:cs typeface="Cambria"/>
              </a:rPr>
              <a:t>and</a:t>
            </a:r>
            <a:r>
              <a:rPr sz="2800" spc="40" dirty="0">
                <a:latin typeface="Cambria"/>
                <a:cs typeface="Cambria"/>
              </a:rPr>
              <a:t> </a:t>
            </a:r>
            <a:r>
              <a:rPr sz="2800" spc="195" dirty="0">
                <a:latin typeface="Cambria"/>
                <a:cs typeface="Cambria"/>
              </a:rPr>
              <a:t>other</a:t>
            </a:r>
            <a:r>
              <a:rPr sz="2800" spc="55" dirty="0">
                <a:latin typeface="Cambria"/>
                <a:cs typeface="Cambria"/>
              </a:rPr>
              <a:t> </a:t>
            </a:r>
            <a:r>
              <a:rPr sz="2800" spc="195" dirty="0">
                <a:latin typeface="Cambria"/>
                <a:cs typeface="Cambria"/>
              </a:rPr>
              <a:t>sciences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12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5334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Cont.. Procedures </a:t>
            </a:r>
            <a:r>
              <a:rPr lang="en-US" altLang="en-US" dirty="0" smtClean="0">
                <a:solidFill>
                  <a:srgbClr val="0033CC"/>
                </a:solidFill>
              </a:rPr>
              <a:t>or Methods</a:t>
            </a:r>
            <a:r>
              <a:rPr lang="en-US" altLang="en-US" dirty="0" smtClean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1"/>
            <a:ext cx="9296400" cy="3323987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 eaLnBrk="1" hangingPunct="1">
              <a:defRPr/>
            </a:pPr>
            <a:r>
              <a:rPr lang="en-US" sz="3200" dirty="0">
                <a:latin typeface="High Tower Text" pitchFamily="18" charset="0"/>
              </a:rPr>
              <a:t>Procedures include how </a:t>
            </a:r>
            <a:r>
              <a:rPr lang="en-US" sz="32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the data will be retrieved, input into the system, stored, managed, transformed, analyzed</a:t>
            </a:r>
            <a:r>
              <a:rPr lang="en-US" sz="3200" dirty="0">
                <a:latin typeface="High Tower Text" pitchFamily="18" charset="0"/>
              </a:rPr>
              <a:t>, and </a:t>
            </a:r>
            <a:r>
              <a:rPr lang="en-US" sz="32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finally presented in a final output. </a:t>
            </a:r>
          </a:p>
          <a:p>
            <a:pPr algn="just">
              <a:defRPr/>
            </a:pPr>
            <a:endParaRPr lang="en-US" sz="3200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</a:endParaRPr>
          </a:p>
          <a:p>
            <a:pPr algn="just" eaLnBrk="1" hangingPunct="1">
              <a:defRPr/>
            </a:pPr>
            <a:r>
              <a:rPr lang="en-US" sz="3200" dirty="0">
                <a:latin typeface="High Tower Text" pitchFamily="18" charset="0"/>
              </a:rPr>
              <a:t>The </a:t>
            </a:r>
            <a:r>
              <a:rPr lang="en-US" sz="3200" b="1" i="1" u="sng" dirty="0">
                <a:latin typeface="High Tower Text" pitchFamily="18" charset="0"/>
              </a:rPr>
              <a:t>procedures</a:t>
            </a:r>
            <a:r>
              <a:rPr lang="en-US" sz="3200" dirty="0">
                <a:latin typeface="High Tower Text" pitchFamily="18" charset="0"/>
              </a:rPr>
              <a:t> are the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steps taken </a:t>
            </a:r>
            <a:r>
              <a:rPr lang="en-US" sz="3200" i="1" dirty="0">
                <a:solidFill>
                  <a:srgbClr val="0070C0"/>
                </a:solidFill>
                <a:latin typeface="High Tower Text" pitchFamily="18" charset="0"/>
              </a:rPr>
              <a:t>to answer the question</a:t>
            </a:r>
            <a:r>
              <a:rPr lang="en-US" sz="3200" dirty="0">
                <a:latin typeface="High Tower Text" pitchFamily="18" charset="0"/>
              </a:rPr>
              <a:t> need to be resolved.</a:t>
            </a:r>
          </a:p>
          <a:p>
            <a:pPr algn="just" eaLnBrk="1" hangingPunct="1">
              <a:defRPr/>
            </a:pPr>
            <a:endParaRPr lang="en-US" sz="2400" dirty="0">
              <a:latin typeface="+mj-lt"/>
            </a:endParaRPr>
          </a:p>
        </p:txBody>
      </p:sp>
      <p:pic>
        <p:nvPicPr>
          <p:cNvPr id="4" name="Picture 5" descr="worldspi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9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7772400" cy="55399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Footlight MT Light" panose="0204060206030A020304" pitchFamily="18" charset="0"/>
              </a:rPr>
              <a:t>Functionality of GIS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686800" cy="4653582"/>
          </a:xfrm>
          <a:ln w="19050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rgbClr val="00CC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High Tower Text" pitchFamily="18" charset="0"/>
              </a:rPr>
              <a:t>GIS is a computer based system that provides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four</a:t>
            </a:r>
            <a:r>
              <a:rPr lang="en-US" dirty="0">
                <a:latin typeface="High Tower Text" pitchFamily="18" charset="0"/>
              </a:rPr>
              <a:t> sets of capabilities (functions) to handle geo-referenced data:</a:t>
            </a:r>
          </a:p>
          <a:p>
            <a:pPr lvl="2" algn="just" eaLnBrk="1" hangingPunct="1">
              <a:lnSpc>
                <a:spcPct val="90000"/>
              </a:lnSpc>
              <a:buClr>
                <a:srgbClr val="00CC9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data capture,</a:t>
            </a:r>
          </a:p>
          <a:p>
            <a:pPr lvl="2" algn="just" eaLnBrk="1" hangingPunct="1">
              <a:lnSpc>
                <a:spcPct val="90000"/>
              </a:lnSpc>
              <a:buClr>
                <a:srgbClr val="00CC99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</a:endParaRPr>
          </a:p>
          <a:p>
            <a:pPr lvl="2" algn="just" eaLnBrk="1" hangingPunct="1">
              <a:lnSpc>
                <a:spcPct val="90000"/>
              </a:lnSpc>
              <a:buClr>
                <a:srgbClr val="00CC9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data management (storage and retrieval)</a:t>
            </a:r>
          </a:p>
          <a:p>
            <a:pPr lvl="2" algn="just" eaLnBrk="1" hangingPunct="1">
              <a:lnSpc>
                <a:spcPct val="90000"/>
              </a:lnSpc>
              <a:buClr>
                <a:srgbClr val="00CC99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</a:endParaRPr>
          </a:p>
          <a:p>
            <a:pPr lvl="2" algn="just" eaLnBrk="1" hangingPunct="1">
              <a:lnSpc>
                <a:spcPct val="90000"/>
              </a:lnSpc>
              <a:buClr>
                <a:srgbClr val="00CC9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data manipulation and analysis,</a:t>
            </a:r>
          </a:p>
          <a:p>
            <a:pPr lvl="2" algn="just" eaLnBrk="1" hangingPunct="1">
              <a:lnSpc>
                <a:spcPct val="90000"/>
              </a:lnSpc>
              <a:buClr>
                <a:srgbClr val="00CC99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</a:endParaRPr>
          </a:p>
          <a:p>
            <a:pPr lvl="2" algn="just" eaLnBrk="1" hangingPunct="1">
              <a:lnSpc>
                <a:spcPct val="90000"/>
              </a:lnSpc>
              <a:buClr>
                <a:srgbClr val="00CC9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data output. </a:t>
            </a:r>
          </a:p>
          <a:p>
            <a:pPr lvl="2" algn="just" eaLnBrk="1" hangingPunct="1">
              <a:lnSpc>
                <a:spcPct val="90000"/>
              </a:lnSpc>
              <a:buClr>
                <a:srgbClr val="00CC99"/>
              </a:buClr>
              <a:buSzTx/>
              <a:buFont typeface="Wingdings" panose="05000000000000000000" pitchFamily="2" charset="2"/>
              <a:buChar char="§"/>
              <a:defRPr/>
            </a:pP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</a:endParaRP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6115A6-C189-4501-8758-91B1B332910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/>
          </a:p>
        </p:txBody>
      </p:sp>
      <p:pic>
        <p:nvPicPr>
          <p:cNvPr id="5" name="Picture 5" descr="worldspi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3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80355"/>
            <a:ext cx="9315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>
                <a:solidFill>
                  <a:srgbClr val="001291"/>
                </a:solidFill>
              </a:rPr>
              <a:t>6.</a:t>
            </a:r>
            <a:r>
              <a:rPr sz="4800" spc="-70" dirty="0">
                <a:solidFill>
                  <a:srgbClr val="001291"/>
                </a:solidFill>
              </a:rPr>
              <a:t> </a:t>
            </a:r>
            <a:r>
              <a:rPr sz="4800" spc="-110" dirty="0">
                <a:solidFill>
                  <a:srgbClr val="001291"/>
                </a:solidFill>
              </a:rPr>
              <a:t>Network</a:t>
            </a:r>
            <a:r>
              <a:rPr sz="4800" spc="-70" dirty="0">
                <a:solidFill>
                  <a:srgbClr val="001291"/>
                </a:solidFill>
              </a:rPr>
              <a:t> </a:t>
            </a:r>
            <a:r>
              <a:rPr sz="4800" spc="-150" dirty="0">
                <a:solidFill>
                  <a:srgbClr val="001291"/>
                </a:solidFill>
              </a:rPr>
              <a:t>and</a:t>
            </a:r>
            <a:r>
              <a:rPr sz="4800" spc="-60" dirty="0">
                <a:solidFill>
                  <a:srgbClr val="001291"/>
                </a:solidFill>
              </a:rPr>
              <a:t> </a:t>
            </a:r>
            <a:r>
              <a:rPr sz="4800" spc="-100" dirty="0">
                <a:solidFill>
                  <a:srgbClr val="001291"/>
                </a:solidFill>
              </a:rPr>
              <a:t>Communication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29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1671827"/>
            <a:ext cx="11254740" cy="5049520"/>
          </a:xfrm>
          <a:custGeom>
            <a:avLst/>
            <a:gdLst/>
            <a:ahLst/>
            <a:cxnLst/>
            <a:rect l="l" t="t" r="r" b="b"/>
            <a:pathLst>
              <a:path w="11254740" h="5049520">
                <a:moveTo>
                  <a:pt x="11254740" y="0"/>
                </a:moveTo>
                <a:lnTo>
                  <a:pt x="0" y="0"/>
                </a:lnTo>
                <a:lnTo>
                  <a:pt x="0" y="5049012"/>
                </a:lnTo>
                <a:lnTo>
                  <a:pt x="11254740" y="5049012"/>
                </a:lnTo>
                <a:lnTo>
                  <a:pt x="11254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753110" marR="5080">
              <a:lnSpc>
                <a:spcPct val="100000"/>
              </a:lnSpc>
              <a:spcBef>
                <a:spcPts val="95"/>
              </a:spcBef>
            </a:pPr>
            <a:r>
              <a:rPr spc="204" dirty="0"/>
              <a:t>Cloud</a:t>
            </a:r>
            <a:r>
              <a:rPr spc="65" dirty="0"/>
              <a:t> </a:t>
            </a:r>
            <a:r>
              <a:rPr spc="245" dirty="0"/>
              <a:t>computing</a:t>
            </a:r>
            <a:r>
              <a:rPr spc="70" dirty="0"/>
              <a:t> </a:t>
            </a:r>
            <a:r>
              <a:rPr spc="180" dirty="0"/>
              <a:t>is</a:t>
            </a:r>
            <a:r>
              <a:rPr spc="55" dirty="0"/>
              <a:t> </a:t>
            </a:r>
            <a:r>
              <a:rPr spc="200" dirty="0"/>
              <a:t>a</a:t>
            </a:r>
            <a:r>
              <a:rPr spc="55" dirty="0"/>
              <a:t> </a:t>
            </a:r>
            <a:r>
              <a:rPr spc="190" dirty="0"/>
              <a:t>revolution</a:t>
            </a:r>
            <a:r>
              <a:rPr spc="65" dirty="0"/>
              <a:t> </a:t>
            </a:r>
            <a:r>
              <a:rPr spc="220" dirty="0"/>
              <a:t>in</a:t>
            </a:r>
            <a:r>
              <a:rPr spc="65" dirty="0"/>
              <a:t> </a:t>
            </a:r>
            <a:r>
              <a:rPr spc="210" dirty="0"/>
              <a:t>the</a:t>
            </a:r>
            <a:r>
              <a:rPr spc="55" dirty="0"/>
              <a:t> </a:t>
            </a:r>
            <a:r>
              <a:rPr spc="280" dirty="0"/>
              <a:t>GIS</a:t>
            </a:r>
            <a:r>
              <a:rPr spc="45" dirty="0"/>
              <a:t> </a:t>
            </a:r>
            <a:r>
              <a:rPr spc="190" dirty="0"/>
              <a:t>industry.</a:t>
            </a:r>
            <a:r>
              <a:rPr spc="65" dirty="0"/>
              <a:t> </a:t>
            </a:r>
            <a:r>
              <a:rPr spc="200" dirty="0"/>
              <a:t>It</a:t>
            </a:r>
            <a:r>
              <a:rPr spc="50" dirty="0"/>
              <a:t> </a:t>
            </a:r>
            <a:r>
              <a:rPr spc="229" dirty="0"/>
              <a:t>can</a:t>
            </a:r>
            <a:r>
              <a:rPr spc="50" dirty="0"/>
              <a:t> </a:t>
            </a:r>
            <a:r>
              <a:rPr spc="215" dirty="0"/>
              <a:t>only </a:t>
            </a:r>
            <a:r>
              <a:rPr spc="-605" dirty="0"/>
              <a:t> </a:t>
            </a:r>
            <a:r>
              <a:rPr spc="160" dirty="0"/>
              <a:t>be </a:t>
            </a:r>
            <a:r>
              <a:rPr spc="185" dirty="0"/>
              <a:t>possible </a:t>
            </a:r>
            <a:r>
              <a:rPr spc="175" dirty="0"/>
              <a:t>by </a:t>
            </a:r>
            <a:r>
              <a:rPr spc="200" dirty="0"/>
              <a:t>Network </a:t>
            </a:r>
            <a:r>
              <a:rPr spc="225" dirty="0"/>
              <a:t>and </a:t>
            </a:r>
            <a:r>
              <a:rPr spc="245" dirty="0"/>
              <a:t>communication. </a:t>
            </a:r>
            <a:r>
              <a:rPr spc="235" dirty="0"/>
              <a:t>Sharing </a:t>
            </a:r>
            <a:r>
              <a:rPr spc="180" dirty="0"/>
              <a:t>is </a:t>
            </a:r>
            <a:r>
              <a:rPr spc="215" dirty="0"/>
              <a:t>the </a:t>
            </a:r>
            <a:r>
              <a:rPr spc="220" dirty="0"/>
              <a:t> </a:t>
            </a:r>
            <a:r>
              <a:rPr spc="210" dirty="0"/>
              <a:t>crux</a:t>
            </a:r>
            <a:r>
              <a:rPr spc="50" dirty="0"/>
              <a:t> </a:t>
            </a:r>
            <a:r>
              <a:rPr spc="240" dirty="0"/>
              <a:t>of</a:t>
            </a:r>
            <a:r>
              <a:rPr spc="45" dirty="0"/>
              <a:t> </a:t>
            </a:r>
            <a:r>
              <a:rPr spc="180" dirty="0"/>
              <a:t>all</a:t>
            </a:r>
            <a:r>
              <a:rPr spc="60" dirty="0"/>
              <a:t> </a:t>
            </a:r>
            <a:r>
              <a:rPr spc="220" dirty="0"/>
              <a:t>doings.</a:t>
            </a:r>
            <a:r>
              <a:rPr spc="45" dirty="0"/>
              <a:t> </a:t>
            </a:r>
            <a:r>
              <a:rPr spc="280" dirty="0"/>
              <a:t>So,</a:t>
            </a:r>
            <a:r>
              <a:rPr spc="45" dirty="0"/>
              <a:t> </a:t>
            </a:r>
            <a:r>
              <a:rPr spc="210" dirty="0"/>
              <a:t>the</a:t>
            </a:r>
            <a:r>
              <a:rPr spc="55" dirty="0"/>
              <a:t> </a:t>
            </a:r>
            <a:r>
              <a:rPr spc="195" dirty="0"/>
              <a:t>network</a:t>
            </a:r>
            <a:r>
              <a:rPr spc="45" dirty="0"/>
              <a:t> </a:t>
            </a:r>
            <a:r>
              <a:rPr spc="225" dirty="0"/>
              <a:t>and</a:t>
            </a:r>
            <a:r>
              <a:rPr spc="55" dirty="0"/>
              <a:t> </a:t>
            </a:r>
            <a:r>
              <a:rPr spc="250" dirty="0"/>
              <a:t>communication</a:t>
            </a:r>
            <a:r>
              <a:rPr spc="60" dirty="0"/>
              <a:t> </a:t>
            </a:r>
            <a:r>
              <a:rPr spc="155" dirty="0"/>
              <a:t>are</a:t>
            </a:r>
            <a:r>
              <a:rPr spc="60" dirty="0"/>
              <a:t> </a:t>
            </a:r>
            <a:r>
              <a:rPr spc="175" dirty="0"/>
              <a:t>vital </a:t>
            </a:r>
            <a:r>
              <a:rPr spc="-600" dirty="0"/>
              <a:t> </a:t>
            </a:r>
            <a:r>
              <a:rPr spc="240" dirty="0"/>
              <a:t>components</a:t>
            </a:r>
            <a:r>
              <a:rPr spc="50" dirty="0"/>
              <a:t> </a:t>
            </a:r>
            <a:r>
              <a:rPr spc="240" dirty="0"/>
              <a:t>of</a:t>
            </a:r>
            <a:r>
              <a:rPr spc="45" dirty="0"/>
              <a:t> </a:t>
            </a:r>
            <a:r>
              <a:rPr spc="250" dirty="0"/>
              <a:t>GIS.</a:t>
            </a:r>
          </a:p>
        </p:txBody>
      </p:sp>
      <p:pic>
        <p:nvPicPr>
          <p:cNvPr id="8" name="Picture 5" descr="worldspi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01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5130"/>
            <a:ext cx="2260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001291"/>
                </a:solidFill>
              </a:rPr>
              <a:t>Activity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1054333" y="6429857"/>
            <a:ext cx="2209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30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77300" y="2003805"/>
            <a:ext cx="3136900" cy="441959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ct val="100000"/>
              </a:lnSpc>
            </a:pPr>
            <a:r>
              <a:rPr sz="2800" spc="-60" dirty="0">
                <a:latin typeface="Verdana"/>
                <a:cs typeface="Verdana"/>
              </a:rPr>
              <a:t>Fo</a:t>
            </a:r>
            <a:r>
              <a:rPr sz="2800" spc="-40" dirty="0">
                <a:latin typeface="Verdana"/>
                <a:cs typeface="Verdana"/>
              </a:rPr>
              <a:t>r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s</a:t>
            </a:r>
            <a:r>
              <a:rPr sz="2800" spc="-65" dirty="0">
                <a:latin typeface="Verdana"/>
                <a:cs typeface="Verdana"/>
              </a:rPr>
              <a:t>el</a:t>
            </a:r>
            <a:r>
              <a:rPr sz="2800" spc="-30" dirty="0">
                <a:latin typeface="Verdana"/>
                <a:cs typeface="Verdana"/>
              </a:rPr>
              <a:t>f</a:t>
            </a:r>
            <a:r>
              <a:rPr sz="2800" spc="-340" dirty="0">
                <a:latin typeface="Verdana"/>
                <a:cs typeface="Verdana"/>
              </a:rPr>
              <a:t>-</a:t>
            </a:r>
            <a:r>
              <a:rPr sz="2800" spc="-120" dirty="0">
                <a:latin typeface="Verdana"/>
                <a:cs typeface="Verdana"/>
              </a:rPr>
              <a:t>ev</a:t>
            </a:r>
            <a:r>
              <a:rPr sz="2800" spc="-110" dirty="0">
                <a:latin typeface="Verdana"/>
                <a:cs typeface="Verdana"/>
              </a:rPr>
              <a:t>a</a:t>
            </a:r>
            <a:r>
              <a:rPr sz="2800" spc="-60" dirty="0">
                <a:latin typeface="Verdana"/>
                <a:cs typeface="Verdana"/>
              </a:rPr>
              <a:t>luation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0840" rIns="0" bIns="0" rtlCol="0">
            <a:spAutoFit/>
          </a:bodyPr>
          <a:lstStyle/>
          <a:p>
            <a:pPr marL="753110" marR="70485">
              <a:lnSpc>
                <a:spcPct val="100000"/>
              </a:lnSpc>
              <a:spcBef>
                <a:spcPts val="95"/>
              </a:spcBef>
            </a:pPr>
            <a:r>
              <a:rPr spc="-180" dirty="0">
                <a:latin typeface="Verdana"/>
                <a:cs typeface="Verdana"/>
              </a:rPr>
              <a:t>Case: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Assume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114" dirty="0">
                <a:latin typeface="Verdana"/>
                <a:cs typeface="Verdana"/>
              </a:rPr>
              <a:t>there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will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be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130" dirty="0">
                <a:latin typeface="Verdana"/>
                <a:cs typeface="Verdana"/>
              </a:rPr>
              <a:t>a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conservation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and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rehabilitation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spc="-55" dirty="0">
                <a:latin typeface="Verdana"/>
                <a:cs typeface="Verdana"/>
              </a:rPr>
              <a:t>plan </a:t>
            </a:r>
            <a:r>
              <a:rPr spc="-969" dirty="0">
                <a:latin typeface="Verdana"/>
                <a:cs typeface="Verdana"/>
              </a:rPr>
              <a:t> </a:t>
            </a:r>
            <a:r>
              <a:rPr spc="-190" dirty="0">
                <a:latin typeface="Verdana"/>
                <a:cs typeface="Verdana"/>
              </a:rPr>
              <a:t>a</a:t>
            </a:r>
            <a:r>
              <a:rPr spc="-120" dirty="0">
                <a:latin typeface="Verdana"/>
                <a:cs typeface="Verdana"/>
              </a:rPr>
              <a:t>t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Bale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135" dirty="0">
                <a:latin typeface="Verdana"/>
                <a:cs typeface="Verdana"/>
              </a:rPr>
              <a:t>park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by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ha</a:t>
            </a:r>
            <a:r>
              <a:rPr spc="-85" dirty="0">
                <a:latin typeface="Verdana"/>
                <a:cs typeface="Verdana"/>
              </a:rPr>
              <a:t>v</a:t>
            </a:r>
            <a:r>
              <a:rPr spc="-35" dirty="0">
                <a:latin typeface="Verdana"/>
                <a:cs typeface="Verdana"/>
              </a:rPr>
              <a:t>ing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this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in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mind!</a:t>
            </a:r>
          </a:p>
          <a:p>
            <a:pPr marL="1210310" indent="-457834">
              <a:lnSpc>
                <a:spcPct val="100000"/>
              </a:lnSpc>
              <a:buAutoNum type="arabicPeriod"/>
              <a:tabLst>
                <a:tab pos="1211580" algn="l"/>
              </a:tabLst>
            </a:pPr>
            <a:r>
              <a:rPr spc="-25" dirty="0">
                <a:latin typeface="Verdana"/>
                <a:cs typeface="Verdana"/>
              </a:rPr>
              <a:t>Li</a:t>
            </a:r>
            <a:r>
              <a:rPr spc="-20" dirty="0">
                <a:latin typeface="Verdana"/>
                <a:cs typeface="Verdana"/>
              </a:rPr>
              <a:t>s</a:t>
            </a:r>
            <a:r>
              <a:rPr spc="-175" dirty="0">
                <a:latin typeface="Verdana"/>
                <a:cs typeface="Verdana"/>
              </a:rPr>
              <a:t>t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the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needed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150" dirty="0">
                <a:latin typeface="Verdana"/>
                <a:cs typeface="Verdana"/>
              </a:rPr>
              <a:t>GIS</a:t>
            </a:r>
            <a:r>
              <a:rPr spc="-215" dirty="0">
                <a:latin typeface="Verdana"/>
                <a:cs typeface="Verdana"/>
              </a:rPr>
              <a:t> </a:t>
            </a:r>
            <a:r>
              <a:rPr spc="-114" dirty="0">
                <a:latin typeface="Verdana"/>
                <a:cs typeface="Verdana"/>
              </a:rPr>
              <a:t>data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with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their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types</a:t>
            </a:r>
          </a:p>
          <a:p>
            <a:pPr marL="1210310" indent="-457834">
              <a:lnSpc>
                <a:spcPct val="100000"/>
              </a:lnSpc>
              <a:buAutoNum type="arabicPeriod"/>
              <a:tabLst>
                <a:tab pos="1211580" algn="l"/>
              </a:tabLst>
            </a:pPr>
            <a:r>
              <a:rPr spc="-10" dirty="0">
                <a:latin typeface="Verdana"/>
                <a:cs typeface="Verdana"/>
              </a:rPr>
              <a:t>Who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could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be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114" dirty="0">
                <a:latin typeface="Verdana"/>
                <a:cs typeface="Verdana"/>
              </a:rPr>
              <a:t>part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of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170" dirty="0">
                <a:latin typeface="Verdana"/>
                <a:cs typeface="Verdana"/>
              </a:rPr>
              <a:t>t</a:t>
            </a:r>
            <a:r>
              <a:rPr spc="-90" dirty="0">
                <a:latin typeface="Verdana"/>
                <a:cs typeface="Verdana"/>
              </a:rPr>
              <a:t>he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proje</a:t>
            </a:r>
            <a:r>
              <a:rPr spc="-80" dirty="0">
                <a:latin typeface="Verdana"/>
                <a:cs typeface="Verdana"/>
              </a:rPr>
              <a:t>c</a:t>
            </a:r>
            <a:r>
              <a:rPr spc="45" dirty="0">
                <a:latin typeface="Verdana"/>
                <a:cs typeface="Verdana"/>
              </a:rPr>
              <a:t>t”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which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110" dirty="0">
                <a:latin typeface="Verdana"/>
                <a:cs typeface="Verdana"/>
              </a:rPr>
              <a:t>t</a:t>
            </a:r>
            <a:r>
              <a:rPr spc="-160" dirty="0">
                <a:latin typeface="Verdana"/>
                <a:cs typeface="Verdana"/>
              </a:rPr>
              <a:t>y</a:t>
            </a:r>
            <a:r>
              <a:rPr spc="-75" dirty="0">
                <a:latin typeface="Verdana"/>
                <a:cs typeface="Verdana"/>
              </a:rPr>
              <a:t>pe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of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114" dirty="0">
                <a:latin typeface="Verdana"/>
                <a:cs typeface="Verdana"/>
              </a:rPr>
              <a:t>e</a:t>
            </a:r>
            <a:r>
              <a:rPr spc="-105" dirty="0">
                <a:latin typeface="Verdana"/>
                <a:cs typeface="Verdana"/>
              </a:rPr>
              <a:t>x</a:t>
            </a:r>
            <a:r>
              <a:rPr spc="-120" dirty="0">
                <a:latin typeface="Verdana"/>
                <a:cs typeface="Verdana"/>
              </a:rPr>
              <a:t>per</a:t>
            </a:r>
            <a:r>
              <a:rPr spc="-80" dirty="0">
                <a:latin typeface="Verdana"/>
                <a:cs typeface="Verdana"/>
              </a:rPr>
              <a:t>t</a:t>
            </a:r>
            <a:r>
              <a:rPr spc="265" dirty="0">
                <a:latin typeface="Verdana"/>
                <a:cs typeface="Verdana"/>
              </a:rPr>
              <a:t>”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130" dirty="0">
                <a:latin typeface="Verdana"/>
                <a:cs typeface="Verdana"/>
              </a:rPr>
              <a:t>jus</a:t>
            </a:r>
            <a:r>
              <a:rPr spc="-100" dirty="0">
                <a:latin typeface="Verdana"/>
                <a:cs typeface="Verdana"/>
              </a:rPr>
              <a:t>t</a:t>
            </a:r>
            <a:r>
              <a:rPr spc="-50" dirty="0">
                <a:latin typeface="Verdana"/>
                <a:cs typeface="Verdana"/>
              </a:rPr>
              <a:t>ify</a:t>
            </a:r>
          </a:p>
          <a:p>
            <a:pPr marL="1210310">
              <a:lnSpc>
                <a:spcPct val="100000"/>
              </a:lnSpc>
            </a:pPr>
            <a:r>
              <a:rPr spc="-40" dirty="0">
                <a:latin typeface="Verdana"/>
                <a:cs typeface="Verdana"/>
              </a:rPr>
              <a:t>why!</a:t>
            </a:r>
          </a:p>
          <a:p>
            <a:pPr marL="1210310" indent="-457834">
              <a:lnSpc>
                <a:spcPct val="100000"/>
              </a:lnSpc>
              <a:buAutoNum type="arabicPeriod" startAt="3"/>
              <a:tabLst>
                <a:tab pos="1211580" algn="l"/>
              </a:tabLst>
            </a:pPr>
            <a:r>
              <a:rPr spc="-30" dirty="0">
                <a:latin typeface="Verdana"/>
                <a:cs typeface="Verdana"/>
              </a:rPr>
              <a:t>Which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55" dirty="0">
                <a:latin typeface="Verdana"/>
                <a:cs typeface="Verdana"/>
              </a:rPr>
              <a:t>s</a:t>
            </a:r>
            <a:r>
              <a:rPr spc="-75" dirty="0">
                <a:latin typeface="Verdana"/>
                <a:cs typeface="Verdana"/>
              </a:rPr>
              <a:t>oftware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w</a:t>
            </a:r>
            <a:r>
              <a:rPr spc="10" dirty="0">
                <a:latin typeface="Verdana"/>
                <a:cs typeface="Verdana"/>
              </a:rPr>
              <a:t>o</a:t>
            </a:r>
            <a:r>
              <a:rPr spc="-30" dirty="0">
                <a:latin typeface="Verdana"/>
                <a:cs typeface="Verdana"/>
              </a:rPr>
              <a:t>uld</a:t>
            </a:r>
            <a:r>
              <a:rPr spc="-185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yo</a:t>
            </a:r>
            <a:r>
              <a:rPr spc="-55" dirty="0">
                <a:latin typeface="Verdana"/>
                <a:cs typeface="Verdana"/>
              </a:rPr>
              <a:t>u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l</a:t>
            </a:r>
            <a:r>
              <a:rPr spc="-125" dirty="0">
                <a:latin typeface="Verdana"/>
                <a:cs typeface="Verdana"/>
              </a:rPr>
              <a:t>ike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to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re</a:t>
            </a:r>
            <a:r>
              <a:rPr spc="-85" dirty="0">
                <a:latin typeface="Verdana"/>
                <a:cs typeface="Verdana"/>
              </a:rPr>
              <a:t>c</a:t>
            </a:r>
            <a:r>
              <a:rPr spc="-50" dirty="0">
                <a:latin typeface="Verdana"/>
                <a:cs typeface="Verdana"/>
              </a:rPr>
              <a:t>om</a:t>
            </a:r>
            <a:r>
              <a:rPr spc="-70" dirty="0">
                <a:latin typeface="Verdana"/>
                <a:cs typeface="Verdana"/>
              </a:rPr>
              <a:t>m</a:t>
            </a:r>
            <a:r>
              <a:rPr spc="-75" dirty="0">
                <a:latin typeface="Verdana"/>
                <a:cs typeface="Verdana"/>
              </a:rPr>
              <a:t>end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125" dirty="0">
                <a:latin typeface="Verdana"/>
                <a:cs typeface="Verdana"/>
              </a:rPr>
              <a:t>a</a:t>
            </a:r>
            <a:r>
              <a:rPr spc="-50" dirty="0">
                <a:latin typeface="Verdana"/>
                <a:cs typeface="Verdana"/>
              </a:rPr>
              <a:t>nd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w</a:t>
            </a:r>
            <a:r>
              <a:rPr spc="-20" dirty="0">
                <a:latin typeface="Verdana"/>
                <a:cs typeface="Verdana"/>
              </a:rPr>
              <a:t>h</a:t>
            </a:r>
            <a:r>
              <a:rPr spc="-120" dirty="0">
                <a:latin typeface="Verdana"/>
                <a:cs typeface="Verdana"/>
              </a:rPr>
              <a:t>y?</a:t>
            </a:r>
          </a:p>
          <a:p>
            <a:pPr marL="1210310" indent="-457834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211580" algn="l"/>
              </a:tabLst>
            </a:pPr>
            <a:r>
              <a:rPr spc="-80" dirty="0">
                <a:latin typeface="Verdana"/>
                <a:cs typeface="Verdana"/>
              </a:rPr>
              <a:t>By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which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mechanism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can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you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present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the</a:t>
            </a:r>
            <a:r>
              <a:rPr spc="-160" dirty="0">
                <a:latin typeface="Verdana"/>
                <a:cs typeface="Verdana"/>
              </a:rPr>
              <a:t> </a:t>
            </a:r>
            <a:r>
              <a:rPr spc="-95" dirty="0">
                <a:latin typeface="Verdana"/>
                <a:cs typeface="Verdana"/>
              </a:rPr>
              <a:t>result?</a:t>
            </a:r>
          </a:p>
          <a:p>
            <a:pPr marL="1309370" indent="-556895">
              <a:lnSpc>
                <a:spcPts val="3329"/>
              </a:lnSpc>
              <a:buAutoNum type="arabicPeriod" startAt="3"/>
              <a:tabLst>
                <a:tab pos="1310005" algn="l"/>
                <a:tab pos="1310640" algn="l"/>
              </a:tabLst>
            </a:pPr>
            <a:r>
              <a:rPr spc="-85" dirty="0">
                <a:latin typeface="Verdana"/>
                <a:cs typeface="Verdana"/>
              </a:rPr>
              <a:t>what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do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you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114" dirty="0">
                <a:latin typeface="Verdana"/>
                <a:cs typeface="Verdana"/>
              </a:rPr>
              <a:t>think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about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the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265" dirty="0">
                <a:latin typeface="Verdana"/>
                <a:cs typeface="Verdana"/>
              </a:rPr>
              <a:t>”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metadata”</a:t>
            </a:r>
            <a:r>
              <a:rPr spc="-18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of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the</a:t>
            </a:r>
            <a:r>
              <a:rPr spc="-160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project?</a:t>
            </a:r>
          </a:p>
          <a:p>
            <a:pPr marL="7433309">
              <a:lnSpc>
                <a:spcPts val="2250"/>
              </a:lnSpc>
            </a:pPr>
            <a:r>
              <a:rPr sz="1800" i="1" spc="-5" dirty="0">
                <a:solidFill>
                  <a:srgbClr val="1F2023"/>
                </a:solidFill>
                <a:latin typeface="Arial"/>
                <a:cs typeface="Arial"/>
              </a:rPr>
              <a:t>How</a:t>
            </a:r>
            <a:r>
              <a:rPr sz="1800" i="1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F2023"/>
                </a:solidFill>
                <a:latin typeface="Arial"/>
                <a:cs typeface="Arial"/>
              </a:rPr>
              <a:t>do</a:t>
            </a:r>
            <a:r>
              <a:rPr sz="1800" i="1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F2023"/>
                </a:solidFill>
                <a:latin typeface="Arial"/>
                <a:cs typeface="Arial"/>
              </a:rPr>
              <a:t>you</a:t>
            </a:r>
            <a:r>
              <a:rPr sz="1800" i="1" spc="-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F2023"/>
                </a:solidFill>
                <a:latin typeface="Arial"/>
                <a:cs typeface="Arial"/>
              </a:rPr>
              <a:t>deeply</a:t>
            </a:r>
            <a:r>
              <a:rPr sz="1800" i="1" spc="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1F2023"/>
                </a:solidFill>
                <a:latin typeface="Arial"/>
                <a:cs typeface="Arial"/>
              </a:rPr>
              <a:t>understand</a:t>
            </a:r>
            <a:r>
              <a:rPr sz="1800" i="1" spc="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800" i="1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i="1" spc="-25" dirty="0">
                <a:solidFill>
                  <a:srgbClr val="1F2023"/>
                </a:solidFill>
                <a:latin typeface="Arial"/>
                <a:cs typeface="Arial"/>
              </a:rPr>
              <a:t>course</a:t>
            </a:r>
            <a:r>
              <a:rPr sz="1900" i="1" spc="-25" dirty="0">
                <a:solidFill>
                  <a:srgbClr val="814DFF"/>
                </a:solidFill>
                <a:latin typeface="Verdana"/>
                <a:cs typeface="Verdana"/>
              </a:rPr>
              <a:t>?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8" name="Picture 5" descr="worldspi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12230100" cy="6896100"/>
            <a:chOff x="-18288" y="0"/>
            <a:chExt cx="12230100" cy="689610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3400" y="2968751"/>
              <a:ext cx="2549652" cy="190804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93285" y="3559505"/>
            <a:ext cx="3919220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C0504D"/>
                </a:solidFill>
                <a:latin typeface="Calibri"/>
                <a:cs typeface="Calibri"/>
              </a:rPr>
              <a:t>&gt;&gt;</a:t>
            </a:r>
            <a:r>
              <a:rPr sz="3600" b="1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00AFEF"/>
                </a:solidFill>
                <a:latin typeface="Calibri"/>
                <a:cs typeface="Calibri"/>
              </a:rPr>
              <a:t>Information</a:t>
            </a:r>
            <a:endParaRPr sz="3600">
              <a:latin typeface="Calibri"/>
              <a:cs typeface="Calibri"/>
            </a:endParaRPr>
          </a:p>
          <a:p>
            <a:pPr marL="1566545" marR="670560" indent="-364490">
              <a:lnSpc>
                <a:spcPct val="99800"/>
              </a:lnSpc>
              <a:spcBef>
                <a:spcPts val="1600"/>
              </a:spcBef>
            </a:pPr>
            <a:r>
              <a:rPr sz="2200" spc="-5" dirty="0">
                <a:latin typeface="Cambria Math"/>
                <a:cs typeface="Cambria Math"/>
              </a:rPr>
              <a:t>⇒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libri"/>
                <a:cs typeface="Calibri"/>
              </a:rPr>
              <a:t>database,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descriptions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things/objects</a:t>
            </a:r>
            <a:endParaRPr sz="2200">
              <a:latin typeface="Calibri"/>
              <a:cs typeface="Calibri"/>
            </a:endParaRPr>
          </a:p>
          <a:p>
            <a:pPr marL="1153160">
              <a:lnSpc>
                <a:spcPts val="4200"/>
              </a:lnSpc>
              <a:spcBef>
                <a:spcPts val="1065"/>
              </a:spcBef>
            </a:pP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-5" dirty="0">
                <a:solidFill>
                  <a:srgbClr val="C0504D"/>
                </a:solidFill>
                <a:latin typeface="Calibri"/>
                <a:cs typeface="Calibri"/>
              </a:rPr>
              <a:t>&gt;&gt;</a:t>
            </a:r>
            <a:r>
              <a:rPr sz="3600" b="1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rgbClr val="4AACC5"/>
                </a:solidFill>
                <a:latin typeface="Calibri"/>
                <a:cs typeface="Calibri"/>
              </a:rPr>
              <a:t>System</a:t>
            </a:r>
            <a:endParaRPr sz="3600">
              <a:latin typeface="Calibri"/>
              <a:cs typeface="Calibri"/>
            </a:endParaRPr>
          </a:p>
          <a:p>
            <a:pPr marL="1197610" algn="ctr">
              <a:lnSpc>
                <a:spcPts val="2515"/>
              </a:lnSpc>
            </a:pPr>
            <a:r>
              <a:rPr sz="2200" spc="-5" dirty="0">
                <a:latin typeface="Cambria Math"/>
                <a:cs typeface="Cambria Math"/>
              </a:rPr>
              <a:t>⇒</a:t>
            </a:r>
            <a:r>
              <a:rPr sz="2200" spc="459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libri"/>
                <a:cs typeface="Calibri"/>
              </a:rPr>
              <a:t>Working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together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endParaRPr sz="2200">
              <a:latin typeface="Calibri"/>
              <a:cs typeface="Calibri"/>
            </a:endParaRPr>
          </a:p>
          <a:p>
            <a:pPr marL="1144905" algn="ctr">
              <a:lnSpc>
                <a:spcPts val="2635"/>
              </a:lnSpc>
            </a:pP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technology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78595" y="4572"/>
            <a:ext cx="3603625" cy="6654800"/>
            <a:chOff x="6878595" y="4572"/>
            <a:chExt cx="3603625" cy="6654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9" y="5311594"/>
              <a:ext cx="1338046" cy="13473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9704" y="4572"/>
              <a:ext cx="2290400" cy="27142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61961" y="2273299"/>
              <a:ext cx="1309370" cy="635635"/>
            </a:xfrm>
            <a:custGeom>
              <a:avLst/>
              <a:gdLst/>
              <a:ahLst/>
              <a:cxnLst/>
              <a:rect l="l" t="t" r="r" b="b"/>
              <a:pathLst>
                <a:path w="1309370" h="635635">
                  <a:moveTo>
                    <a:pt x="1306068" y="0"/>
                  </a:moveTo>
                  <a:lnTo>
                    <a:pt x="936879" y="185420"/>
                  </a:lnTo>
                  <a:lnTo>
                    <a:pt x="1018540" y="223138"/>
                  </a:lnTo>
                  <a:lnTo>
                    <a:pt x="983429" y="258715"/>
                  </a:lnTo>
                  <a:lnTo>
                    <a:pt x="946898" y="292277"/>
                  </a:lnTo>
                  <a:lnTo>
                    <a:pt x="909031" y="323802"/>
                  </a:lnTo>
                  <a:lnTo>
                    <a:pt x="869911" y="353269"/>
                  </a:lnTo>
                  <a:lnTo>
                    <a:pt x="829622" y="380655"/>
                  </a:lnTo>
                  <a:lnTo>
                    <a:pt x="788248" y="405938"/>
                  </a:lnTo>
                  <a:lnTo>
                    <a:pt x="745873" y="429095"/>
                  </a:lnTo>
                  <a:lnTo>
                    <a:pt x="702580" y="450106"/>
                  </a:lnTo>
                  <a:lnTo>
                    <a:pt x="658453" y="468947"/>
                  </a:lnTo>
                  <a:lnTo>
                    <a:pt x="613575" y="485596"/>
                  </a:lnTo>
                  <a:lnTo>
                    <a:pt x="568032" y="500031"/>
                  </a:lnTo>
                  <a:lnTo>
                    <a:pt x="521905" y="512231"/>
                  </a:lnTo>
                  <a:lnTo>
                    <a:pt x="475279" y="522172"/>
                  </a:lnTo>
                  <a:lnTo>
                    <a:pt x="428239" y="529833"/>
                  </a:lnTo>
                  <a:lnTo>
                    <a:pt x="380866" y="535191"/>
                  </a:lnTo>
                  <a:lnTo>
                    <a:pt x="333246" y="538225"/>
                  </a:lnTo>
                  <a:lnTo>
                    <a:pt x="285462" y="538911"/>
                  </a:lnTo>
                  <a:lnTo>
                    <a:pt x="237597" y="537229"/>
                  </a:lnTo>
                  <a:lnTo>
                    <a:pt x="189736" y="533155"/>
                  </a:lnTo>
                  <a:lnTo>
                    <a:pt x="141962" y="526668"/>
                  </a:lnTo>
                  <a:lnTo>
                    <a:pt x="94359" y="517746"/>
                  </a:lnTo>
                  <a:lnTo>
                    <a:pt x="47010" y="506366"/>
                  </a:lnTo>
                  <a:lnTo>
                    <a:pt x="0" y="492505"/>
                  </a:lnTo>
                  <a:lnTo>
                    <a:pt x="41071" y="516491"/>
                  </a:lnTo>
                  <a:lnTo>
                    <a:pt x="82913" y="538242"/>
                  </a:lnTo>
                  <a:lnTo>
                    <a:pt x="125449" y="557770"/>
                  </a:lnTo>
                  <a:lnTo>
                    <a:pt x="168604" y="575083"/>
                  </a:lnTo>
                  <a:lnTo>
                    <a:pt x="212301" y="590194"/>
                  </a:lnTo>
                  <a:lnTo>
                    <a:pt x="256467" y="603113"/>
                  </a:lnTo>
                  <a:lnTo>
                    <a:pt x="301023" y="613851"/>
                  </a:lnTo>
                  <a:lnTo>
                    <a:pt x="345897" y="622417"/>
                  </a:lnTo>
                  <a:lnTo>
                    <a:pt x="391011" y="628824"/>
                  </a:lnTo>
                  <a:lnTo>
                    <a:pt x="436290" y="633080"/>
                  </a:lnTo>
                  <a:lnTo>
                    <a:pt x="481659" y="635198"/>
                  </a:lnTo>
                  <a:lnTo>
                    <a:pt x="527041" y="635188"/>
                  </a:lnTo>
                  <a:lnTo>
                    <a:pt x="572363" y="633059"/>
                  </a:lnTo>
                  <a:lnTo>
                    <a:pt x="617547" y="628824"/>
                  </a:lnTo>
                  <a:lnTo>
                    <a:pt x="662518" y="622492"/>
                  </a:lnTo>
                  <a:lnTo>
                    <a:pt x="707201" y="614074"/>
                  </a:lnTo>
                  <a:lnTo>
                    <a:pt x="751520" y="603580"/>
                  </a:lnTo>
                  <a:lnTo>
                    <a:pt x="795400" y="591023"/>
                  </a:lnTo>
                  <a:lnTo>
                    <a:pt x="838764" y="576411"/>
                  </a:lnTo>
                  <a:lnTo>
                    <a:pt x="881538" y="559756"/>
                  </a:lnTo>
                  <a:lnTo>
                    <a:pt x="923646" y="541068"/>
                  </a:lnTo>
                  <a:lnTo>
                    <a:pt x="965012" y="520357"/>
                  </a:lnTo>
                  <a:lnTo>
                    <a:pt x="1005560" y="497636"/>
                  </a:lnTo>
                  <a:lnTo>
                    <a:pt x="1045216" y="472913"/>
                  </a:lnTo>
                  <a:lnTo>
                    <a:pt x="1083903" y="446200"/>
                  </a:lnTo>
                  <a:lnTo>
                    <a:pt x="1121546" y="417508"/>
                  </a:lnTo>
                  <a:lnTo>
                    <a:pt x="1158069" y="386846"/>
                  </a:lnTo>
                  <a:lnTo>
                    <a:pt x="1193397" y="354226"/>
                  </a:lnTo>
                  <a:lnTo>
                    <a:pt x="1227455" y="319659"/>
                  </a:lnTo>
                  <a:lnTo>
                    <a:pt x="1309116" y="357377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1295" y="1403858"/>
              <a:ext cx="772795" cy="1416685"/>
            </a:xfrm>
            <a:custGeom>
              <a:avLst/>
              <a:gdLst/>
              <a:ahLst/>
              <a:cxnLst/>
              <a:rect l="l" t="t" r="r" b="b"/>
              <a:pathLst>
                <a:path w="772795" h="1416685">
                  <a:moveTo>
                    <a:pt x="94339" y="0"/>
                  </a:moveTo>
                  <a:lnTo>
                    <a:pt x="75009" y="44527"/>
                  </a:lnTo>
                  <a:lnTo>
                    <a:pt x="57948" y="89446"/>
                  </a:lnTo>
                  <a:lnTo>
                    <a:pt x="43132" y="134689"/>
                  </a:lnTo>
                  <a:lnTo>
                    <a:pt x="30536" y="180185"/>
                  </a:lnTo>
                  <a:lnTo>
                    <a:pt x="20135" y="225866"/>
                  </a:lnTo>
                  <a:lnTo>
                    <a:pt x="11906" y="271662"/>
                  </a:lnTo>
                  <a:lnTo>
                    <a:pt x="5824" y="317505"/>
                  </a:lnTo>
                  <a:lnTo>
                    <a:pt x="1863" y="363325"/>
                  </a:lnTo>
                  <a:lnTo>
                    <a:pt x="0" y="409052"/>
                  </a:lnTo>
                  <a:lnTo>
                    <a:pt x="209" y="454619"/>
                  </a:lnTo>
                  <a:lnTo>
                    <a:pt x="2467" y="499955"/>
                  </a:lnTo>
                  <a:lnTo>
                    <a:pt x="6748" y="544991"/>
                  </a:lnTo>
                  <a:lnTo>
                    <a:pt x="13029" y="589658"/>
                  </a:lnTo>
                  <a:lnTo>
                    <a:pt x="21284" y="633887"/>
                  </a:lnTo>
                  <a:lnTo>
                    <a:pt x="31490" y="677609"/>
                  </a:lnTo>
                  <a:lnTo>
                    <a:pt x="43620" y="720754"/>
                  </a:lnTo>
                  <a:lnTo>
                    <a:pt x="57652" y="763254"/>
                  </a:lnTo>
                  <a:lnTo>
                    <a:pt x="73560" y="805038"/>
                  </a:lnTo>
                  <a:lnTo>
                    <a:pt x="91319" y="846039"/>
                  </a:lnTo>
                  <a:lnTo>
                    <a:pt x="110906" y="886187"/>
                  </a:lnTo>
                  <a:lnTo>
                    <a:pt x="132296" y="925412"/>
                  </a:lnTo>
                  <a:lnTo>
                    <a:pt x="155463" y="963645"/>
                  </a:lnTo>
                  <a:lnTo>
                    <a:pt x="180385" y="1000817"/>
                  </a:lnTo>
                  <a:lnTo>
                    <a:pt x="207035" y="1036860"/>
                  </a:lnTo>
                  <a:lnTo>
                    <a:pt x="235389" y="1071703"/>
                  </a:lnTo>
                  <a:lnTo>
                    <a:pt x="265423" y="1105278"/>
                  </a:lnTo>
                  <a:lnTo>
                    <a:pt x="297113" y="1137515"/>
                  </a:lnTo>
                  <a:lnTo>
                    <a:pt x="330433" y="1168346"/>
                  </a:lnTo>
                  <a:lnTo>
                    <a:pt x="365359" y="1197700"/>
                  </a:lnTo>
                  <a:lnTo>
                    <a:pt x="401867" y="1225509"/>
                  </a:lnTo>
                  <a:lnTo>
                    <a:pt x="439932" y="1251704"/>
                  </a:lnTo>
                  <a:lnTo>
                    <a:pt x="479529" y="1276215"/>
                  </a:lnTo>
                  <a:lnTo>
                    <a:pt x="520634" y="1298974"/>
                  </a:lnTo>
                  <a:lnTo>
                    <a:pt x="563223" y="1319911"/>
                  </a:lnTo>
                  <a:lnTo>
                    <a:pt x="772265" y="1416430"/>
                  </a:lnTo>
                  <a:lnTo>
                    <a:pt x="729676" y="1395494"/>
                  </a:lnTo>
                  <a:lnTo>
                    <a:pt x="688571" y="1372737"/>
                  </a:lnTo>
                  <a:lnTo>
                    <a:pt x="648974" y="1348227"/>
                  </a:lnTo>
                  <a:lnTo>
                    <a:pt x="610909" y="1322034"/>
                  </a:lnTo>
                  <a:lnTo>
                    <a:pt x="574401" y="1294227"/>
                  </a:lnTo>
                  <a:lnTo>
                    <a:pt x="539475" y="1264875"/>
                  </a:lnTo>
                  <a:lnTo>
                    <a:pt x="506155" y="1234048"/>
                  </a:lnTo>
                  <a:lnTo>
                    <a:pt x="474465" y="1201814"/>
                  </a:lnTo>
                  <a:lnTo>
                    <a:pt x="444431" y="1168243"/>
                  </a:lnTo>
                  <a:lnTo>
                    <a:pt x="416077" y="1133403"/>
                  </a:lnTo>
                  <a:lnTo>
                    <a:pt x="389427" y="1097364"/>
                  </a:lnTo>
                  <a:lnTo>
                    <a:pt x="364505" y="1060196"/>
                  </a:lnTo>
                  <a:lnTo>
                    <a:pt x="341338" y="1021966"/>
                  </a:lnTo>
                  <a:lnTo>
                    <a:pt x="319948" y="982745"/>
                  </a:lnTo>
                  <a:lnTo>
                    <a:pt x="300361" y="942601"/>
                  </a:lnTo>
                  <a:lnTo>
                    <a:pt x="282602" y="901603"/>
                  </a:lnTo>
                  <a:lnTo>
                    <a:pt x="266694" y="859821"/>
                  </a:lnTo>
                  <a:lnTo>
                    <a:pt x="252662" y="817324"/>
                  </a:lnTo>
                  <a:lnTo>
                    <a:pt x="240532" y="774181"/>
                  </a:lnTo>
                  <a:lnTo>
                    <a:pt x="230326" y="730461"/>
                  </a:lnTo>
                  <a:lnTo>
                    <a:pt x="222071" y="686233"/>
                  </a:lnTo>
                  <a:lnTo>
                    <a:pt x="215790" y="641567"/>
                  </a:lnTo>
                  <a:lnTo>
                    <a:pt x="211509" y="596531"/>
                  </a:lnTo>
                  <a:lnTo>
                    <a:pt x="209251" y="551195"/>
                  </a:lnTo>
                  <a:lnTo>
                    <a:pt x="209042" y="505627"/>
                  </a:lnTo>
                  <a:lnTo>
                    <a:pt x="210905" y="459897"/>
                  </a:lnTo>
                  <a:lnTo>
                    <a:pt x="214866" y="414075"/>
                  </a:lnTo>
                  <a:lnTo>
                    <a:pt x="220948" y="368228"/>
                  </a:lnTo>
                  <a:lnTo>
                    <a:pt x="229177" y="322427"/>
                  </a:lnTo>
                  <a:lnTo>
                    <a:pt x="239578" y="276740"/>
                  </a:lnTo>
                  <a:lnTo>
                    <a:pt x="252174" y="231237"/>
                  </a:lnTo>
                  <a:lnTo>
                    <a:pt x="266990" y="185986"/>
                  </a:lnTo>
                  <a:lnTo>
                    <a:pt x="284051" y="141057"/>
                  </a:lnTo>
                  <a:lnTo>
                    <a:pt x="303381" y="96519"/>
                  </a:lnTo>
                  <a:lnTo>
                    <a:pt x="94339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1295" y="1403858"/>
              <a:ext cx="1979930" cy="1504950"/>
            </a:xfrm>
            <a:custGeom>
              <a:avLst/>
              <a:gdLst/>
              <a:ahLst/>
              <a:cxnLst/>
              <a:rect l="l" t="t" r="r" b="b"/>
              <a:pathLst>
                <a:path w="1979929" h="1504950">
                  <a:moveTo>
                    <a:pt x="670665" y="1361947"/>
                  </a:moveTo>
                  <a:lnTo>
                    <a:pt x="717675" y="1375808"/>
                  </a:lnTo>
                  <a:lnTo>
                    <a:pt x="765024" y="1387188"/>
                  </a:lnTo>
                  <a:lnTo>
                    <a:pt x="812627" y="1396110"/>
                  </a:lnTo>
                  <a:lnTo>
                    <a:pt x="860401" y="1402597"/>
                  </a:lnTo>
                  <a:lnTo>
                    <a:pt x="908263" y="1406671"/>
                  </a:lnTo>
                  <a:lnTo>
                    <a:pt x="956127" y="1408353"/>
                  </a:lnTo>
                  <a:lnTo>
                    <a:pt x="1003912" y="1407667"/>
                  </a:lnTo>
                  <a:lnTo>
                    <a:pt x="1051532" y="1404633"/>
                  </a:lnTo>
                  <a:lnTo>
                    <a:pt x="1098904" y="1399275"/>
                  </a:lnTo>
                  <a:lnTo>
                    <a:pt x="1145945" y="1391614"/>
                  </a:lnTo>
                  <a:lnTo>
                    <a:pt x="1192570" y="1381673"/>
                  </a:lnTo>
                  <a:lnTo>
                    <a:pt x="1238697" y="1369473"/>
                  </a:lnTo>
                  <a:lnTo>
                    <a:pt x="1284241" y="1355038"/>
                  </a:lnTo>
                  <a:lnTo>
                    <a:pt x="1329118" y="1338389"/>
                  </a:lnTo>
                  <a:lnTo>
                    <a:pt x="1373245" y="1319548"/>
                  </a:lnTo>
                  <a:lnTo>
                    <a:pt x="1416538" y="1298537"/>
                  </a:lnTo>
                  <a:lnTo>
                    <a:pt x="1458913" y="1275380"/>
                  </a:lnTo>
                  <a:lnTo>
                    <a:pt x="1500287" y="1250097"/>
                  </a:lnTo>
                  <a:lnTo>
                    <a:pt x="1540576" y="1222711"/>
                  </a:lnTo>
                  <a:lnTo>
                    <a:pt x="1579696" y="1193244"/>
                  </a:lnTo>
                  <a:lnTo>
                    <a:pt x="1617563" y="1161719"/>
                  </a:lnTo>
                  <a:lnTo>
                    <a:pt x="1654094" y="1128157"/>
                  </a:lnTo>
                  <a:lnTo>
                    <a:pt x="1689205" y="1092580"/>
                  </a:lnTo>
                  <a:lnTo>
                    <a:pt x="1607544" y="1054862"/>
                  </a:lnTo>
                  <a:lnTo>
                    <a:pt x="1976733" y="869441"/>
                  </a:lnTo>
                  <a:lnTo>
                    <a:pt x="1979781" y="1226819"/>
                  </a:lnTo>
                  <a:lnTo>
                    <a:pt x="1898120" y="1189101"/>
                  </a:lnTo>
                  <a:lnTo>
                    <a:pt x="1863632" y="1224081"/>
                  </a:lnTo>
                  <a:lnTo>
                    <a:pt x="1827806" y="1257091"/>
                  </a:lnTo>
                  <a:lnTo>
                    <a:pt x="1790720" y="1288114"/>
                  </a:lnTo>
                  <a:lnTo>
                    <a:pt x="1752453" y="1317135"/>
                  </a:lnTo>
                  <a:lnTo>
                    <a:pt x="1713086" y="1344137"/>
                  </a:lnTo>
                  <a:lnTo>
                    <a:pt x="1672696" y="1369103"/>
                  </a:lnTo>
                  <a:lnTo>
                    <a:pt x="1631364" y="1392020"/>
                  </a:lnTo>
                  <a:lnTo>
                    <a:pt x="1589168" y="1412869"/>
                  </a:lnTo>
                  <a:lnTo>
                    <a:pt x="1546187" y="1431635"/>
                  </a:lnTo>
                  <a:lnTo>
                    <a:pt x="1502502" y="1448302"/>
                  </a:lnTo>
                  <a:lnTo>
                    <a:pt x="1458190" y="1462855"/>
                  </a:lnTo>
                  <a:lnTo>
                    <a:pt x="1413332" y="1475276"/>
                  </a:lnTo>
                  <a:lnTo>
                    <a:pt x="1368006" y="1485550"/>
                  </a:lnTo>
                  <a:lnTo>
                    <a:pt x="1322292" y="1493661"/>
                  </a:lnTo>
                  <a:lnTo>
                    <a:pt x="1276269" y="1499593"/>
                  </a:lnTo>
                  <a:lnTo>
                    <a:pt x="1230016" y="1503330"/>
                  </a:lnTo>
                  <a:lnTo>
                    <a:pt x="1183612" y="1504855"/>
                  </a:lnTo>
                  <a:lnTo>
                    <a:pt x="1137136" y="1504153"/>
                  </a:lnTo>
                  <a:lnTo>
                    <a:pt x="1090669" y="1501208"/>
                  </a:lnTo>
                  <a:lnTo>
                    <a:pt x="1044288" y="1496003"/>
                  </a:lnTo>
                  <a:lnTo>
                    <a:pt x="998073" y="1488523"/>
                  </a:lnTo>
                  <a:lnTo>
                    <a:pt x="952104" y="1478752"/>
                  </a:lnTo>
                  <a:lnTo>
                    <a:pt x="906460" y="1466673"/>
                  </a:lnTo>
                  <a:lnTo>
                    <a:pt x="861219" y="1452270"/>
                  </a:lnTo>
                  <a:lnTo>
                    <a:pt x="816461" y="1435528"/>
                  </a:lnTo>
                  <a:lnTo>
                    <a:pt x="772265" y="1416430"/>
                  </a:lnTo>
                  <a:lnTo>
                    <a:pt x="563223" y="1319911"/>
                  </a:lnTo>
                  <a:lnTo>
                    <a:pt x="520634" y="1298974"/>
                  </a:lnTo>
                  <a:lnTo>
                    <a:pt x="479529" y="1276215"/>
                  </a:lnTo>
                  <a:lnTo>
                    <a:pt x="439932" y="1251704"/>
                  </a:lnTo>
                  <a:lnTo>
                    <a:pt x="401867" y="1225509"/>
                  </a:lnTo>
                  <a:lnTo>
                    <a:pt x="365359" y="1197700"/>
                  </a:lnTo>
                  <a:lnTo>
                    <a:pt x="330433" y="1168346"/>
                  </a:lnTo>
                  <a:lnTo>
                    <a:pt x="297113" y="1137515"/>
                  </a:lnTo>
                  <a:lnTo>
                    <a:pt x="265423" y="1105278"/>
                  </a:lnTo>
                  <a:lnTo>
                    <a:pt x="235389" y="1071703"/>
                  </a:lnTo>
                  <a:lnTo>
                    <a:pt x="207035" y="1036860"/>
                  </a:lnTo>
                  <a:lnTo>
                    <a:pt x="180385" y="1000817"/>
                  </a:lnTo>
                  <a:lnTo>
                    <a:pt x="155463" y="963645"/>
                  </a:lnTo>
                  <a:lnTo>
                    <a:pt x="132296" y="925412"/>
                  </a:lnTo>
                  <a:lnTo>
                    <a:pt x="110906" y="886187"/>
                  </a:lnTo>
                  <a:lnTo>
                    <a:pt x="91319" y="846039"/>
                  </a:lnTo>
                  <a:lnTo>
                    <a:pt x="73560" y="805038"/>
                  </a:lnTo>
                  <a:lnTo>
                    <a:pt x="57652" y="763254"/>
                  </a:lnTo>
                  <a:lnTo>
                    <a:pt x="43620" y="720754"/>
                  </a:lnTo>
                  <a:lnTo>
                    <a:pt x="31490" y="677609"/>
                  </a:lnTo>
                  <a:lnTo>
                    <a:pt x="21284" y="633887"/>
                  </a:lnTo>
                  <a:lnTo>
                    <a:pt x="13029" y="589658"/>
                  </a:lnTo>
                  <a:lnTo>
                    <a:pt x="6748" y="544991"/>
                  </a:lnTo>
                  <a:lnTo>
                    <a:pt x="2467" y="499955"/>
                  </a:lnTo>
                  <a:lnTo>
                    <a:pt x="209" y="454619"/>
                  </a:lnTo>
                  <a:lnTo>
                    <a:pt x="0" y="409052"/>
                  </a:lnTo>
                  <a:lnTo>
                    <a:pt x="1863" y="363325"/>
                  </a:lnTo>
                  <a:lnTo>
                    <a:pt x="5824" y="317505"/>
                  </a:lnTo>
                  <a:lnTo>
                    <a:pt x="11906" y="271662"/>
                  </a:lnTo>
                  <a:lnTo>
                    <a:pt x="20135" y="225866"/>
                  </a:lnTo>
                  <a:lnTo>
                    <a:pt x="30536" y="180185"/>
                  </a:lnTo>
                  <a:lnTo>
                    <a:pt x="43132" y="134689"/>
                  </a:lnTo>
                  <a:lnTo>
                    <a:pt x="57948" y="89446"/>
                  </a:lnTo>
                  <a:lnTo>
                    <a:pt x="75009" y="44527"/>
                  </a:lnTo>
                  <a:lnTo>
                    <a:pt x="94339" y="0"/>
                  </a:lnTo>
                  <a:lnTo>
                    <a:pt x="303381" y="96519"/>
                  </a:lnTo>
                  <a:lnTo>
                    <a:pt x="284051" y="141057"/>
                  </a:lnTo>
                  <a:lnTo>
                    <a:pt x="266990" y="185986"/>
                  </a:lnTo>
                  <a:lnTo>
                    <a:pt x="252174" y="231237"/>
                  </a:lnTo>
                  <a:lnTo>
                    <a:pt x="239578" y="276740"/>
                  </a:lnTo>
                  <a:lnTo>
                    <a:pt x="229177" y="322427"/>
                  </a:lnTo>
                  <a:lnTo>
                    <a:pt x="220948" y="368228"/>
                  </a:lnTo>
                  <a:lnTo>
                    <a:pt x="214866" y="414075"/>
                  </a:lnTo>
                  <a:lnTo>
                    <a:pt x="210905" y="459897"/>
                  </a:lnTo>
                  <a:lnTo>
                    <a:pt x="209042" y="505627"/>
                  </a:lnTo>
                  <a:lnTo>
                    <a:pt x="209251" y="551195"/>
                  </a:lnTo>
                  <a:lnTo>
                    <a:pt x="211509" y="596531"/>
                  </a:lnTo>
                  <a:lnTo>
                    <a:pt x="215790" y="641567"/>
                  </a:lnTo>
                  <a:lnTo>
                    <a:pt x="222071" y="686233"/>
                  </a:lnTo>
                  <a:lnTo>
                    <a:pt x="230326" y="730461"/>
                  </a:lnTo>
                  <a:lnTo>
                    <a:pt x="240532" y="774181"/>
                  </a:lnTo>
                  <a:lnTo>
                    <a:pt x="252662" y="817324"/>
                  </a:lnTo>
                  <a:lnTo>
                    <a:pt x="266694" y="859821"/>
                  </a:lnTo>
                  <a:lnTo>
                    <a:pt x="282602" y="901603"/>
                  </a:lnTo>
                  <a:lnTo>
                    <a:pt x="300361" y="942601"/>
                  </a:lnTo>
                  <a:lnTo>
                    <a:pt x="319948" y="982745"/>
                  </a:lnTo>
                  <a:lnTo>
                    <a:pt x="341338" y="1021966"/>
                  </a:lnTo>
                  <a:lnTo>
                    <a:pt x="364505" y="1060196"/>
                  </a:lnTo>
                  <a:lnTo>
                    <a:pt x="389427" y="1097364"/>
                  </a:lnTo>
                  <a:lnTo>
                    <a:pt x="416077" y="1133403"/>
                  </a:lnTo>
                  <a:lnTo>
                    <a:pt x="444431" y="1168243"/>
                  </a:lnTo>
                  <a:lnTo>
                    <a:pt x="474465" y="1201814"/>
                  </a:lnTo>
                  <a:lnTo>
                    <a:pt x="506155" y="1234048"/>
                  </a:lnTo>
                  <a:lnTo>
                    <a:pt x="539475" y="1264875"/>
                  </a:lnTo>
                  <a:lnTo>
                    <a:pt x="574401" y="1294227"/>
                  </a:lnTo>
                  <a:lnTo>
                    <a:pt x="610909" y="1322034"/>
                  </a:lnTo>
                  <a:lnTo>
                    <a:pt x="648974" y="1348227"/>
                  </a:lnTo>
                  <a:lnTo>
                    <a:pt x="688571" y="1372737"/>
                  </a:lnTo>
                  <a:lnTo>
                    <a:pt x="729676" y="1395494"/>
                  </a:lnTo>
                  <a:lnTo>
                    <a:pt x="772265" y="141643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22626" y="866089"/>
            <a:ext cx="2927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pc="-10" dirty="0">
                <a:solidFill>
                  <a:srgbClr val="C0504D"/>
                </a:solidFill>
                <a:latin typeface="Calibri"/>
                <a:cs typeface="Calibri"/>
              </a:rPr>
              <a:t>&gt;&gt;</a:t>
            </a:r>
            <a:r>
              <a:rPr spc="-5" dirty="0">
                <a:solidFill>
                  <a:srgbClr val="4F81BC"/>
                </a:solidFill>
                <a:latin typeface="Calibri"/>
                <a:cs typeface="Calibri"/>
              </a:rPr>
              <a:t>Geo</a:t>
            </a:r>
            <a:r>
              <a:rPr spc="-15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pc="-8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4F81BC"/>
                </a:solidFill>
                <a:latin typeface="Calibri"/>
                <a:cs typeface="Calibri"/>
              </a:rPr>
              <a:t>aphic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42253" y="1003554"/>
            <a:ext cx="2105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libri"/>
                <a:cs typeface="Calibri"/>
              </a:rPr>
              <a:t>about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Earth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-12700" y="0"/>
            <a:ext cx="1920875" cy="6882765"/>
            <a:chOff x="-12700" y="0"/>
            <a:chExt cx="1920875" cy="6882765"/>
          </a:xfrm>
        </p:grpSpPr>
        <p:sp>
          <p:nvSpPr>
            <p:cNvPr id="15" name="object 15"/>
            <p:cNvSpPr/>
            <p:nvPr/>
          </p:nvSpPr>
          <p:spPr>
            <a:xfrm>
              <a:off x="0" y="120141"/>
              <a:ext cx="1895475" cy="6737984"/>
            </a:xfrm>
            <a:custGeom>
              <a:avLst/>
              <a:gdLst/>
              <a:ahLst/>
              <a:cxnLst/>
              <a:rect l="l" t="t" r="r" b="b"/>
              <a:pathLst>
                <a:path w="1895475" h="6737984">
                  <a:moveTo>
                    <a:pt x="1895094" y="0"/>
                  </a:moveTo>
                  <a:lnTo>
                    <a:pt x="1885709" y="46533"/>
                  </a:lnTo>
                  <a:lnTo>
                    <a:pt x="1860121" y="84518"/>
                  </a:lnTo>
                  <a:lnTo>
                    <a:pt x="1822174" y="110120"/>
                  </a:lnTo>
                  <a:lnTo>
                    <a:pt x="1775714" y="119506"/>
                  </a:lnTo>
                  <a:lnTo>
                    <a:pt x="103437" y="119506"/>
                  </a:lnTo>
                  <a:lnTo>
                    <a:pt x="56946" y="128891"/>
                  </a:lnTo>
                  <a:lnTo>
                    <a:pt x="18980" y="154479"/>
                  </a:lnTo>
                  <a:lnTo>
                    <a:pt x="0" y="182618"/>
                  </a:lnTo>
                  <a:lnTo>
                    <a:pt x="0" y="6737855"/>
                  </a:lnTo>
                  <a:lnTo>
                    <a:pt x="222884" y="6737855"/>
                  </a:lnTo>
                  <a:lnTo>
                    <a:pt x="222885" y="6731380"/>
                  </a:lnTo>
                  <a:lnTo>
                    <a:pt x="1775714" y="6731380"/>
                  </a:lnTo>
                  <a:lnTo>
                    <a:pt x="1822174" y="6721993"/>
                  </a:lnTo>
                  <a:lnTo>
                    <a:pt x="1860121" y="6696396"/>
                  </a:lnTo>
                  <a:lnTo>
                    <a:pt x="1885709" y="6658430"/>
                  </a:lnTo>
                  <a:lnTo>
                    <a:pt x="1895094" y="6611938"/>
                  </a:lnTo>
                  <a:lnTo>
                    <a:pt x="1895094" y="358393"/>
                  </a:lnTo>
                  <a:lnTo>
                    <a:pt x="103437" y="358393"/>
                  </a:lnTo>
                  <a:lnTo>
                    <a:pt x="103430" y="239013"/>
                  </a:lnTo>
                  <a:lnTo>
                    <a:pt x="108124" y="215737"/>
                  </a:lnTo>
                  <a:lnTo>
                    <a:pt x="120925" y="196722"/>
                  </a:lnTo>
                  <a:lnTo>
                    <a:pt x="139910" y="183899"/>
                  </a:lnTo>
                  <a:lnTo>
                    <a:pt x="163156" y="179197"/>
                  </a:lnTo>
                  <a:lnTo>
                    <a:pt x="1895094" y="179197"/>
                  </a:lnTo>
                  <a:lnTo>
                    <a:pt x="1895094" y="0"/>
                  </a:lnTo>
                  <a:close/>
                </a:path>
                <a:path w="1895475" h="6737984">
                  <a:moveTo>
                    <a:pt x="1895094" y="179197"/>
                  </a:moveTo>
                  <a:lnTo>
                    <a:pt x="163156" y="179197"/>
                  </a:lnTo>
                  <a:lnTo>
                    <a:pt x="186401" y="183899"/>
                  </a:lnTo>
                  <a:lnTo>
                    <a:pt x="205382" y="196722"/>
                  </a:lnTo>
                  <a:lnTo>
                    <a:pt x="218179" y="215737"/>
                  </a:lnTo>
                  <a:lnTo>
                    <a:pt x="222872" y="239013"/>
                  </a:lnTo>
                  <a:lnTo>
                    <a:pt x="213487" y="285474"/>
                  </a:lnTo>
                  <a:lnTo>
                    <a:pt x="187892" y="323421"/>
                  </a:lnTo>
                  <a:lnTo>
                    <a:pt x="149929" y="349009"/>
                  </a:lnTo>
                  <a:lnTo>
                    <a:pt x="103437" y="358393"/>
                  </a:lnTo>
                  <a:lnTo>
                    <a:pt x="1895094" y="358393"/>
                  </a:lnTo>
                  <a:lnTo>
                    <a:pt x="1895094" y="179197"/>
                  </a:lnTo>
                  <a:close/>
                </a:path>
                <a:path w="1895475" h="6737984">
                  <a:moveTo>
                    <a:pt x="1656207" y="0"/>
                  </a:moveTo>
                  <a:lnTo>
                    <a:pt x="1656207" y="119506"/>
                  </a:lnTo>
                  <a:lnTo>
                    <a:pt x="1775714" y="119506"/>
                  </a:lnTo>
                  <a:lnTo>
                    <a:pt x="1775714" y="59816"/>
                  </a:lnTo>
                  <a:lnTo>
                    <a:pt x="1715897" y="59816"/>
                  </a:lnTo>
                  <a:lnTo>
                    <a:pt x="1692693" y="55114"/>
                  </a:lnTo>
                  <a:lnTo>
                    <a:pt x="1673717" y="42290"/>
                  </a:lnTo>
                  <a:lnTo>
                    <a:pt x="1660907" y="23276"/>
                  </a:lnTo>
                  <a:lnTo>
                    <a:pt x="1656207" y="0"/>
                  </a:lnTo>
                  <a:close/>
                </a:path>
                <a:path w="1895475" h="6737984">
                  <a:moveTo>
                    <a:pt x="1775714" y="0"/>
                  </a:moveTo>
                  <a:lnTo>
                    <a:pt x="1771011" y="23276"/>
                  </a:lnTo>
                  <a:lnTo>
                    <a:pt x="1758188" y="42290"/>
                  </a:lnTo>
                  <a:lnTo>
                    <a:pt x="1739173" y="55114"/>
                  </a:lnTo>
                  <a:lnTo>
                    <a:pt x="1715897" y="59816"/>
                  </a:lnTo>
                  <a:lnTo>
                    <a:pt x="1775714" y="59816"/>
                  </a:lnTo>
                  <a:lnTo>
                    <a:pt x="1775714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430" y="762"/>
              <a:ext cx="1791970" cy="478155"/>
            </a:xfrm>
            <a:custGeom>
              <a:avLst/>
              <a:gdLst/>
              <a:ahLst/>
              <a:cxnLst/>
              <a:rect l="l" t="t" r="r" b="b"/>
              <a:pathLst>
                <a:path w="1791970" h="478155">
                  <a:moveTo>
                    <a:pt x="59726" y="298577"/>
                  </a:moveTo>
                  <a:lnTo>
                    <a:pt x="36480" y="303279"/>
                  </a:lnTo>
                  <a:lnTo>
                    <a:pt x="17495" y="316102"/>
                  </a:lnTo>
                  <a:lnTo>
                    <a:pt x="4694" y="335117"/>
                  </a:lnTo>
                  <a:lnTo>
                    <a:pt x="0" y="358394"/>
                  </a:lnTo>
                  <a:lnTo>
                    <a:pt x="7" y="477774"/>
                  </a:lnTo>
                  <a:lnTo>
                    <a:pt x="46499" y="468389"/>
                  </a:lnTo>
                  <a:lnTo>
                    <a:pt x="84462" y="442801"/>
                  </a:lnTo>
                  <a:lnTo>
                    <a:pt x="110057" y="404854"/>
                  </a:lnTo>
                  <a:lnTo>
                    <a:pt x="119442" y="358394"/>
                  </a:lnTo>
                  <a:lnTo>
                    <a:pt x="114749" y="335117"/>
                  </a:lnTo>
                  <a:lnTo>
                    <a:pt x="101952" y="316102"/>
                  </a:lnTo>
                  <a:lnTo>
                    <a:pt x="82971" y="303279"/>
                  </a:lnTo>
                  <a:lnTo>
                    <a:pt x="59726" y="298577"/>
                  </a:lnTo>
                  <a:close/>
                </a:path>
                <a:path w="1791970" h="478155">
                  <a:moveTo>
                    <a:pt x="1791663" y="119507"/>
                  </a:moveTo>
                  <a:lnTo>
                    <a:pt x="1672283" y="119507"/>
                  </a:lnTo>
                  <a:lnTo>
                    <a:pt x="1672283" y="238887"/>
                  </a:lnTo>
                  <a:lnTo>
                    <a:pt x="1718744" y="229502"/>
                  </a:lnTo>
                  <a:lnTo>
                    <a:pt x="1756691" y="203914"/>
                  </a:lnTo>
                  <a:lnTo>
                    <a:pt x="1782279" y="165967"/>
                  </a:lnTo>
                  <a:lnTo>
                    <a:pt x="1791663" y="119507"/>
                  </a:lnTo>
                  <a:close/>
                </a:path>
                <a:path w="1791970" h="478155">
                  <a:moveTo>
                    <a:pt x="1672283" y="0"/>
                  </a:moveTo>
                  <a:lnTo>
                    <a:pt x="1625750" y="9386"/>
                  </a:lnTo>
                  <a:lnTo>
                    <a:pt x="1587765" y="34988"/>
                  </a:lnTo>
                  <a:lnTo>
                    <a:pt x="1562163" y="72973"/>
                  </a:lnTo>
                  <a:lnTo>
                    <a:pt x="1552776" y="119507"/>
                  </a:lnTo>
                  <a:lnTo>
                    <a:pt x="1557477" y="142710"/>
                  </a:lnTo>
                  <a:lnTo>
                    <a:pt x="1570287" y="161686"/>
                  </a:lnTo>
                  <a:lnTo>
                    <a:pt x="1589263" y="174496"/>
                  </a:lnTo>
                  <a:lnTo>
                    <a:pt x="1612466" y="179197"/>
                  </a:lnTo>
                  <a:lnTo>
                    <a:pt x="1635743" y="174496"/>
                  </a:lnTo>
                  <a:lnTo>
                    <a:pt x="1654757" y="161686"/>
                  </a:lnTo>
                  <a:lnTo>
                    <a:pt x="1667580" y="142710"/>
                  </a:lnTo>
                  <a:lnTo>
                    <a:pt x="1672283" y="119507"/>
                  </a:lnTo>
                  <a:lnTo>
                    <a:pt x="1791663" y="119507"/>
                  </a:lnTo>
                  <a:lnTo>
                    <a:pt x="1782279" y="72973"/>
                  </a:lnTo>
                  <a:lnTo>
                    <a:pt x="1756691" y="34988"/>
                  </a:lnTo>
                  <a:lnTo>
                    <a:pt x="1718744" y="9386"/>
                  </a:lnTo>
                  <a:lnTo>
                    <a:pt x="1672283" y="0"/>
                  </a:lnTo>
                  <a:close/>
                </a:path>
              </a:pathLst>
            </a:custGeom>
            <a:solidFill>
              <a:srgbClr val="00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762"/>
              <a:ext cx="1895475" cy="6857365"/>
            </a:xfrm>
            <a:custGeom>
              <a:avLst/>
              <a:gdLst/>
              <a:ahLst/>
              <a:cxnLst/>
              <a:rect l="l" t="t" r="r" b="b"/>
              <a:pathLst>
                <a:path w="1895475" h="6857365">
                  <a:moveTo>
                    <a:pt x="0" y="301998"/>
                  </a:moveTo>
                  <a:lnTo>
                    <a:pt x="18980" y="273859"/>
                  </a:lnTo>
                  <a:lnTo>
                    <a:pt x="56946" y="248271"/>
                  </a:lnTo>
                  <a:lnTo>
                    <a:pt x="103437" y="238887"/>
                  </a:lnTo>
                  <a:lnTo>
                    <a:pt x="1656207" y="238887"/>
                  </a:lnTo>
                  <a:lnTo>
                    <a:pt x="1656207" y="119380"/>
                  </a:lnTo>
                  <a:lnTo>
                    <a:pt x="1665591" y="72919"/>
                  </a:lnTo>
                  <a:lnTo>
                    <a:pt x="1691179" y="34972"/>
                  </a:lnTo>
                  <a:lnTo>
                    <a:pt x="1729126" y="9384"/>
                  </a:lnTo>
                  <a:lnTo>
                    <a:pt x="1775587" y="0"/>
                  </a:lnTo>
                  <a:lnTo>
                    <a:pt x="1822120" y="9384"/>
                  </a:lnTo>
                  <a:lnTo>
                    <a:pt x="1860105" y="34972"/>
                  </a:lnTo>
                  <a:lnTo>
                    <a:pt x="1885707" y="72919"/>
                  </a:lnTo>
                  <a:lnTo>
                    <a:pt x="1895094" y="119380"/>
                  </a:lnTo>
                  <a:lnTo>
                    <a:pt x="1895094" y="6731318"/>
                  </a:lnTo>
                  <a:lnTo>
                    <a:pt x="1885709" y="6777810"/>
                  </a:lnTo>
                  <a:lnTo>
                    <a:pt x="1860121" y="6815776"/>
                  </a:lnTo>
                  <a:lnTo>
                    <a:pt x="1822174" y="6841373"/>
                  </a:lnTo>
                  <a:lnTo>
                    <a:pt x="1775714" y="6850760"/>
                  </a:lnTo>
                  <a:lnTo>
                    <a:pt x="222885" y="6850760"/>
                  </a:lnTo>
                  <a:lnTo>
                    <a:pt x="222885" y="6857235"/>
                  </a:lnTo>
                </a:path>
                <a:path w="1895475" h="6857365">
                  <a:moveTo>
                    <a:pt x="1656207" y="238887"/>
                  </a:moveTo>
                  <a:lnTo>
                    <a:pt x="1775714" y="238887"/>
                  </a:lnTo>
                  <a:lnTo>
                    <a:pt x="1822174" y="229502"/>
                  </a:lnTo>
                  <a:lnTo>
                    <a:pt x="1860121" y="203914"/>
                  </a:lnTo>
                  <a:lnTo>
                    <a:pt x="1885709" y="165967"/>
                  </a:lnTo>
                  <a:lnTo>
                    <a:pt x="1895094" y="119507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507" y="107441"/>
              <a:ext cx="144906" cy="14490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700" y="286639"/>
              <a:ext cx="248285" cy="2045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2884" y="359028"/>
              <a:ext cx="0" cy="6492875"/>
            </a:xfrm>
            <a:custGeom>
              <a:avLst/>
              <a:gdLst/>
              <a:ahLst/>
              <a:cxnLst/>
              <a:rect l="l" t="t" r="r" b="b"/>
              <a:pathLst>
                <a:path h="6492875">
                  <a:moveTo>
                    <a:pt x="0" y="0"/>
                  </a:moveTo>
                  <a:lnTo>
                    <a:pt x="0" y="6492493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7443" y="1242412"/>
            <a:ext cx="956310" cy="5284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1500" b="1" spc="-5" dirty="0">
                <a:latin typeface="Calibri"/>
                <a:cs typeface="Calibri"/>
              </a:rPr>
              <a:t>G  </a:t>
            </a:r>
            <a:r>
              <a:rPr sz="11500" b="1" dirty="0">
                <a:latin typeface="Calibri"/>
                <a:cs typeface="Calibri"/>
              </a:rPr>
              <a:t>I </a:t>
            </a:r>
            <a:r>
              <a:rPr sz="11500" b="1" spc="5" dirty="0">
                <a:latin typeface="Calibri"/>
                <a:cs typeface="Calibri"/>
              </a:rPr>
              <a:t> </a:t>
            </a:r>
            <a:r>
              <a:rPr sz="11500" b="1" spc="-5" dirty="0">
                <a:latin typeface="Calibri"/>
                <a:cs typeface="Calibri"/>
              </a:rPr>
              <a:t>S</a:t>
            </a:r>
            <a:endParaRPr sz="11500" dirty="0">
              <a:latin typeface="Calibri"/>
              <a:cs typeface="Calibri"/>
            </a:endParaRPr>
          </a:p>
        </p:txBody>
      </p:sp>
      <p:pic>
        <p:nvPicPr>
          <p:cNvPr id="22" name="Picture 5" descr="worldspin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8" y="370421"/>
            <a:ext cx="1478879" cy="128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464305"/>
            <a:ext cx="5652135" cy="989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00" i="1" spc="-735" dirty="0">
                <a:solidFill>
                  <a:srgbClr val="000000"/>
                </a:solidFill>
                <a:latin typeface="Verdana"/>
                <a:cs typeface="Verdana"/>
              </a:rPr>
              <a:t>End</a:t>
            </a:r>
            <a:r>
              <a:rPr sz="6300" i="1" spc="-50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i="1" spc="-66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6300" i="1" spc="-4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i="1" spc="-825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6300" i="1" spc="-84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6300" i="1" spc="-509" dirty="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6300" i="1" spc="-4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i="1" spc="-680" dirty="0">
                <a:solidFill>
                  <a:srgbClr val="000000"/>
                </a:solidFill>
                <a:latin typeface="Verdana"/>
                <a:cs typeface="Verdana"/>
              </a:rPr>
              <a:t>two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3805" y="3734561"/>
            <a:ext cx="11458575" cy="133350"/>
          </a:xfrm>
          <a:custGeom>
            <a:avLst/>
            <a:gdLst/>
            <a:ahLst/>
            <a:cxnLst/>
            <a:rect l="l" t="t" r="r" b="b"/>
            <a:pathLst>
              <a:path w="11458575" h="133350">
                <a:moveTo>
                  <a:pt x="0" y="0"/>
                </a:moveTo>
                <a:lnTo>
                  <a:pt x="11458575" y="133350"/>
                </a:lnTo>
              </a:path>
            </a:pathLst>
          </a:custGeom>
          <a:ln w="647700">
            <a:solidFill>
              <a:srgbClr val="1A9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92446"/>
            <a:ext cx="4839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8F0041"/>
                </a:solidFill>
              </a:rPr>
              <a:t>U3.</a:t>
            </a:r>
            <a:r>
              <a:rPr sz="4800" spc="-95" dirty="0">
                <a:solidFill>
                  <a:srgbClr val="8F0041"/>
                </a:solidFill>
              </a:rPr>
              <a:t> </a:t>
            </a:r>
            <a:r>
              <a:rPr sz="4800" spc="-180" dirty="0">
                <a:solidFill>
                  <a:srgbClr val="8F0041"/>
                </a:solidFill>
              </a:rPr>
              <a:t>Data</a:t>
            </a:r>
            <a:r>
              <a:rPr sz="4800" spc="-95" dirty="0">
                <a:solidFill>
                  <a:srgbClr val="8F0041"/>
                </a:solidFill>
              </a:rPr>
              <a:t> </a:t>
            </a:r>
            <a:r>
              <a:rPr sz="4800" spc="-45" dirty="0">
                <a:solidFill>
                  <a:srgbClr val="8F0041"/>
                </a:solidFill>
              </a:rPr>
              <a:t>Models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36398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32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38200" y="1671827"/>
            <a:ext cx="11254740" cy="5049520"/>
            <a:chOff x="838200" y="1671827"/>
            <a:chExt cx="11254740" cy="5049520"/>
          </a:xfrm>
        </p:grpSpPr>
        <p:sp>
          <p:nvSpPr>
            <p:cNvPr id="7" name="object 7"/>
            <p:cNvSpPr/>
            <p:nvPr/>
          </p:nvSpPr>
          <p:spPr>
            <a:xfrm>
              <a:off x="838200" y="1671827"/>
              <a:ext cx="11254740" cy="5049520"/>
            </a:xfrm>
            <a:custGeom>
              <a:avLst/>
              <a:gdLst/>
              <a:ahLst/>
              <a:cxnLst/>
              <a:rect l="l" t="t" r="r" b="b"/>
              <a:pathLst>
                <a:path w="11254740" h="5049520">
                  <a:moveTo>
                    <a:pt x="11254740" y="0"/>
                  </a:moveTo>
                  <a:lnTo>
                    <a:pt x="0" y="0"/>
                  </a:lnTo>
                  <a:lnTo>
                    <a:pt x="0" y="5049012"/>
                  </a:lnTo>
                  <a:lnTo>
                    <a:pt x="11254740" y="5049012"/>
                  </a:lnTo>
                  <a:lnTo>
                    <a:pt x="11254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2177161"/>
              <a:ext cx="254508" cy="2484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033649"/>
              <a:ext cx="254508" cy="248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4313808"/>
              <a:ext cx="254508" cy="2484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5533021"/>
              <a:ext cx="254508" cy="24841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3110" marR="1346200" indent="457200">
              <a:lnSpc>
                <a:spcPct val="100000"/>
              </a:lnSpc>
              <a:spcBef>
                <a:spcPts val="95"/>
              </a:spcBef>
            </a:pPr>
            <a:r>
              <a:rPr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phenomena, 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marL="1210310" marR="5080">
              <a:lnSpc>
                <a:spcPts val="3310"/>
              </a:lnSpc>
              <a:spcBef>
                <a:spcPts val="215"/>
              </a:spcBef>
              <a:tabLst>
                <a:tab pos="2204720" algn="l"/>
                <a:tab pos="3673475" algn="l"/>
                <a:tab pos="4431665" algn="l"/>
                <a:tab pos="4852035" algn="l"/>
                <a:tab pos="5569585" algn="l"/>
                <a:tab pos="6127750" algn="l"/>
                <a:tab pos="7182484" algn="l"/>
                <a:tab pos="8493125" algn="l"/>
                <a:tab pos="10456545" algn="l"/>
                <a:tab pos="11489690" algn="l"/>
              </a:tabLst>
            </a:pPr>
            <a:r>
              <a:rPr spc="-150" dirty="0">
                <a:latin typeface="Verdana"/>
                <a:cs typeface="Verdana"/>
              </a:rPr>
              <a:t>Dat</a:t>
            </a:r>
            <a:r>
              <a:rPr spc="-145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	</a:t>
            </a:r>
            <a:r>
              <a:rPr spc="-80" dirty="0">
                <a:latin typeface="Verdana"/>
                <a:cs typeface="Verdana"/>
              </a:rPr>
              <a:t>m</a:t>
            </a:r>
            <a:r>
              <a:rPr spc="-50" dirty="0">
                <a:latin typeface="Verdana"/>
                <a:cs typeface="Verdana"/>
              </a:rPr>
              <a:t>od</a:t>
            </a:r>
            <a:r>
              <a:rPr spc="-45" dirty="0">
                <a:latin typeface="Verdana"/>
                <a:cs typeface="Verdana"/>
              </a:rPr>
              <a:t>e</a:t>
            </a:r>
            <a:r>
              <a:rPr spc="-30" dirty="0">
                <a:latin typeface="Verdana"/>
                <a:cs typeface="Verdana"/>
              </a:rPr>
              <a:t>ls</a:t>
            </a:r>
            <a:r>
              <a:rPr dirty="0">
                <a:latin typeface="Verdana"/>
                <a:cs typeface="Verdana"/>
              </a:rPr>
              <a:t>	</a:t>
            </a:r>
            <a:r>
              <a:rPr spc="-145" dirty="0">
                <a:latin typeface="Verdana"/>
                <a:cs typeface="Verdana"/>
              </a:rPr>
              <a:t>a</a:t>
            </a:r>
            <a:r>
              <a:rPr spc="-90" dirty="0">
                <a:latin typeface="Verdana"/>
                <a:cs typeface="Verdana"/>
              </a:rPr>
              <a:t>r</a:t>
            </a:r>
            <a:r>
              <a:rPr spc="-114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	</a:t>
            </a:r>
            <a:r>
              <a:rPr spc="-130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	</a:t>
            </a:r>
            <a:r>
              <a:rPr spc="-125" dirty="0">
                <a:latin typeface="Verdana"/>
                <a:cs typeface="Verdana"/>
              </a:rPr>
              <a:t>se</a:t>
            </a:r>
            <a:r>
              <a:rPr spc="-95" dirty="0">
                <a:latin typeface="Verdana"/>
                <a:cs typeface="Verdana"/>
              </a:rPr>
              <a:t>t</a:t>
            </a:r>
            <a:r>
              <a:rPr dirty="0">
                <a:latin typeface="Verdana"/>
                <a:cs typeface="Verdana"/>
              </a:rPr>
              <a:t>	</a:t>
            </a:r>
            <a:r>
              <a:rPr spc="-35" dirty="0">
                <a:latin typeface="Verdana"/>
                <a:cs typeface="Verdana"/>
              </a:rPr>
              <a:t>o</a:t>
            </a:r>
            <a:r>
              <a:rPr spc="-20" dirty="0">
                <a:latin typeface="Verdana"/>
                <a:cs typeface="Verdana"/>
              </a:rPr>
              <a:t>f</a:t>
            </a:r>
            <a:r>
              <a:rPr dirty="0">
                <a:latin typeface="Verdana"/>
                <a:cs typeface="Verdana"/>
              </a:rPr>
              <a:t>	</a:t>
            </a:r>
            <a:r>
              <a:rPr spc="-75" dirty="0">
                <a:latin typeface="Verdana"/>
                <a:cs typeface="Verdana"/>
              </a:rPr>
              <a:t>rules</a:t>
            </a:r>
            <a:r>
              <a:rPr dirty="0">
                <a:latin typeface="Verdana"/>
                <a:cs typeface="Verdana"/>
              </a:rPr>
              <a:t>	</a:t>
            </a:r>
            <a:r>
              <a:rPr spc="-100" dirty="0">
                <a:latin typeface="Verdana"/>
                <a:cs typeface="Verdana"/>
              </a:rPr>
              <a:t>a</a:t>
            </a:r>
            <a:r>
              <a:rPr spc="-90" dirty="0">
                <a:latin typeface="Verdana"/>
                <a:cs typeface="Verdana"/>
              </a:rPr>
              <a:t>n</a:t>
            </a:r>
            <a:r>
              <a:rPr spc="-160" dirty="0">
                <a:latin typeface="Verdana"/>
                <a:cs typeface="Verdana"/>
              </a:rPr>
              <a:t>d/or</a:t>
            </a:r>
            <a:r>
              <a:rPr dirty="0">
                <a:latin typeface="Verdana"/>
                <a:cs typeface="Verdana"/>
              </a:rPr>
              <a:t>	</a:t>
            </a:r>
            <a:r>
              <a:rPr spc="-80" dirty="0">
                <a:latin typeface="Verdana"/>
                <a:cs typeface="Verdana"/>
              </a:rPr>
              <a:t>const</a:t>
            </a:r>
            <a:r>
              <a:rPr spc="-60" dirty="0">
                <a:latin typeface="Verdana"/>
                <a:cs typeface="Verdana"/>
              </a:rPr>
              <a:t>r</a:t>
            </a:r>
            <a:r>
              <a:rPr spc="-70" dirty="0">
                <a:latin typeface="Verdana"/>
                <a:cs typeface="Verdana"/>
              </a:rPr>
              <a:t>u</a:t>
            </a:r>
            <a:r>
              <a:rPr spc="-50" dirty="0">
                <a:latin typeface="Verdana"/>
                <a:cs typeface="Verdana"/>
              </a:rPr>
              <a:t>c</a:t>
            </a:r>
            <a:r>
              <a:rPr spc="-120" dirty="0">
                <a:latin typeface="Verdana"/>
                <a:cs typeface="Verdana"/>
              </a:rPr>
              <a:t>ts</a:t>
            </a:r>
            <a:r>
              <a:rPr dirty="0">
                <a:latin typeface="Verdana"/>
                <a:cs typeface="Verdana"/>
              </a:rPr>
              <a:t>	</a:t>
            </a:r>
            <a:r>
              <a:rPr spc="-70" dirty="0">
                <a:latin typeface="Verdana"/>
                <a:cs typeface="Verdana"/>
              </a:rPr>
              <a:t>used</a:t>
            </a:r>
            <a:r>
              <a:rPr dirty="0">
                <a:latin typeface="Verdana"/>
                <a:cs typeface="Verdana"/>
              </a:rPr>
              <a:t>	</a:t>
            </a:r>
            <a:r>
              <a:rPr spc="-65" dirty="0">
                <a:latin typeface="Verdana"/>
                <a:cs typeface="Verdana"/>
              </a:rPr>
              <a:t>to  </a:t>
            </a:r>
            <a:r>
              <a:rPr spc="-70" dirty="0">
                <a:latin typeface="Verdana"/>
                <a:cs typeface="Verdana"/>
              </a:rPr>
              <a:t>describe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and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represent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aspects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of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the</a:t>
            </a:r>
            <a:r>
              <a:rPr spc="-185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real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world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in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130" dirty="0">
                <a:latin typeface="Verdana"/>
                <a:cs typeface="Verdana"/>
              </a:rPr>
              <a:t>a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computer</a:t>
            </a:r>
          </a:p>
          <a:p>
            <a:pPr marL="740410">
              <a:lnSpc>
                <a:spcPct val="100000"/>
              </a:lnSpc>
              <a:spcBef>
                <a:spcPts val="25"/>
              </a:spcBef>
            </a:pPr>
            <a:endParaRPr sz="2700" dirty="0">
              <a:latin typeface="Verdana"/>
              <a:cs typeface="Verdana"/>
            </a:endParaRPr>
          </a:p>
          <a:p>
            <a:pPr marL="1210310" marR="584200">
              <a:lnSpc>
                <a:spcPct val="100000"/>
              </a:lnSpc>
              <a:spcBef>
                <a:spcPts val="5"/>
              </a:spcBef>
            </a:pPr>
            <a:r>
              <a:rPr spc="-70" dirty="0">
                <a:latin typeface="Verdana"/>
                <a:cs typeface="Verdana"/>
              </a:rPr>
              <a:t>The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55" dirty="0">
                <a:latin typeface="Verdana"/>
                <a:cs typeface="Verdana"/>
              </a:rPr>
              <a:t>basic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units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of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spatial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information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are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points,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lines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spc="-175" dirty="0">
                <a:latin typeface="Verdana"/>
                <a:cs typeface="Verdana"/>
              </a:rPr>
              <a:t>(arcs) </a:t>
            </a:r>
            <a:r>
              <a:rPr spc="-969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an</a:t>
            </a:r>
            <a:r>
              <a:rPr spc="-80" dirty="0">
                <a:latin typeface="Verdana"/>
                <a:cs typeface="Verdana"/>
              </a:rPr>
              <a:t>d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p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70" dirty="0">
                <a:latin typeface="Verdana"/>
                <a:cs typeface="Verdana"/>
              </a:rPr>
              <a:t>lygons.</a:t>
            </a:r>
          </a:p>
          <a:p>
            <a:pPr marL="1210310" marR="739140">
              <a:lnSpc>
                <a:spcPct val="100000"/>
              </a:lnSpc>
              <a:spcBef>
                <a:spcPts val="2880"/>
              </a:spcBef>
            </a:pPr>
            <a:r>
              <a:rPr spc="105" dirty="0">
                <a:latin typeface="Verdana"/>
                <a:cs typeface="Verdana"/>
              </a:rPr>
              <a:t>A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150" dirty="0">
                <a:latin typeface="Verdana"/>
                <a:cs typeface="Verdana"/>
              </a:rPr>
              <a:t>GIS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data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model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110" dirty="0">
                <a:latin typeface="Verdana"/>
                <a:cs typeface="Verdana"/>
              </a:rPr>
              <a:t>en</a:t>
            </a:r>
            <a:r>
              <a:rPr spc="-95" dirty="0">
                <a:latin typeface="Verdana"/>
                <a:cs typeface="Verdana"/>
              </a:rPr>
              <a:t>a</a:t>
            </a:r>
            <a:r>
              <a:rPr spc="-55" dirty="0">
                <a:latin typeface="Verdana"/>
                <a:cs typeface="Verdana"/>
              </a:rPr>
              <a:t>bles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130" dirty="0">
                <a:latin typeface="Verdana"/>
                <a:cs typeface="Verdana"/>
              </a:rPr>
              <a:t>a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55" dirty="0">
                <a:latin typeface="Verdana"/>
                <a:cs typeface="Verdana"/>
              </a:rPr>
              <a:t>c</a:t>
            </a:r>
            <a:r>
              <a:rPr spc="-50" dirty="0">
                <a:latin typeface="Verdana"/>
                <a:cs typeface="Verdana"/>
              </a:rPr>
              <a:t>omp</a:t>
            </a:r>
            <a:r>
              <a:rPr spc="-55" dirty="0">
                <a:latin typeface="Verdana"/>
                <a:cs typeface="Verdana"/>
              </a:rPr>
              <a:t>u</a:t>
            </a:r>
            <a:r>
              <a:rPr spc="-114" dirty="0">
                <a:latin typeface="Verdana"/>
                <a:cs typeface="Verdana"/>
              </a:rPr>
              <a:t>t</a:t>
            </a:r>
            <a:r>
              <a:rPr spc="-170" dirty="0">
                <a:latin typeface="Verdana"/>
                <a:cs typeface="Verdana"/>
              </a:rPr>
              <a:t>e</a:t>
            </a:r>
            <a:r>
              <a:rPr spc="-110" dirty="0">
                <a:latin typeface="Verdana"/>
                <a:cs typeface="Verdana"/>
              </a:rPr>
              <a:t>r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to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r</a:t>
            </a:r>
            <a:r>
              <a:rPr spc="-125" dirty="0">
                <a:latin typeface="Verdana"/>
                <a:cs typeface="Verdana"/>
              </a:rPr>
              <a:t>e</a:t>
            </a:r>
            <a:r>
              <a:rPr spc="-85" dirty="0">
                <a:latin typeface="Verdana"/>
                <a:cs typeface="Verdana"/>
              </a:rPr>
              <a:t>pre</a:t>
            </a:r>
            <a:r>
              <a:rPr spc="-75" dirty="0">
                <a:latin typeface="Verdana"/>
                <a:cs typeface="Verdana"/>
              </a:rPr>
              <a:t>s</a:t>
            </a:r>
            <a:r>
              <a:rPr spc="-140" dirty="0">
                <a:latin typeface="Verdana"/>
                <a:cs typeface="Verdana"/>
              </a:rPr>
              <a:t>en</a:t>
            </a:r>
            <a:r>
              <a:rPr spc="-85" dirty="0">
                <a:latin typeface="Verdana"/>
                <a:cs typeface="Verdana"/>
              </a:rPr>
              <a:t>t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the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r</a:t>
            </a:r>
            <a:r>
              <a:rPr spc="-125" dirty="0">
                <a:latin typeface="Verdana"/>
                <a:cs typeface="Verdana"/>
              </a:rPr>
              <a:t>e</a:t>
            </a:r>
            <a:r>
              <a:rPr spc="-60" dirty="0">
                <a:latin typeface="Verdana"/>
                <a:cs typeface="Verdana"/>
              </a:rPr>
              <a:t>al  geographical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el</a:t>
            </a:r>
            <a:r>
              <a:rPr spc="-80" dirty="0">
                <a:latin typeface="Verdana"/>
                <a:cs typeface="Verdana"/>
              </a:rPr>
              <a:t>e</a:t>
            </a:r>
            <a:r>
              <a:rPr spc="-100" dirty="0">
                <a:latin typeface="Verdana"/>
                <a:cs typeface="Verdana"/>
              </a:rPr>
              <a:t>ments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110" dirty="0">
                <a:latin typeface="Verdana"/>
                <a:cs typeface="Verdana"/>
              </a:rPr>
              <a:t>a</a:t>
            </a:r>
            <a:r>
              <a:rPr spc="-90" dirty="0">
                <a:latin typeface="Verdana"/>
                <a:cs typeface="Verdana"/>
              </a:rPr>
              <a:t>s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graphica</a:t>
            </a:r>
            <a:r>
              <a:rPr spc="5" dirty="0">
                <a:latin typeface="Verdana"/>
                <a:cs typeface="Verdana"/>
              </a:rPr>
              <a:t>l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-110" dirty="0">
                <a:latin typeface="Verdana"/>
                <a:cs typeface="Verdana"/>
              </a:rPr>
              <a:t>e</a:t>
            </a:r>
            <a:r>
              <a:rPr spc="-45" dirty="0">
                <a:latin typeface="Verdana"/>
                <a:cs typeface="Verdana"/>
              </a:rPr>
              <a:t>le</a:t>
            </a:r>
            <a:r>
              <a:rPr spc="-95" dirty="0">
                <a:latin typeface="Verdana"/>
                <a:cs typeface="Verdana"/>
              </a:rPr>
              <a:t>m</a:t>
            </a:r>
            <a:r>
              <a:rPr spc="-110" dirty="0">
                <a:latin typeface="Verdana"/>
                <a:cs typeface="Verdana"/>
              </a:rPr>
              <a:t>ent</a:t>
            </a:r>
            <a:r>
              <a:rPr spc="-95" dirty="0">
                <a:latin typeface="Verdana"/>
                <a:cs typeface="Verdana"/>
              </a:rPr>
              <a:t>s</a:t>
            </a:r>
            <a:r>
              <a:rPr spc="-245" dirty="0">
                <a:latin typeface="Verdana"/>
                <a:cs typeface="Verdana"/>
              </a:rPr>
              <a:t>.</a:t>
            </a:r>
          </a:p>
        </p:txBody>
      </p:sp>
      <p:pic>
        <p:nvPicPr>
          <p:cNvPr id="13" name="Picture 9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6" y="25485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76806" y="447243"/>
            <a:ext cx="10486389" cy="52322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400" dirty="0">
                <a:solidFill>
                  <a:schemeClr val="tx2">
                    <a:lumMod val="50000"/>
                    <a:lumOff val="50000"/>
                  </a:schemeClr>
                </a:solidFill>
                <a:latin typeface="Footlight MT Light" panose="0204060206030A020304" pitchFamily="18" charset="0"/>
              </a:rPr>
              <a:t>GIS Data Models</a:t>
            </a:r>
            <a:endParaRPr lang="en-US" altLang="en-US" sz="2100" dirty="0">
              <a:solidFill>
                <a:schemeClr val="tx2">
                  <a:lumMod val="50000"/>
                  <a:lumOff val="50000"/>
                </a:schemeClr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68"/>
          <a:stretch>
            <a:fillRect/>
          </a:stretch>
        </p:blipFill>
        <p:spPr bwMode="auto">
          <a:xfrm>
            <a:off x="1828800" y="1722438"/>
            <a:ext cx="8229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19" b="36859"/>
          <a:stretch>
            <a:fillRect/>
          </a:stretch>
        </p:blipFill>
        <p:spPr bwMode="auto">
          <a:xfrm>
            <a:off x="1828800" y="31702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6"/>
          <a:stretch>
            <a:fillRect/>
          </a:stretch>
        </p:blipFill>
        <p:spPr bwMode="auto">
          <a:xfrm>
            <a:off x="1828800" y="4541838"/>
            <a:ext cx="82296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1676400" y="1575128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CC99"/>
              </a:buClr>
              <a:buSzTx/>
              <a:buFont typeface="Wingdings" panose="05000000000000000000" pitchFamily="2" charset="2"/>
              <a:buChar char="v"/>
            </a:pPr>
            <a:r>
              <a:rPr lang="en-US" altLang="en-US" b="1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Data Models</a:t>
            </a:r>
            <a:endParaRPr lang="en-US" altLang="en-US" b="1" dirty="0">
              <a:latin typeface="Footlight MT Light" panose="0204060206030A020304" pitchFamily="18" charset="0"/>
              <a:cs typeface="Arial" panose="020B0604020202020204" pitchFamily="34" charset="0"/>
            </a:endParaRPr>
          </a:p>
        </p:txBody>
      </p:sp>
      <p:pic>
        <p:nvPicPr>
          <p:cNvPr id="38920" name="Picture 9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74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222504"/>
            <a:ext cx="5415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1B016B"/>
                </a:solidFill>
              </a:rPr>
              <a:t>Vector</a:t>
            </a:r>
            <a:r>
              <a:rPr sz="4800" spc="-110" dirty="0">
                <a:solidFill>
                  <a:srgbClr val="1B016B"/>
                </a:solidFill>
              </a:rPr>
              <a:t> </a:t>
            </a:r>
            <a:r>
              <a:rPr sz="4800" spc="-160" dirty="0">
                <a:solidFill>
                  <a:srgbClr val="1B016B"/>
                </a:solidFill>
              </a:rPr>
              <a:t>data</a:t>
            </a:r>
            <a:r>
              <a:rPr sz="4800" spc="-85" dirty="0">
                <a:solidFill>
                  <a:srgbClr val="1B016B"/>
                </a:solidFill>
              </a:rPr>
              <a:t> </a:t>
            </a:r>
            <a:r>
              <a:rPr sz="4800" spc="-95" dirty="0">
                <a:solidFill>
                  <a:srgbClr val="1B016B"/>
                </a:solidFill>
              </a:rPr>
              <a:t>model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36398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33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38200" y="1671827"/>
            <a:ext cx="11254740" cy="5049520"/>
            <a:chOff x="838200" y="1671827"/>
            <a:chExt cx="11254740" cy="5049520"/>
          </a:xfrm>
        </p:grpSpPr>
        <p:sp>
          <p:nvSpPr>
            <p:cNvPr id="7" name="object 7"/>
            <p:cNvSpPr/>
            <p:nvPr/>
          </p:nvSpPr>
          <p:spPr>
            <a:xfrm>
              <a:off x="838200" y="1671827"/>
              <a:ext cx="11254740" cy="5049520"/>
            </a:xfrm>
            <a:custGeom>
              <a:avLst/>
              <a:gdLst/>
              <a:ahLst/>
              <a:cxnLst/>
              <a:rect l="l" t="t" r="r" b="b"/>
              <a:pathLst>
                <a:path w="11254740" h="5049520">
                  <a:moveTo>
                    <a:pt x="11254740" y="0"/>
                  </a:moveTo>
                  <a:lnTo>
                    <a:pt x="0" y="0"/>
                  </a:lnTo>
                  <a:lnTo>
                    <a:pt x="0" y="5049012"/>
                  </a:lnTo>
                  <a:lnTo>
                    <a:pt x="11254740" y="5049012"/>
                  </a:lnTo>
                  <a:lnTo>
                    <a:pt x="11254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2149729"/>
              <a:ext cx="254508" cy="2484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004692"/>
              <a:ext cx="254508" cy="248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858132"/>
              <a:ext cx="254508" cy="2484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4711573"/>
              <a:ext cx="254508" cy="24841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60094" y="2037079"/>
            <a:ext cx="10753725" cy="3878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>
              <a:lnSpc>
                <a:spcPct val="100000"/>
              </a:lnSpc>
              <a:spcBef>
                <a:spcPts val="95"/>
              </a:spcBef>
              <a:tabLst>
                <a:tab pos="1411605" algn="l"/>
                <a:tab pos="2380615" algn="l"/>
                <a:tab pos="3685540" algn="l"/>
                <a:tab pos="5702300" algn="l"/>
                <a:tab pos="7759700" algn="l"/>
                <a:tab pos="8372475" algn="l"/>
                <a:tab pos="10405745" algn="l"/>
              </a:tabLst>
            </a:pPr>
            <a:r>
              <a:rPr sz="2800" spc="-114" dirty="0">
                <a:latin typeface="Verdana"/>
                <a:cs typeface="Verdana"/>
              </a:rPr>
              <a:t>v</a:t>
            </a:r>
            <a:r>
              <a:rPr sz="2800" spc="-105" dirty="0">
                <a:latin typeface="Verdana"/>
                <a:cs typeface="Verdana"/>
              </a:rPr>
              <a:t>e</a:t>
            </a:r>
            <a:r>
              <a:rPr sz="2800" spc="-135" dirty="0">
                <a:latin typeface="Verdana"/>
                <a:cs typeface="Verdana"/>
              </a:rPr>
              <a:t>c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50" dirty="0">
                <a:latin typeface="Verdana"/>
                <a:cs typeface="Verdana"/>
              </a:rPr>
              <a:t>or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85" dirty="0">
                <a:latin typeface="Verdana"/>
                <a:cs typeface="Verdana"/>
              </a:rPr>
              <a:t>d</a:t>
            </a:r>
            <a:r>
              <a:rPr sz="2800" spc="-75" dirty="0">
                <a:latin typeface="Verdana"/>
                <a:cs typeface="Verdana"/>
              </a:rPr>
              <a:t>a</a:t>
            </a:r>
            <a:r>
              <a:rPr sz="2800" spc="-150" dirty="0">
                <a:latin typeface="Verdana"/>
                <a:cs typeface="Verdana"/>
              </a:rPr>
              <a:t>ta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50" dirty="0">
                <a:latin typeface="Verdana"/>
                <a:cs typeface="Verdana"/>
              </a:rPr>
              <a:t>m</a:t>
            </a:r>
            <a:r>
              <a:rPr sz="2800" spc="-25" dirty="0">
                <a:latin typeface="Verdana"/>
                <a:cs typeface="Verdana"/>
              </a:rPr>
              <a:t>o</a:t>
            </a:r>
            <a:r>
              <a:rPr sz="2800" spc="-80" dirty="0">
                <a:latin typeface="Verdana"/>
                <a:cs typeface="Verdana"/>
              </a:rPr>
              <a:t>d</a:t>
            </a:r>
            <a:r>
              <a:rPr sz="2800" spc="-65" dirty="0">
                <a:latin typeface="Verdana"/>
                <a:cs typeface="Verdana"/>
              </a:rPr>
              <a:t>e</a:t>
            </a:r>
            <a:r>
              <a:rPr sz="2800" spc="5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100" dirty="0">
                <a:latin typeface="Verdana"/>
                <a:cs typeface="Verdana"/>
              </a:rPr>
              <a:t>r</a:t>
            </a:r>
            <a:r>
              <a:rPr sz="2800" spc="-125" dirty="0">
                <a:latin typeface="Verdana"/>
                <a:cs typeface="Verdana"/>
              </a:rPr>
              <a:t>e</a:t>
            </a:r>
            <a:r>
              <a:rPr sz="2800" spc="-85" dirty="0">
                <a:latin typeface="Verdana"/>
                <a:cs typeface="Verdana"/>
              </a:rPr>
              <a:t>pre</a:t>
            </a:r>
            <a:r>
              <a:rPr sz="2800" spc="-75" dirty="0">
                <a:latin typeface="Verdana"/>
                <a:cs typeface="Verdana"/>
              </a:rPr>
              <a:t>s</a:t>
            </a:r>
            <a:r>
              <a:rPr sz="2800" spc="-110" dirty="0">
                <a:latin typeface="Verdana"/>
                <a:cs typeface="Verdana"/>
              </a:rPr>
              <a:t>ent</a:t>
            </a:r>
            <a:r>
              <a:rPr sz="2800" spc="-100" dirty="0">
                <a:latin typeface="Verdana"/>
                <a:cs typeface="Verdana"/>
              </a:rPr>
              <a:t>s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80" dirty="0">
                <a:latin typeface="Verdana"/>
                <a:cs typeface="Verdana"/>
              </a:rPr>
              <a:t>g</a:t>
            </a:r>
            <a:r>
              <a:rPr sz="2800" spc="-65" dirty="0">
                <a:latin typeface="Verdana"/>
                <a:cs typeface="Verdana"/>
              </a:rPr>
              <a:t>e</a:t>
            </a:r>
            <a:r>
              <a:rPr sz="2800" spc="-15" dirty="0">
                <a:latin typeface="Verdana"/>
                <a:cs typeface="Verdana"/>
              </a:rPr>
              <a:t>o</a:t>
            </a:r>
            <a:r>
              <a:rPr sz="2800" spc="-25" dirty="0">
                <a:latin typeface="Verdana"/>
                <a:cs typeface="Verdana"/>
              </a:rPr>
              <a:t>g</a:t>
            </a:r>
            <a:r>
              <a:rPr sz="2800" spc="-105" dirty="0">
                <a:latin typeface="Verdana"/>
                <a:cs typeface="Verdana"/>
              </a:rPr>
              <a:t>r</a:t>
            </a:r>
            <a:r>
              <a:rPr sz="2800" spc="-125" dirty="0">
                <a:latin typeface="Verdana"/>
                <a:cs typeface="Verdana"/>
              </a:rPr>
              <a:t>a</a:t>
            </a:r>
            <a:r>
              <a:rPr sz="2800" spc="-70" dirty="0">
                <a:latin typeface="Verdana"/>
                <a:cs typeface="Verdana"/>
              </a:rPr>
              <a:t>phy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100" dirty="0">
                <a:latin typeface="Verdana"/>
                <a:cs typeface="Verdana"/>
              </a:rPr>
              <a:t>a</a:t>
            </a:r>
            <a:r>
              <a:rPr sz="2800" spc="-90" dirty="0">
                <a:latin typeface="Verdana"/>
                <a:cs typeface="Verdana"/>
              </a:rPr>
              <a:t>s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60" dirty="0">
                <a:latin typeface="Verdana"/>
                <a:cs typeface="Verdana"/>
              </a:rPr>
              <a:t>collec</a:t>
            </a:r>
            <a:r>
              <a:rPr sz="2800" spc="-45" dirty="0">
                <a:latin typeface="Verdana"/>
                <a:cs typeface="Verdana"/>
              </a:rPr>
              <a:t>t</a:t>
            </a:r>
            <a:r>
              <a:rPr sz="2800" spc="-30" dirty="0">
                <a:latin typeface="Verdana"/>
                <a:cs typeface="Verdana"/>
              </a:rPr>
              <a:t>ions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25" dirty="0">
                <a:latin typeface="Verdana"/>
                <a:cs typeface="Verdana"/>
              </a:rPr>
              <a:t>of  </a:t>
            </a:r>
            <a:r>
              <a:rPr sz="2800" spc="-15" dirty="0">
                <a:latin typeface="Verdana"/>
                <a:cs typeface="Verdana"/>
              </a:rPr>
              <a:t>p</a:t>
            </a:r>
            <a:r>
              <a:rPr sz="2800" spc="-30" dirty="0">
                <a:latin typeface="Verdana"/>
                <a:cs typeface="Verdana"/>
              </a:rPr>
              <a:t>o</a:t>
            </a:r>
            <a:r>
              <a:rPr sz="2800" spc="-110" dirty="0">
                <a:latin typeface="Verdana"/>
                <a:cs typeface="Verdana"/>
              </a:rPr>
              <a:t>ints,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lines,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an</a:t>
            </a:r>
            <a:r>
              <a:rPr sz="2800" spc="-75" dirty="0">
                <a:latin typeface="Verdana"/>
                <a:cs typeface="Verdana"/>
              </a:rPr>
              <a:t>d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p</a:t>
            </a:r>
            <a:r>
              <a:rPr sz="2800" spc="-30" dirty="0">
                <a:latin typeface="Verdana"/>
                <a:cs typeface="Verdana"/>
              </a:rPr>
              <a:t>o</a:t>
            </a:r>
            <a:r>
              <a:rPr sz="2800" spc="-35" dirty="0">
                <a:latin typeface="Verdana"/>
                <a:cs typeface="Verdana"/>
              </a:rPr>
              <a:t>lygo</a:t>
            </a:r>
            <a:r>
              <a:rPr sz="2800" spc="-60" dirty="0">
                <a:latin typeface="Verdana"/>
                <a:cs typeface="Verdana"/>
              </a:rPr>
              <a:t>ns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1291"/>
                </a:solidFill>
                <a:latin typeface="Tahoma"/>
                <a:cs typeface="Tahoma"/>
              </a:rPr>
              <a:t>Points</a:t>
            </a:r>
            <a:r>
              <a:rPr sz="2800" b="1" spc="60" dirty="0">
                <a:solidFill>
                  <a:srgbClr val="001291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are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zero-dimensional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objects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that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contain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only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single-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coordinate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pair(For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example,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pole,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ditch,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……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1291"/>
                </a:solidFill>
                <a:latin typeface="Tahoma"/>
                <a:cs typeface="Tahoma"/>
              </a:rPr>
              <a:t>Lines</a:t>
            </a:r>
            <a:r>
              <a:rPr sz="2800" b="1" spc="30" dirty="0">
                <a:solidFill>
                  <a:srgbClr val="001291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are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one-dimensional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features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composed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multiple,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explicitly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connected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For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example,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Road,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River,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…)</a:t>
            </a:r>
            <a:endParaRPr sz="2800">
              <a:latin typeface="Tahoma"/>
              <a:cs typeface="Tahoma"/>
            </a:endParaRPr>
          </a:p>
          <a:p>
            <a:pPr marL="12700" marR="514984">
              <a:lnSpc>
                <a:spcPct val="100000"/>
              </a:lnSpc>
            </a:pPr>
            <a:r>
              <a:rPr sz="2800" b="1" spc="-10" dirty="0">
                <a:solidFill>
                  <a:srgbClr val="001291"/>
                </a:solidFill>
                <a:latin typeface="Tahoma"/>
                <a:cs typeface="Tahoma"/>
              </a:rPr>
              <a:t>polygons</a:t>
            </a:r>
            <a:r>
              <a:rPr sz="2800" b="1" spc="65" dirty="0">
                <a:solidFill>
                  <a:srgbClr val="001291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are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two-dimensional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features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created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multiple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lines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that </a:t>
            </a:r>
            <a:r>
              <a:rPr sz="2800" dirty="0">
                <a:latin typeface="Tahoma"/>
                <a:cs typeface="Tahoma"/>
              </a:rPr>
              <a:t>loop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back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 create 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“closed” </a:t>
            </a:r>
            <a:r>
              <a:rPr sz="2800" spc="-10" dirty="0">
                <a:latin typeface="Tahoma"/>
                <a:cs typeface="Tahoma"/>
              </a:rPr>
              <a:t>feature.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(For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example,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city </a:t>
            </a:r>
            <a:r>
              <a:rPr sz="2800" spc="-5" dirty="0">
                <a:latin typeface="Tahoma"/>
                <a:cs typeface="Tahoma"/>
              </a:rPr>
              <a:t> boundaries,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lakes,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soil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associations,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vegetation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communities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13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14407"/>
            <a:ext cx="2023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001291"/>
                </a:solidFill>
              </a:rPr>
              <a:t>Cont…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0523" y="1882160"/>
            <a:ext cx="3050961" cy="23286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2826" y="1994953"/>
            <a:ext cx="2989449" cy="23011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4885" y="1967540"/>
            <a:ext cx="2977738" cy="25281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50007" y="4916423"/>
            <a:ext cx="1965960" cy="1003300"/>
          </a:xfrm>
          <a:prstGeom prst="rect">
            <a:avLst/>
          </a:prstGeom>
          <a:ln w="12700">
            <a:solidFill>
              <a:srgbClr val="1A97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Point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34</a:t>
            </a:fld>
            <a:endParaRPr spc="-100" dirty="0"/>
          </a:p>
        </p:txBody>
      </p:sp>
      <p:sp>
        <p:nvSpPr>
          <p:cNvPr id="9" name="object 9"/>
          <p:cNvSpPr txBox="1"/>
          <p:nvPr/>
        </p:nvSpPr>
        <p:spPr>
          <a:xfrm>
            <a:off x="5387340" y="4802123"/>
            <a:ext cx="1967864" cy="1003300"/>
          </a:xfrm>
          <a:prstGeom prst="rect">
            <a:avLst/>
          </a:prstGeom>
          <a:ln w="12700">
            <a:solidFill>
              <a:srgbClr val="1A97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line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1619" y="4802123"/>
            <a:ext cx="1965960" cy="1003300"/>
          </a:xfrm>
          <a:prstGeom prst="rect">
            <a:avLst/>
          </a:prstGeom>
          <a:ln w="12700">
            <a:solidFill>
              <a:srgbClr val="1A97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537210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Polygon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2" name="Picture 5" descr="worldspin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74" y="21272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7772400" cy="55399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Vector Representation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914400"/>
            <a:ext cx="8077200" cy="2154436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Vector representations </a:t>
            </a:r>
            <a:r>
              <a:rPr lang="en-US" dirty="0">
                <a:latin typeface="High Tower Text" pitchFamily="18" charset="0"/>
              </a:rPr>
              <a:t>explicitly associate geo-references with geographic phenomena.</a:t>
            </a: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endParaRPr lang="en-US" dirty="0">
              <a:latin typeface="High Tower Text" pitchFamily="18" charset="0"/>
            </a:endParaRP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A georeference is a coordinate pair from some geographic space and is called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v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ector</a:t>
            </a:r>
            <a:r>
              <a:rPr lang="en-US" dirty="0">
                <a:latin typeface="High Tower Text" pitchFamily="18" charset="0"/>
              </a:rPr>
              <a:t>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5" t="40651" r="39296" b="37323"/>
          <a:stretch>
            <a:fillRect/>
          </a:stretch>
        </p:blipFill>
        <p:spPr bwMode="auto">
          <a:xfrm>
            <a:off x="3581400" y="3385989"/>
            <a:ext cx="6172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70656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85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77814"/>
            <a:ext cx="7772400" cy="49244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Point Representation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1066800"/>
            <a:ext cx="8153400" cy="2523768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Point are defined as 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single coordinate pairs </a:t>
            </a:r>
            <a:r>
              <a:rPr lang="en-US" dirty="0">
                <a:latin typeface="High Tower Text" pitchFamily="18" charset="0"/>
              </a:rPr>
              <a:t>(x, y) in 2D or coordinate triplets in 3D.</a:t>
            </a: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endParaRPr lang="en-US" dirty="0">
              <a:latin typeface="High Tower Text" pitchFamily="18" charset="0"/>
            </a:endParaRP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Points are used for objects with 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shapeless</a:t>
            </a:r>
            <a:r>
              <a:rPr lang="en-US" dirty="0">
                <a:latin typeface="High Tower Text" pitchFamily="18" charset="0"/>
              </a:rPr>
              <a:t> or 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size less </a:t>
            </a:r>
            <a:r>
              <a:rPr lang="en-US" dirty="0">
                <a:latin typeface="High Tower Text" pitchFamily="18" charset="0"/>
              </a:rPr>
              <a:t>single locality features.</a:t>
            </a:r>
          </a:p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sz="2400" dirty="0">
              <a:latin typeface="High Tower Text" pitchFamily="18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45543" r="56360" b="34383"/>
          <a:stretch>
            <a:fillRect/>
          </a:stretch>
        </p:blipFill>
        <p:spPr bwMode="auto">
          <a:xfrm>
            <a:off x="5410200" y="3733800"/>
            <a:ext cx="2266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6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" y="76200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85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>
          <a:xfrm>
            <a:off x="2438400" y="277814"/>
            <a:ext cx="7772400" cy="492443"/>
          </a:xfrm>
        </p:spPr>
        <p:txBody>
          <a:bodyPr/>
          <a:lstStyle/>
          <a:p>
            <a:pPr algn="ctr">
              <a:defRPr/>
            </a:pPr>
            <a:r>
              <a:rPr lang="en-US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Point Representation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066801"/>
            <a:ext cx="8458200" cy="3662541"/>
          </a:xfrm>
          <a:ln w="57150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342900" lvl="1" indent="-342900" algn="just"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latin typeface="High Tower Text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  <a:cs typeface="Times New Roman" pitchFamily="18" charset="0"/>
              </a:rPr>
              <a:t>points</a:t>
            </a:r>
            <a:r>
              <a:rPr lang="en-US" sz="2800" dirty="0">
                <a:latin typeface="High Tower Text" pitchFamily="18" charset="0"/>
                <a:cs typeface="Times New Roman" pitchFamily="18" charset="0"/>
              </a:rPr>
              <a:t> are represented by pair of x, y coordinates and a label (name):-</a:t>
            </a:r>
          </a:p>
          <a:p>
            <a:pPr marL="342900" lvl="1" indent="-342900" algn="just">
              <a:buFont typeface="Wingdings" panose="05000000000000000000" pitchFamily="2" charset="2"/>
              <a:buChar char="v"/>
              <a:defRPr/>
            </a:pPr>
            <a:endParaRPr lang="en-US" sz="2800" dirty="0">
              <a:latin typeface="High Tower Text" pitchFamily="18" charset="0"/>
              <a:cs typeface="Times New Roman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High Tower Text" pitchFamily="18" charset="0"/>
                <a:cs typeface="Times New Roman" pitchFamily="18" charset="0"/>
              </a:rPr>
              <a:t>Example: Location of oil wells, 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High Tower Text" pitchFamily="18" charset="0"/>
                <a:cs typeface="Times New Roman" pitchFamily="18" charset="0"/>
              </a:rPr>
              <a:t>location of rain gauge stations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High Tower Text" pitchFamily="18" charset="0"/>
                <a:cs typeface="Times New Roman" pitchFamily="18" charset="0"/>
              </a:rPr>
              <a:t>electrical poles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High Tower Text" pitchFamily="18" charset="0"/>
                <a:cs typeface="Times New Roman" pitchFamily="18" charset="0"/>
              </a:rPr>
              <a:t>Bore wells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High Tower Text" pitchFamily="18" charset="0"/>
                <a:cs typeface="Times New Roman" pitchFamily="18" charset="0"/>
              </a:rPr>
              <a:t> Hospital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High Tower Text" pitchFamily="18" charset="0"/>
                <a:cs typeface="Times New Roman" pitchFamily="18" charset="0"/>
              </a:rPr>
              <a:t>School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High Tower Text" pitchFamily="18" charset="0"/>
                <a:cs typeface="Times New Roman" pitchFamily="18" charset="0"/>
              </a:rPr>
              <a:t>etc.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8FC610-4A27-4BEA-9071-9B34C299FFE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000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6858000" y="3505200"/>
            <a:ext cx="3124200" cy="2971800"/>
            <a:chOff x="5029200" y="2590800"/>
            <a:chExt cx="3124200" cy="2971800"/>
          </a:xfrm>
        </p:grpSpPr>
        <p:pic>
          <p:nvPicPr>
            <p:cNvPr id="4711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590800"/>
              <a:ext cx="3124200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5715000" y="3276600"/>
              <a:ext cx="1524000" cy="3810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b="1" kern="0" dirty="0">
                  <a:solidFill>
                    <a:sysClr val="window" lastClr="FFFFFF"/>
                  </a:solidFill>
                  <a:latin typeface="Calibri"/>
                </a:rPr>
                <a:t>Oil well</a:t>
              </a: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cxnSp>
          <p:nvCxnSpPr>
            <p:cNvPr id="47112" name="Straight Arrow Connector 8"/>
            <p:cNvCxnSpPr>
              <a:cxnSpLocks noChangeShapeType="1"/>
              <a:stCxn id="8" idx="4"/>
            </p:cNvCxnSpPr>
            <p:nvPr/>
          </p:nvCxnSpPr>
          <p:spPr bwMode="auto">
            <a:xfrm>
              <a:off x="6477000" y="3657600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3" name="Straight Arrow Connector 9"/>
            <p:cNvCxnSpPr>
              <a:cxnSpLocks noChangeShapeType="1"/>
            </p:cNvCxnSpPr>
            <p:nvPr/>
          </p:nvCxnSpPr>
          <p:spPr bwMode="auto">
            <a:xfrm flipH="1" flipV="1">
              <a:off x="6553200" y="4191000"/>
              <a:ext cx="76200" cy="152400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9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1"/>
            <a:ext cx="7772400" cy="49244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Line Representations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848142"/>
            <a:ext cx="8362950" cy="4739759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Line data are 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used to represent object</a:t>
            </a:r>
            <a:r>
              <a:rPr lang="en-US" dirty="0">
                <a:latin typeface="High Tower Text" pitchFamily="18" charset="0"/>
              </a:rPr>
              <a:t>, such as roads, railroad, canals, rivers and power lines.</a:t>
            </a:r>
          </a:p>
          <a:p>
            <a:pPr algn="just">
              <a:buClr>
                <a:schemeClr val="hlink"/>
              </a:buClr>
              <a:defRPr/>
            </a:pPr>
            <a:endParaRPr lang="en-US" dirty="0">
              <a:latin typeface="High Tower Text" pitchFamily="18" charset="0"/>
            </a:endParaRP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In some software, line can be called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 arc </a:t>
            </a:r>
            <a:r>
              <a:rPr lang="en-US" dirty="0">
                <a:latin typeface="High Tower Text" pitchFamily="18" charset="0"/>
              </a:rPr>
              <a:t>or 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edge</a:t>
            </a:r>
            <a:r>
              <a:rPr lang="en-US" dirty="0">
                <a:latin typeface="High Tower Text" pitchFamily="18" charset="0"/>
              </a:rPr>
              <a:t>.</a:t>
            </a: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The straight parts of a line b/n 2 consecutive vertices or end nodes are called </a:t>
            </a:r>
            <a:r>
              <a:rPr lang="en-US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line segments</a:t>
            </a:r>
            <a:r>
              <a:rPr lang="en-US" dirty="0">
                <a:latin typeface="High Tower Text" pitchFamily="18" charset="0"/>
              </a:rPr>
              <a:t>.</a:t>
            </a: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GISs store a line as a simple sequence of coordinates of its end nodes and vertices (assuming all segments are straight).</a:t>
            </a: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Collections of (connected) lines may represent phenomena that are best viewed as 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net works</a:t>
            </a:r>
            <a:r>
              <a:rPr lang="en-US" dirty="0">
                <a:latin typeface="High Tower Text" pitchFamily="18" charset="0"/>
              </a:rPr>
              <a:t>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t="13333" r="39583" b="70000"/>
          <a:stretch>
            <a:fillRect/>
          </a:stretch>
        </p:blipFill>
        <p:spPr bwMode="auto">
          <a:xfrm>
            <a:off x="3124200" y="5715000"/>
            <a:ext cx="5372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51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>
          <a:xfrm>
            <a:off x="2438400" y="1"/>
            <a:ext cx="7772400" cy="492443"/>
          </a:xfrm>
        </p:spPr>
        <p:txBody>
          <a:bodyPr/>
          <a:lstStyle/>
          <a:p>
            <a:pPr algn="ctr">
              <a:defRPr/>
            </a:pPr>
            <a:r>
              <a:rPr lang="en-US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Line Representations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685800"/>
            <a:ext cx="6019800" cy="5601533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algn="just" eaLnBrk="1" hangingPunct="1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srgbClr val="FF0000"/>
                </a:solidFill>
                <a:latin typeface="High Tower Text" pitchFamily="18" charset="0"/>
              </a:rPr>
              <a:t>Linear features </a:t>
            </a:r>
            <a:r>
              <a:rPr lang="en-US" kern="1200" dirty="0">
                <a:solidFill>
                  <a:prstClr val="black"/>
                </a:solidFill>
                <a:latin typeface="High Tower Text" pitchFamily="18" charset="0"/>
              </a:rPr>
              <a:t>on the map or earth surface can be represented by </a:t>
            </a:r>
            <a:r>
              <a:rPr lang="en-US" b="1" kern="1200" dirty="0">
                <a:solidFill>
                  <a:srgbClr val="FF0000"/>
                </a:solidFill>
                <a:latin typeface="High Tower Text" pitchFamily="18" charset="0"/>
              </a:rPr>
              <a:t>lines/polylines</a:t>
            </a:r>
            <a:r>
              <a:rPr lang="en-US" kern="1200" dirty="0">
                <a:solidFill>
                  <a:prstClr val="black"/>
                </a:solidFill>
                <a:latin typeface="High Tower Text" pitchFamily="18" charset="0"/>
              </a:rPr>
              <a:t> in GIS database. </a:t>
            </a:r>
          </a:p>
          <a:p>
            <a:pPr algn="just" eaLnBrk="1" hangingPunct="1"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kern="1200" dirty="0">
              <a:solidFill>
                <a:prstClr val="black"/>
              </a:solidFill>
              <a:latin typeface="High Tower Text" pitchFamily="18" charset="0"/>
            </a:endParaRPr>
          </a:p>
          <a:p>
            <a:pPr algn="just" eaLnBrk="1" hangingPunct="1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</a:rPr>
              <a:t>Lines consists of </a:t>
            </a:r>
            <a:r>
              <a:rPr lang="en-US" kern="1200" dirty="0">
                <a:solidFill>
                  <a:srgbClr val="FF0000"/>
                </a:solidFill>
                <a:latin typeface="High Tower Text" pitchFamily="18" charset="0"/>
              </a:rPr>
              <a:t>series of x, y coordinates </a:t>
            </a:r>
            <a:r>
              <a:rPr lang="en-US" kern="1200" dirty="0">
                <a:solidFill>
                  <a:prstClr val="black"/>
                </a:solidFill>
                <a:latin typeface="High Tower Text" pitchFamily="18" charset="0"/>
              </a:rPr>
              <a:t>with </a:t>
            </a:r>
            <a:r>
              <a:rPr lang="en-US" b="1" kern="1200" dirty="0">
                <a:solidFill>
                  <a:srgbClr val="FF0000"/>
                </a:solidFill>
                <a:latin typeface="High Tower Text" pitchFamily="18" charset="0"/>
              </a:rPr>
              <a:t>starting and ending points </a:t>
            </a:r>
            <a:r>
              <a:rPr lang="en-US" kern="1200" dirty="0">
                <a:solidFill>
                  <a:prstClr val="black"/>
                </a:solidFill>
                <a:latin typeface="High Tower Text" pitchFamily="18" charset="0"/>
              </a:rPr>
              <a:t>and a label </a:t>
            </a:r>
          </a:p>
          <a:p>
            <a:pPr algn="just" eaLnBrk="1" hangingPunct="1"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kern="1200" dirty="0">
              <a:solidFill>
                <a:prstClr val="black"/>
              </a:solidFill>
              <a:latin typeface="High Tower Text" pitchFamily="18" charset="0"/>
            </a:endParaRPr>
          </a:p>
          <a:p>
            <a:pPr algn="just" eaLnBrk="1" hangingPunct="1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</a:rPr>
              <a:t>Line features will have </a:t>
            </a:r>
            <a:r>
              <a:rPr lang="en-US" kern="1200" dirty="0">
                <a:solidFill>
                  <a:srgbClr val="FF0000"/>
                </a:solidFill>
                <a:latin typeface="High Tower Text" pitchFamily="18" charset="0"/>
              </a:rPr>
              <a:t>length attributes</a:t>
            </a:r>
            <a:r>
              <a:rPr lang="en-US" kern="1200" dirty="0">
                <a:solidFill>
                  <a:prstClr val="black"/>
                </a:solidFill>
                <a:latin typeface="High Tower Text" pitchFamily="18" charset="0"/>
              </a:rPr>
              <a:t>.</a:t>
            </a:r>
          </a:p>
          <a:p>
            <a:pPr algn="just" eaLnBrk="1" hangingPunct="1"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kern="1200" dirty="0">
              <a:solidFill>
                <a:prstClr val="black"/>
              </a:solidFill>
              <a:latin typeface="High Tower Text" pitchFamily="18" charset="0"/>
            </a:endParaRPr>
          </a:p>
          <a:p>
            <a:pPr algn="just" eaLnBrk="1" hangingPunct="1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kern="1200" dirty="0">
                <a:solidFill>
                  <a:prstClr val="black"/>
                </a:solidFill>
                <a:latin typeface="High Tower Text" pitchFamily="18" charset="0"/>
              </a:rPr>
              <a:t>Ex. Roads, drainage, rail, etc. 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076933" y="6431572"/>
            <a:ext cx="271779" cy="153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1205A3-CB68-456C-BB7B-3EE449DE96C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000"/>
          </a:p>
        </p:txBody>
      </p:sp>
      <p:pic>
        <p:nvPicPr>
          <p:cNvPr id="5018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6200" y="990600"/>
            <a:ext cx="2819400" cy="3524250"/>
          </a:xfrm>
          <a:noFill/>
        </p:spPr>
      </p:pic>
      <p:pic>
        <p:nvPicPr>
          <p:cNvPr id="6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4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155" y="556070"/>
            <a:ext cx="3555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>
                <a:solidFill>
                  <a:srgbClr val="8F0041"/>
                </a:solidFill>
              </a:rPr>
              <a:t>What</a:t>
            </a:r>
            <a:r>
              <a:rPr sz="4000" spc="-80" dirty="0">
                <a:solidFill>
                  <a:srgbClr val="8F0041"/>
                </a:solidFill>
              </a:rPr>
              <a:t> is</a:t>
            </a:r>
            <a:r>
              <a:rPr sz="4000" spc="-85" dirty="0">
                <a:solidFill>
                  <a:srgbClr val="8F0041"/>
                </a:solidFill>
              </a:rPr>
              <a:t> </a:t>
            </a:r>
            <a:r>
              <a:rPr sz="4000" spc="-175" dirty="0">
                <a:solidFill>
                  <a:srgbClr val="8F0041"/>
                </a:solidFill>
              </a:rPr>
              <a:t>a</a:t>
            </a:r>
            <a:r>
              <a:rPr sz="4000" spc="-85" dirty="0">
                <a:solidFill>
                  <a:srgbClr val="8F0041"/>
                </a:solidFill>
              </a:rPr>
              <a:t> </a:t>
            </a:r>
            <a:r>
              <a:rPr sz="4000" spc="-210" dirty="0">
                <a:solidFill>
                  <a:srgbClr val="FF0000"/>
                </a:solidFill>
              </a:rPr>
              <a:t>G</a:t>
            </a:r>
            <a:r>
              <a:rPr sz="4000" spc="-210" dirty="0">
                <a:solidFill>
                  <a:srgbClr val="233EFF"/>
                </a:solidFill>
              </a:rPr>
              <a:t>I</a:t>
            </a:r>
            <a:r>
              <a:rPr sz="4000" spc="-210" dirty="0">
                <a:solidFill>
                  <a:srgbClr val="00AF50"/>
                </a:solidFill>
              </a:rPr>
              <a:t>S</a:t>
            </a:r>
            <a:r>
              <a:rPr sz="4000" spc="-210" dirty="0">
                <a:solidFill>
                  <a:srgbClr val="FFC000"/>
                </a:solidFill>
              </a:rPr>
              <a:t>?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761" y="13373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1850" y="1674622"/>
            <a:ext cx="9312275" cy="5142865"/>
            <a:chOff x="831850" y="1674622"/>
            <a:chExt cx="9312275" cy="5142865"/>
          </a:xfrm>
        </p:grpSpPr>
        <p:sp>
          <p:nvSpPr>
            <p:cNvPr id="6" name="object 6"/>
            <p:cNvSpPr/>
            <p:nvPr/>
          </p:nvSpPr>
          <p:spPr>
            <a:xfrm>
              <a:off x="838200" y="1680972"/>
              <a:ext cx="9299575" cy="5130165"/>
            </a:xfrm>
            <a:custGeom>
              <a:avLst/>
              <a:gdLst/>
              <a:ahLst/>
              <a:cxnLst/>
              <a:rect l="l" t="t" r="r" b="b"/>
              <a:pathLst>
                <a:path w="9299575" h="5130165">
                  <a:moveTo>
                    <a:pt x="9299448" y="0"/>
                  </a:moveTo>
                  <a:lnTo>
                    <a:pt x="0" y="0"/>
                  </a:lnTo>
                  <a:lnTo>
                    <a:pt x="0" y="5129784"/>
                  </a:lnTo>
                  <a:lnTo>
                    <a:pt x="9299448" y="5129784"/>
                  </a:lnTo>
                  <a:lnTo>
                    <a:pt x="9299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1680972"/>
              <a:ext cx="9299575" cy="5130165"/>
            </a:xfrm>
            <a:custGeom>
              <a:avLst/>
              <a:gdLst/>
              <a:ahLst/>
              <a:cxnLst/>
              <a:rect l="l" t="t" r="r" b="b"/>
              <a:pathLst>
                <a:path w="9299575" h="5130165">
                  <a:moveTo>
                    <a:pt x="0" y="5129784"/>
                  </a:moveTo>
                  <a:lnTo>
                    <a:pt x="9299448" y="5129784"/>
                  </a:lnTo>
                  <a:lnTo>
                    <a:pt x="9299448" y="0"/>
                  </a:lnTo>
                  <a:lnTo>
                    <a:pt x="0" y="0"/>
                  </a:lnTo>
                  <a:lnTo>
                    <a:pt x="0" y="51297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138426"/>
              <a:ext cx="254508" cy="2484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3418586"/>
              <a:ext cx="254508" cy="248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4698745"/>
              <a:ext cx="254508" cy="2484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5125466"/>
              <a:ext cx="254508" cy="2484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5552147"/>
              <a:ext cx="254508" cy="2484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6074879"/>
              <a:ext cx="254508" cy="24841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74394" y="2025776"/>
            <a:ext cx="8641715" cy="438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0" dirty="0" smtClean="0">
                <a:latin typeface="Verdana"/>
                <a:cs typeface="Verdana"/>
              </a:rPr>
              <a:t>GIS</a:t>
            </a:r>
            <a:r>
              <a:rPr sz="2800" spc="-210" dirty="0" smtClean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s</a:t>
            </a:r>
            <a:r>
              <a:rPr sz="2800" spc="-95" dirty="0">
                <a:latin typeface="Verdana"/>
                <a:cs typeface="Verdana"/>
              </a:rPr>
              <a:t>y</a:t>
            </a:r>
            <a:r>
              <a:rPr sz="2800" spc="-75" dirty="0">
                <a:latin typeface="Verdana"/>
                <a:cs typeface="Verdana"/>
              </a:rPr>
              <a:t>s</a:t>
            </a:r>
            <a:r>
              <a:rPr sz="2800" spc="-114" dirty="0">
                <a:latin typeface="Verdana"/>
                <a:cs typeface="Verdana"/>
              </a:rPr>
              <a:t>t</a:t>
            </a:r>
            <a:r>
              <a:rPr sz="2800" spc="-170" dirty="0">
                <a:latin typeface="Verdana"/>
                <a:cs typeface="Verdana"/>
              </a:rPr>
              <a:t>e</a:t>
            </a:r>
            <a:r>
              <a:rPr sz="2800" spc="-85" dirty="0">
                <a:latin typeface="Verdana"/>
                <a:cs typeface="Verdana"/>
              </a:rPr>
              <a:t>m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des</a:t>
            </a:r>
            <a:r>
              <a:rPr sz="2800" spc="-25" dirty="0">
                <a:latin typeface="Verdana"/>
                <a:cs typeface="Verdana"/>
              </a:rPr>
              <a:t>i</a:t>
            </a:r>
            <a:r>
              <a:rPr sz="2800" spc="-50" dirty="0">
                <a:latin typeface="Verdana"/>
                <a:cs typeface="Verdana"/>
              </a:rPr>
              <a:t>g</a:t>
            </a:r>
            <a:r>
              <a:rPr sz="2800" spc="-65" dirty="0">
                <a:latin typeface="Verdana"/>
                <a:cs typeface="Verdana"/>
              </a:rPr>
              <a:t>n</a:t>
            </a:r>
            <a:r>
              <a:rPr sz="2800" spc="-80" dirty="0">
                <a:latin typeface="Verdana"/>
                <a:cs typeface="Verdana"/>
              </a:rPr>
              <a:t>ed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to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c</a:t>
            </a:r>
            <a:r>
              <a:rPr sz="2800" spc="-110" dirty="0">
                <a:latin typeface="Verdana"/>
                <a:cs typeface="Verdana"/>
              </a:rPr>
              <a:t>apture</a:t>
            </a:r>
            <a:r>
              <a:rPr sz="2800" spc="-245" dirty="0">
                <a:latin typeface="Verdana"/>
                <a:cs typeface="Verdana"/>
              </a:rPr>
              <a:t>,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s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105" dirty="0">
                <a:latin typeface="Verdana"/>
                <a:cs typeface="Verdana"/>
              </a:rPr>
              <a:t>ore,  </a:t>
            </a:r>
            <a:r>
              <a:rPr sz="2800" spc="-95" dirty="0">
                <a:latin typeface="Verdana"/>
                <a:cs typeface="Verdana"/>
              </a:rPr>
              <a:t>manipulate,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analyze,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manage,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and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present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all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types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o</a:t>
            </a:r>
            <a:r>
              <a:rPr sz="2800" spc="-20" dirty="0">
                <a:latin typeface="Verdana"/>
                <a:cs typeface="Verdana"/>
              </a:rPr>
              <a:t>f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geo</a:t>
            </a:r>
            <a:r>
              <a:rPr sz="2800" spc="-60" dirty="0">
                <a:latin typeface="Verdana"/>
                <a:cs typeface="Verdana"/>
              </a:rPr>
              <a:t>g</a:t>
            </a:r>
            <a:r>
              <a:rPr sz="2800" spc="-75" dirty="0">
                <a:latin typeface="Verdana"/>
                <a:cs typeface="Verdana"/>
              </a:rPr>
              <a:t>raphica</a:t>
            </a:r>
            <a:r>
              <a:rPr sz="2800" spc="-35" dirty="0">
                <a:latin typeface="Verdana"/>
                <a:cs typeface="Verdana"/>
              </a:rPr>
              <a:t>l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data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(ES</a:t>
            </a:r>
            <a:r>
              <a:rPr sz="2800" spc="-165" dirty="0">
                <a:latin typeface="Verdana"/>
                <a:cs typeface="Verdana"/>
              </a:rPr>
              <a:t>R</a:t>
            </a:r>
            <a:r>
              <a:rPr sz="2800" spc="-325" dirty="0">
                <a:latin typeface="Verdana"/>
                <a:cs typeface="Verdana"/>
              </a:rPr>
              <a:t>I,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20" dirty="0">
                <a:latin typeface="Verdana"/>
                <a:cs typeface="Verdana"/>
              </a:rPr>
              <a:t>2</a:t>
            </a:r>
            <a:r>
              <a:rPr sz="2800" spc="-229" dirty="0">
                <a:latin typeface="Verdana"/>
                <a:cs typeface="Verdana"/>
              </a:rPr>
              <a:t>00</a:t>
            </a:r>
            <a:r>
              <a:rPr sz="2800" spc="-220" dirty="0">
                <a:latin typeface="Verdana"/>
                <a:cs typeface="Verdana"/>
              </a:rPr>
              <a:t>9</a:t>
            </a:r>
            <a:r>
              <a:rPr sz="2800" spc="-295" dirty="0">
                <a:latin typeface="Verdana"/>
                <a:cs typeface="Verdana"/>
              </a:rPr>
              <a:t>).</a:t>
            </a:r>
            <a:endParaRPr sz="2800" dirty="0">
              <a:latin typeface="Verdana"/>
              <a:cs typeface="Verdana"/>
            </a:endParaRPr>
          </a:p>
          <a:p>
            <a:pPr marL="12700" marR="67310">
              <a:lnSpc>
                <a:spcPct val="100000"/>
              </a:lnSpc>
              <a:spcBef>
                <a:spcPts val="5"/>
              </a:spcBef>
            </a:pPr>
            <a:r>
              <a:rPr sz="2800" spc="-150" dirty="0" smtClean="0">
                <a:latin typeface="Verdana"/>
                <a:cs typeface="Verdana"/>
              </a:rPr>
              <a:t>GIS</a:t>
            </a:r>
            <a:r>
              <a:rPr sz="2800" spc="-210" dirty="0" smtClean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c</a:t>
            </a:r>
            <a:r>
              <a:rPr sz="2800" spc="-50" dirty="0">
                <a:latin typeface="Verdana"/>
                <a:cs typeface="Verdana"/>
              </a:rPr>
              <a:t>omp</a:t>
            </a:r>
            <a:r>
              <a:rPr sz="2800" spc="-55" dirty="0">
                <a:latin typeface="Verdana"/>
                <a:cs typeface="Verdana"/>
              </a:rPr>
              <a:t>u</a:t>
            </a:r>
            <a:r>
              <a:rPr sz="2800" spc="-114" dirty="0">
                <a:latin typeface="Verdana"/>
                <a:cs typeface="Verdana"/>
              </a:rPr>
              <a:t>t</a:t>
            </a:r>
            <a:r>
              <a:rPr sz="2800" spc="-170" dirty="0">
                <a:latin typeface="Verdana"/>
                <a:cs typeface="Verdana"/>
              </a:rPr>
              <a:t>e</a:t>
            </a:r>
            <a:r>
              <a:rPr sz="2800" spc="-105" dirty="0">
                <a:latin typeface="Verdana"/>
                <a:cs typeface="Verdana"/>
              </a:rPr>
              <a:t>r</a:t>
            </a:r>
            <a:r>
              <a:rPr sz="2800" spc="-345" dirty="0">
                <a:latin typeface="Verdana"/>
                <a:cs typeface="Verdana"/>
              </a:rPr>
              <a:t>-</a:t>
            </a:r>
            <a:r>
              <a:rPr sz="2800" spc="-85" dirty="0">
                <a:latin typeface="Verdana"/>
                <a:cs typeface="Verdana"/>
              </a:rPr>
              <a:t>base</a:t>
            </a:r>
            <a:r>
              <a:rPr sz="2800" spc="-40" dirty="0">
                <a:latin typeface="Verdana"/>
                <a:cs typeface="Verdana"/>
              </a:rPr>
              <a:t>d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s</a:t>
            </a:r>
            <a:r>
              <a:rPr sz="2800" spc="-85" dirty="0">
                <a:latin typeface="Verdana"/>
                <a:cs typeface="Verdana"/>
              </a:rPr>
              <a:t>y</a:t>
            </a:r>
            <a:r>
              <a:rPr sz="2800" spc="-135" dirty="0">
                <a:latin typeface="Verdana"/>
                <a:cs typeface="Verdana"/>
              </a:rPr>
              <a:t>s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185" dirty="0">
                <a:latin typeface="Verdana"/>
                <a:cs typeface="Verdana"/>
              </a:rPr>
              <a:t>em</a:t>
            </a:r>
            <a:r>
              <a:rPr sz="2800" spc="-85" dirty="0">
                <a:latin typeface="Verdana"/>
                <a:cs typeface="Verdana"/>
              </a:rPr>
              <a:t>,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which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provides  </a:t>
            </a:r>
            <a:r>
              <a:rPr sz="2800" spc="-120" dirty="0">
                <a:latin typeface="Verdana"/>
                <a:cs typeface="Verdana"/>
              </a:rPr>
              <a:t>the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following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four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s</a:t>
            </a:r>
            <a:r>
              <a:rPr sz="2800" spc="-180" dirty="0">
                <a:latin typeface="Verdana"/>
                <a:cs typeface="Verdana"/>
              </a:rPr>
              <a:t>e</a:t>
            </a:r>
            <a:r>
              <a:rPr sz="2800" spc="-110" dirty="0">
                <a:latin typeface="Verdana"/>
                <a:cs typeface="Verdana"/>
              </a:rPr>
              <a:t>t</a:t>
            </a:r>
            <a:r>
              <a:rPr sz="2800" spc="-65" dirty="0">
                <a:latin typeface="Verdana"/>
                <a:cs typeface="Verdana"/>
              </a:rPr>
              <a:t>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c</a:t>
            </a:r>
            <a:r>
              <a:rPr sz="2800" spc="-55" dirty="0">
                <a:latin typeface="Verdana"/>
                <a:cs typeface="Verdana"/>
              </a:rPr>
              <a:t>apabil</a:t>
            </a:r>
            <a:r>
              <a:rPr sz="2800" spc="-25" dirty="0">
                <a:latin typeface="Verdana"/>
                <a:cs typeface="Verdana"/>
              </a:rPr>
              <a:t>i</a:t>
            </a:r>
            <a:r>
              <a:rPr sz="2800" spc="-75" dirty="0">
                <a:latin typeface="Verdana"/>
                <a:cs typeface="Verdana"/>
              </a:rPr>
              <a:t>ti</a:t>
            </a:r>
            <a:r>
              <a:rPr sz="2800" spc="-125" dirty="0">
                <a:latin typeface="Verdana"/>
                <a:cs typeface="Verdana"/>
              </a:rPr>
              <a:t>e</a:t>
            </a:r>
            <a:r>
              <a:rPr sz="2800" spc="-65" dirty="0">
                <a:latin typeface="Verdana"/>
                <a:cs typeface="Verdana"/>
              </a:rPr>
              <a:t>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to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handle  </a:t>
            </a:r>
            <a:r>
              <a:rPr sz="2800" spc="-85" dirty="0">
                <a:latin typeface="Verdana"/>
                <a:cs typeface="Verdana"/>
              </a:rPr>
              <a:t>georefe</a:t>
            </a:r>
            <a:r>
              <a:rPr sz="2800" spc="-60" dirty="0">
                <a:latin typeface="Verdana"/>
                <a:cs typeface="Verdana"/>
              </a:rPr>
              <a:t>r</a:t>
            </a:r>
            <a:r>
              <a:rPr sz="2800" spc="-85" dirty="0">
                <a:latin typeface="Verdana"/>
                <a:cs typeface="Verdana"/>
              </a:rPr>
              <a:t>ence</a:t>
            </a:r>
            <a:r>
              <a:rPr sz="2800" spc="-80" dirty="0">
                <a:latin typeface="Verdana"/>
                <a:cs typeface="Verdana"/>
              </a:rPr>
              <a:t>d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data: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spc="-150" dirty="0">
                <a:latin typeface="Verdana"/>
                <a:cs typeface="Verdana"/>
              </a:rPr>
              <a:t>Dat</a:t>
            </a:r>
            <a:r>
              <a:rPr sz="2800" spc="-145" dirty="0">
                <a:latin typeface="Verdana"/>
                <a:cs typeface="Verdana"/>
              </a:rPr>
              <a:t>a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c</a:t>
            </a:r>
            <a:r>
              <a:rPr sz="2800" spc="-100" dirty="0">
                <a:latin typeface="Verdana"/>
                <a:cs typeface="Verdana"/>
              </a:rPr>
              <a:t>apture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an</a:t>
            </a:r>
            <a:r>
              <a:rPr sz="2800" spc="-80" dirty="0">
                <a:latin typeface="Verdana"/>
                <a:cs typeface="Verdana"/>
              </a:rPr>
              <a:t>d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prepa</a:t>
            </a:r>
            <a:r>
              <a:rPr sz="2800" spc="-65" dirty="0">
                <a:latin typeface="Verdana"/>
                <a:cs typeface="Verdana"/>
              </a:rPr>
              <a:t>r</a:t>
            </a:r>
            <a:r>
              <a:rPr sz="2800" spc="-190" dirty="0">
                <a:latin typeface="Verdana"/>
                <a:cs typeface="Verdana"/>
              </a:rPr>
              <a:t>a</a:t>
            </a:r>
            <a:r>
              <a:rPr sz="2800" spc="-114" dirty="0">
                <a:latin typeface="Verdana"/>
                <a:cs typeface="Verdana"/>
              </a:rPr>
              <a:t>t</a:t>
            </a:r>
            <a:r>
              <a:rPr sz="2800" spc="-20" dirty="0">
                <a:latin typeface="Verdana"/>
                <a:cs typeface="Verdana"/>
              </a:rPr>
              <a:t>ion</a:t>
            </a:r>
            <a:endParaRPr sz="2800" dirty="0">
              <a:latin typeface="Verdana"/>
              <a:cs typeface="Verdana"/>
            </a:endParaRPr>
          </a:p>
          <a:p>
            <a:pPr marL="12700" marR="911860">
              <a:lnSpc>
                <a:spcPct val="100000"/>
              </a:lnSpc>
            </a:pPr>
            <a:r>
              <a:rPr sz="2800" spc="-150" dirty="0">
                <a:latin typeface="Verdana"/>
                <a:cs typeface="Verdana"/>
              </a:rPr>
              <a:t>Dat</a:t>
            </a:r>
            <a:r>
              <a:rPr sz="2800" spc="-145" dirty="0">
                <a:latin typeface="Verdana"/>
                <a:cs typeface="Verdana"/>
              </a:rPr>
              <a:t>a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manage</a:t>
            </a:r>
            <a:r>
              <a:rPr sz="2800" spc="-120" dirty="0">
                <a:latin typeface="Verdana"/>
                <a:cs typeface="Verdana"/>
              </a:rPr>
              <a:t>m</a:t>
            </a:r>
            <a:r>
              <a:rPr sz="2800" spc="-140" dirty="0">
                <a:latin typeface="Verdana"/>
                <a:cs typeface="Verdana"/>
              </a:rPr>
              <a:t>en</a:t>
            </a:r>
            <a:r>
              <a:rPr sz="2800" spc="-85" dirty="0">
                <a:latin typeface="Verdana"/>
                <a:cs typeface="Verdana"/>
              </a:rPr>
              <a:t>t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90" dirty="0">
                <a:latin typeface="Verdana"/>
                <a:cs typeface="Verdana"/>
              </a:rPr>
              <a:t>(</a:t>
            </a:r>
            <a:r>
              <a:rPr sz="2800" spc="-210" dirty="0">
                <a:latin typeface="Verdana"/>
                <a:cs typeface="Verdana"/>
              </a:rPr>
              <a:t>s</a:t>
            </a:r>
            <a:r>
              <a:rPr sz="2800" spc="-95" dirty="0">
                <a:latin typeface="Verdana"/>
                <a:cs typeface="Verdana"/>
              </a:rPr>
              <a:t>tor</a:t>
            </a:r>
            <a:r>
              <a:rPr sz="2800" spc="-114" dirty="0">
                <a:latin typeface="Verdana"/>
                <a:cs typeface="Verdana"/>
              </a:rPr>
              <a:t>a</a:t>
            </a:r>
            <a:r>
              <a:rPr sz="2800" spc="-75" dirty="0">
                <a:latin typeface="Verdana"/>
                <a:cs typeface="Verdana"/>
              </a:rPr>
              <a:t>ge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an</a:t>
            </a:r>
            <a:r>
              <a:rPr sz="2800" spc="-80" dirty="0">
                <a:latin typeface="Verdana"/>
                <a:cs typeface="Verdana"/>
              </a:rPr>
              <a:t>d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ma</a:t>
            </a:r>
            <a:r>
              <a:rPr sz="2800" spc="-30" dirty="0">
                <a:latin typeface="Verdana"/>
                <a:cs typeface="Verdana"/>
              </a:rPr>
              <a:t>i</a:t>
            </a:r>
            <a:r>
              <a:rPr sz="2800" spc="-100" dirty="0">
                <a:latin typeface="Verdana"/>
                <a:cs typeface="Verdana"/>
              </a:rPr>
              <a:t>ntenan</a:t>
            </a:r>
            <a:r>
              <a:rPr sz="2800" spc="-85" dirty="0">
                <a:latin typeface="Verdana"/>
                <a:cs typeface="Verdana"/>
              </a:rPr>
              <a:t>c</a:t>
            </a:r>
            <a:r>
              <a:rPr sz="2800" spc="-195" dirty="0">
                <a:latin typeface="Verdana"/>
                <a:cs typeface="Verdana"/>
              </a:rPr>
              <a:t>e)  </a:t>
            </a:r>
            <a:r>
              <a:rPr sz="2800" spc="-145" dirty="0">
                <a:latin typeface="Verdana"/>
                <a:cs typeface="Verdana"/>
              </a:rPr>
              <a:t>Data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manip</a:t>
            </a:r>
            <a:r>
              <a:rPr sz="2800" spc="-80" dirty="0">
                <a:latin typeface="Verdana"/>
                <a:cs typeface="Verdana"/>
              </a:rPr>
              <a:t>u</a:t>
            </a:r>
            <a:r>
              <a:rPr sz="2800" spc="-100" dirty="0">
                <a:latin typeface="Verdana"/>
                <a:cs typeface="Verdana"/>
              </a:rPr>
              <a:t>la</a:t>
            </a:r>
            <a:r>
              <a:rPr sz="2800" spc="-85" dirty="0">
                <a:latin typeface="Verdana"/>
                <a:cs typeface="Verdana"/>
              </a:rPr>
              <a:t>t</a:t>
            </a:r>
            <a:r>
              <a:rPr sz="2800" spc="-15" dirty="0">
                <a:latin typeface="Verdana"/>
                <a:cs typeface="Verdana"/>
              </a:rPr>
              <a:t>ion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an</a:t>
            </a:r>
            <a:r>
              <a:rPr sz="2800" spc="-75" dirty="0">
                <a:latin typeface="Verdana"/>
                <a:cs typeface="Verdana"/>
              </a:rPr>
              <a:t>d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a</a:t>
            </a:r>
            <a:r>
              <a:rPr sz="2800" spc="-70" dirty="0">
                <a:latin typeface="Verdana"/>
                <a:cs typeface="Verdana"/>
              </a:rPr>
              <a:t>naly</a:t>
            </a:r>
            <a:r>
              <a:rPr sz="2800" spc="-65" dirty="0">
                <a:latin typeface="Verdana"/>
                <a:cs typeface="Verdana"/>
              </a:rPr>
              <a:t>s</a:t>
            </a:r>
            <a:r>
              <a:rPr sz="2800" spc="-30" dirty="0">
                <a:latin typeface="Verdana"/>
                <a:cs typeface="Verdana"/>
              </a:rPr>
              <a:t>is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85" dirty="0">
                <a:latin typeface="Verdana"/>
                <a:cs typeface="Verdana"/>
              </a:rPr>
              <a:t>Presentation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26469" y="6431572"/>
            <a:ext cx="161290" cy="2146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200" b="1" spc="-100" dirty="0">
                <a:solidFill>
                  <a:srgbClr val="888888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16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9" y="-79953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1"/>
            <a:ext cx="7772400" cy="49244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Area Representations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066800"/>
            <a:ext cx="8686800" cy="5109091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Area objects are stored using a 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vector approach</a:t>
            </a:r>
            <a:r>
              <a:rPr lang="en-US" dirty="0">
                <a:latin typeface="High Tower Text" pitchFamily="18" charset="0"/>
              </a:rPr>
              <a:t>, the usual technique is to apply a </a:t>
            </a:r>
            <a:r>
              <a:rPr lang="en-US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boundary model</a:t>
            </a:r>
            <a:r>
              <a:rPr lang="en-US" dirty="0">
                <a:latin typeface="High Tower Text" pitchFamily="18" charset="0"/>
              </a:rPr>
              <a:t>.</a:t>
            </a: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endParaRPr lang="en-US" dirty="0">
              <a:latin typeface="High Tower Text" pitchFamily="18" charset="0"/>
            </a:endParaRP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Each area feature is represented by some</a:t>
            </a:r>
            <a:r>
              <a:rPr lang="en-US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 arc/node </a:t>
            </a:r>
            <a:r>
              <a:rPr lang="en-US" dirty="0">
                <a:latin typeface="High Tower Text" pitchFamily="18" charset="0"/>
              </a:rPr>
              <a:t>structure that determines a polygon as the area’s boundary.</a:t>
            </a: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endParaRPr lang="en-US" dirty="0">
              <a:latin typeface="High Tower Text" pitchFamily="18" charset="0"/>
            </a:endParaRP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Areas are represented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by their boundaries </a:t>
            </a:r>
            <a:r>
              <a:rPr lang="en-US" dirty="0">
                <a:latin typeface="High Tower Text" pitchFamily="18" charset="0"/>
              </a:rPr>
              <a:t>and each boundary is a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cyclic sequence of line features</a:t>
            </a:r>
            <a:r>
              <a:rPr lang="en-US" dirty="0">
                <a:latin typeface="High Tower Text" pitchFamily="18" charset="0"/>
              </a:rPr>
              <a:t>.</a:t>
            </a: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endParaRPr lang="en-US" dirty="0">
              <a:latin typeface="High Tower Text" pitchFamily="18" charset="0"/>
            </a:endParaRPr>
          </a:p>
          <a:p>
            <a:pPr algn="just" eaLnBrk="1" hangingPunct="1"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But this is a huge data and difficult to make analysis.</a:t>
            </a:r>
          </a:p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sz="2400" dirty="0">
              <a:latin typeface="High Tower Text" pitchFamily="18" charset="0"/>
            </a:endParaRPr>
          </a:p>
        </p:txBody>
      </p:sp>
      <p:pic>
        <p:nvPicPr>
          <p:cNvPr id="51204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5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806" y="447243"/>
            <a:ext cx="10486389" cy="677108"/>
          </a:xfrm>
        </p:spPr>
        <p:txBody>
          <a:bodyPr/>
          <a:lstStyle/>
          <a:p>
            <a:pPr algn="ctr">
              <a:defRPr/>
            </a:pPr>
            <a:r>
              <a:rPr lang="en-US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Area Representations</a:t>
            </a:r>
            <a:endParaRPr lang="en-GB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D84D33-729A-432E-81D3-11FF26C917A1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61389" r="45834" b="18611"/>
          <a:stretch>
            <a:fillRect/>
          </a:stretch>
        </p:blipFill>
        <p:spPr>
          <a:xfrm>
            <a:off x="2209800" y="1579564"/>
            <a:ext cx="7924800" cy="4592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76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3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600438"/>
          </a:xfrm>
        </p:spPr>
        <p:txBody>
          <a:bodyPr/>
          <a:lstStyle/>
          <a:p>
            <a:pPr algn="ctr">
              <a:defRPr/>
            </a:pP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sz="3200" dirty="0">
                <a:solidFill>
                  <a:srgbClr val="FF0000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Area Representations Cont’d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</a:p>
        </p:txBody>
      </p:sp>
      <p:sp>
        <p:nvSpPr>
          <p:cNvPr id="54275" name="Content Placeholder 2"/>
          <p:cNvSpPr>
            <a:spLocks noGrp="1" noChangeArrowheads="1"/>
          </p:cNvSpPr>
          <p:nvPr>
            <p:ph sz="half" idx="1"/>
          </p:nvPr>
        </p:nvSpPr>
        <p:spPr>
          <a:xfrm>
            <a:off x="1524000" y="1447800"/>
            <a:ext cx="5334000" cy="463724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dirty="0" smtClean="0">
                <a:latin typeface="High Tower Text" panose="02040502050506030303" pitchFamily="18" charset="0"/>
              </a:rPr>
              <a:t>Features with </a:t>
            </a:r>
            <a:r>
              <a:rPr lang="en-US" altLang="en-US" b="1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extended area</a:t>
            </a:r>
            <a:r>
              <a:rPr lang="en-US" altLang="en-US" dirty="0" smtClean="0">
                <a:latin typeface="High Tower Text" panose="02040502050506030303" pitchFamily="18" charset="0"/>
              </a:rPr>
              <a:t> can be represented by polygons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 smtClean="0">
              <a:latin typeface="High Tower Text" panose="02040502050506030303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Polygons</a:t>
            </a:r>
            <a:r>
              <a:rPr lang="en-US" altLang="en-US" dirty="0" smtClean="0">
                <a:latin typeface="High Tower Text" panose="02040502050506030303" pitchFamily="18" charset="0"/>
              </a:rPr>
              <a:t> are closed features designed by a set of linked lines.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 smtClean="0">
              <a:latin typeface="High Tower Text" panose="02040502050506030303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dirty="0" smtClean="0">
                <a:latin typeface="High Tower Text" panose="02040502050506030303" pitchFamily="18" charset="0"/>
              </a:rPr>
              <a:t>Polygon will have starting and </a:t>
            </a:r>
            <a:r>
              <a:rPr lang="en-US" altLang="en-US" b="1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same</a:t>
            </a:r>
            <a:r>
              <a:rPr lang="en-US" altLang="en-US" dirty="0" smtClean="0">
                <a:latin typeface="High Tower Text" panose="02040502050506030303" pitchFamily="18" charset="0"/>
              </a:rPr>
              <a:t> closed coordinate (</a:t>
            </a:r>
            <a:r>
              <a:rPr lang="en-US" altLang="en-US" dirty="0" err="1" smtClean="0">
                <a:latin typeface="High Tower Text" panose="02040502050506030303" pitchFamily="18" charset="0"/>
              </a:rPr>
              <a:t>x,y</a:t>
            </a:r>
            <a:r>
              <a:rPr lang="en-US" altLang="en-US" dirty="0" smtClean="0">
                <a:latin typeface="High Tower Text" panose="02040502050506030303" pitchFamily="18" charset="0"/>
              </a:rPr>
              <a:t>) and a label.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 smtClean="0">
              <a:latin typeface="High Tower Text" panose="02040502050506030303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dirty="0" smtClean="0">
                <a:latin typeface="High Tower Text" panose="02040502050506030303" pitchFamily="18" charset="0"/>
              </a:rPr>
              <a:t>Polygons will have </a:t>
            </a:r>
            <a:r>
              <a:rPr lang="en-US" altLang="en-US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area and perimeter attributes</a:t>
            </a:r>
            <a:r>
              <a:rPr lang="en-US" altLang="en-US" dirty="0" smtClean="0">
                <a:latin typeface="High Tower Text" panose="02040502050506030303" pitchFamily="18" charset="0"/>
              </a:rPr>
              <a:t>.  </a:t>
            </a:r>
          </a:p>
        </p:txBody>
      </p:sp>
      <p:sp>
        <p:nvSpPr>
          <p:cNvPr id="54276" name="Content Placeholder 3"/>
          <p:cNvSpPr>
            <a:spLocks noGrp="1" noChangeArrowheads="1"/>
          </p:cNvSpPr>
          <p:nvPr>
            <p:ph sz="half" idx="2"/>
          </p:nvPr>
        </p:nvSpPr>
        <p:spPr>
          <a:xfrm>
            <a:off x="6858000" y="1143001"/>
            <a:ext cx="3657600" cy="830997"/>
          </a:xfrm>
        </p:spPr>
        <p:txBody>
          <a:bodyPr/>
          <a:lstStyle/>
          <a:p>
            <a:r>
              <a:rPr lang="en-US" altLang="en-US" sz="2600">
                <a:latin typeface="High Tower Text" panose="02040502050506030303" pitchFamily="18" charset="0"/>
              </a:rPr>
              <a:t>Fig. Polygon Features</a:t>
            </a:r>
          </a:p>
          <a:p>
            <a:endParaRPr lang="en-US" altLang="en-US" smtClean="0"/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52600"/>
            <a:ext cx="3505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10045"/>
            <a:ext cx="2023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001291"/>
                </a:solidFill>
              </a:rPr>
              <a:t>Cont…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98905" y="1645666"/>
            <a:ext cx="10297160" cy="4785995"/>
            <a:chOff x="898905" y="1645666"/>
            <a:chExt cx="10297160" cy="4785995"/>
          </a:xfrm>
        </p:grpSpPr>
        <p:sp>
          <p:nvSpPr>
            <p:cNvPr id="6" name="object 6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0" y="4773168"/>
                  </a:moveTo>
                  <a:lnTo>
                    <a:pt x="10283952" y="4773168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1963039"/>
              <a:ext cx="216408" cy="213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2694558"/>
              <a:ext cx="216408" cy="2133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26261" y="1865198"/>
            <a:ext cx="96958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ahoma"/>
                <a:cs typeface="Tahoma"/>
              </a:rPr>
              <a:t>Raster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spc="-100" dirty="0">
                <a:latin typeface="Verdana"/>
                <a:cs typeface="Verdana"/>
              </a:rPr>
              <a:t>data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model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represents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geography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as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cell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matrixes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that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store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0" dirty="0">
                <a:latin typeface="Verdana"/>
                <a:cs typeface="Verdana"/>
              </a:rPr>
              <a:t>numeric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values</a:t>
            </a:r>
            <a:endParaRPr sz="2400">
              <a:latin typeface="Verdana"/>
              <a:cs typeface="Verdana"/>
            </a:endParaRPr>
          </a:p>
          <a:p>
            <a:pPr marL="12700" marR="453390">
              <a:lnSpc>
                <a:spcPct val="100000"/>
              </a:lnSpc>
            </a:pPr>
            <a:r>
              <a:rPr sz="2400" spc="-65" dirty="0">
                <a:latin typeface="Verdana"/>
                <a:cs typeface="Verdana"/>
              </a:rPr>
              <a:t>They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geographic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features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by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dividing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world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into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discrete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squ</a:t>
            </a:r>
            <a:r>
              <a:rPr sz="2400" spc="-75" dirty="0">
                <a:latin typeface="Verdana"/>
                <a:cs typeface="Verdana"/>
              </a:rPr>
              <a:t>a</a:t>
            </a:r>
            <a:r>
              <a:rPr sz="2400" spc="-85" dirty="0">
                <a:latin typeface="Verdana"/>
                <a:cs typeface="Verdana"/>
              </a:rPr>
              <a:t>r</a:t>
            </a:r>
            <a:r>
              <a:rPr sz="2400" spc="-110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rectang</a:t>
            </a:r>
            <a:r>
              <a:rPr sz="2400" spc="-100" dirty="0">
                <a:latin typeface="Verdana"/>
                <a:cs typeface="Verdana"/>
              </a:rPr>
              <a:t>u</a:t>
            </a:r>
            <a:r>
              <a:rPr sz="2400" spc="-65" dirty="0">
                <a:latin typeface="Verdana"/>
                <a:cs typeface="Verdana"/>
              </a:rPr>
              <a:t>lar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6567" y="3517391"/>
            <a:ext cx="7214616" cy="305562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43</a:t>
            </a:fld>
            <a:endParaRPr spc="-100" dirty="0"/>
          </a:p>
        </p:txBody>
      </p:sp>
      <p:pic>
        <p:nvPicPr>
          <p:cNvPr id="13" name="Picture 5" descr="worldspin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1"/>
            <a:ext cx="7772400" cy="49244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Raster Representation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0" y="1133476"/>
            <a:ext cx="8305800" cy="3822585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defRPr/>
            </a:pPr>
            <a:r>
              <a:rPr lang="en-US" b="1" dirty="0">
                <a:latin typeface="High Tower Text" pitchFamily="18" charset="0"/>
              </a:rPr>
              <a:t>Regular tessellation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Square (pixel), hexagonal and triangular cells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Courier New" pitchFamily="49" charset="0"/>
              <a:buChar char="o"/>
              <a:defRPr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Font typeface="Courier New" pitchFamily="49" charset="0"/>
              <a:buChar char="o"/>
              <a:defRPr/>
            </a:pPr>
            <a:r>
              <a:rPr lang="en-US" dirty="0">
                <a:latin typeface="High Tower Text" pitchFamily="18" charset="0"/>
              </a:rPr>
              <a:t>A tessellation </a:t>
            </a: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is a partition of space into mutually exclusive cells that together make up the complete study space.</a:t>
            </a:r>
          </a:p>
          <a:p>
            <a:pPr>
              <a:lnSpc>
                <a:spcPct val="90000"/>
              </a:lnSpc>
              <a:buClr>
                <a:schemeClr val="hlink"/>
              </a:buClr>
              <a:defRPr/>
            </a:pPr>
            <a:r>
              <a:rPr lang="en-US" dirty="0">
                <a:latin typeface="High Tower Text" pitchFamily="18" charset="0"/>
              </a:rPr>
              <a:t>    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43333" r="37500" b="43333"/>
          <a:stretch>
            <a:fillRect/>
          </a:stretch>
        </p:blipFill>
        <p:spPr bwMode="auto">
          <a:xfrm>
            <a:off x="2133600" y="1600201"/>
            <a:ext cx="81534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8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4306"/>
            <a:ext cx="12192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6" t="33333" r="16667" b="50626"/>
          <a:stretch>
            <a:fillRect/>
          </a:stretch>
        </p:blipFill>
        <p:spPr bwMode="auto">
          <a:xfrm>
            <a:off x="3251200" y="5181600"/>
            <a:ext cx="5918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20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31569"/>
            <a:ext cx="8468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5" dirty="0">
                <a:solidFill>
                  <a:srgbClr val="6F2F9F"/>
                </a:solidFill>
              </a:rPr>
              <a:t>Triangular</a:t>
            </a:r>
            <a:r>
              <a:rPr sz="4000" spc="-45" dirty="0">
                <a:solidFill>
                  <a:srgbClr val="6F2F9F"/>
                </a:solidFill>
              </a:rPr>
              <a:t> </a:t>
            </a:r>
            <a:r>
              <a:rPr sz="4000" spc="-145" dirty="0">
                <a:solidFill>
                  <a:srgbClr val="6F2F9F"/>
                </a:solidFill>
              </a:rPr>
              <a:t>irregular</a:t>
            </a:r>
            <a:r>
              <a:rPr sz="4000" spc="-50" dirty="0">
                <a:solidFill>
                  <a:srgbClr val="6F2F9F"/>
                </a:solidFill>
              </a:rPr>
              <a:t> </a:t>
            </a:r>
            <a:r>
              <a:rPr sz="4000" spc="-105" dirty="0">
                <a:solidFill>
                  <a:srgbClr val="6F2F9F"/>
                </a:solidFill>
              </a:rPr>
              <a:t>networks</a:t>
            </a:r>
            <a:r>
              <a:rPr sz="4000" spc="-45" dirty="0">
                <a:solidFill>
                  <a:srgbClr val="6F2F9F"/>
                </a:solidFill>
              </a:rPr>
              <a:t> </a:t>
            </a:r>
            <a:r>
              <a:rPr sz="4000" spc="-365" dirty="0">
                <a:solidFill>
                  <a:srgbClr val="6F2F9F"/>
                </a:solidFill>
              </a:rPr>
              <a:t>(TIN)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010" y="1841880"/>
            <a:ext cx="216408" cy="213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26261" y="1744471"/>
            <a:ext cx="87058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6F2F9F"/>
                </a:solidFill>
                <a:latin typeface="Tahoma"/>
                <a:cs typeface="Tahoma"/>
              </a:rPr>
              <a:t>TIN</a:t>
            </a:r>
            <a:r>
              <a:rPr sz="2400" b="1" spc="-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spc="-100" dirty="0">
                <a:latin typeface="Verdana"/>
                <a:cs typeface="Verdana"/>
              </a:rPr>
              <a:t>data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model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represents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geography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sets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contiguous,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non</a:t>
            </a:r>
            <a:r>
              <a:rPr sz="2400" spc="-35" dirty="0">
                <a:latin typeface="Verdana"/>
                <a:cs typeface="Verdana"/>
              </a:rPr>
              <a:t>o</a:t>
            </a:r>
            <a:r>
              <a:rPr sz="2400" spc="-55" dirty="0">
                <a:latin typeface="Verdana"/>
                <a:cs typeface="Verdana"/>
              </a:rPr>
              <a:t>verlappin</a:t>
            </a:r>
            <a:r>
              <a:rPr sz="2400" spc="-60" dirty="0">
                <a:latin typeface="Verdana"/>
                <a:cs typeface="Verdana"/>
              </a:rPr>
              <a:t>g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tr</a:t>
            </a:r>
            <a:r>
              <a:rPr sz="2400" spc="-50" dirty="0">
                <a:latin typeface="Verdana"/>
                <a:cs typeface="Verdana"/>
              </a:rPr>
              <a:t>iangles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85" dirty="0">
                <a:latin typeface="Verdana"/>
                <a:cs typeface="Verdana"/>
              </a:rPr>
              <a:t>TINs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ar</a:t>
            </a:r>
            <a:r>
              <a:rPr sz="2400" spc="-110" dirty="0">
                <a:latin typeface="Verdana"/>
                <a:cs typeface="Verdana"/>
              </a:rPr>
              <a:t>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form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45" dirty="0">
                <a:latin typeface="Verdana"/>
                <a:cs typeface="Verdana"/>
              </a:rPr>
              <a:t>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v</a:t>
            </a:r>
            <a:r>
              <a:rPr sz="2400" spc="-85" dirty="0">
                <a:latin typeface="Verdana"/>
                <a:cs typeface="Verdana"/>
              </a:rPr>
              <a:t>ecto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90" dirty="0">
                <a:latin typeface="Verdana"/>
                <a:cs typeface="Verdana"/>
              </a:rPr>
              <a:t>-</a:t>
            </a:r>
            <a:r>
              <a:rPr sz="2400" spc="-70" dirty="0">
                <a:latin typeface="Verdana"/>
                <a:cs typeface="Verdana"/>
              </a:rPr>
              <a:t>b</a:t>
            </a:r>
            <a:r>
              <a:rPr sz="2400" spc="-80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sed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digi</a:t>
            </a:r>
            <a:r>
              <a:rPr sz="2400" spc="-30" dirty="0">
                <a:latin typeface="Verdana"/>
                <a:cs typeface="Verdana"/>
              </a:rPr>
              <a:t>t</a:t>
            </a:r>
            <a:r>
              <a:rPr sz="2400" spc="-7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g</a:t>
            </a:r>
            <a:r>
              <a:rPr sz="2400" spc="-7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g</a:t>
            </a:r>
            <a:r>
              <a:rPr sz="2400" spc="-75" dirty="0">
                <a:latin typeface="Verdana"/>
                <a:cs typeface="Verdana"/>
              </a:rPr>
              <a:t>rap</a:t>
            </a:r>
            <a:r>
              <a:rPr sz="2400" spc="-90" dirty="0">
                <a:latin typeface="Verdana"/>
                <a:cs typeface="Verdana"/>
              </a:rPr>
              <a:t>h</a:t>
            </a:r>
            <a:r>
              <a:rPr sz="2400" spc="-25" dirty="0">
                <a:latin typeface="Verdana"/>
                <a:cs typeface="Verdana"/>
              </a:rPr>
              <a:t>ic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latin typeface="Verdana"/>
                <a:cs typeface="Verdana"/>
              </a:rPr>
              <a:t>They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ar</a:t>
            </a:r>
            <a:r>
              <a:rPr sz="2400" spc="-110" dirty="0">
                <a:latin typeface="Verdana"/>
                <a:cs typeface="Verdana"/>
              </a:rPr>
              <a:t>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represen</a:t>
            </a:r>
            <a:r>
              <a:rPr sz="2400" spc="-65" dirty="0">
                <a:latin typeface="Verdana"/>
                <a:cs typeface="Verdana"/>
              </a:rPr>
              <a:t>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surface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m</a:t>
            </a:r>
            <a:r>
              <a:rPr sz="2400" spc="-35" dirty="0">
                <a:latin typeface="Verdana"/>
                <a:cs typeface="Verdana"/>
              </a:rPr>
              <a:t>orph</a:t>
            </a:r>
            <a:r>
              <a:rPr sz="2400" spc="-45" dirty="0">
                <a:latin typeface="Verdana"/>
                <a:cs typeface="Verdana"/>
              </a:rPr>
              <a:t>o</a:t>
            </a:r>
            <a:r>
              <a:rPr sz="2400" spc="-25" dirty="0">
                <a:latin typeface="Verdana"/>
                <a:cs typeface="Verdana"/>
              </a:rPr>
              <a:t>logy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010" y="2573401"/>
            <a:ext cx="216408" cy="213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010" y="2939160"/>
            <a:ext cx="216408" cy="2133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02791" y="3364991"/>
            <a:ext cx="9131935" cy="2924810"/>
            <a:chOff x="1002791" y="3364991"/>
            <a:chExt cx="9131935" cy="29248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2791" y="3364991"/>
              <a:ext cx="4683548" cy="28605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50991" y="3428999"/>
              <a:ext cx="4483608" cy="286054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45</a:t>
            </a:fld>
            <a:endParaRPr spc="-100" dirty="0"/>
          </a:p>
        </p:txBody>
      </p:sp>
      <p:pic>
        <p:nvPicPr>
          <p:cNvPr id="13" name="Picture 5" descr="worldspin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144" y="510921"/>
            <a:ext cx="358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001291"/>
                </a:solidFill>
              </a:rPr>
              <a:t>Assignment</a:t>
            </a:r>
            <a:r>
              <a:rPr spc="-150" dirty="0">
                <a:solidFill>
                  <a:srgbClr val="001291"/>
                </a:solidFill>
              </a:rPr>
              <a:t> </a:t>
            </a:r>
            <a:r>
              <a:rPr spc="-90" dirty="0">
                <a:solidFill>
                  <a:srgbClr val="001291"/>
                </a:solidFill>
              </a:rPr>
              <a:t>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2968" y="2354579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67033" y="6444272"/>
            <a:ext cx="9779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1652016"/>
            <a:ext cx="10284460" cy="5069205"/>
          </a:xfrm>
          <a:custGeom>
            <a:avLst/>
            <a:gdLst/>
            <a:ahLst/>
            <a:cxnLst/>
            <a:rect l="l" t="t" r="r" b="b"/>
            <a:pathLst>
              <a:path w="10284460" h="5069205">
                <a:moveTo>
                  <a:pt x="10283952" y="0"/>
                </a:moveTo>
                <a:lnTo>
                  <a:pt x="0" y="0"/>
                </a:lnTo>
                <a:lnTo>
                  <a:pt x="0" y="5068824"/>
                </a:lnTo>
                <a:lnTo>
                  <a:pt x="10283952" y="5068824"/>
                </a:lnTo>
                <a:lnTo>
                  <a:pt x="10283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39" y="1282065"/>
            <a:ext cx="983361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Verdana"/>
                <a:cs typeface="Verdana"/>
              </a:rPr>
              <a:t>What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ar</a:t>
            </a:r>
            <a:r>
              <a:rPr sz="2400" spc="-110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adva</a:t>
            </a:r>
            <a:r>
              <a:rPr sz="2400" spc="-90" dirty="0">
                <a:latin typeface="Verdana"/>
                <a:cs typeface="Verdana"/>
              </a:rPr>
              <a:t>ntages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65" dirty="0">
                <a:latin typeface="Verdana"/>
                <a:cs typeface="Verdana"/>
              </a:rPr>
              <a:t>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disadva</a:t>
            </a:r>
            <a:r>
              <a:rPr sz="2400" spc="-75" dirty="0">
                <a:latin typeface="Verdana"/>
                <a:cs typeface="Verdana"/>
              </a:rPr>
              <a:t>n</a:t>
            </a:r>
            <a:r>
              <a:rPr sz="2400" spc="-90" dirty="0">
                <a:latin typeface="Verdana"/>
                <a:cs typeface="Verdana"/>
              </a:rPr>
              <a:t>tages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20" dirty="0">
                <a:latin typeface="Verdana"/>
                <a:cs typeface="Verdana"/>
              </a:rPr>
              <a:t>G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-40" dirty="0">
                <a:latin typeface="Verdana"/>
                <a:cs typeface="Verdana"/>
              </a:rPr>
              <a:t>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data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m</a:t>
            </a:r>
            <a:r>
              <a:rPr sz="2400" spc="-80" dirty="0">
                <a:latin typeface="Verdana"/>
                <a:cs typeface="Verdana"/>
              </a:rPr>
              <a:t>odel(</a:t>
            </a:r>
            <a:endParaRPr sz="2400">
              <a:latin typeface="Verdana"/>
              <a:cs typeface="Verdana"/>
            </a:endParaRPr>
          </a:p>
          <a:p>
            <a:pPr marL="12700" marR="2383155">
              <a:lnSpc>
                <a:spcPct val="100000"/>
              </a:lnSpc>
            </a:pPr>
            <a:r>
              <a:rPr sz="2400" b="1" spc="-50" dirty="0">
                <a:solidFill>
                  <a:srgbClr val="1B016B"/>
                </a:solidFill>
                <a:latin typeface="Tahoma"/>
                <a:cs typeface="Tahoma"/>
              </a:rPr>
              <a:t>Vector</a:t>
            </a:r>
            <a:r>
              <a:rPr sz="2400" b="1" spc="-50" dirty="0">
                <a:latin typeface="Tahoma"/>
                <a:cs typeface="Tahoma"/>
              </a:rPr>
              <a:t>,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1B016B"/>
                </a:solidFill>
                <a:latin typeface="Tahoma"/>
                <a:cs typeface="Tahoma"/>
              </a:rPr>
              <a:t>Raster</a:t>
            </a:r>
            <a:r>
              <a:rPr sz="2400" b="1" spc="-95" dirty="0">
                <a:latin typeface="Tahoma"/>
                <a:cs typeface="Tahoma"/>
              </a:rPr>
              <a:t>,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b="1" spc="-190" dirty="0">
                <a:solidFill>
                  <a:srgbClr val="1B016B"/>
                </a:solidFill>
                <a:latin typeface="Tahoma"/>
                <a:cs typeface="Tahoma"/>
              </a:rPr>
              <a:t>TIN</a:t>
            </a:r>
            <a:r>
              <a:rPr sz="2400" spc="-190" dirty="0">
                <a:latin typeface="Verdana"/>
                <a:cs typeface="Verdana"/>
              </a:rPr>
              <a:t>)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with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supportive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examples?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What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ar</a:t>
            </a:r>
            <a:r>
              <a:rPr sz="2400" spc="-110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sources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those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GIS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data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m</a:t>
            </a:r>
            <a:r>
              <a:rPr sz="2400" spc="-25" dirty="0">
                <a:latin typeface="Verdana"/>
                <a:cs typeface="Verdana"/>
              </a:rPr>
              <a:t>odel  </a:t>
            </a:r>
            <a:r>
              <a:rPr sz="2400" spc="-120" dirty="0">
                <a:latin typeface="Verdana"/>
                <a:cs typeface="Verdana"/>
              </a:rPr>
              <a:t>Note: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55" dirty="0">
                <a:latin typeface="Verdana"/>
                <a:cs typeface="Verdana"/>
              </a:rPr>
              <a:t>The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report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should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pages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minimum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4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pages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maximum</a:t>
            </a:r>
            <a:endParaRPr sz="2400">
              <a:latin typeface="Verdana"/>
              <a:cs typeface="Verdana"/>
            </a:endParaRPr>
          </a:p>
          <a:p>
            <a:pPr marL="12700" marR="240665">
              <a:lnSpc>
                <a:spcPct val="100000"/>
              </a:lnSpc>
            </a:pPr>
            <a:r>
              <a:rPr sz="2400" spc="-245" dirty="0">
                <a:latin typeface="Verdana"/>
                <a:cs typeface="Verdana"/>
              </a:rPr>
              <a:t>It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has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asset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value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source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documents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could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cited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with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their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bibliography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85" dirty="0">
                <a:latin typeface="Verdana"/>
                <a:cs typeface="Verdana"/>
              </a:rPr>
              <a:t>either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soft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copy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hard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copy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report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mode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possible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but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case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h</a:t>
            </a:r>
            <a:r>
              <a:rPr sz="2400" spc="-90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r</a:t>
            </a:r>
            <a:r>
              <a:rPr sz="2400" spc="-75" dirty="0">
                <a:latin typeface="Verdana"/>
                <a:cs typeface="Verdana"/>
              </a:rPr>
              <a:t>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cop</a:t>
            </a:r>
            <a:r>
              <a:rPr sz="2400" spc="-50" dirty="0">
                <a:latin typeface="Verdana"/>
                <a:cs typeface="Verdana"/>
              </a:rPr>
              <a:t>y</a:t>
            </a:r>
            <a:r>
              <a:rPr sz="2400" spc="-210" dirty="0">
                <a:latin typeface="Verdana"/>
                <a:cs typeface="Verdana"/>
              </a:rPr>
              <a:t>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sho</a:t>
            </a:r>
            <a:r>
              <a:rPr sz="2400" spc="-5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ld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clear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65" dirty="0">
                <a:latin typeface="Verdana"/>
                <a:cs typeface="Verdana"/>
              </a:rPr>
              <a:t>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n</a:t>
            </a:r>
            <a:r>
              <a:rPr sz="2400" spc="-140" dirty="0">
                <a:latin typeface="Verdana"/>
                <a:cs typeface="Verdana"/>
              </a:rPr>
              <a:t>ea</a:t>
            </a:r>
            <a:r>
              <a:rPr sz="2400" spc="-90" dirty="0">
                <a:latin typeface="Verdana"/>
                <a:cs typeface="Verdana"/>
              </a:rPr>
              <a:t>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w</a:t>
            </a:r>
            <a:r>
              <a:rPr sz="2400" spc="-6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55" dirty="0">
                <a:latin typeface="Verdana"/>
                <a:cs typeface="Verdana"/>
              </a:rPr>
              <a:t>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good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ha</a:t>
            </a:r>
            <a:r>
              <a:rPr sz="2400" spc="-85" dirty="0">
                <a:latin typeface="Verdana"/>
                <a:cs typeface="Verdana"/>
              </a:rPr>
              <a:t>n</a:t>
            </a:r>
            <a:r>
              <a:rPr sz="2400" spc="-35" dirty="0">
                <a:latin typeface="Verdana"/>
                <a:cs typeface="Verdana"/>
              </a:rPr>
              <a:t>dw</a:t>
            </a:r>
            <a:r>
              <a:rPr sz="2400" spc="-15" dirty="0">
                <a:latin typeface="Verdana"/>
                <a:cs typeface="Verdana"/>
              </a:rPr>
              <a:t>r</a:t>
            </a:r>
            <a:r>
              <a:rPr sz="2400" spc="-6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70" dirty="0">
                <a:latin typeface="Verdana"/>
                <a:cs typeface="Verdana"/>
              </a:rPr>
              <a:t>ing.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95" dirty="0">
                <a:latin typeface="Verdana"/>
                <a:cs typeface="Verdana"/>
              </a:rPr>
              <a:t>Grammar,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coherence,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punctuation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appreciable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1874" y="6431572"/>
            <a:ext cx="123189" cy="2146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639" y="4954904"/>
            <a:ext cx="5726430" cy="2743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1900" i="1" spc="-185" dirty="0">
                <a:latin typeface="Verdana"/>
                <a:cs typeface="Verdana"/>
              </a:rPr>
              <a:t>TI</a:t>
            </a:r>
            <a:r>
              <a:rPr sz="1900" i="1" spc="-45" dirty="0">
                <a:latin typeface="Verdana"/>
                <a:cs typeface="Verdana"/>
              </a:rPr>
              <a:t>P</a:t>
            </a:r>
            <a:r>
              <a:rPr sz="1900" i="1" spc="-175" dirty="0">
                <a:latin typeface="Verdana"/>
                <a:cs typeface="Verdana"/>
              </a:rPr>
              <a:t> </a:t>
            </a:r>
            <a:r>
              <a:rPr sz="1900" i="1" spc="-150" dirty="0">
                <a:latin typeface="Verdana"/>
                <a:cs typeface="Verdana"/>
              </a:rPr>
              <a:t>a</a:t>
            </a:r>
            <a:r>
              <a:rPr sz="1900" i="1" spc="-95" dirty="0">
                <a:latin typeface="Verdana"/>
                <a:cs typeface="Verdana"/>
              </a:rPr>
              <a:t>nd</a:t>
            </a:r>
            <a:r>
              <a:rPr sz="1900" i="1" spc="-175" dirty="0">
                <a:latin typeface="Verdana"/>
                <a:cs typeface="Verdana"/>
              </a:rPr>
              <a:t> </a:t>
            </a:r>
            <a:r>
              <a:rPr sz="1900" i="1" spc="-135" dirty="0">
                <a:latin typeface="Verdana"/>
                <a:cs typeface="Verdana"/>
              </a:rPr>
              <a:t>HIN</a:t>
            </a:r>
            <a:r>
              <a:rPr sz="1900" i="1" spc="-125" dirty="0">
                <a:latin typeface="Verdana"/>
                <a:cs typeface="Verdana"/>
              </a:rPr>
              <a:t>T</a:t>
            </a:r>
            <a:r>
              <a:rPr sz="1900" i="1" spc="-175" dirty="0">
                <a:latin typeface="Verdana"/>
                <a:cs typeface="Verdana"/>
              </a:rPr>
              <a:t> </a:t>
            </a:r>
            <a:r>
              <a:rPr sz="1900" i="1" spc="120" dirty="0">
                <a:latin typeface="Verdana"/>
                <a:cs typeface="Verdana"/>
              </a:rPr>
              <a:t>“</a:t>
            </a:r>
            <a:r>
              <a:rPr sz="1900" i="1" spc="-85" dirty="0">
                <a:latin typeface="Verdana"/>
                <a:cs typeface="Verdana"/>
              </a:rPr>
              <a:t>four</a:t>
            </a:r>
            <a:r>
              <a:rPr sz="1900" i="1" spc="-170" dirty="0">
                <a:latin typeface="Verdana"/>
                <a:cs typeface="Verdana"/>
              </a:rPr>
              <a:t> </a:t>
            </a:r>
            <a:r>
              <a:rPr sz="1900" i="1" spc="-85" dirty="0">
                <a:latin typeface="Verdana"/>
                <a:cs typeface="Verdana"/>
              </a:rPr>
              <a:t>d</a:t>
            </a:r>
            <a:r>
              <a:rPr sz="1900" i="1" spc="-150" dirty="0">
                <a:latin typeface="Verdana"/>
                <a:cs typeface="Verdana"/>
              </a:rPr>
              <a:t>a</a:t>
            </a:r>
            <a:r>
              <a:rPr sz="1900" i="1" spc="-145" dirty="0">
                <a:latin typeface="Verdana"/>
                <a:cs typeface="Verdana"/>
              </a:rPr>
              <a:t>ta</a:t>
            </a:r>
            <a:r>
              <a:rPr sz="1900" i="1" spc="-175" dirty="0">
                <a:latin typeface="Verdana"/>
                <a:cs typeface="Verdana"/>
              </a:rPr>
              <a:t> </a:t>
            </a:r>
            <a:r>
              <a:rPr sz="1900" i="1" spc="-150" dirty="0">
                <a:latin typeface="Verdana"/>
                <a:cs typeface="Verdana"/>
              </a:rPr>
              <a:t>m</a:t>
            </a:r>
            <a:r>
              <a:rPr sz="1900" i="1" spc="-70" dirty="0">
                <a:latin typeface="Verdana"/>
                <a:cs typeface="Verdana"/>
              </a:rPr>
              <a:t>od</a:t>
            </a:r>
            <a:r>
              <a:rPr sz="1900" i="1" spc="-140" dirty="0">
                <a:latin typeface="Verdana"/>
                <a:cs typeface="Verdana"/>
              </a:rPr>
              <a:t>e</a:t>
            </a:r>
            <a:r>
              <a:rPr sz="1900" i="1" spc="-25" dirty="0">
                <a:latin typeface="Verdana"/>
                <a:cs typeface="Verdana"/>
              </a:rPr>
              <a:t>l</a:t>
            </a:r>
            <a:r>
              <a:rPr sz="1900" i="1" spc="-185" dirty="0">
                <a:latin typeface="Verdana"/>
                <a:cs typeface="Verdana"/>
              </a:rPr>
              <a:t> </a:t>
            </a:r>
            <a:r>
              <a:rPr sz="1900" i="1" spc="-65" dirty="0">
                <a:latin typeface="Verdana"/>
                <a:cs typeface="Verdana"/>
              </a:rPr>
              <a:t>in</a:t>
            </a:r>
            <a:r>
              <a:rPr sz="1900" i="1" spc="-175" dirty="0">
                <a:latin typeface="Verdana"/>
                <a:cs typeface="Verdana"/>
              </a:rPr>
              <a:t> </a:t>
            </a:r>
            <a:r>
              <a:rPr sz="1900" i="1" spc="-160" dirty="0">
                <a:latin typeface="Verdana"/>
                <a:cs typeface="Verdana"/>
              </a:rPr>
              <a:t>GIS</a:t>
            </a:r>
            <a:r>
              <a:rPr sz="1900" i="1" spc="-175" dirty="0">
                <a:latin typeface="Verdana"/>
                <a:cs typeface="Verdana"/>
              </a:rPr>
              <a:t> </a:t>
            </a:r>
            <a:r>
              <a:rPr sz="1900" i="1" spc="120" dirty="0">
                <a:latin typeface="Verdana"/>
                <a:cs typeface="Verdana"/>
              </a:rPr>
              <a:t>“</a:t>
            </a:r>
            <a:r>
              <a:rPr sz="1900" i="1" spc="-365" dirty="0">
                <a:latin typeface="Verdana"/>
                <a:cs typeface="Verdana"/>
              </a:rPr>
              <a:t>:</a:t>
            </a:r>
            <a:r>
              <a:rPr sz="1900" i="1" spc="-145" dirty="0">
                <a:latin typeface="Verdana"/>
                <a:cs typeface="Verdana"/>
              </a:rPr>
              <a:t> </a:t>
            </a:r>
            <a:r>
              <a:rPr sz="1900" i="1" u="sng" spc="-135" dirty="0">
                <a:uFill>
                  <a:solidFill>
                    <a:srgbClr val="00FF00"/>
                  </a:solidFill>
                </a:uFill>
                <a:latin typeface="Verdana"/>
                <a:cs typeface="Verdana"/>
              </a:rPr>
              <a:t>R</a:t>
            </a:r>
            <a:r>
              <a:rPr sz="1900" i="1" u="sng" spc="-125" dirty="0">
                <a:uFill>
                  <a:solidFill>
                    <a:srgbClr val="00FF00"/>
                  </a:solidFill>
                </a:uFill>
                <a:latin typeface="Verdana"/>
                <a:cs typeface="Verdana"/>
              </a:rPr>
              <a:t>e</a:t>
            </a:r>
            <a:r>
              <a:rPr sz="1900" i="1" u="sng" spc="-105" dirty="0">
                <a:uFill>
                  <a:solidFill>
                    <a:srgbClr val="00FF00"/>
                  </a:solidFill>
                </a:uFill>
                <a:latin typeface="Verdana"/>
                <a:cs typeface="Verdana"/>
              </a:rPr>
              <a:t>s</a:t>
            </a:r>
            <a:r>
              <a:rPr sz="1900" i="1" u="sng" spc="-130" dirty="0">
                <a:uFill>
                  <a:solidFill>
                    <a:srgbClr val="00FF00"/>
                  </a:solidFill>
                </a:uFill>
                <a:latin typeface="Verdana"/>
                <a:cs typeface="Verdana"/>
              </a:rPr>
              <a:t>e</a:t>
            </a:r>
            <a:r>
              <a:rPr sz="1900" i="1" u="sng" spc="-150" dirty="0">
                <a:uFill>
                  <a:solidFill>
                    <a:srgbClr val="00FF00"/>
                  </a:solidFill>
                </a:uFill>
                <a:latin typeface="Verdana"/>
                <a:cs typeface="Verdana"/>
              </a:rPr>
              <a:t>a</a:t>
            </a:r>
            <a:r>
              <a:rPr sz="1900" i="1" u="sng" spc="-95" dirty="0">
                <a:uFill>
                  <a:solidFill>
                    <a:srgbClr val="00FF00"/>
                  </a:solidFill>
                </a:uFill>
                <a:latin typeface="Verdana"/>
                <a:cs typeface="Verdana"/>
              </a:rPr>
              <a:t>r</a:t>
            </a:r>
            <a:r>
              <a:rPr sz="1900" i="1" u="sng" spc="-120" dirty="0">
                <a:uFill>
                  <a:solidFill>
                    <a:srgbClr val="00FF00"/>
                  </a:solidFill>
                </a:uFill>
                <a:latin typeface="Verdana"/>
                <a:cs typeface="Verdana"/>
              </a:rPr>
              <a:t>c</a:t>
            </a:r>
            <a:r>
              <a:rPr sz="1900" i="1" u="sng" spc="-95" dirty="0">
                <a:uFill>
                  <a:solidFill>
                    <a:srgbClr val="00FF00"/>
                  </a:solidFill>
                </a:uFill>
                <a:latin typeface="Verdana"/>
                <a:cs typeface="Verdana"/>
              </a:rPr>
              <a:t>hg</a:t>
            </a:r>
            <a:r>
              <a:rPr sz="1900" i="1" u="sng" spc="-140" dirty="0">
                <a:uFill>
                  <a:solidFill>
                    <a:srgbClr val="00FF00"/>
                  </a:solidFill>
                </a:uFill>
                <a:latin typeface="Verdana"/>
                <a:cs typeface="Verdana"/>
              </a:rPr>
              <a:t>e</a:t>
            </a:r>
            <a:r>
              <a:rPr sz="1900" i="1" u="sng" spc="-150" dirty="0">
                <a:uFill>
                  <a:solidFill>
                    <a:srgbClr val="00FF00"/>
                  </a:solidFill>
                </a:u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639" y="5229225"/>
            <a:ext cx="4849495" cy="27432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1900" i="1" spc="-105" dirty="0">
                <a:latin typeface="Verdana"/>
                <a:cs typeface="Verdana"/>
              </a:rPr>
              <a:t>Dir</a:t>
            </a:r>
            <a:r>
              <a:rPr sz="1900" i="1" spc="-135" dirty="0">
                <a:latin typeface="Verdana"/>
                <a:cs typeface="Verdana"/>
              </a:rPr>
              <a:t>e</a:t>
            </a:r>
            <a:r>
              <a:rPr sz="1900" i="1" spc="-120" dirty="0">
                <a:latin typeface="Verdana"/>
                <a:cs typeface="Verdana"/>
              </a:rPr>
              <a:t>ct</a:t>
            </a:r>
            <a:r>
              <a:rPr sz="1900" i="1" spc="-170" dirty="0">
                <a:latin typeface="Verdana"/>
                <a:cs typeface="Verdana"/>
              </a:rPr>
              <a:t> </a:t>
            </a:r>
            <a:r>
              <a:rPr sz="1900" i="1" spc="-70" dirty="0">
                <a:latin typeface="Verdana"/>
                <a:cs typeface="Verdana"/>
              </a:rPr>
              <a:t>c</a:t>
            </a:r>
            <a:r>
              <a:rPr sz="1900" i="1" spc="-75" dirty="0">
                <a:latin typeface="Verdana"/>
                <a:cs typeface="Verdana"/>
              </a:rPr>
              <a:t>o</a:t>
            </a:r>
            <a:r>
              <a:rPr sz="1900" i="1" spc="-105" dirty="0">
                <a:latin typeface="Verdana"/>
                <a:cs typeface="Verdana"/>
              </a:rPr>
              <a:t>py</a:t>
            </a:r>
            <a:r>
              <a:rPr sz="1900" i="1" spc="-170" dirty="0">
                <a:latin typeface="Verdana"/>
                <a:cs typeface="Verdana"/>
              </a:rPr>
              <a:t> </a:t>
            </a:r>
            <a:r>
              <a:rPr sz="1900" i="1" spc="-145" dirty="0">
                <a:latin typeface="Verdana"/>
                <a:cs typeface="Verdana"/>
              </a:rPr>
              <a:t>m</a:t>
            </a:r>
            <a:r>
              <a:rPr sz="1900" i="1" spc="-35" dirty="0">
                <a:latin typeface="Verdana"/>
                <a:cs typeface="Verdana"/>
              </a:rPr>
              <a:t>i</a:t>
            </a:r>
            <a:r>
              <a:rPr sz="1900" i="1" spc="-70" dirty="0">
                <a:latin typeface="Verdana"/>
                <a:cs typeface="Verdana"/>
              </a:rPr>
              <a:t>g</a:t>
            </a:r>
            <a:r>
              <a:rPr sz="1900" i="1" spc="-130" dirty="0">
                <a:latin typeface="Verdana"/>
                <a:cs typeface="Verdana"/>
              </a:rPr>
              <a:t>ht</a:t>
            </a:r>
            <a:r>
              <a:rPr sz="1900" i="1" spc="-185" dirty="0">
                <a:latin typeface="Verdana"/>
                <a:cs typeface="Verdana"/>
              </a:rPr>
              <a:t> </a:t>
            </a:r>
            <a:r>
              <a:rPr sz="1900" i="1" spc="-110" dirty="0">
                <a:latin typeface="Verdana"/>
                <a:cs typeface="Verdana"/>
              </a:rPr>
              <a:t>be</a:t>
            </a:r>
            <a:r>
              <a:rPr sz="1900" i="1" spc="-170" dirty="0">
                <a:latin typeface="Verdana"/>
                <a:cs typeface="Verdana"/>
              </a:rPr>
              <a:t> </a:t>
            </a:r>
            <a:r>
              <a:rPr sz="1900" i="1" spc="-110" dirty="0">
                <a:latin typeface="Verdana"/>
                <a:cs typeface="Verdana"/>
              </a:rPr>
              <a:t>r</a:t>
            </a:r>
            <a:r>
              <a:rPr sz="1900" i="1" spc="-155" dirty="0">
                <a:latin typeface="Verdana"/>
                <a:cs typeface="Verdana"/>
              </a:rPr>
              <a:t>e</a:t>
            </a:r>
            <a:r>
              <a:rPr sz="1900" i="1" spc="-90" dirty="0">
                <a:latin typeface="Verdana"/>
                <a:cs typeface="Verdana"/>
              </a:rPr>
              <a:t>su</a:t>
            </a:r>
            <a:r>
              <a:rPr sz="1900" i="1" spc="-40" dirty="0">
                <a:latin typeface="Verdana"/>
                <a:cs typeface="Verdana"/>
              </a:rPr>
              <a:t>l</a:t>
            </a:r>
            <a:r>
              <a:rPr sz="1900" i="1" spc="-125" dirty="0">
                <a:latin typeface="Verdana"/>
                <a:cs typeface="Verdana"/>
              </a:rPr>
              <a:t>ted</a:t>
            </a:r>
            <a:r>
              <a:rPr sz="1900" i="1" spc="-180" dirty="0">
                <a:latin typeface="Verdana"/>
                <a:cs typeface="Verdana"/>
              </a:rPr>
              <a:t> </a:t>
            </a:r>
            <a:r>
              <a:rPr sz="1900" i="1" spc="-65" dirty="0">
                <a:latin typeface="Verdana"/>
                <a:cs typeface="Verdana"/>
              </a:rPr>
              <a:t>in</a:t>
            </a:r>
            <a:r>
              <a:rPr sz="1900" i="1" spc="-175" dirty="0">
                <a:latin typeface="Verdana"/>
                <a:cs typeface="Verdana"/>
              </a:rPr>
              <a:t> </a:t>
            </a:r>
            <a:r>
              <a:rPr sz="1900" i="1" spc="-125" dirty="0">
                <a:latin typeface="Verdana"/>
                <a:cs typeface="Verdana"/>
              </a:rPr>
              <a:t>zero</a:t>
            </a:r>
            <a:r>
              <a:rPr sz="1900" i="1" spc="-170" dirty="0">
                <a:latin typeface="Verdana"/>
                <a:cs typeface="Verdana"/>
              </a:rPr>
              <a:t> </a:t>
            </a:r>
            <a:r>
              <a:rPr sz="1900" i="1" spc="-145" dirty="0">
                <a:latin typeface="Verdana"/>
                <a:cs typeface="Verdana"/>
              </a:rPr>
              <a:t>m</a:t>
            </a:r>
            <a:r>
              <a:rPr sz="1900" i="1" spc="-155" dirty="0">
                <a:latin typeface="Verdana"/>
                <a:cs typeface="Verdana"/>
              </a:rPr>
              <a:t>a</a:t>
            </a:r>
            <a:r>
              <a:rPr sz="1900" i="1" spc="-114" dirty="0">
                <a:latin typeface="Verdana"/>
                <a:cs typeface="Verdana"/>
              </a:rPr>
              <a:t>rk!</a:t>
            </a:r>
            <a:r>
              <a:rPr sz="1900" i="1" spc="-100" dirty="0">
                <a:latin typeface="Verdana"/>
                <a:cs typeface="Verdana"/>
              </a:rPr>
              <a:t>!</a:t>
            </a:r>
            <a:r>
              <a:rPr sz="1900" i="1" spc="-50" dirty="0">
                <a:latin typeface="Verdana"/>
                <a:cs typeface="Verdana"/>
              </a:rPr>
              <a:t>!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639" y="5503519"/>
            <a:ext cx="6918959" cy="2851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1900" i="1" spc="-80" dirty="0">
                <a:latin typeface="Verdana"/>
                <a:cs typeface="Verdana"/>
              </a:rPr>
              <a:t>Submission</a:t>
            </a:r>
            <a:r>
              <a:rPr sz="1900" i="1" spc="-200" dirty="0">
                <a:latin typeface="Verdana"/>
                <a:cs typeface="Verdana"/>
              </a:rPr>
              <a:t> </a:t>
            </a:r>
            <a:r>
              <a:rPr sz="1900" i="1" spc="-130" dirty="0">
                <a:latin typeface="Verdana"/>
                <a:cs typeface="Verdana"/>
              </a:rPr>
              <a:t>date</a:t>
            </a:r>
            <a:r>
              <a:rPr sz="1900" i="1" spc="-165" dirty="0">
                <a:latin typeface="Verdana"/>
                <a:cs typeface="Verdana"/>
              </a:rPr>
              <a:t> </a:t>
            </a:r>
            <a:r>
              <a:rPr sz="1900" i="1" spc="-85" dirty="0">
                <a:latin typeface="Verdana"/>
                <a:cs typeface="Verdana"/>
              </a:rPr>
              <a:t>with</a:t>
            </a:r>
            <a:r>
              <a:rPr sz="1900" i="1" spc="-175" dirty="0">
                <a:latin typeface="Verdana"/>
                <a:cs typeface="Verdana"/>
              </a:rPr>
              <a:t> </a:t>
            </a:r>
            <a:r>
              <a:rPr sz="1900" i="1" spc="-65" dirty="0">
                <a:latin typeface="Verdana"/>
                <a:cs typeface="Verdana"/>
              </a:rPr>
              <a:t>in</a:t>
            </a:r>
            <a:r>
              <a:rPr sz="1900" i="1" spc="-170" dirty="0">
                <a:latin typeface="Verdana"/>
                <a:cs typeface="Verdana"/>
              </a:rPr>
              <a:t> </a:t>
            </a:r>
            <a:r>
              <a:rPr sz="1900" i="1" spc="-210" dirty="0">
                <a:latin typeface="Verdana"/>
                <a:cs typeface="Verdana"/>
              </a:rPr>
              <a:t>10</a:t>
            </a:r>
            <a:r>
              <a:rPr sz="1900" i="1" spc="-165" dirty="0">
                <a:latin typeface="Verdana"/>
                <a:cs typeface="Verdana"/>
              </a:rPr>
              <a:t> </a:t>
            </a:r>
            <a:r>
              <a:rPr sz="1900" i="1" spc="-114" dirty="0">
                <a:latin typeface="Verdana"/>
                <a:cs typeface="Verdana"/>
              </a:rPr>
              <a:t>days</a:t>
            </a:r>
            <a:r>
              <a:rPr sz="1900" i="1" spc="-165" dirty="0">
                <a:latin typeface="Verdana"/>
                <a:cs typeface="Verdana"/>
              </a:rPr>
              <a:t> </a:t>
            </a:r>
            <a:r>
              <a:rPr sz="1900" i="1" spc="-100" dirty="0">
                <a:latin typeface="Verdana"/>
                <a:cs typeface="Verdana"/>
              </a:rPr>
              <a:t>from</a:t>
            </a:r>
            <a:r>
              <a:rPr sz="1900" i="1" spc="-165" dirty="0">
                <a:latin typeface="Verdana"/>
                <a:cs typeface="Verdana"/>
              </a:rPr>
              <a:t> </a:t>
            </a:r>
            <a:r>
              <a:rPr sz="1900" i="1" spc="-130" dirty="0">
                <a:latin typeface="Verdana"/>
                <a:cs typeface="Verdana"/>
              </a:rPr>
              <a:t>the</a:t>
            </a:r>
            <a:r>
              <a:rPr sz="1900" i="1" spc="-170" dirty="0">
                <a:latin typeface="Verdana"/>
                <a:cs typeface="Verdana"/>
              </a:rPr>
              <a:t> </a:t>
            </a:r>
            <a:r>
              <a:rPr sz="1900" i="1" spc="-120" dirty="0">
                <a:latin typeface="Verdana"/>
                <a:cs typeface="Verdana"/>
              </a:rPr>
              <a:t>day</a:t>
            </a:r>
            <a:r>
              <a:rPr sz="1900" i="1" spc="-175" dirty="0">
                <a:latin typeface="Verdana"/>
                <a:cs typeface="Verdana"/>
              </a:rPr>
              <a:t> </a:t>
            </a:r>
            <a:r>
              <a:rPr sz="1900" i="1" spc="-90" dirty="0">
                <a:latin typeface="Verdana"/>
                <a:cs typeface="Verdana"/>
              </a:rPr>
              <a:t>its</a:t>
            </a:r>
            <a:r>
              <a:rPr sz="1900" i="1" spc="-175" dirty="0">
                <a:latin typeface="Verdana"/>
                <a:cs typeface="Verdana"/>
              </a:rPr>
              <a:t> </a:t>
            </a:r>
            <a:r>
              <a:rPr sz="1900" i="1" spc="-95" dirty="0">
                <a:latin typeface="Verdana"/>
                <a:cs typeface="Verdana"/>
              </a:rPr>
              <a:t>given</a:t>
            </a:r>
            <a:r>
              <a:rPr sz="1900" i="1" spc="-165" dirty="0">
                <a:latin typeface="Verdana"/>
                <a:cs typeface="Verdana"/>
              </a:rPr>
              <a:t> </a:t>
            </a:r>
            <a:r>
              <a:rPr sz="1900" i="1" spc="-95" dirty="0">
                <a:latin typeface="Verdana"/>
                <a:cs typeface="Verdana"/>
              </a:rPr>
              <a:t>ahead!!!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5754249"/>
            <a:ext cx="2683510" cy="58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70"/>
              </a:lnSpc>
              <a:spcBef>
                <a:spcPts val="95"/>
              </a:spcBef>
            </a:pPr>
            <a:r>
              <a:rPr sz="1900" i="1" u="sng" spc="-125" dirty="0">
                <a:solidFill>
                  <a:srgbClr val="1B016B"/>
                </a:solidFill>
                <a:uFill>
                  <a:solidFill>
                    <a:srgbClr val="1B016B"/>
                  </a:solidFill>
                </a:uFill>
                <a:latin typeface="Verdana"/>
                <a:cs typeface="Verdana"/>
                <a:hlinkClick r:id="rId3"/>
              </a:rPr>
              <a:t>ggirma2021@gmial.com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</a:pPr>
            <a:r>
              <a:rPr sz="1800" spc="5" dirty="0">
                <a:latin typeface="Verdana"/>
                <a:cs typeface="Verdana"/>
              </a:rPr>
              <a:t>G</a:t>
            </a:r>
            <a:r>
              <a:rPr sz="1800" spc="1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od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u</a:t>
            </a:r>
            <a:r>
              <a:rPr sz="1800" spc="-60" dirty="0">
                <a:latin typeface="Verdana"/>
                <a:cs typeface="Verdana"/>
              </a:rPr>
              <a:t>ck!!</a:t>
            </a:r>
            <a:r>
              <a:rPr sz="1800" spc="-10" dirty="0">
                <a:latin typeface="Verdana"/>
                <a:cs typeface="Verdana"/>
              </a:rPr>
              <a:t>!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464305"/>
            <a:ext cx="6118860" cy="989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00" i="1" spc="-735" dirty="0">
                <a:solidFill>
                  <a:srgbClr val="000000"/>
                </a:solidFill>
                <a:latin typeface="Verdana"/>
                <a:cs typeface="Verdana"/>
              </a:rPr>
              <a:t>End</a:t>
            </a:r>
            <a:r>
              <a:rPr sz="6300" i="1" spc="-50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i="1" spc="-66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6300" i="1" spc="-4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i="1" spc="-825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6300" i="1" spc="-84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6300" i="1" spc="-509" dirty="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6300" i="1" spc="-4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i="1" spc="-775" dirty="0">
                <a:solidFill>
                  <a:srgbClr val="000000"/>
                </a:solidFill>
                <a:latin typeface="Verdana"/>
                <a:cs typeface="Verdana"/>
              </a:rPr>
              <a:t>three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3805" y="3734561"/>
            <a:ext cx="11458575" cy="133350"/>
          </a:xfrm>
          <a:custGeom>
            <a:avLst/>
            <a:gdLst/>
            <a:ahLst/>
            <a:cxnLst/>
            <a:rect l="l" t="t" r="r" b="b"/>
            <a:pathLst>
              <a:path w="11458575" h="133350">
                <a:moveTo>
                  <a:pt x="0" y="0"/>
                </a:moveTo>
                <a:lnTo>
                  <a:pt x="11458575" y="133350"/>
                </a:lnTo>
              </a:path>
            </a:pathLst>
          </a:custGeom>
          <a:ln w="647700">
            <a:solidFill>
              <a:srgbClr val="1A9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84188"/>
            <a:ext cx="636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914700"/>
                </a:solidFill>
                <a:latin typeface="Times New Roman"/>
                <a:cs typeface="Times New Roman"/>
              </a:rPr>
              <a:t>U4.</a:t>
            </a:r>
            <a:r>
              <a:rPr spc="-15" dirty="0">
                <a:solidFill>
                  <a:srgbClr val="9147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914700"/>
                </a:solidFill>
                <a:latin typeface="Times New Roman"/>
                <a:cs typeface="Times New Roman"/>
              </a:rPr>
              <a:t>Coordinate</a:t>
            </a:r>
            <a:r>
              <a:rPr spc="-15" dirty="0">
                <a:solidFill>
                  <a:srgbClr val="9147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914700"/>
                </a:solidFill>
                <a:latin typeface="Times New Roman"/>
                <a:cs typeface="Times New Roman"/>
              </a:rPr>
              <a:t>System</a:t>
            </a:r>
            <a:r>
              <a:rPr spc="-25" dirty="0">
                <a:solidFill>
                  <a:srgbClr val="9147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914700"/>
                </a:solidFill>
                <a:latin typeface="Times New Roman"/>
                <a:cs typeface="Times New Roman"/>
              </a:rPr>
              <a:t>and</a:t>
            </a:r>
            <a:r>
              <a:rPr spc="-15" dirty="0">
                <a:solidFill>
                  <a:srgbClr val="9147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914700"/>
                </a:solidFill>
                <a:latin typeface="Times New Roman"/>
                <a:cs typeface="Times New Roman"/>
              </a:rPr>
              <a:t>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1850" y="1645666"/>
            <a:ext cx="10297160" cy="4785995"/>
            <a:chOff x="831850" y="1645666"/>
            <a:chExt cx="10297160" cy="4785995"/>
          </a:xfrm>
        </p:grpSpPr>
        <p:sp>
          <p:nvSpPr>
            <p:cNvPr id="6" name="object 6"/>
            <p:cNvSpPr/>
            <p:nvPr/>
          </p:nvSpPr>
          <p:spPr>
            <a:xfrm>
              <a:off x="838200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0" y="4773168"/>
                  </a:moveTo>
                  <a:lnTo>
                    <a:pt x="10283952" y="4773168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1917319"/>
              <a:ext cx="216408" cy="213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014599"/>
              <a:ext cx="216408" cy="213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4477639"/>
              <a:ext cx="216408" cy="213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5574931"/>
              <a:ext cx="216408" cy="2133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60094" y="1819783"/>
            <a:ext cx="977138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0815" algn="just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coordinate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that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us</a:t>
            </a:r>
            <a:r>
              <a:rPr sz="2400" spc="-80" dirty="0">
                <a:latin typeface="Verdana"/>
                <a:cs typeface="Verdana"/>
              </a:rPr>
              <a:t>e</a:t>
            </a:r>
            <a:r>
              <a:rPr sz="2400" spc="-55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numbers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coordinates 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determine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position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point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geometric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element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within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83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ge</a:t>
            </a:r>
            <a:r>
              <a:rPr sz="2400" spc="-50" dirty="0">
                <a:latin typeface="Verdana"/>
                <a:cs typeface="Verdana"/>
              </a:rPr>
              <a:t>o</a:t>
            </a:r>
            <a:r>
              <a:rPr sz="2400" spc="-65" dirty="0">
                <a:latin typeface="Verdana"/>
                <a:cs typeface="Verdana"/>
              </a:rPr>
              <a:t>grap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-25" dirty="0">
                <a:latin typeface="Verdana"/>
                <a:cs typeface="Verdana"/>
              </a:rPr>
              <a:t>ic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framew</a:t>
            </a:r>
            <a:r>
              <a:rPr sz="2400" spc="-130" dirty="0">
                <a:latin typeface="Verdana"/>
                <a:cs typeface="Verdana"/>
              </a:rPr>
              <a:t>ork.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spc="90" dirty="0">
                <a:latin typeface="Verdana"/>
                <a:cs typeface="Verdana"/>
              </a:rPr>
              <a:t>A </a:t>
            </a:r>
            <a:r>
              <a:rPr sz="2400" spc="-55" dirty="0">
                <a:latin typeface="Verdana"/>
                <a:cs typeface="Verdana"/>
              </a:rPr>
              <a:t>coordinate </a:t>
            </a:r>
            <a:r>
              <a:rPr sz="2400" spc="-85" dirty="0">
                <a:latin typeface="Verdana"/>
                <a:cs typeface="Verdana"/>
              </a:rPr>
              <a:t>system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40" dirty="0">
                <a:latin typeface="Verdana"/>
                <a:cs typeface="Verdana"/>
              </a:rPr>
              <a:t>also </a:t>
            </a:r>
            <a:r>
              <a:rPr sz="2400" spc="-60" dirty="0">
                <a:latin typeface="Verdana"/>
                <a:cs typeface="Verdana"/>
              </a:rPr>
              <a:t>used </a:t>
            </a:r>
            <a:r>
              <a:rPr sz="2400" spc="-85" dirty="0">
                <a:latin typeface="Verdana"/>
                <a:cs typeface="Verdana"/>
              </a:rPr>
              <a:t>as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85" dirty="0">
                <a:latin typeface="Verdana"/>
                <a:cs typeface="Verdana"/>
              </a:rPr>
              <a:t>reference system </a:t>
            </a:r>
            <a:r>
              <a:rPr sz="2400" spc="-70" dirty="0">
                <a:latin typeface="Verdana"/>
                <a:cs typeface="Verdana"/>
              </a:rPr>
              <a:t>to 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represent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locations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geographic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features,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observation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points,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GPS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(Global </a:t>
            </a:r>
            <a:r>
              <a:rPr sz="2400" spc="-30" dirty="0">
                <a:latin typeface="Verdana"/>
                <a:cs typeface="Verdana"/>
              </a:rPr>
              <a:t>Positioning </a:t>
            </a:r>
            <a:r>
              <a:rPr sz="2400" spc="-114" dirty="0">
                <a:latin typeface="Verdana"/>
                <a:cs typeface="Verdana"/>
              </a:rPr>
              <a:t>System) </a:t>
            </a:r>
            <a:r>
              <a:rPr sz="2400" spc="-70" dirty="0">
                <a:latin typeface="Verdana"/>
                <a:cs typeface="Verdana"/>
              </a:rPr>
              <a:t>points, and imagery </a:t>
            </a:r>
            <a:r>
              <a:rPr sz="2400" spc="-35" dirty="0">
                <a:latin typeface="Verdana"/>
                <a:cs typeface="Verdana"/>
              </a:rPr>
              <a:t>within </a:t>
            </a:r>
            <a:r>
              <a:rPr sz="2400" spc="-65" dirty="0">
                <a:latin typeface="Verdana"/>
                <a:cs typeface="Verdana"/>
              </a:rPr>
              <a:t>this 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framework.</a:t>
            </a:r>
            <a:endParaRPr sz="2400" dirty="0">
              <a:latin typeface="Verdana"/>
              <a:cs typeface="Verdana"/>
            </a:endParaRPr>
          </a:p>
          <a:p>
            <a:pPr marL="12700" marR="1176020" algn="just">
              <a:lnSpc>
                <a:spcPct val="100000"/>
              </a:lnSpc>
              <a:spcBef>
                <a:spcPts val="5"/>
              </a:spcBef>
            </a:pPr>
            <a:r>
              <a:rPr sz="2400" spc="-6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simplest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coordinate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consists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coordinate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axes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oriented </a:t>
            </a:r>
            <a:r>
              <a:rPr sz="2400" spc="-60" dirty="0">
                <a:latin typeface="Verdana"/>
                <a:cs typeface="Verdana"/>
              </a:rPr>
              <a:t>perpendicularly </a:t>
            </a:r>
            <a:r>
              <a:rPr sz="2400" spc="-70" dirty="0">
                <a:latin typeface="Verdana"/>
                <a:cs typeface="Verdana"/>
              </a:rPr>
              <a:t>to </a:t>
            </a:r>
            <a:r>
              <a:rPr sz="2400" spc="-80" dirty="0">
                <a:latin typeface="Verdana"/>
                <a:cs typeface="Verdana"/>
              </a:rPr>
              <a:t>each </a:t>
            </a:r>
            <a:r>
              <a:rPr sz="2400" spc="-100" dirty="0">
                <a:latin typeface="Verdana"/>
                <a:cs typeface="Verdana"/>
              </a:rPr>
              <a:t>other, </a:t>
            </a:r>
            <a:r>
              <a:rPr sz="2400" spc="-60" dirty="0">
                <a:latin typeface="Verdana"/>
                <a:cs typeface="Verdana"/>
              </a:rPr>
              <a:t>known </a:t>
            </a:r>
            <a:r>
              <a:rPr sz="2400" spc="-85" dirty="0">
                <a:latin typeface="Verdana"/>
                <a:cs typeface="Verdana"/>
              </a:rPr>
              <a:t>as Cartesian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coordinates.</a:t>
            </a:r>
            <a:endParaRPr sz="2400" dirty="0">
              <a:latin typeface="Verdana"/>
              <a:cs typeface="Verdana"/>
            </a:endParaRPr>
          </a:p>
          <a:p>
            <a:pPr marL="12700" marR="313055" algn="just">
              <a:lnSpc>
                <a:spcPct val="100000"/>
              </a:lnSpc>
            </a:pPr>
            <a:r>
              <a:rPr sz="2400" spc="-60" dirty="0">
                <a:latin typeface="Verdana"/>
                <a:cs typeface="Verdana"/>
              </a:rPr>
              <a:t>Depending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type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problem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under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consideration,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specific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type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coordinate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may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better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use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than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others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48</a:t>
            </a:fld>
            <a:endParaRPr spc="-100" dirty="0"/>
          </a:p>
        </p:txBody>
      </p:sp>
      <p:pic>
        <p:nvPicPr>
          <p:cNvPr id="14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4796"/>
            <a:ext cx="5248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solidFill>
                  <a:srgbClr val="001291"/>
                </a:solidFill>
              </a:rPr>
              <a:t>Coordinate</a:t>
            </a:r>
            <a:r>
              <a:rPr sz="4000" spc="-75" dirty="0">
                <a:solidFill>
                  <a:srgbClr val="001291"/>
                </a:solidFill>
              </a:rPr>
              <a:t> </a:t>
            </a:r>
            <a:r>
              <a:rPr sz="4000" spc="-85" dirty="0">
                <a:solidFill>
                  <a:srgbClr val="001291"/>
                </a:solidFill>
              </a:rPr>
              <a:t>system</a:t>
            </a:r>
            <a:r>
              <a:rPr sz="4000" spc="-80" dirty="0">
                <a:solidFill>
                  <a:srgbClr val="001291"/>
                </a:solidFill>
              </a:rPr>
              <a:t> </a:t>
            </a:r>
            <a:r>
              <a:rPr sz="4000" spc="-5" dirty="0">
                <a:solidFill>
                  <a:srgbClr val="001291"/>
                </a:solidFill>
              </a:rPr>
              <a:t>…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1850" y="1645666"/>
            <a:ext cx="10297160" cy="4785995"/>
            <a:chOff x="831850" y="1645666"/>
            <a:chExt cx="10297160" cy="4785995"/>
          </a:xfrm>
        </p:grpSpPr>
        <p:sp>
          <p:nvSpPr>
            <p:cNvPr id="6" name="object 6"/>
            <p:cNvSpPr/>
            <p:nvPr/>
          </p:nvSpPr>
          <p:spPr>
            <a:xfrm>
              <a:off x="838200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0" y="4773168"/>
                  </a:moveTo>
                  <a:lnTo>
                    <a:pt x="10283952" y="4773168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2100199"/>
              <a:ext cx="216408" cy="213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2831719"/>
              <a:ext cx="216408" cy="213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4294758"/>
              <a:ext cx="216408" cy="213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5757811"/>
              <a:ext cx="216408" cy="2133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16939" y="1636903"/>
            <a:ext cx="1003173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Verdana"/>
                <a:cs typeface="Verdana"/>
              </a:rPr>
              <a:t>Coordinate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spatial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reference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endParaRPr sz="24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400" spc="-60" dirty="0">
                <a:latin typeface="Verdana"/>
                <a:cs typeface="Verdana"/>
              </a:rPr>
              <a:t>Coordinate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most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general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term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for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that</a:t>
            </a:r>
            <a:endParaRPr sz="24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400" spc="-25" dirty="0">
                <a:latin typeface="Verdana"/>
                <a:cs typeface="Verdana"/>
              </a:rPr>
              <a:t>inc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60" dirty="0">
                <a:latin typeface="Verdana"/>
                <a:cs typeface="Verdana"/>
              </a:rPr>
              <a:t>udes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coordinates.</a:t>
            </a:r>
            <a:endParaRPr sz="2400" dirty="0">
              <a:latin typeface="Verdana"/>
              <a:cs typeface="Verdana"/>
            </a:endParaRPr>
          </a:p>
          <a:p>
            <a:pPr marL="355600" marR="140335">
              <a:lnSpc>
                <a:spcPct val="100000"/>
              </a:lnSpc>
            </a:pPr>
            <a:r>
              <a:rPr sz="2400" spc="90" dirty="0">
                <a:latin typeface="Verdana"/>
                <a:cs typeface="Verdana"/>
              </a:rPr>
              <a:t>A </a:t>
            </a:r>
            <a:r>
              <a:rPr sz="2400" spc="-65" dirty="0">
                <a:latin typeface="Verdana"/>
                <a:cs typeface="Verdana"/>
              </a:rPr>
              <a:t>spatial </a:t>
            </a:r>
            <a:r>
              <a:rPr sz="2400" spc="-80" dirty="0">
                <a:latin typeface="Verdana"/>
                <a:cs typeface="Verdana"/>
              </a:rPr>
              <a:t>Reference </a:t>
            </a:r>
            <a:r>
              <a:rPr sz="2400" spc="-85" dirty="0">
                <a:latin typeface="Verdana"/>
                <a:cs typeface="Verdana"/>
              </a:rPr>
              <a:t>System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55" dirty="0">
                <a:latin typeface="Verdana"/>
                <a:cs typeface="Verdana"/>
              </a:rPr>
              <a:t>coordinate </a:t>
            </a:r>
            <a:r>
              <a:rPr sz="2400" spc="-85" dirty="0">
                <a:latin typeface="Verdana"/>
                <a:cs typeface="Verdana"/>
              </a:rPr>
              <a:t>system </a:t>
            </a:r>
            <a:r>
              <a:rPr sz="2400" spc="-60" dirty="0">
                <a:latin typeface="Verdana"/>
                <a:cs typeface="Verdana"/>
              </a:rPr>
              <a:t>used </a:t>
            </a:r>
            <a:r>
              <a:rPr sz="2400" spc="-70" dirty="0">
                <a:latin typeface="Verdana"/>
                <a:cs typeface="Verdana"/>
              </a:rPr>
              <a:t>to 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reference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spatial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information,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typically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surface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earth. 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These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two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terms,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their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acronyms,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used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interchangeably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GIS.</a:t>
            </a:r>
            <a:endParaRPr sz="2400" dirty="0">
              <a:latin typeface="Verdana"/>
              <a:cs typeface="Verdana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400" spc="90" dirty="0">
                <a:latin typeface="Verdana"/>
                <a:cs typeface="Verdana"/>
              </a:rPr>
              <a:t>A </a:t>
            </a:r>
            <a:r>
              <a:rPr sz="2400" spc="-100" dirty="0">
                <a:latin typeface="Verdana"/>
                <a:cs typeface="Verdana"/>
              </a:rPr>
              <a:t>data </a:t>
            </a:r>
            <a:r>
              <a:rPr sz="2400" spc="-90" dirty="0">
                <a:latin typeface="Verdana"/>
                <a:cs typeface="Verdana"/>
              </a:rPr>
              <a:t>structure </a:t>
            </a:r>
            <a:r>
              <a:rPr sz="2400" spc="-70" dirty="0">
                <a:latin typeface="Verdana"/>
                <a:cs typeface="Verdana"/>
              </a:rPr>
              <a:t>cannot </a:t>
            </a:r>
            <a:r>
              <a:rPr sz="2400" spc="-65" dirty="0">
                <a:latin typeface="Verdana"/>
                <a:cs typeface="Verdana"/>
              </a:rPr>
              <a:t>be </a:t>
            </a:r>
            <a:r>
              <a:rPr sz="2400" spc="-50" dirty="0">
                <a:latin typeface="Verdana"/>
                <a:cs typeface="Verdana"/>
              </a:rPr>
              <a:t>considered </a:t>
            </a:r>
            <a:r>
              <a:rPr sz="2400" spc="-60" dirty="0">
                <a:latin typeface="Verdana"/>
                <a:cs typeface="Verdana"/>
              </a:rPr>
              <a:t>geospatial </a:t>
            </a:r>
            <a:r>
              <a:rPr sz="2400" spc="-50" dirty="0">
                <a:latin typeface="Verdana"/>
                <a:cs typeface="Verdana"/>
              </a:rPr>
              <a:t>unless </a:t>
            </a:r>
            <a:r>
              <a:rPr sz="2400" spc="-70" dirty="0">
                <a:latin typeface="Verdana"/>
                <a:cs typeface="Verdana"/>
              </a:rPr>
              <a:t>it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accompanied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by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coordinate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reference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(CRS)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information,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75" dirty="0">
                <a:latin typeface="Verdana"/>
                <a:cs typeface="Verdana"/>
              </a:rPr>
              <a:t>format </a:t>
            </a:r>
            <a:r>
              <a:rPr sz="2400" spc="-114" dirty="0">
                <a:latin typeface="Verdana"/>
                <a:cs typeface="Verdana"/>
              </a:rPr>
              <a:t>that </a:t>
            </a:r>
            <a:r>
              <a:rPr sz="2400" spc="-55" dirty="0">
                <a:latin typeface="Verdana"/>
                <a:cs typeface="Verdana"/>
              </a:rPr>
              <a:t>geospatial </a:t>
            </a:r>
            <a:r>
              <a:rPr sz="2400" spc="-50" dirty="0">
                <a:latin typeface="Verdana"/>
                <a:cs typeface="Verdana"/>
              </a:rPr>
              <a:t>applications </a:t>
            </a:r>
            <a:r>
              <a:rPr sz="2400" spc="-70" dirty="0">
                <a:latin typeface="Verdana"/>
                <a:cs typeface="Verdana"/>
              </a:rPr>
              <a:t>can use to </a:t>
            </a:r>
            <a:r>
              <a:rPr sz="2400" spc="-45" dirty="0">
                <a:latin typeface="Verdana"/>
                <a:cs typeface="Verdana"/>
              </a:rPr>
              <a:t>display </a:t>
            </a:r>
            <a:r>
              <a:rPr sz="2400" spc="-70" dirty="0">
                <a:latin typeface="Verdana"/>
                <a:cs typeface="Verdana"/>
              </a:rPr>
              <a:t>and </a:t>
            </a:r>
            <a:r>
              <a:rPr sz="2400" spc="-65" dirty="0">
                <a:latin typeface="Verdana"/>
                <a:cs typeface="Verdana"/>
              </a:rPr>
              <a:t> manipulate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data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correct</a:t>
            </a:r>
            <a:r>
              <a:rPr sz="2400" spc="-35" dirty="0">
                <a:latin typeface="Verdana"/>
                <a:cs typeface="Verdana"/>
              </a:rPr>
              <a:t>l</a:t>
            </a:r>
            <a:r>
              <a:rPr sz="2400" spc="-155" dirty="0">
                <a:latin typeface="Verdana"/>
                <a:cs typeface="Verdana"/>
              </a:rPr>
              <a:t>y.</a:t>
            </a:r>
            <a:endParaRPr sz="24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400" spc="-65" dirty="0">
                <a:latin typeface="Verdana"/>
                <a:cs typeface="Verdana"/>
              </a:rPr>
              <a:t>CRS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information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connects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data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Earth’s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surface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using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endParaRPr sz="24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95" dirty="0">
                <a:latin typeface="Verdana"/>
                <a:cs typeface="Verdana"/>
              </a:rPr>
              <a:t>mathemat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50" dirty="0">
                <a:latin typeface="Verdana"/>
                <a:cs typeface="Verdana"/>
              </a:rPr>
              <a:t>cal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model.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49</a:t>
            </a:fld>
            <a:endParaRPr spc="-100" dirty="0"/>
          </a:p>
        </p:txBody>
      </p:sp>
      <p:pic>
        <p:nvPicPr>
          <p:cNvPr id="14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131" y="536994"/>
            <a:ext cx="769366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30" dirty="0" smtClean="0">
                <a:solidFill>
                  <a:srgbClr val="8F0041"/>
                </a:solidFill>
              </a:rPr>
              <a:t>  </a:t>
            </a:r>
            <a:r>
              <a:rPr lang="en-US" sz="4000" spc="-130" dirty="0" smtClean="0">
                <a:solidFill>
                  <a:srgbClr val="8F0041"/>
                </a:solidFill>
              </a:rPr>
              <a:t>cont. </a:t>
            </a:r>
            <a:r>
              <a:rPr sz="4000" spc="-130" dirty="0" smtClean="0">
                <a:solidFill>
                  <a:srgbClr val="7030A0"/>
                </a:solidFill>
              </a:rPr>
              <a:t>What</a:t>
            </a:r>
            <a:r>
              <a:rPr sz="4000" spc="-80" dirty="0" smtClean="0">
                <a:solidFill>
                  <a:srgbClr val="7030A0"/>
                </a:solidFill>
              </a:rPr>
              <a:t> </a:t>
            </a:r>
            <a:r>
              <a:rPr sz="4000" spc="-80" dirty="0">
                <a:solidFill>
                  <a:srgbClr val="7030A0"/>
                </a:solidFill>
              </a:rPr>
              <a:t>is</a:t>
            </a:r>
            <a:r>
              <a:rPr sz="4000" spc="-85" dirty="0">
                <a:solidFill>
                  <a:srgbClr val="7030A0"/>
                </a:solidFill>
              </a:rPr>
              <a:t> </a:t>
            </a:r>
            <a:r>
              <a:rPr sz="4000" spc="-175" dirty="0">
                <a:solidFill>
                  <a:srgbClr val="7030A0"/>
                </a:solidFill>
              </a:rPr>
              <a:t>a</a:t>
            </a:r>
            <a:r>
              <a:rPr sz="4000" spc="-85" dirty="0">
                <a:solidFill>
                  <a:srgbClr val="7030A0"/>
                </a:solidFill>
              </a:rPr>
              <a:t> </a:t>
            </a:r>
            <a:r>
              <a:rPr sz="4000" spc="-210" dirty="0">
                <a:solidFill>
                  <a:srgbClr val="FF0000"/>
                </a:solidFill>
              </a:rPr>
              <a:t>G</a:t>
            </a:r>
            <a:r>
              <a:rPr sz="4000" spc="-210" dirty="0">
                <a:solidFill>
                  <a:srgbClr val="233EFF"/>
                </a:solidFill>
              </a:rPr>
              <a:t>I</a:t>
            </a:r>
            <a:r>
              <a:rPr sz="4000" spc="-210" dirty="0">
                <a:solidFill>
                  <a:srgbClr val="00AF50"/>
                </a:solidFill>
              </a:rPr>
              <a:t>S</a:t>
            </a:r>
            <a:r>
              <a:rPr sz="4000" spc="-210" dirty="0">
                <a:solidFill>
                  <a:srgbClr val="FFC000"/>
                </a:solidFill>
              </a:rPr>
              <a:t>?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761" y="13373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8200" y="1600200"/>
            <a:ext cx="9299575" cy="5130165"/>
            <a:chOff x="838200" y="1680972"/>
            <a:chExt cx="9299575" cy="5130165"/>
          </a:xfrm>
        </p:grpSpPr>
        <p:sp>
          <p:nvSpPr>
            <p:cNvPr id="6" name="object 6"/>
            <p:cNvSpPr/>
            <p:nvPr/>
          </p:nvSpPr>
          <p:spPr>
            <a:xfrm>
              <a:off x="838200" y="1680972"/>
              <a:ext cx="9299575" cy="5130165"/>
            </a:xfrm>
            <a:custGeom>
              <a:avLst/>
              <a:gdLst/>
              <a:ahLst/>
              <a:cxnLst/>
              <a:rect l="l" t="t" r="r" b="b"/>
              <a:pathLst>
                <a:path w="9299575" h="5130165">
                  <a:moveTo>
                    <a:pt x="9299448" y="0"/>
                  </a:moveTo>
                  <a:lnTo>
                    <a:pt x="0" y="0"/>
                  </a:lnTo>
                  <a:lnTo>
                    <a:pt x="0" y="5129784"/>
                  </a:lnTo>
                  <a:lnTo>
                    <a:pt x="9299448" y="5129784"/>
                  </a:lnTo>
                  <a:lnTo>
                    <a:pt x="9299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1680972"/>
              <a:ext cx="9299575" cy="5130165"/>
            </a:xfrm>
            <a:custGeom>
              <a:avLst/>
              <a:gdLst/>
              <a:ahLst/>
              <a:cxnLst/>
              <a:rect l="l" t="t" r="r" b="b"/>
              <a:pathLst>
                <a:path w="9299575" h="5130165">
                  <a:moveTo>
                    <a:pt x="0" y="5129784"/>
                  </a:moveTo>
                  <a:lnTo>
                    <a:pt x="9299448" y="5129784"/>
                  </a:lnTo>
                  <a:lnTo>
                    <a:pt x="9299448" y="0"/>
                  </a:lnTo>
                  <a:lnTo>
                    <a:pt x="0" y="0"/>
                  </a:lnTo>
                  <a:lnTo>
                    <a:pt x="0" y="51297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138426"/>
              <a:ext cx="254508" cy="2484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3418586"/>
              <a:ext cx="254508" cy="24841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74394" y="2025776"/>
            <a:ext cx="8641715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1" algn="just">
              <a:buClr>
                <a:srgbClr val="00CC99"/>
              </a:buClr>
              <a:defRPr/>
            </a:pPr>
            <a:r>
              <a:rPr lang="en-US" sz="3200" dirty="0">
                <a:latin typeface="High Tower Text" pitchFamily="18" charset="0"/>
              </a:rPr>
              <a:t>GIS is an </a:t>
            </a:r>
            <a:r>
              <a:rPr lang="en-US" sz="3200" b="1" i="1" u="sng" dirty="0">
                <a:latin typeface="High Tower Text" pitchFamily="18" charset="0"/>
              </a:rPr>
              <a:t>organized</a:t>
            </a:r>
            <a:r>
              <a:rPr lang="en-US" sz="3200" dirty="0">
                <a:latin typeface="High Tower Text" pitchFamily="18" charset="0"/>
              </a:rPr>
              <a:t> collection of computer </a:t>
            </a:r>
            <a:r>
              <a:rPr lang="en-US" sz="32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hardware</a:t>
            </a:r>
            <a:r>
              <a:rPr lang="en-US" sz="3200" dirty="0">
                <a:latin typeface="High Tower Text" pitchFamily="18" charset="0"/>
              </a:rPr>
              <a:t>, </a:t>
            </a:r>
            <a:r>
              <a:rPr lang="en-US" sz="32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software, geographical data, and personnel </a:t>
            </a:r>
            <a:r>
              <a:rPr lang="en-US" sz="3200" dirty="0">
                <a:latin typeface="High Tower Text" pitchFamily="18" charset="0"/>
              </a:rPr>
              <a:t>designed to efficiently </a:t>
            </a:r>
            <a:r>
              <a:rPr lang="en-US" sz="32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capture, store, update, manipulate, analyze and display</a:t>
            </a:r>
            <a:r>
              <a:rPr lang="en-US" sz="3200" dirty="0">
                <a:latin typeface="High Tower Text" pitchFamily="18" charset="0"/>
              </a:rPr>
              <a:t> all forms of Geographically referenced data (Burrough,1998).</a:t>
            </a:r>
            <a:endParaRPr lang="en-US" sz="3200" dirty="0">
              <a:latin typeface="High Tower Text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26469" y="6431572"/>
            <a:ext cx="161290" cy="2146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200" b="1" spc="-100" dirty="0">
                <a:solidFill>
                  <a:srgbClr val="888888"/>
                </a:solidFill>
                <a:latin typeface="Tahoma"/>
                <a:cs typeface="Tahoma"/>
              </a:rPr>
              <a:t>5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16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8" y="24523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3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93941"/>
            <a:ext cx="7649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>
                <a:solidFill>
                  <a:srgbClr val="001291"/>
                </a:solidFill>
              </a:rPr>
              <a:t>Types</a:t>
            </a:r>
            <a:r>
              <a:rPr sz="4000" spc="-70" dirty="0">
                <a:solidFill>
                  <a:srgbClr val="001291"/>
                </a:solidFill>
              </a:rPr>
              <a:t> </a:t>
            </a:r>
            <a:r>
              <a:rPr sz="4000" spc="-114" dirty="0">
                <a:solidFill>
                  <a:srgbClr val="001291"/>
                </a:solidFill>
              </a:rPr>
              <a:t>of</a:t>
            </a:r>
            <a:r>
              <a:rPr sz="4000" spc="-50" dirty="0">
                <a:solidFill>
                  <a:srgbClr val="001291"/>
                </a:solidFill>
              </a:rPr>
              <a:t> </a:t>
            </a:r>
            <a:r>
              <a:rPr sz="4000" spc="-130" dirty="0">
                <a:solidFill>
                  <a:srgbClr val="001291"/>
                </a:solidFill>
              </a:rPr>
              <a:t>the</a:t>
            </a:r>
            <a:r>
              <a:rPr sz="4000" spc="-75" dirty="0">
                <a:solidFill>
                  <a:srgbClr val="001291"/>
                </a:solidFill>
              </a:rPr>
              <a:t> </a:t>
            </a:r>
            <a:r>
              <a:rPr sz="4000" spc="-110" dirty="0">
                <a:solidFill>
                  <a:srgbClr val="001291"/>
                </a:solidFill>
              </a:rPr>
              <a:t>coordinate</a:t>
            </a:r>
            <a:r>
              <a:rPr sz="4000" spc="-50" dirty="0">
                <a:solidFill>
                  <a:srgbClr val="001291"/>
                </a:solidFill>
              </a:rPr>
              <a:t> </a:t>
            </a:r>
            <a:r>
              <a:rPr sz="4000" spc="-85" dirty="0">
                <a:solidFill>
                  <a:srgbClr val="001291"/>
                </a:solidFill>
              </a:rPr>
              <a:t>system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98905" y="1645666"/>
            <a:ext cx="10297160" cy="4785995"/>
            <a:chOff x="898905" y="1645666"/>
            <a:chExt cx="10297160" cy="4785995"/>
          </a:xfrm>
        </p:grpSpPr>
        <p:sp>
          <p:nvSpPr>
            <p:cNvPr id="6" name="object 6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0" y="4773168"/>
                  </a:moveTo>
                  <a:lnTo>
                    <a:pt x="10283952" y="4773168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010" y="3563239"/>
              <a:ext cx="216408" cy="213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010" y="3928998"/>
              <a:ext cx="216408" cy="2133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83386" y="2734436"/>
            <a:ext cx="94538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Verdana"/>
                <a:cs typeface="Verdana"/>
              </a:rPr>
              <a:t>Two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types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coordinate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systems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spatial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reference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systems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comm</a:t>
            </a:r>
            <a:r>
              <a:rPr sz="2400" spc="-40" dirty="0">
                <a:latin typeface="Verdana"/>
                <a:cs typeface="Verdana"/>
              </a:rPr>
              <a:t>o</a:t>
            </a:r>
            <a:r>
              <a:rPr sz="2400" spc="-45" dirty="0">
                <a:latin typeface="Verdana"/>
                <a:cs typeface="Verdana"/>
              </a:rPr>
              <a:t>nly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us</a:t>
            </a:r>
            <a:r>
              <a:rPr sz="2400" spc="-80" dirty="0">
                <a:latin typeface="Verdana"/>
                <a:cs typeface="Verdana"/>
              </a:rPr>
              <a:t>e</a:t>
            </a:r>
            <a:r>
              <a:rPr sz="2400" spc="-229" dirty="0">
                <a:latin typeface="Verdana"/>
                <a:cs typeface="Verdana"/>
              </a:rPr>
              <a:t>d:</a:t>
            </a:r>
            <a:endParaRPr sz="2400">
              <a:latin typeface="Verdana"/>
              <a:cs typeface="Verdana"/>
            </a:endParaRPr>
          </a:p>
          <a:p>
            <a:pPr marL="354965" marR="4047490">
              <a:lnSpc>
                <a:spcPct val="100000"/>
              </a:lnSpc>
            </a:pPr>
            <a:r>
              <a:rPr sz="2400" spc="-45" dirty="0">
                <a:latin typeface="Verdana"/>
                <a:cs typeface="Verdana"/>
              </a:rPr>
              <a:t>Geographic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coordinate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</a:t>
            </a:r>
            <a:r>
              <a:rPr sz="2400" spc="-95" dirty="0">
                <a:latin typeface="Verdana"/>
                <a:cs typeface="Verdana"/>
              </a:rPr>
              <a:t>n</a:t>
            </a:r>
            <a:r>
              <a:rPr sz="2400" spc="-25" dirty="0">
                <a:latin typeface="Verdana"/>
                <a:cs typeface="Verdana"/>
              </a:rPr>
              <a:t>d  </a:t>
            </a:r>
            <a:r>
              <a:rPr sz="2400" spc="-75" dirty="0">
                <a:latin typeface="Verdana"/>
                <a:cs typeface="Verdana"/>
              </a:rPr>
              <a:t>Projected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o</a:t>
            </a:r>
            <a:r>
              <a:rPr sz="2400" spc="-65" dirty="0">
                <a:latin typeface="Verdana"/>
                <a:cs typeface="Verdana"/>
              </a:rPr>
              <a:t>ordinates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50</a:t>
            </a:fld>
            <a:endParaRPr spc="-100" dirty="0"/>
          </a:p>
        </p:txBody>
      </p:sp>
      <p:pic>
        <p:nvPicPr>
          <p:cNvPr id="12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67697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4450" y="527050"/>
            <a:ext cx="7450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>
                <a:solidFill>
                  <a:srgbClr val="001291"/>
                </a:solidFill>
              </a:rPr>
              <a:t>Geographic</a:t>
            </a:r>
            <a:r>
              <a:rPr sz="4000" spc="-70" dirty="0">
                <a:solidFill>
                  <a:srgbClr val="001291"/>
                </a:solidFill>
              </a:rPr>
              <a:t> </a:t>
            </a:r>
            <a:r>
              <a:rPr sz="4000" spc="-110" dirty="0">
                <a:solidFill>
                  <a:srgbClr val="001291"/>
                </a:solidFill>
              </a:rPr>
              <a:t>coordinate</a:t>
            </a:r>
            <a:r>
              <a:rPr sz="4000" spc="-80" dirty="0">
                <a:solidFill>
                  <a:srgbClr val="001291"/>
                </a:solidFill>
              </a:rPr>
              <a:t> </a:t>
            </a:r>
            <a:r>
              <a:rPr sz="4000" spc="-85" dirty="0">
                <a:solidFill>
                  <a:srgbClr val="001291"/>
                </a:solidFill>
              </a:rPr>
              <a:t>system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703" y="2213736"/>
            <a:ext cx="216407" cy="213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91233" y="2116328"/>
            <a:ext cx="533844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ge</a:t>
            </a:r>
            <a:r>
              <a:rPr sz="2400" spc="-50" dirty="0">
                <a:latin typeface="Verdana"/>
                <a:cs typeface="Verdana"/>
              </a:rPr>
              <a:t>o</a:t>
            </a:r>
            <a:r>
              <a:rPr sz="2400" spc="-65" dirty="0">
                <a:latin typeface="Verdana"/>
                <a:cs typeface="Verdana"/>
              </a:rPr>
              <a:t>grap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-25" dirty="0">
                <a:latin typeface="Verdana"/>
                <a:cs typeface="Verdana"/>
              </a:rPr>
              <a:t>ic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co</a:t>
            </a:r>
            <a:r>
              <a:rPr sz="2400" spc="-25" dirty="0">
                <a:latin typeface="Verdana"/>
                <a:cs typeface="Verdana"/>
              </a:rPr>
              <a:t>o</a:t>
            </a:r>
            <a:r>
              <a:rPr sz="2400" spc="-80" dirty="0">
                <a:latin typeface="Verdana"/>
                <a:cs typeface="Verdana"/>
              </a:rPr>
              <a:t>rdinat</a:t>
            </a:r>
            <a:r>
              <a:rPr sz="2400" spc="-90" dirty="0">
                <a:latin typeface="Verdana"/>
                <a:cs typeface="Verdana"/>
              </a:rPr>
              <a:t>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system  </a:t>
            </a:r>
            <a:r>
              <a:rPr sz="2400" spc="-110" dirty="0">
                <a:latin typeface="Verdana"/>
                <a:cs typeface="Verdana"/>
              </a:rPr>
              <a:t>(</a:t>
            </a:r>
            <a:r>
              <a:rPr sz="2400" spc="-175" dirty="0">
                <a:latin typeface="Verdana"/>
                <a:cs typeface="Verdana"/>
              </a:rPr>
              <a:t>G</a:t>
            </a:r>
            <a:r>
              <a:rPr sz="2400" spc="-60" dirty="0">
                <a:latin typeface="Verdana"/>
                <a:cs typeface="Verdana"/>
              </a:rPr>
              <a:t>C</a:t>
            </a:r>
            <a:r>
              <a:rPr sz="2400" spc="-70" dirty="0">
                <a:latin typeface="Verdana"/>
                <a:cs typeface="Verdana"/>
              </a:rPr>
              <a:t>S</a:t>
            </a:r>
            <a:r>
              <a:rPr sz="2400" spc="-295" dirty="0">
                <a:latin typeface="Verdana"/>
                <a:cs typeface="Verdana"/>
              </a:rPr>
              <a:t>)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referenc</a:t>
            </a:r>
            <a:r>
              <a:rPr sz="2400" spc="-90" dirty="0">
                <a:latin typeface="Verdana"/>
                <a:cs typeface="Verdana"/>
              </a:rPr>
              <a:t>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fr</a:t>
            </a:r>
            <a:r>
              <a:rPr sz="2400" spc="-85" dirty="0">
                <a:latin typeface="Verdana"/>
                <a:cs typeface="Verdana"/>
              </a:rPr>
              <a:t>amewor</a:t>
            </a:r>
            <a:r>
              <a:rPr sz="2400" spc="-70" dirty="0">
                <a:latin typeface="Verdana"/>
                <a:cs typeface="Verdana"/>
              </a:rPr>
              <a:t>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that  </a:t>
            </a:r>
            <a:r>
              <a:rPr sz="2400" spc="-55" dirty="0">
                <a:latin typeface="Verdana"/>
                <a:cs typeface="Verdana"/>
              </a:rPr>
              <a:t>defines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locations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features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model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earth.</a:t>
            </a:r>
            <a:endParaRPr sz="2400">
              <a:latin typeface="Verdana"/>
              <a:cs typeface="Verdana"/>
            </a:endParaRPr>
          </a:p>
          <a:p>
            <a:pPr marL="12700" marR="462280">
              <a:lnSpc>
                <a:spcPct val="100000"/>
              </a:lnSpc>
            </a:pPr>
            <a:r>
              <a:rPr sz="2400" spc="9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GCS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roun</a:t>
            </a:r>
            <a:r>
              <a:rPr sz="2400" spc="-60" dirty="0">
                <a:latin typeface="Verdana"/>
                <a:cs typeface="Verdana"/>
              </a:rPr>
              <a:t>d</a:t>
            </a:r>
            <a:r>
              <a:rPr sz="2400" spc="-210" dirty="0">
                <a:latin typeface="Verdana"/>
                <a:cs typeface="Verdana"/>
              </a:rPr>
              <a:t>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</a:t>
            </a:r>
            <a:r>
              <a:rPr sz="2400" spc="-9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so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records  </a:t>
            </a:r>
            <a:r>
              <a:rPr sz="2400" spc="-45" dirty="0">
                <a:latin typeface="Verdana"/>
                <a:cs typeface="Verdana"/>
              </a:rPr>
              <a:t>locations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</a:t>
            </a:r>
            <a:r>
              <a:rPr sz="2400" spc="-95" dirty="0">
                <a:latin typeface="Verdana"/>
                <a:cs typeface="Verdana"/>
              </a:rPr>
              <a:t>n</a:t>
            </a:r>
            <a:r>
              <a:rPr sz="2400" spc="-40" dirty="0">
                <a:latin typeface="Verdana"/>
                <a:cs typeface="Verdana"/>
              </a:rPr>
              <a:t>g</a:t>
            </a:r>
            <a:r>
              <a:rPr sz="2400" spc="-50" dirty="0">
                <a:latin typeface="Verdana"/>
                <a:cs typeface="Verdana"/>
              </a:rPr>
              <a:t>u</a:t>
            </a:r>
            <a:r>
              <a:rPr sz="2400" spc="-65" dirty="0">
                <a:latin typeface="Verdana"/>
                <a:cs typeface="Verdana"/>
              </a:rPr>
              <a:t>lar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u</a:t>
            </a:r>
            <a:r>
              <a:rPr sz="2400" spc="-60" dirty="0">
                <a:latin typeface="Verdana"/>
                <a:cs typeface="Verdana"/>
              </a:rPr>
              <a:t>nits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(usu</a:t>
            </a:r>
            <a:r>
              <a:rPr sz="2400" spc="-13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spc="-65" dirty="0">
                <a:latin typeface="Verdana"/>
                <a:cs typeface="Verdana"/>
              </a:rPr>
              <a:t>y  </a:t>
            </a:r>
            <a:r>
              <a:rPr sz="2400" spc="-114" dirty="0">
                <a:latin typeface="Verdana"/>
                <a:cs typeface="Verdana"/>
              </a:rPr>
              <a:t>degrees).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5" dirty="0">
                <a:latin typeface="Verdana"/>
                <a:cs typeface="Verdana"/>
              </a:rPr>
              <a:t>The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ge</a:t>
            </a:r>
            <a:r>
              <a:rPr sz="2400" spc="-50" dirty="0">
                <a:latin typeface="Verdana"/>
                <a:cs typeface="Verdana"/>
              </a:rPr>
              <a:t>o</a:t>
            </a:r>
            <a:r>
              <a:rPr sz="2400" spc="-65" dirty="0">
                <a:latin typeface="Verdana"/>
                <a:cs typeface="Verdana"/>
              </a:rPr>
              <a:t>grap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-25" dirty="0">
                <a:latin typeface="Verdana"/>
                <a:cs typeface="Verdana"/>
              </a:rPr>
              <a:t>ic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co</a:t>
            </a:r>
            <a:r>
              <a:rPr sz="2400" spc="-25" dirty="0">
                <a:latin typeface="Verdana"/>
                <a:cs typeface="Verdana"/>
              </a:rPr>
              <a:t>o</a:t>
            </a:r>
            <a:r>
              <a:rPr sz="2400" spc="-80" dirty="0">
                <a:latin typeface="Verdana"/>
                <a:cs typeface="Verdana"/>
              </a:rPr>
              <a:t>rdinat</a:t>
            </a:r>
            <a:r>
              <a:rPr sz="2400" spc="-90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</a:t>
            </a:r>
            <a:r>
              <a:rPr sz="2400" spc="-85" dirty="0">
                <a:latin typeface="Verdana"/>
                <a:cs typeface="Verdana"/>
              </a:rPr>
              <a:t>y</a:t>
            </a:r>
            <a:r>
              <a:rPr sz="2400" spc="-95" dirty="0">
                <a:latin typeface="Verdana"/>
                <a:cs typeface="Verdana"/>
              </a:rPr>
              <a:t>stem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is  </a:t>
            </a:r>
            <a:r>
              <a:rPr sz="2400" spc="-75" dirty="0">
                <a:latin typeface="Verdana"/>
                <a:cs typeface="Verdana"/>
              </a:rPr>
              <a:t>n</a:t>
            </a:r>
            <a:r>
              <a:rPr sz="2400" spc="-85" dirty="0">
                <a:latin typeface="Verdana"/>
                <a:cs typeface="Verdana"/>
              </a:rPr>
              <a:t>e</a:t>
            </a:r>
            <a:r>
              <a:rPr sz="2400" spc="-65" dirty="0">
                <a:latin typeface="Verdana"/>
                <a:cs typeface="Verdana"/>
              </a:rPr>
              <a:t>ces</a:t>
            </a:r>
            <a:r>
              <a:rPr sz="2400" spc="-70" dirty="0">
                <a:latin typeface="Verdana"/>
                <a:cs typeface="Verdana"/>
              </a:rPr>
              <a:t>s</a:t>
            </a:r>
            <a:r>
              <a:rPr sz="2400" spc="-95" dirty="0">
                <a:latin typeface="Verdana"/>
                <a:cs typeface="Verdana"/>
              </a:rPr>
              <a:t>ar</a:t>
            </a:r>
            <a:r>
              <a:rPr sz="2400" spc="-105" dirty="0">
                <a:latin typeface="Verdana"/>
                <a:cs typeface="Verdana"/>
              </a:rPr>
              <a:t>y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for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d</a:t>
            </a:r>
            <a:r>
              <a:rPr sz="2400" spc="-120" dirty="0">
                <a:latin typeface="Verdana"/>
                <a:cs typeface="Verdana"/>
              </a:rPr>
              <a:t>at</a:t>
            </a:r>
            <a:r>
              <a:rPr sz="2400" spc="-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kn</a:t>
            </a:r>
            <a:r>
              <a:rPr sz="2400" spc="-100" dirty="0">
                <a:latin typeface="Verdana"/>
                <a:cs typeface="Verdana"/>
              </a:rPr>
              <a:t>o</a:t>
            </a:r>
            <a:r>
              <a:rPr sz="2400" spc="35" dirty="0">
                <a:latin typeface="Verdana"/>
                <a:cs typeface="Verdana"/>
              </a:rPr>
              <a:t>w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wh</a:t>
            </a:r>
            <a:r>
              <a:rPr sz="2400" spc="-45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re  </a:t>
            </a:r>
            <a:r>
              <a:rPr sz="2400" spc="-105" dirty="0">
                <a:latin typeface="Verdana"/>
                <a:cs typeface="Verdana"/>
              </a:rPr>
              <a:t>ex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75" dirty="0">
                <a:latin typeface="Verdana"/>
                <a:cs typeface="Verdana"/>
              </a:rPr>
              <a:t>ct</a:t>
            </a:r>
            <a:r>
              <a:rPr sz="2400" spc="-40" dirty="0">
                <a:latin typeface="Verdana"/>
                <a:cs typeface="Verdana"/>
              </a:rPr>
              <a:t>l</a:t>
            </a:r>
            <a:r>
              <a:rPr sz="2400" spc="-90" dirty="0">
                <a:latin typeface="Verdana"/>
                <a:cs typeface="Verdana"/>
              </a:rPr>
              <a:t>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earth’s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surface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is  </a:t>
            </a:r>
            <a:r>
              <a:rPr sz="2400" spc="-60" dirty="0">
                <a:latin typeface="Verdana"/>
                <a:cs typeface="Verdana"/>
              </a:rPr>
              <a:t>located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(Smith,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20</a:t>
            </a:r>
            <a:r>
              <a:rPr sz="2400" spc="-204" dirty="0">
                <a:latin typeface="Verdana"/>
                <a:cs typeface="Verdana"/>
              </a:rPr>
              <a:t>2</a:t>
            </a:r>
            <a:r>
              <a:rPr sz="2400" spc="-235" dirty="0">
                <a:latin typeface="Verdana"/>
                <a:cs typeface="Verdana"/>
              </a:rPr>
              <a:t>0).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703" y="3676777"/>
            <a:ext cx="216407" cy="213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703" y="4774057"/>
            <a:ext cx="216407" cy="2133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1960" y="1968820"/>
            <a:ext cx="3561780" cy="384682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51</a:t>
            </a:fld>
            <a:endParaRPr spc="-100" dirty="0"/>
          </a:p>
        </p:txBody>
      </p:sp>
      <p:pic>
        <p:nvPicPr>
          <p:cNvPr id="11" name="Picture 5" descr="worldspin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501142"/>
            <a:ext cx="1689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>
                <a:solidFill>
                  <a:srgbClr val="001291"/>
                </a:solidFill>
              </a:rPr>
              <a:t>Cont…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98905" y="1645666"/>
            <a:ext cx="10297160" cy="4785995"/>
            <a:chOff x="898905" y="1645666"/>
            <a:chExt cx="10297160" cy="4785995"/>
          </a:xfrm>
        </p:grpSpPr>
        <p:sp>
          <p:nvSpPr>
            <p:cNvPr id="6" name="object 6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0" y="4773168"/>
                  </a:moveTo>
                  <a:lnTo>
                    <a:pt x="10283952" y="4773168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1917319"/>
              <a:ext cx="216408" cy="213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2283079"/>
              <a:ext cx="216408" cy="213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3014599"/>
              <a:ext cx="216408" cy="213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4111879"/>
              <a:ext cx="216408" cy="2133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5209158"/>
              <a:ext cx="216408" cy="2133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5574931"/>
              <a:ext cx="216408" cy="21335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26261" y="1819783"/>
            <a:ext cx="97364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Verdana"/>
                <a:cs typeface="Verdana"/>
              </a:rPr>
              <a:t>Geographic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Coordinate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defined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Datum.</a:t>
            </a:r>
            <a:endParaRPr sz="2400">
              <a:latin typeface="Verdana"/>
              <a:cs typeface="Verdana"/>
            </a:endParaRPr>
          </a:p>
          <a:p>
            <a:pPr marL="12700" marR="681355">
              <a:lnSpc>
                <a:spcPct val="100000"/>
              </a:lnSpc>
            </a:pPr>
            <a:r>
              <a:rPr sz="2400" spc="9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Datu</a:t>
            </a:r>
            <a:r>
              <a:rPr sz="2400" spc="-145" dirty="0">
                <a:latin typeface="Verdana"/>
                <a:cs typeface="Verdana"/>
              </a:rPr>
              <a:t>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essentia</a:t>
            </a:r>
            <a:r>
              <a:rPr sz="2400" spc="-40" dirty="0">
                <a:latin typeface="Verdana"/>
                <a:cs typeface="Verdana"/>
              </a:rPr>
              <a:t>lly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defines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G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spc="-40" dirty="0">
                <a:latin typeface="Verdana"/>
                <a:cs typeface="Verdana"/>
              </a:rPr>
              <a:t>obe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Model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coordinate  </a:t>
            </a:r>
            <a:r>
              <a:rPr sz="2400" spc="-85" dirty="0"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12700" marR="900430">
              <a:lnSpc>
                <a:spcPct val="100000"/>
              </a:lnSpc>
            </a:pPr>
            <a:r>
              <a:rPr sz="2400" spc="-65" dirty="0">
                <a:latin typeface="Verdana"/>
                <a:cs typeface="Verdana"/>
              </a:rPr>
              <a:t>Defines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starting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point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(i.e.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where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29" dirty="0">
                <a:latin typeface="Verdana"/>
                <a:cs typeface="Verdana"/>
              </a:rPr>
              <a:t>(0,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0)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particular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which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longitude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55" dirty="0">
                <a:latin typeface="Verdana"/>
                <a:cs typeface="Verdana"/>
              </a:rPr>
              <a:t>defined </a:t>
            </a:r>
            <a:r>
              <a:rPr sz="2400" spc="-70" dirty="0">
                <a:latin typeface="Verdana"/>
                <a:cs typeface="Verdana"/>
              </a:rPr>
              <a:t>to </a:t>
            </a:r>
            <a:r>
              <a:rPr sz="2400" spc="-65" dirty="0">
                <a:latin typeface="Verdana"/>
                <a:cs typeface="Verdana"/>
              </a:rPr>
              <a:t>be </a:t>
            </a:r>
            <a:r>
              <a:rPr sz="2400" spc="-229" dirty="0">
                <a:latin typeface="Verdana"/>
                <a:cs typeface="Verdana"/>
              </a:rPr>
              <a:t>0°?), </a:t>
            </a:r>
            <a:r>
              <a:rPr sz="2400" spc="-20" dirty="0">
                <a:latin typeface="Verdana"/>
                <a:cs typeface="Verdana"/>
              </a:rPr>
              <a:t>so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60" dirty="0">
                <a:latin typeface="Verdana"/>
                <a:cs typeface="Verdana"/>
              </a:rPr>
              <a:t>angles </a:t>
            </a:r>
            <a:r>
              <a:rPr sz="2400" spc="-85" dirty="0">
                <a:latin typeface="Verdana"/>
                <a:cs typeface="Verdana"/>
              </a:rPr>
              <a:t>reference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meaningful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spot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earth.</a:t>
            </a:r>
            <a:endParaRPr sz="2400">
              <a:latin typeface="Verdana"/>
              <a:cs typeface="Verdana"/>
            </a:endParaRPr>
          </a:p>
          <a:p>
            <a:pPr marL="12700" marR="614045">
              <a:lnSpc>
                <a:spcPct val="100000"/>
              </a:lnSpc>
              <a:spcBef>
                <a:spcPts val="5"/>
              </a:spcBef>
            </a:pPr>
            <a:r>
              <a:rPr sz="2400" spc="-125" dirty="0">
                <a:latin typeface="Verdana"/>
                <a:cs typeface="Verdana"/>
              </a:rPr>
              <a:t>D</a:t>
            </a:r>
            <a:r>
              <a:rPr sz="2400" spc="-105" dirty="0">
                <a:latin typeface="Verdana"/>
                <a:cs typeface="Verdana"/>
              </a:rPr>
              <a:t>e</a:t>
            </a:r>
            <a:r>
              <a:rPr sz="2400" spc="-25" dirty="0">
                <a:latin typeface="Verdana"/>
                <a:cs typeface="Verdana"/>
              </a:rPr>
              <a:t>f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70" dirty="0">
                <a:latin typeface="Verdana"/>
                <a:cs typeface="Verdana"/>
              </a:rPr>
              <a:t>nes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posit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spheroid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rela</a:t>
            </a:r>
            <a:r>
              <a:rPr sz="2400" spc="-75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ive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center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the  </a:t>
            </a:r>
            <a:r>
              <a:rPr sz="2400" spc="-105" dirty="0">
                <a:latin typeface="Verdana"/>
                <a:cs typeface="Verdana"/>
              </a:rPr>
              <a:t>earth </a:t>
            </a:r>
            <a:r>
              <a:rPr sz="2400" spc="-65" dirty="0">
                <a:latin typeface="Verdana"/>
                <a:cs typeface="Verdana"/>
              </a:rPr>
              <a:t>and </a:t>
            </a:r>
            <a:r>
              <a:rPr sz="2400" spc="-80" dirty="0">
                <a:latin typeface="Verdana"/>
                <a:cs typeface="Verdana"/>
              </a:rPr>
              <a:t>therefore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25" dirty="0">
                <a:latin typeface="Verdana"/>
                <a:cs typeface="Verdana"/>
              </a:rPr>
              <a:t>origin </a:t>
            </a:r>
            <a:r>
              <a:rPr sz="2400" spc="-70" dirty="0">
                <a:latin typeface="Verdana"/>
                <a:cs typeface="Verdana"/>
              </a:rPr>
              <a:t>and </a:t>
            </a:r>
            <a:r>
              <a:rPr sz="2400" spc="-60" dirty="0">
                <a:latin typeface="Verdana"/>
                <a:cs typeface="Verdana"/>
              </a:rPr>
              <a:t>orientation </a:t>
            </a:r>
            <a:r>
              <a:rPr sz="2400" spc="-20" dirty="0">
                <a:latin typeface="Verdana"/>
                <a:cs typeface="Verdana"/>
              </a:rPr>
              <a:t>of </a:t>
            </a:r>
            <a:r>
              <a:rPr sz="2400" spc="-70" dirty="0">
                <a:latin typeface="Verdana"/>
                <a:cs typeface="Verdana"/>
              </a:rPr>
              <a:t>latitude and 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longi</a:t>
            </a:r>
            <a:r>
              <a:rPr sz="2400" spc="-25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ude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05" dirty="0">
                <a:latin typeface="Verdana"/>
                <a:cs typeface="Verdana"/>
              </a:rPr>
              <a:t>nes.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spc="90" dirty="0">
                <a:latin typeface="Verdana"/>
                <a:cs typeface="Verdana"/>
              </a:rPr>
              <a:t>A </a:t>
            </a:r>
            <a:r>
              <a:rPr sz="2400" spc="-45" dirty="0">
                <a:latin typeface="Verdana"/>
                <a:cs typeface="Verdana"/>
              </a:rPr>
              <a:t>point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80" dirty="0">
                <a:latin typeface="Verdana"/>
                <a:cs typeface="Verdana"/>
              </a:rPr>
              <a:t>referenced </a:t>
            </a:r>
            <a:r>
              <a:rPr sz="2400" spc="-60" dirty="0">
                <a:latin typeface="Verdana"/>
                <a:cs typeface="Verdana"/>
              </a:rPr>
              <a:t>by </a:t>
            </a:r>
            <a:r>
              <a:rPr sz="2400" spc="-65" dirty="0">
                <a:latin typeface="Verdana"/>
                <a:cs typeface="Verdana"/>
              </a:rPr>
              <a:t>its </a:t>
            </a:r>
            <a:r>
              <a:rPr sz="2400" spc="-45" dirty="0">
                <a:latin typeface="Verdana"/>
                <a:cs typeface="Verdana"/>
              </a:rPr>
              <a:t>longitude </a:t>
            </a:r>
            <a:r>
              <a:rPr sz="2400" spc="-70" dirty="0">
                <a:latin typeface="Verdana"/>
                <a:cs typeface="Verdana"/>
              </a:rPr>
              <a:t>and latitude </a:t>
            </a:r>
            <a:r>
              <a:rPr sz="2400" spc="-90" dirty="0">
                <a:latin typeface="Verdana"/>
                <a:cs typeface="Verdana"/>
              </a:rPr>
              <a:t>values. 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Lo</a:t>
            </a:r>
            <a:r>
              <a:rPr sz="2400" spc="-30" dirty="0">
                <a:latin typeface="Verdana"/>
                <a:cs typeface="Verdana"/>
              </a:rPr>
              <a:t>n</a:t>
            </a:r>
            <a:r>
              <a:rPr sz="2400" spc="-60" dirty="0">
                <a:latin typeface="Verdana"/>
                <a:cs typeface="Verdana"/>
              </a:rPr>
              <a:t>gi</a:t>
            </a:r>
            <a:r>
              <a:rPr sz="2400" spc="-50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ude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65" dirty="0">
                <a:latin typeface="Verdana"/>
                <a:cs typeface="Verdana"/>
              </a:rPr>
              <a:t>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spc="-105" dirty="0">
                <a:latin typeface="Verdana"/>
                <a:cs typeface="Verdana"/>
              </a:rPr>
              <a:t>ati</a:t>
            </a:r>
            <a:r>
              <a:rPr sz="2400" spc="-90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ude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ar</a:t>
            </a:r>
            <a:r>
              <a:rPr sz="2400" spc="-110" dirty="0">
                <a:latin typeface="Verdana"/>
                <a:cs typeface="Verdana"/>
              </a:rPr>
              <a:t>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75" dirty="0">
                <a:latin typeface="Verdana"/>
                <a:cs typeface="Verdana"/>
              </a:rPr>
              <a:t>g</a:t>
            </a:r>
            <a:r>
              <a:rPr sz="2400" spc="-50" dirty="0">
                <a:latin typeface="Verdana"/>
                <a:cs typeface="Verdana"/>
              </a:rPr>
              <a:t>les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mea</a:t>
            </a:r>
            <a:r>
              <a:rPr sz="2400" spc="-75" dirty="0">
                <a:latin typeface="Verdana"/>
                <a:cs typeface="Verdana"/>
              </a:rPr>
              <a:t>s</a:t>
            </a:r>
            <a:r>
              <a:rPr sz="2400" spc="-70" dirty="0">
                <a:latin typeface="Verdana"/>
                <a:cs typeface="Verdana"/>
              </a:rPr>
              <a:t>ured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fr</a:t>
            </a:r>
            <a:r>
              <a:rPr sz="2400" spc="-30" dirty="0">
                <a:latin typeface="Verdana"/>
                <a:cs typeface="Verdana"/>
              </a:rPr>
              <a:t>om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earth’s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ce</a:t>
            </a:r>
            <a:r>
              <a:rPr sz="2400" spc="-85" dirty="0">
                <a:latin typeface="Verdana"/>
                <a:cs typeface="Verdana"/>
              </a:rPr>
              <a:t>n</a:t>
            </a:r>
            <a:r>
              <a:rPr sz="2400" spc="-100" dirty="0">
                <a:latin typeface="Verdana"/>
                <a:cs typeface="Verdana"/>
              </a:rPr>
              <a:t>ter 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65" dirty="0">
                <a:latin typeface="Verdana"/>
                <a:cs typeface="Verdana"/>
              </a:rPr>
              <a:t>int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e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65" dirty="0">
                <a:latin typeface="Verdana"/>
                <a:cs typeface="Verdana"/>
              </a:rPr>
              <a:t>rth’</a:t>
            </a:r>
            <a:r>
              <a:rPr sz="2400" spc="-75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</a:t>
            </a:r>
            <a:r>
              <a:rPr sz="2400" spc="-70" dirty="0">
                <a:latin typeface="Verdana"/>
                <a:cs typeface="Verdana"/>
              </a:rPr>
              <a:t>u</a:t>
            </a:r>
            <a:r>
              <a:rPr sz="2400" spc="-105" dirty="0">
                <a:latin typeface="Verdana"/>
                <a:cs typeface="Verdana"/>
              </a:rPr>
              <a:t>rface.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52</a:t>
            </a:fld>
            <a:endParaRPr spc="-100" dirty="0"/>
          </a:p>
        </p:txBody>
      </p:sp>
      <p:pic>
        <p:nvPicPr>
          <p:cNvPr id="16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39571"/>
            <a:ext cx="1005839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1291"/>
                </a:solidFill>
              </a:rPr>
              <a:t>Advantages</a:t>
            </a:r>
            <a:r>
              <a:rPr sz="2400" spc="-10" dirty="0">
                <a:solidFill>
                  <a:srgbClr val="001291"/>
                </a:solidFill>
              </a:rPr>
              <a:t> </a:t>
            </a:r>
            <a:r>
              <a:rPr sz="2400" spc="-80" dirty="0">
                <a:solidFill>
                  <a:srgbClr val="001291"/>
                </a:solidFill>
              </a:rPr>
              <a:t>and</a:t>
            </a:r>
            <a:r>
              <a:rPr sz="2400" spc="-35" dirty="0">
                <a:solidFill>
                  <a:srgbClr val="001291"/>
                </a:solidFill>
              </a:rPr>
              <a:t> </a:t>
            </a:r>
            <a:r>
              <a:rPr sz="2400" spc="-70" dirty="0">
                <a:solidFill>
                  <a:srgbClr val="001291"/>
                </a:solidFill>
              </a:rPr>
              <a:t>disadvantages</a:t>
            </a:r>
            <a:r>
              <a:rPr sz="2400" spc="-25" dirty="0">
                <a:solidFill>
                  <a:srgbClr val="001291"/>
                </a:solidFill>
              </a:rPr>
              <a:t> </a:t>
            </a:r>
            <a:r>
              <a:rPr sz="2400" spc="-70" dirty="0">
                <a:solidFill>
                  <a:srgbClr val="001291"/>
                </a:solidFill>
              </a:rPr>
              <a:t>of</a:t>
            </a:r>
            <a:r>
              <a:rPr sz="2400" spc="-30" dirty="0">
                <a:solidFill>
                  <a:srgbClr val="001291"/>
                </a:solidFill>
              </a:rPr>
              <a:t> </a:t>
            </a:r>
            <a:r>
              <a:rPr sz="2400" spc="-80" dirty="0">
                <a:solidFill>
                  <a:srgbClr val="001291"/>
                </a:solidFill>
              </a:rPr>
              <a:t>the</a:t>
            </a:r>
            <a:r>
              <a:rPr sz="2400" spc="-30" dirty="0">
                <a:solidFill>
                  <a:srgbClr val="001291"/>
                </a:solidFill>
              </a:rPr>
              <a:t> </a:t>
            </a:r>
            <a:r>
              <a:rPr sz="2400" spc="-70" dirty="0">
                <a:solidFill>
                  <a:srgbClr val="001291"/>
                </a:solidFill>
              </a:rPr>
              <a:t>geographic</a:t>
            </a:r>
            <a:r>
              <a:rPr sz="2400" spc="-30" dirty="0">
                <a:solidFill>
                  <a:srgbClr val="001291"/>
                </a:solidFill>
              </a:rPr>
              <a:t> </a:t>
            </a:r>
            <a:r>
              <a:rPr sz="2400" spc="-70" dirty="0">
                <a:solidFill>
                  <a:srgbClr val="001291"/>
                </a:solidFill>
              </a:rPr>
              <a:t>coordinate</a:t>
            </a:r>
            <a:r>
              <a:rPr sz="2400" spc="-25" dirty="0">
                <a:solidFill>
                  <a:srgbClr val="001291"/>
                </a:solidFill>
              </a:rPr>
              <a:t> </a:t>
            </a:r>
            <a:r>
              <a:rPr sz="2400" spc="-55" dirty="0">
                <a:solidFill>
                  <a:srgbClr val="001291"/>
                </a:solidFill>
              </a:rPr>
              <a:t>system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2252" y="13563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23874" y="1503933"/>
            <a:ext cx="10297160" cy="4785995"/>
            <a:chOff x="1023874" y="1503933"/>
            <a:chExt cx="10297160" cy="4785995"/>
          </a:xfrm>
        </p:grpSpPr>
        <p:sp>
          <p:nvSpPr>
            <p:cNvPr id="6" name="object 6"/>
            <p:cNvSpPr/>
            <p:nvPr/>
          </p:nvSpPr>
          <p:spPr>
            <a:xfrm>
              <a:off x="1030224" y="1510283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0224" y="1510283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0" y="4773168"/>
                  </a:moveTo>
                  <a:lnTo>
                    <a:pt x="10283952" y="4773168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5544" y="2022347"/>
              <a:ext cx="4486910" cy="547370"/>
            </a:xfrm>
            <a:custGeom>
              <a:avLst/>
              <a:gdLst/>
              <a:ahLst/>
              <a:cxnLst/>
              <a:rect l="l" t="t" r="r" b="b"/>
              <a:pathLst>
                <a:path w="4486910" h="547369">
                  <a:moveTo>
                    <a:pt x="4486656" y="0"/>
                  </a:moveTo>
                  <a:lnTo>
                    <a:pt x="0" y="0"/>
                  </a:lnTo>
                  <a:lnTo>
                    <a:pt x="0" y="547115"/>
                  </a:lnTo>
                  <a:lnTo>
                    <a:pt x="4486656" y="547115"/>
                  </a:lnTo>
                  <a:lnTo>
                    <a:pt x="4486656" y="0"/>
                  </a:lnTo>
                  <a:close/>
                </a:path>
              </a:pathLst>
            </a:custGeom>
            <a:solidFill>
              <a:srgbClr val="814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5544" y="2022347"/>
              <a:ext cx="4486910" cy="547370"/>
            </a:xfrm>
            <a:custGeom>
              <a:avLst/>
              <a:gdLst/>
              <a:ahLst/>
              <a:cxnLst/>
              <a:rect l="l" t="t" r="r" b="b"/>
              <a:pathLst>
                <a:path w="4486910" h="547369">
                  <a:moveTo>
                    <a:pt x="0" y="547115"/>
                  </a:moveTo>
                  <a:lnTo>
                    <a:pt x="4486656" y="547115"/>
                  </a:lnTo>
                  <a:lnTo>
                    <a:pt x="4486656" y="0"/>
                  </a:lnTo>
                  <a:lnTo>
                    <a:pt x="0" y="0"/>
                  </a:lnTo>
                  <a:lnTo>
                    <a:pt x="0" y="5471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85544" y="2022348"/>
            <a:ext cx="4486910" cy="5473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900" b="1" spc="-50" dirty="0">
                <a:solidFill>
                  <a:srgbClr val="FFFFFF"/>
                </a:solidFill>
                <a:latin typeface="Tahoma"/>
                <a:cs typeface="Tahoma"/>
              </a:rPr>
              <a:t>Advantages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79194" y="2645410"/>
            <a:ext cx="4499610" cy="3257550"/>
            <a:chOff x="1679194" y="2645410"/>
            <a:chExt cx="4499610" cy="3257550"/>
          </a:xfrm>
        </p:grpSpPr>
        <p:sp>
          <p:nvSpPr>
            <p:cNvPr id="12" name="object 12"/>
            <p:cNvSpPr/>
            <p:nvPr/>
          </p:nvSpPr>
          <p:spPr>
            <a:xfrm>
              <a:off x="1685544" y="2651760"/>
              <a:ext cx="4486910" cy="3244850"/>
            </a:xfrm>
            <a:custGeom>
              <a:avLst/>
              <a:gdLst/>
              <a:ahLst/>
              <a:cxnLst/>
              <a:rect l="l" t="t" r="r" b="b"/>
              <a:pathLst>
                <a:path w="4486910" h="3244850">
                  <a:moveTo>
                    <a:pt x="4486656" y="0"/>
                  </a:moveTo>
                  <a:lnTo>
                    <a:pt x="0" y="0"/>
                  </a:lnTo>
                  <a:lnTo>
                    <a:pt x="0" y="3244596"/>
                  </a:lnTo>
                  <a:lnTo>
                    <a:pt x="4486656" y="3244596"/>
                  </a:lnTo>
                  <a:lnTo>
                    <a:pt x="4486656" y="0"/>
                  </a:lnTo>
                  <a:close/>
                </a:path>
              </a:pathLst>
            </a:custGeom>
            <a:solidFill>
              <a:srgbClr val="D7D0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5544" y="2651760"/>
              <a:ext cx="4486910" cy="3244850"/>
            </a:xfrm>
            <a:custGeom>
              <a:avLst/>
              <a:gdLst/>
              <a:ahLst/>
              <a:cxnLst/>
              <a:rect l="l" t="t" r="r" b="b"/>
              <a:pathLst>
                <a:path w="4486910" h="3244850">
                  <a:moveTo>
                    <a:pt x="0" y="3244596"/>
                  </a:moveTo>
                  <a:lnTo>
                    <a:pt x="4486656" y="3244596"/>
                  </a:lnTo>
                  <a:lnTo>
                    <a:pt x="4486656" y="0"/>
                  </a:lnTo>
                  <a:lnTo>
                    <a:pt x="0" y="0"/>
                  </a:lnTo>
                  <a:lnTo>
                    <a:pt x="0" y="3244596"/>
                  </a:lnTo>
                  <a:close/>
                </a:path>
              </a:pathLst>
            </a:custGeom>
            <a:ln w="12700">
              <a:solidFill>
                <a:srgbClr val="D7D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7271" y="2917825"/>
              <a:ext cx="178307" cy="1691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7271" y="4307713"/>
              <a:ext cx="178307" cy="16916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959864" y="2677374"/>
            <a:ext cx="4093210" cy="2760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indent="8890" algn="just">
              <a:lnSpc>
                <a:spcPct val="154800"/>
              </a:lnSpc>
              <a:spcBef>
                <a:spcPts val="105"/>
              </a:spcBef>
            </a:pPr>
            <a:r>
              <a:rPr sz="1900" spc="-45" dirty="0">
                <a:latin typeface="Verdana"/>
                <a:cs typeface="Verdana"/>
              </a:rPr>
              <a:t>The </a:t>
            </a:r>
            <a:r>
              <a:rPr sz="1900" spc="-35" dirty="0">
                <a:latin typeface="Verdana"/>
                <a:cs typeface="Verdana"/>
              </a:rPr>
              <a:t>location </a:t>
            </a:r>
            <a:r>
              <a:rPr sz="1900" spc="-15" dirty="0">
                <a:latin typeface="Verdana"/>
                <a:cs typeface="Verdana"/>
              </a:rPr>
              <a:t>of </a:t>
            </a:r>
            <a:r>
              <a:rPr sz="1900" spc="-40" dirty="0">
                <a:latin typeface="Verdana"/>
                <a:cs typeface="Verdana"/>
              </a:rPr>
              <a:t>points or </a:t>
            </a:r>
            <a:r>
              <a:rPr sz="1900" spc="-60" dirty="0">
                <a:latin typeface="Verdana"/>
                <a:cs typeface="Verdana"/>
              </a:rPr>
              <a:t>objects </a:t>
            </a:r>
            <a:r>
              <a:rPr sz="1900" spc="-55" dirty="0">
                <a:latin typeface="Verdana"/>
                <a:cs typeface="Verdana"/>
              </a:rPr>
              <a:t> </a:t>
            </a:r>
            <a:r>
              <a:rPr sz="1900" spc="-85" dirty="0">
                <a:latin typeface="Verdana"/>
                <a:cs typeface="Verdana"/>
              </a:rPr>
              <a:t>are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spc="-70" dirty="0">
                <a:latin typeface="Verdana"/>
                <a:cs typeface="Verdana"/>
              </a:rPr>
              <a:t>exactly</a:t>
            </a:r>
            <a:r>
              <a:rPr sz="1900" spc="-65" dirty="0">
                <a:latin typeface="Verdana"/>
                <a:cs typeface="Verdana"/>
              </a:rPr>
              <a:t> referenced</a:t>
            </a:r>
            <a:r>
              <a:rPr sz="1900" spc="540" dirty="0">
                <a:latin typeface="Verdana"/>
                <a:cs typeface="Verdana"/>
              </a:rPr>
              <a:t> </a:t>
            </a:r>
            <a:r>
              <a:rPr sz="1900" spc="-60" dirty="0">
                <a:latin typeface="Verdana"/>
                <a:cs typeface="Verdana"/>
              </a:rPr>
              <a:t>to</a:t>
            </a:r>
            <a:r>
              <a:rPr sz="1900" spc="-55" dirty="0">
                <a:latin typeface="Verdana"/>
                <a:cs typeface="Verdana"/>
              </a:rPr>
              <a:t> </a:t>
            </a:r>
            <a:r>
              <a:rPr sz="1900" spc="-80" dirty="0">
                <a:latin typeface="Verdana"/>
                <a:cs typeface="Verdana"/>
              </a:rPr>
              <a:t>the </a:t>
            </a:r>
            <a:r>
              <a:rPr sz="1900" spc="-75" dirty="0">
                <a:latin typeface="Verdana"/>
                <a:cs typeface="Verdana"/>
              </a:rPr>
              <a:t> </a:t>
            </a:r>
            <a:r>
              <a:rPr sz="1900" spc="-85" dirty="0">
                <a:latin typeface="Verdana"/>
                <a:cs typeface="Verdana"/>
              </a:rPr>
              <a:t>eart</a:t>
            </a:r>
            <a:r>
              <a:rPr sz="1900" spc="-95" dirty="0">
                <a:latin typeface="Verdana"/>
                <a:cs typeface="Verdana"/>
              </a:rPr>
              <a:t>h</a:t>
            </a:r>
            <a:r>
              <a:rPr sz="1900" spc="-15" dirty="0">
                <a:latin typeface="Verdana"/>
                <a:cs typeface="Verdana"/>
              </a:rPr>
              <a:t>’s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mo</a:t>
            </a:r>
            <a:r>
              <a:rPr sz="1900" spc="-20" dirty="0">
                <a:latin typeface="Verdana"/>
                <a:cs typeface="Verdana"/>
              </a:rPr>
              <a:t>d</a:t>
            </a:r>
            <a:r>
              <a:rPr sz="1900" spc="-45" dirty="0">
                <a:latin typeface="Verdana"/>
                <a:cs typeface="Verdana"/>
              </a:rPr>
              <a:t>el</a:t>
            </a:r>
            <a:endParaRPr sz="1900">
              <a:latin typeface="Verdana"/>
              <a:cs typeface="Verdana"/>
            </a:endParaRPr>
          </a:p>
          <a:p>
            <a:pPr marR="5080" indent="8890" algn="just">
              <a:lnSpc>
                <a:spcPct val="154700"/>
              </a:lnSpc>
              <a:spcBef>
                <a:spcPts val="360"/>
              </a:spcBef>
            </a:pPr>
            <a:r>
              <a:rPr sz="1900" spc="25" dirty="0">
                <a:latin typeface="Verdana"/>
                <a:cs typeface="Verdana"/>
              </a:rPr>
              <a:t>No </a:t>
            </a:r>
            <a:r>
              <a:rPr sz="1900" spc="-45" dirty="0">
                <a:latin typeface="Verdana"/>
                <a:cs typeface="Verdana"/>
              </a:rPr>
              <a:t>distortions </a:t>
            </a:r>
            <a:r>
              <a:rPr sz="1900" spc="-15" dirty="0">
                <a:latin typeface="Verdana"/>
                <a:cs typeface="Verdana"/>
              </a:rPr>
              <a:t>of </a:t>
            </a:r>
            <a:r>
              <a:rPr sz="1900" spc="-85" dirty="0">
                <a:latin typeface="Verdana"/>
                <a:cs typeface="Verdana"/>
              </a:rPr>
              <a:t>the </a:t>
            </a:r>
            <a:r>
              <a:rPr sz="1900" spc="-55" dirty="0">
                <a:latin typeface="Verdana"/>
                <a:cs typeface="Verdana"/>
              </a:rPr>
              <a:t>properties </a:t>
            </a:r>
            <a:r>
              <a:rPr sz="1900" spc="-15" dirty="0">
                <a:latin typeface="Verdana"/>
                <a:cs typeface="Verdana"/>
              </a:rPr>
              <a:t>of </a:t>
            </a:r>
            <a:r>
              <a:rPr sz="1900" spc="-1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geographic </a:t>
            </a:r>
            <a:r>
              <a:rPr sz="1900" spc="-65" dirty="0">
                <a:latin typeface="Verdana"/>
                <a:cs typeface="Verdana"/>
              </a:rPr>
              <a:t>objects </a:t>
            </a:r>
            <a:r>
              <a:rPr sz="1900" spc="-20" dirty="0">
                <a:latin typeface="Verdana"/>
                <a:cs typeface="Verdana"/>
              </a:rPr>
              <a:t>on </a:t>
            </a:r>
            <a:r>
              <a:rPr sz="1900" spc="-80" dirty="0">
                <a:latin typeface="Verdana"/>
                <a:cs typeface="Verdana"/>
              </a:rPr>
              <a:t>the </a:t>
            </a:r>
            <a:r>
              <a:rPr sz="1900" spc="-40" dirty="0">
                <a:latin typeface="Verdana"/>
                <a:cs typeface="Verdana"/>
              </a:rPr>
              <a:t>chosen </a:t>
            </a:r>
            <a:r>
              <a:rPr sz="1900" spc="-35" dirty="0">
                <a:latin typeface="Verdana"/>
                <a:cs typeface="Verdana"/>
              </a:rPr>
              <a:t> model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86144" y="2095500"/>
            <a:ext cx="4486910" cy="962025"/>
          </a:xfrm>
          <a:custGeom>
            <a:avLst/>
            <a:gdLst/>
            <a:ahLst/>
            <a:cxnLst/>
            <a:rect l="l" t="t" r="r" b="b"/>
            <a:pathLst>
              <a:path w="4486909" h="962025">
                <a:moveTo>
                  <a:pt x="0" y="961644"/>
                </a:moveTo>
                <a:lnTo>
                  <a:pt x="4486656" y="961644"/>
                </a:lnTo>
                <a:lnTo>
                  <a:pt x="4486656" y="0"/>
                </a:lnTo>
                <a:lnTo>
                  <a:pt x="0" y="0"/>
                </a:lnTo>
                <a:lnTo>
                  <a:pt x="0" y="961644"/>
                </a:lnTo>
                <a:close/>
              </a:path>
            </a:pathLst>
          </a:custGeom>
          <a:ln w="12700">
            <a:solidFill>
              <a:srgbClr val="814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92494" y="2095500"/>
            <a:ext cx="4474210" cy="628015"/>
          </a:xfrm>
          <a:prstGeom prst="rect">
            <a:avLst/>
          </a:prstGeom>
          <a:solidFill>
            <a:srgbClr val="814D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900" b="1" spc="-60" dirty="0">
                <a:solidFill>
                  <a:srgbClr val="FFFFFF"/>
                </a:solidFill>
                <a:latin typeface="Tahoma"/>
                <a:cs typeface="Tahoma"/>
              </a:rPr>
              <a:t>Disadvantages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79794" y="2717038"/>
            <a:ext cx="4499610" cy="3202940"/>
            <a:chOff x="6479794" y="2717038"/>
            <a:chExt cx="4499610" cy="3202940"/>
          </a:xfrm>
        </p:grpSpPr>
        <p:sp>
          <p:nvSpPr>
            <p:cNvPr id="20" name="object 20"/>
            <p:cNvSpPr/>
            <p:nvPr/>
          </p:nvSpPr>
          <p:spPr>
            <a:xfrm>
              <a:off x="6486144" y="2723388"/>
              <a:ext cx="4486910" cy="3190240"/>
            </a:xfrm>
            <a:custGeom>
              <a:avLst/>
              <a:gdLst/>
              <a:ahLst/>
              <a:cxnLst/>
              <a:rect l="l" t="t" r="r" b="b"/>
              <a:pathLst>
                <a:path w="4486909" h="3190240">
                  <a:moveTo>
                    <a:pt x="4486656" y="0"/>
                  </a:moveTo>
                  <a:lnTo>
                    <a:pt x="0" y="0"/>
                  </a:lnTo>
                  <a:lnTo>
                    <a:pt x="0" y="3189732"/>
                  </a:lnTo>
                  <a:lnTo>
                    <a:pt x="4486656" y="3189732"/>
                  </a:lnTo>
                  <a:lnTo>
                    <a:pt x="4486656" y="0"/>
                  </a:lnTo>
                  <a:close/>
                </a:path>
              </a:pathLst>
            </a:custGeom>
            <a:solidFill>
              <a:srgbClr val="D7D0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86144" y="2723388"/>
              <a:ext cx="4486910" cy="3190240"/>
            </a:xfrm>
            <a:custGeom>
              <a:avLst/>
              <a:gdLst/>
              <a:ahLst/>
              <a:cxnLst/>
              <a:rect l="l" t="t" r="r" b="b"/>
              <a:pathLst>
                <a:path w="4486909" h="3190240">
                  <a:moveTo>
                    <a:pt x="0" y="3189732"/>
                  </a:moveTo>
                  <a:lnTo>
                    <a:pt x="4486656" y="3189732"/>
                  </a:lnTo>
                  <a:lnTo>
                    <a:pt x="4486656" y="0"/>
                  </a:lnTo>
                  <a:lnTo>
                    <a:pt x="0" y="0"/>
                  </a:lnTo>
                  <a:lnTo>
                    <a:pt x="0" y="3189732"/>
                  </a:lnTo>
                  <a:close/>
                </a:path>
              </a:pathLst>
            </a:custGeom>
            <a:ln w="12700">
              <a:solidFill>
                <a:srgbClr val="D7D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4541" y="3057270"/>
            <a:ext cx="216407" cy="21336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831330" y="2759520"/>
            <a:ext cx="3987800" cy="229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4900"/>
              </a:lnSpc>
              <a:spcBef>
                <a:spcPts val="95"/>
              </a:spcBef>
            </a:pPr>
            <a:r>
              <a:rPr sz="2400" spc="-60" dirty="0">
                <a:latin typeface="Verdana"/>
                <a:cs typeface="Verdana"/>
              </a:rPr>
              <a:t>The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position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object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measured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degrees, 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which </a:t>
            </a:r>
            <a:r>
              <a:rPr sz="2400" spc="-114" dirty="0">
                <a:latin typeface="Verdana"/>
                <a:cs typeface="Verdana"/>
              </a:rPr>
              <a:t>makes </a:t>
            </a:r>
            <a:r>
              <a:rPr sz="2400" spc="-70" dirty="0">
                <a:latin typeface="Verdana"/>
                <a:cs typeface="Verdana"/>
              </a:rPr>
              <a:t>it </a:t>
            </a:r>
            <a:r>
              <a:rPr sz="2400" spc="-45" dirty="0">
                <a:latin typeface="Verdana"/>
                <a:cs typeface="Verdana"/>
              </a:rPr>
              <a:t>difficult </a:t>
            </a:r>
            <a:r>
              <a:rPr sz="2400" spc="-70" dirty="0">
                <a:latin typeface="Verdana"/>
                <a:cs typeface="Verdana"/>
              </a:rPr>
              <a:t>to 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measure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dis</a:t>
            </a:r>
            <a:r>
              <a:rPr sz="2400" spc="-45" dirty="0">
                <a:latin typeface="Verdana"/>
                <a:cs typeface="Verdana"/>
              </a:rPr>
              <a:t>t</a:t>
            </a:r>
            <a:r>
              <a:rPr sz="2400" spc="-85" dirty="0">
                <a:latin typeface="Verdana"/>
                <a:cs typeface="Verdana"/>
              </a:rPr>
              <a:t>anc</a:t>
            </a:r>
            <a:r>
              <a:rPr sz="2400" spc="-80" dirty="0">
                <a:latin typeface="Verdana"/>
                <a:cs typeface="Verdana"/>
              </a:rPr>
              <a:t>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65" dirty="0">
                <a:latin typeface="Verdana"/>
                <a:cs typeface="Verdana"/>
              </a:rPr>
              <a:t>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53</a:t>
            </a:fld>
            <a:endParaRPr spc="-100" dirty="0"/>
          </a:p>
        </p:txBody>
      </p:sp>
      <p:pic>
        <p:nvPicPr>
          <p:cNvPr id="25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91407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74727"/>
            <a:ext cx="6941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>
                <a:solidFill>
                  <a:srgbClr val="001291"/>
                </a:solidFill>
              </a:rPr>
              <a:t>Projected</a:t>
            </a:r>
            <a:r>
              <a:rPr sz="4000" spc="-80" dirty="0">
                <a:solidFill>
                  <a:srgbClr val="001291"/>
                </a:solidFill>
              </a:rPr>
              <a:t> </a:t>
            </a:r>
            <a:r>
              <a:rPr sz="4000" spc="-110" dirty="0">
                <a:solidFill>
                  <a:srgbClr val="001291"/>
                </a:solidFill>
              </a:rPr>
              <a:t>coordinate</a:t>
            </a:r>
            <a:r>
              <a:rPr sz="4000" spc="-85" dirty="0">
                <a:solidFill>
                  <a:srgbClr val="001291"/>
                </a:solidFill>
              </a:rPr>
              <a:t> system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54333" y="6429857"/>
            <a:ext cx="2209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45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010" y="1551558"/>
            <a:ext cx="216408" cy="2133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26261" y="1454022"/>
            <a:ext cx="6642734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465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projected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coordinate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system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(PCS)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GCS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that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has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be</a:t>
            </a:r>
            <a:r>
              <a:rPr sz="2400" spc="-85" dirty="0">
                <a:latin typeface="Verdana"/>
                <a:cs typeface="Verdana"/>
              </a:rPr>
              <a:t>e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f</a:t>
            </a:r>
            <a:r>
              <a:rPr sz="2400" spc="-85" dirty="0">
                <a:latin typeface="Verdana"/>
                <a:cs typeface="Verdana"/>
              </a:rPr>
              <a:t>la</a:t>
            </a:r>
            <a:r>
              <a:rPr sz="2400" spc="-75" dirty="0">
                <a:latin typeface="Verdana"/>
                <a:cs typeface="Verdana"/>
              </a:rPr>
              <a:t>t</a:t>
            </a:r>
            <a:r>
              <a:rPr sz="2400" spc="-85" dirty="0">
                <a:latin typeface="Verdana"/>
                <a:cs typeface="Verdana"/>
              </a:rPr>
              <a:t>tened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using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math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(the  </a:t>
            </a:r>
            <a:r>
              <a:rPr sz="2400" spc="-75" dirty="0">
                <a:latin typeface="Verdana"/>
                <a:cs typeface="Verdana"/>
              </a:rPr>
              <a:t>project</a:t>
            </a:r>
            <a:r>
              <a:rPr sz="2400" spc="-40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</a:t>
            </a:r>
            <a:r>
              <a:rPr sz="2400" spc="-40" dirty="0">
                <a:latin typeface="Verdana"/>
                <a:cs typeface="Verdana"/>
              </a:rPr>
              <a:t>t</a:t>
            </a:r>
            <a:r>
              <a:rPr sz="2400" spc="-140" dirty="0">
                <a:latin typeface="Verdana"/>
                <a:cs typeface="Verdana"/>
              </a:rPr>
              <a:t>hm)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65" dirty="0">
                <a:latin typeface="Verdana"/>
                <a:cs typeface="Verdana"/>
              </a:rPr>
              <a:t>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anothe</a:t>
            </a:r>
            <a:r>
              <a:rPr sz="2400" spc="-60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</a:t>
            </a:r>
            <a:r>
              <a:rPr sz="2400" spc="-110" dirty="0">
                <a:latin typeface="Verdana"/>
                <a:cs typeface="Verdana"/>
              </a:rPr>
              <a:t>arameter.  </a:t>
            </a:r>
            <a:r>
              <a:rPr sz="2400" spc="-245" dirty="0">
                <a:latin typeface="Verdana"/>
                <a:cs typeface="Verdana"/>
              </a:rPr>
              <a:t>It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tel</a:t>
            </a:r>
            <a:r>
              <a:rPr sz="2400" spc="-40" dirty="0">
                <a:latin typeface="Verdana"/>
                <a:cs typeface="Verdana"/>
              </a:rPr>
              <a:t>l</a:t>
            </a:r>
            <a:r>
              <a:rPr sz="2400" spc="-55" dirty="0">
                <a:latin typeface="Verdana"/>
                <a:cs typeface="Verdana"/>
              </a:rPr>
              <a:t>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data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how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draw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f</a:t>
            </a:r>
            <a:r>
              <a:rPr sz="2400" spc="-85" dirty="0">
                <a:latin typeface="Verdana"/>
                <a:cs typeface="Verdana"/>
              </a:rPr>
              <a:t>lat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surface,  </a:t>
            </a:r>
            <a:r>
              <a:rPr sz="2400" spc="-75" dirty="0">
                <a:latin typeface="Verdana"/>
                <a:cs typeface="Verdana"/>
              </a:rPr>
              <a:t>like </a:t>
            </a:r>
            <a:r>
              <a:rPr sz="2400" spc="-25" dirty="0">
                <a:latin typeface="Verdana"/>
                <a:cs typeface="Verdana"/>
              </a:rPr>
              <a:t>on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75" dirty="0">
                <a:latin typeface="Verdana"/>
                <a:cs typeface="Verdana"/>
              </a:rPr>
              <a:t>paper </a:t>
            </a:r>
            <a:r>
              <a:rPr sz="2400" spc="-70" dirty="0">
                <a:latin typeface="Verdana"/>
                <a:cs typeface="Verdana"/>
              </a:rPr>
              <a:t>map </a:t>
            </a:r>
            <a:r>
              <a:rPr sz="2400" spc="-45" dirty="0">
                <a:latin typeface="Verdana"/>
                <a:cs typeface="Verdana"/>
              </a:rPr>
              <a:t>or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70" dirty="0">
                <a:latin typeface="Verdana"/>
                <a:cs typeface="Verdana"/>
              </a:rPr>
              <a:t>computer </a:t>
            </a:r>
            <a:r>
              <a:rPr sz="2400" spc="-75" dirty="0">
                <a:latin typeface="Verdana"/>
                <a:cs typeface="Verdana"/>
              </a:rPr>
              <a:t>screen 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(Smith,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</a:t>
            </a: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195" dirty="0">
                <a:latin typeface="Verdana"/>
                <a:cs typeface="Verdana"/>
              </a:rPr>
              <a:t>2</a:t>
            </a: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250" dirty="0">
                <a:latin typeface="Verdana"/>
                <a:cs typeface="Verdana"/>
              </a:rPr>
              <a:t>).</a:t>
            </a:r>
            <a:endParaRPr sz="2400">
              <a:latin typeface="Verdana"/>
              <a:cs typeface="Verdana"/>
            </a:endParaRPr>
          </a:p>
          <a:p>
            <a:pPr marL="12700" marR="212090">
              <a:lnSpc>
                <a:spcPct val="100000"/>
              </a:lnSpc>
              <a:spcBef>
                <a:spcPts val="5"/>
              </a:spcBef>
            </a:pPr>
            <a:r>
              <a:rPr sz="2400" spc="-35" dirty="0">
                <a:latin typeface="Verdana"/>
                <a:cs typeface="Verdana"/>
              </a:rPr>
              <a:t>PCS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records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locations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linear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units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(usually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meters).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70" dirty="0">
                <a:latin typeface="Verdana"/>
                <a:cs typeface="Verdana"/>
              </a:rPr>
              <a:t>Projected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75" dirty="0">
                <a:latin typeface="Verdana"/>
                <a:cs typeface="Verdana"/>
              </a:rPr>
              <a:t>rdinat</a:t>
            </a:r>
            <a:r>
              <a:rPr sz="2400" spc="-85" dirty="0">
                <a:latin typeface="Verdana"/>
                <a:cs typeface="Verdana"/>
              </a:rPr>
              <a:t>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systems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inclu</a:t>
            </a:r>
            <a:r>
              <a:rPr sz="2400" spc="-45" dirty="0">
                <a:latin typeface="Verdana"/>
                <a:cs typeface="Verdana"/>
              </a:rPr>
              <a:t>d</a:t>
            </a:r>
            <a:r>
              <a:rPr sz="2400" spc="-95" dirty="0">
                <a:latin typeface="Verdana"/>
                <a:cs typeface="Verdana"/>
              </a:rPr>
              <a:t>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75" dirty="0">
                <a:latin typeface="Verdana"/>
                <a:cs typeface="Verdana"/>
              </a:rPr>
              <a:t>projection.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spc="9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Project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mathemat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50" dirty="0">
                <a:latin typeface="Verdana"/>
                <a:cs typeface="Verdana"/>
              </a:rPr>
              <a:t>cal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tr</a:t>
            </a:r>
            <a:r>
              <a:rPr sz="2400" spc="-75" dirty="0">
                <a:latin typeface="Verdana"/>
                <a:cs typeface="Verdana"/>
              </a:rPr>
              <a:t>ansformat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-20" dirty="0">
                <a:latin typeface="Verdana"/>
                <a:cs typeface="Verdana"/>
              </a:rPr>
              <a:t>on  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75" dirty="0">
                <a:latin typeface="Verdana"/>
                <a:cs typeface="Verdana"/>
              </a:rPr>
              <a:t>g</a:t>
            </a:r>
            <a:r>
              <a:rPr sz="2400" spc="-65" dirty="0">
                <a:latin typeface="Verdana"/>
                <a:cs typeface="Verdana"/>
              </a:rPr>
              <a:t>ular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me</a:t>
            </a:r>
            <a:r>
              <a:rPr sz="2400" spc="-8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surements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</a:t>
            </a:r>
            <a:r>
              <a:rPr sz="2400" spc="-60" dirty="0">
                <a:latin typeface="Verdana"/>
                <a:cs typeface="Verdana"/>
              </a:rPr>
              <a:t>o</a:t>
            </a:r>
            <a:r>
              <a:rPr sz="2400" spc="-40" dirty="0">
                <a:latin typeface="Verdana"/>
                <a:cs typeface="Verdana"/>
              </a:rPr>
              <a:t>und  </a:t>
            </a:r>
            <a:r>
              <a:rPr sz="2400" spc="-105" dirty="0">
                <a:latin typeface="Verdana"/>
                <a:cs typeface="Verdana"/>
              </a:rPr>
              <a:t>e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90" dirty="0">
                <a:latin typeface="Verdana"/>
                <a:cs typeface="Verdana"/>
              </a:rPr>
              <a:t>rt</a:t>
            </a:r>
            <a:r>
              <a:rPr sz="2400" spc="-125" dirty="0">
                <a:latin typeface="Verdana"/>
                <a:cs typeface="Verdana"/>
              </a:rPr>
              <a:t>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fl</a:t>
            </a:r>
            <a:r>
              <a:rPr sz="2400" spc="-160" dirty="0">
                <a:latin typeface="Verdana"/>
                <a:cs typeface="Verdana"/>
              </a:rPr>
              <a:t>a</a:t>
            </a:r>
            <a:r>
              <a:rPr sz="2400" spc="-100" dirty="0">
                <a:latin typeface="Verdana"/>
                <a:cs typeface="Verdana"/>
              </a:rPr>
              <a:t>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surface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90" dirty="0">
                <a:latin typeface="Verdana"/>
                <a:cs typeface="Verdana"/>
              </a:rPr>
              <a:t>(</a:t>
            </a:r>
            <a:r>
              <a:rPr sz="2400" spc="-85" dirty="0">
                <a:latin typeface="Verdana"/>
                <a:cs typeface="Verdana"/>
              </a:rPr>
              <a:t>i</a:t>
            </a:r>
            <a:r>
              <a:rPr sz="2400" spc="-110" dirty="0">
                <a:latin typeface="Verdana"/>
                <a:cs typeface="Verdana"/>
              </a:rPr>
              <a:t>.</a:t>
            </a:r>
            <a:r>
              <a:rPr sz="2400" spc="-195" dirty="0">
                <a:latin typeface="Verdana"/>
                <a:cs typeface="Verdana"/>
              </a:rPr>
              <a:t>e</a:t>
            </a:r>
            <a:r>
              <a:rPr sz="2400" spc="-114" dirty="0">
                <a:latin typeface="Verdana"/>
                <a:cs typeface="Verdana"/>
              </a:rPr>
              <a:t>.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p</a:t>
            </a:r>
            <a:r>
              <a:rPr sz="2400" spc="-80" dirty="0">
                <a:latin typeface="Verdana"/>
                <a:cs typeface="Verdana"/>
              </a:rPr>
              <a:t>a</a:t>
            </a:r>
            <a:r>
              <a:rPr sz="2400" spc="-65" dirty="0">
                <a:latin typeface="Verdana"/>
                <a:cs typeface="Verdana"/>
              </a:rPr>
              <a:t>p</a:t>
            </a:r>
            <a:r>
              <a:rPr sz="2400" spc="-70" dirty="0">
                <a:latin typeface="Verdana"/>
                <a:cs typeface="Verdana"/>
              </a:rPr>
              <a:t>e</a:t>
            </a:r>
            <a:r>
              <a:rPr sz="2400" spc="-90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a  </a:t>
            </a:r>
            <a:r>
              <a:rPr sz="2400" spc="-70" dirty="0">
                <a:latin typeface="Verdana"/>
                <a:cs typeface="Verdana"/>
              </a:rPr>
              <a:t>computer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screen).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010" y="3746119"/>
            <a:ext cx="216408" cy="2133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010" y="4477639"/>
            <a:ext cx="216408" cy="2133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010" y="5209159"/>
            <a:ext cx="216408" cy="2133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24900" y="1935479"/>
            <a:ext cx="2981143" cy="4489704"/>
          </a:xfrm>
          <a:prstGeom prst="rect">
            <a:avLst/>
          </a:prstGeom>
        </p:spPr>
      </p:pic>
      <p:pic>
        <p:nvPicPr>
          <p:cNvPr id="12" name="Picture 5" descr="worldspin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527050"/>
            <a:ext cx="5189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>
                <a:solidFill>
                  <a:srgbClr val="001291"/>
                </a:solidFill>
              </a:rPr>
              <a:t>Why</a:t>
            </a:r>
            <a:r>
              <a:rPr sz="4000" spc="-80" dirty="0">
                <a:solidFill>
                  <a:srgbClr val="001291"/>
                </a:solidFill>
              </a:rPr>
              <a:t> </a:t>
            </a:r>
            <a:r>
              <a:rPr sz="4000" spc="-100" dirty="0">
                <a:solidFill>
                  <a:srgbClr val="001291"/>
                </a:solidFill>
              </a:rPr>
              <a:t>map</a:t>
            </a:r>
            <a:r>
              <a:rPr sz="4000" spc="-90" dirty="0">
                <a:solidFill>
                  <a:srgbClr val="001291"/>
                </a:solidFill>
              </a:rPr>
              <a:t> </a:t>
            </a:r>
            <a:r>
              <a:rPr sz="4000" spc="-140" dirty="0">
                <a:solidFill>
                  <a:srgbClr val="001291"/>
                </a:solidFill>
              </a:rPr>
              <a:t>projection?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010" y="1551558"/>
            <a:ext cx="216408" cy="213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26261" y="1454022"/>
            <a:ext cx="968565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817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Verdana"/>
                <a:cs typeface="Verdana"/>
              </a:rPr>
              <a:t>Once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yo</a:t>
            </a:r>
            <a:r>
              <a:rPr sz="2400" spc="-55" dirty="0">
                <a:latin typeface="Verdana"/>
                <a:cs typeface="Verdana"/>
              </a:rPr>
              <a:t>u</a:t>
            </a:r>
            <a:r>
              <a:rPr sz="2400" spc="-95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d</a:t>
            </a:r>
            <a:r>
              <a:rPr sz="2400" spc="-120" dirty="0">
                <a:latin typeface="Verdana"/>
                <a:cs typeface="Verdana"/>
              </a:rPr>
              <a:t>at</a:t>
            </a:r>
            <a:r>
              <a:rPr sz="2400" spc="-14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knows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where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draw,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ne</a:t>
            </a:r>
            <a:r>
              <a:rPr sz="2400" spc="-90" dirty="0">
                <a:latin typeface="Verdana"/>
                <a:cs typeface="Verdana"/>
              </a:rPr>
              <a:t>e</a:t>
            </a:r>
            <a:r>
              <a:rPr sz="2400" spc="-40" dirty="0">
                <a:latin typeface="Verdana"/>
                <a:cs typeface="Verdana"/>
              </a:rPr>
              <a:t>ds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know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how.  </a:t>
            </a:r>
            <a:r>
              <a:rPr sz="2400" spc="-55" dirty="0">
                <a:latin typeface="Verdana"/>
                <a:cs typeface="Verdana"/>
              </a:rPr>
              <a:t>The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earth’s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surface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65" dirty="0">
                <a:latin typeface="Verdana"/>
                <a:cs typeface="Verdana"/>
              </a:rPr>
              <a:t>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yo</a:t>
            </a:r>
            <a:r>
              <a:rPr sz="2400" spc="-55" dirty="0">
                <a:latin typeface="Verdana"/>
                <a:cs typeface="Verdana"/>
              </a:rPr>
              <a:t>u</a:t>
            </a:r>
            <a:r>
              <a:rPr sz="2400" spc="-95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GCS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a</a:t>
            </a:r>
            <a:r>
              <a:rPr sz="2400" spc="-85" dirty="0">
                <a:latin typeface="Verdana"/>
                <a:cs typeface="Verdana"/>
              </a:rPr>
              <a:t>r</a:t>
            </a:r>
            <a:r>
              <a:rPr sz="2400" spc="-110" dirty="0">
                <a:latin typeface="Verdana"/>
                <a:cs typeface="Verdana"/>
              </a:rPr>
              <a:t>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roun</a:t>
            </a:r>
            <a:r>
              <a:rPr sz="2400" spc="-60" dirty="0">
                <a:latin typeface="Verdana"/>
                <a:cs typeface="Verdana"/>
              </a:rPr>
              <a:t>d</a:t>
            </a:r>
            <a:r>
              <a:rPr sz="2400" spc="-210" dirty="0">
                <a:latin typeface="Verdana"/>
                <a:cs typeface="Verdana"/>
              </a:rPr>
              <a:t>,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but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yo</a:t>
            </a:r>
            <a:r>
              <a:rPr sz="2400" spc="-55" dirty="0">
                <a:latin typeface="Verdana"/>
                <a:cs typeface="Verdana"/>
              </a:rPr>
              <a:t>u</a:t>
            </a:r>
            <a:r>
              <a:rPr sz="2400" spc="-95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m</a:t>
            </a:r>
            <a:r>
              <a:rPr sz="2400" spc="-75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p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and  your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computer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screen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flat.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That’s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25" dirty="0">
                <a:latin typeface="Verdana"/>
                <a:cs typeface="Verdana"/>
              </a:rPr>
              <a:t>You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can’t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draw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round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earth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flat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surface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without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deforming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110" dirty="0">
                <a:latin typeface="Verdana"/>
                <a:cs typeface="Verdana"/>
              </a:rPr>
              <a:t>it.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spc="-100" dirty="0">
                <a:latin typeface="Verdana"/>
                <a:cs typeface="Verdana"/>
              </a:rPr>
              <a:t>Imagine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peeling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orange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trying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lay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peel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flat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table.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You </a:t>
            </a:r>
            <a:r>
              <a:rPr sz="2400" spc="-75" dirty="0">
                <a:latin typeface="Verdana"/>
                <a:cs typeface="Verdana"/>
              </a:rPr>
              <a:t>can </a:t>
            </a:r>
            <a:r>
              <a:rPr sz="2400" spc="-95" dirty="0">
                <a:latin typeface="Verdana"/>
                <a:cs typeface="Verdana"/>
              </a:rPr>
              <a:t>get </a:t>
            </a:r>
            <a:r>
              <a:rPr sz="2400" spc="-65" dirty="0">
                <a:latin typeface="Verdana"/>
                <a:cs typeface="Verdana"/>
              </a:rPr>
              <a:t>close, </a:t>
            </a:r>
            <a:r>
              <a:rPr sz="2400" spc="-80" dirty="0">
                <a:latin typeface="Verdana"/>
                <a:cs typeface="Verdana"/>
              </a:rPr>
              <a:t>but </a:t>
            </a:r>
            <a:r>
              <a:rPr sz="2400" spc="-35" dirty="0">
                <a:latin typeface="Verdana"/>
                <a:cs typeface="Verdana"/>
              </a:rPr>
              <a:t>only </a:t>
            </a:r>
            <a:r>
              <a:rPr sz="2400" spc="-20" dirty="0">
                <a:latin typeface="Verdana"/>
                <a:cs typeface="Verdana"/>
              </a:rPr>
              <a:t>if </a:t>
            </a:r>
            <a:r>
              <a:rPr sz="2400" spc="-50" dirty="0">
                <a:latin typeface="Verdana"/>
                <a:cs typeface="Verdana"/>
              </a:rPr>
              <a:t>you </a:t>
            </a:r>
            <a:r>
              <a:rPr sz="2400" spc="-110" dirty="0">
                <a:latin typeface="Verdana"/>
                <a:cs typeface="Verdana"/>
              </a:rPr>
              <a:t>start </a:t>
            </a:r>
            <a:r>
              <a:rPr sz="2400" spc="-75" dirty="0">
                <a:latin typeface="Verdana"/>
                <a:cs typeface="Verdana"/>
              </a:rPr>
              <a:t>tearing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60" dirty="0">
                <a:latin typeface="Verdana"/>
                <a:cs typeface="Verdana"/>
              </a:rPr>
              <a:t>peel </a:t>
            </a:r>
            <a:r>
              <a:rPr sz="2400" spc="-120" dirty="0">
                <a:latin typeface="Verdana"/>
                <a:cs typeface="Verdana"/>
              </a:rPr>
              <a:t>apart. </a:t>
            </a:r>
            <a:r>
              <a:rPr sz="2400" spc="-30" dirty="0">
                <a:latin typeface="Verdana"/>
                <a:cs typeface="Verdana"/>
              </a:rPr>
              <a:t>This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where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map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projections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come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in.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They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tell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you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how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distort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earth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and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how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tear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and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stretch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that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orange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peel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parts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that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 </a:t>
            </a:r>
            <a:r>
              <a:rPr sz="2400" spc="-65" dirty="0">
                <a:latin typeface="Verdana"/>
                <a:cs typeface="Verdana"/>
              </a:rPr>
              <a:t>most </a:t>
            </a:r>
            <a:r>
              <a:rPr sz="2400" spc="-70" dirty="0">
                <a:latin typeface="Verdana"/>
                <a:cs typeface="Verdana"/>
              </a:rPr>
              <a:t>important to </a:t>
            </a:r>
            <a:r>
              <a:rPr sz="2400" spc="-60" dirty="0">
                <a:latin typeface="Verdana"/>
                <a:cs typeface="Verdana"/>
              </a:rPr>
              <a:t>your </a:t>
            </a:r>
            <a:r>
              <a:rPr sz="2400" spc="-70" dirty="0">
                <a:latin typeface="Verdana"/>
                <a:cs typeface="Verdana"/>
              </a:rPr>
              <a:t>map </a:t>
            </a:r>
            <a:r>
              <a:rPr sz="2400" spc="-95" dirty="0">
                <a:latin typeface="Verdana"/>
                <a:cs typeface="Verdana"/>
              </a:rPr>
              <a:t>get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80" dirty="0">
                <a:latin typeface="Verdana"/>
                <a:cs typeface="Verdana"/>
              </a:rPr>
              <a:t>least </a:t>
            </a:r>
            <a:r>
              <a:rPr sz="2400" spc="-65" dirty="0">
                <a:latin typeface="Verdana"/>
                <a:cs typeface="Verdana"/>
              </a:rPr>
              <a:t>distorted </a:t>
            </a:r>
            <a:r>
              <a:rPr sz="2400" spc="-70" dirty="0">
                <a:latin typeface="Verdana"/>
                <a:cs typeface="Verdana"/>
              </a:rPr>
              <a:t>and </a:t>
            </a:r>
            <a:r>
              <a:rPr sz="2400" spc="-105" dirty="0">
                <a:latin typeface="Verdana"/>
                <a:cs typeface="Verdana"/>
              </a:rPr>
              <a:t>are 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displayed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best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flat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surface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map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(Smith,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20" dirty="0">
                <a:latin typeface="Verdana"/>
                <a:cs typeface="Verdana"/>
              </a:rPr>
              <a:t>2020).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010" y="1917319"/>
            <a:ext cx="216408" cy="213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010" y="2648839"/>
            <a:ext cx="216408" cy="2133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010" y="3380359"/>
            <a:ext cx="216408" cy="2133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054333" y="6431572"/>
            <a:ext cx="220979" cy="2146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46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1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341" y="344677"/>
            <a:ext cx="25400" cy="65133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475032"/>
            <a:ext cx="4766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>
                <a:solidFill>
                  <a:srgbClr val="001291"/>
                </a:solidFill>
              </a:rPr>
              <a:t>How</a:t>
            </a:r>
            <a:r>
              <a:rPr sz="4000" spc="-145" dirty="0">
                <a:solidFill>
                  <a:srgbClr val="001291"/>
                </a:solidFill>
              </a:rPr>
              <a:t> </a:t>
            </a:r>
            <a:r>
              <a:rPr sz="4000" spc="-165" dirty="0">
                <a:solidFill>
                  <a:srgbClr val="001291"/>
                </a:solidFill>
              </a:rPr>
              <a:t>projection????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47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54024" y="1816607"/>
            <a:ext cx="10284460" cy="4897120"/>
            <a:chOff x="954024" y="1816607"/>
            <a:chExt cx="10284460" cy="4897120"/>
          </a:xfrm>
        </p:grpSpPr>
        <p:sp>
          <p:nvSpPr>
            <p:cNvPr id="8" name="object 8"/>
            <p:cNvSpPr/>
            <p:nvPr/>
          </p:nvSpPr>
          <p:spPr>
            <a:xfrm>
              <a:off x="954024" y="1844039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348" y="1816607"/>
              <a:ext cx="7729728" cy="4896612"/>
            </a:xfrm>
            <a:prstGeom prst="rect">
              <a:avLst/>
            </a:prstGeom>
          </p:spPr>
        </p:pic>
      </p:grpSp>
      <p:pic>
        <p:nvPicPr>
          <p:cNvPr id="10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387" y="628650"/>
            <a:ext cx="9166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1291"/>
                </a:solidFill>
              </a:rPr>
              <a:t>Advantages</a:t>
            </a:r>
            <a:r>
              <a:rPr sz="2400" spc="-15" dirty="0">
                <a:solidFill>
                  <a:srgbClr val="001291"/>
                </a:solidFill>
              </a:rPr>
              <a:t> </a:t>
            </a:r>
            <a:r>
              <a:rPr sz="2400" spc="-80" dirty="0">
                <a:solidFill>
                  <a:srgbClr val="001291"/>
                </a:solidFill>
              </a:rPr>
              <a:t>and</a:t>
            </a:r>
            <a:r>
              <a:rPr sz="2400" spc="-40" dirty="0">
                <a:solidFill>
                  <a:srgbClr val="001291"/>
                </a:solidFill>
              </a:rPr>
              <a:t> </a:t>
            </a:r>
            <a:r>
              <a:rPr sz="2400" spc="-70" dirty="0">
                <a:solidFill>
                  <a:srgbClr val="001291"/>
                </a:solidFill>
              </a:rPr>
              <a:t>disadvantages</a:t>
            </a:r>
            <a:r>
              <a:rPr sz="2400" spc="-35" dirty="0">
                <a:solidFill>
                  <a:srgbClr val="001291"/>
                </a:solidFill>
              </a:rPr>
              <a:t> </a:t>
            </a:r>
            <a:r>
              <a:rPr sz="2400" spc="-70" dirty="0">
                <a:solidFill>
                  <a:srgbClr val="001291"/>
                </a:solidFill>
              </a:rPr>
              <a:t>of</a:t>
            </a:r>
            <a:r>
              <a:rPr sz="2400" spc="-35" dirty="0">
                <a:solidFill>
                  <a:srgbClr val="001291"/>
                </a:solidFill>
              </a:rPr>
              <a:t> </a:t>
            </a:r>
            <a:r>
              <a:rPr sz="2400" spc="-85" dirty="0">
                <a:solidFill>
                  <a:srgbClr val="001291"/>
                </a:solidFill>
              </a:rPr>
              <a:t>projected</a:t>
            </a:r>
            <a:r>
              <a:rPr sz="2400" spc="-40" dirty="0">
                <a:solidFill>
                  <a:srgbClr val="001291"/>
                </a:solidFill>
              </a:rPr>
              <a:t> </a:t>
            </a:r>
            <a:r>
              <a:rPr sz="2400" spc="-65" dirty="0">
                <a:solidFill>
                  <a:srgbClr val="001291"/>
                </a:solidFill>
              </a:rPr>
              <a:t>coordinate</a:t>
            </a:r>
            <a:r>
              <a:rPr sz="2400" spc="-45" dirty="0">
                <a:solidFill>
                  <a:srgbClr val="001291"/>
                </a:solidFill>
              </a:rPr>
              <a:t> </a:t>
            </a:r>
            <a:r>
              <a:rPr sz="2400" spc="-50" dirty="0">
                <a:solidFill>
                  <a:srgbClr val="001291"/>
                </a:solidFill>
              </a:rPr>
              <a:t>system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761" y="1133094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4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7674" y="2174494"/>
            <a:ext cx="4499610" cy="617855"/>
          </a:xfrm>
          <a:prstGeom prst="rect">
            <a:avLst/>
          </a:prstGeom>
          <a:solidFill>
            <a:srgbClr val="814DFF"/>
          </a:solidFill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2100" b="1" spc="-50" dirty="0">
                <a:solidFill>
                  <a:srgbClr val="FFFFFF"/>
                </a:solidFill>
                <a:latin typeface="Tahoma"/>
                <a:cs typeface="Tahoma"/>
              </a:rPr>
              <a:t>Advantages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7674" y="2788666"/>
            <a:ext cx="4499610" cy="2319020"/>
            <a:chOff x="947674" y="2788666"/>
            <a:chExt cx="4499610" cy="2319020"/>
          </a:xfrm>
        </p:grpSpPr>
        <p:sp>
          <p:nvSpPr>
            <p:cNvPr id="7" name="object 7"/>
            <p:cNvSpPr/>
            <p:nvPr/>
          </p:nvSpPr>
          <p:spPr>
            <a:xfrm>
              <a:off x="954024" y="2795016"/>
              <a:ext cx="4486910" cy="2306320"/>
            </a:xfrm>
            <a:custGeom>
              <a:avLst/>
              <a:gdLst/>
              <a:ahLst/>
              <a:cxnLst/>
              <a:rect l="l" t="t" r="r" b="b"/>
              <a:pathLst>
                <a:path w="4486910" h="2306320">
                  <a:moveTo>
                    <a:pt x="4486656" y="0"/>
                  </a:moveTo>
                  <a:lnTo>
                    <a:pt x="0" y="0"/>
                  </a:lnTo>
                  <a:lnTo>
                    <a:pt x="0" y="2305812"/>
                  </a:lnTo>
                  <a:lnTo>
                    <a:pt x="4486656" y="2305812"/>
                  </a:lnTo>
                  <a:lnTo>
                    <a:pt x="4486656" y="0"/>
                  </a:lnTo>
                  <a:close/>
                </a:path>
              </a:pathLst>
            </a:custGeom>
            <a:solidFill>
              <a:srgbClr val="D7D0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4024" y="2795016"/>
              <a:ext cx="4486910" cy="2306320"/>
            </a:xfrm>
            <a:custGeom>
              <a:avLst/>
              <a:gdLst/>
              <a:ahLst/>
              <a:cxnLst/>
              <a:rect l="l" t="t" r="r" b="b"/>
              <a:pathLst>
                <a:path w="4486910" h="2306320">
                  <a:moveTo>
                    <a:pt x="0" y="2305812"/>
                  </a:moveTo>
                  <a:lnTo>
                    <a:pt x="4486656" y="2305812"/>
                  </a:lnTo>
                  <a:lnTo>
                    <a:pt x="4486656" y="0"/>
                  </a:lnTo>
                  <a:lnTo>
                    <a:pt x="0" y="0"/>
                  </a:lnTo>
                  <a:lnTo>
                    <a:pt x="0" y="2305812"/>
                  </a:lnTo>
                  <a:close/>
                </a:path>
              </a:pathLst>
            </a:custGeom>
            <a:ln w="12699">
              <a:solidFill>
                <a:srgbClr val="D7D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745" y="3086735"/>
              <a:ext cx="190500" cy="1874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745" y="4127627"/>
              <a:ext cx="190500" cy="18745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47674" y="2792222"/>
            <a:ext cx="4499610" cy="23152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46710" marR="147955">
              <a:lnSpc>
                <a:spcPct val="154800"/>
              </a:lnSpc>
              <a:spcBef>
                <a:spcPts val="355"/>
              </a:spcBef>
            </a:pPr>
            <a:r>
              <a:rPr sz="2100" spc="-65" dirty="0">
                <a:latin typeface="Verdana"/>
                <a:cs typeface="Verdana"/>
              </a:rPr>
              <a:t>Easy</a:t>
            </a:r>
            <a:r>
              <a:rPr sz="2100" spc="21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to</a:t>
            </a:r>
            <a:r>
              <a:rPr sz="2100" spc="22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display</a:t>
            </a:r>
            <a:r>
              <a:rPr sz="2100" spc="21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objects</a:t>
            </a:r>
            <a:r>
              <a:rPr sz="2100" spc="22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on</a:t>
            </a:r>
            <a:r>
              <a:rPr sz="2100" spc="22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flat </a:t>
            </a:r>
            <a:r>
              <a:rPr sz="2100" spc="-72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plane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or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pape</a:t>
            </a:r>
            <a:r>
              <a:rPr sz="2100" spc="-60" dirty="0">
                <a:latin typeface="Verdana"/>
                <a:cs typeface="Verdana"/>
              </a:rPr>
              <a:t>r</a:t>
            </a:r>
            <a:r>
              <a:rPr sz="2100" spc="-185" dirty="0"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  <a:p>
            <a:pPr marL="346710">
              <a:lnSpc>
                <a:spcPct val="100000"/>
              </a:lnSpc>
              <a:spcBef>
                <a:spcPts val="1775"/>
              </a:spcBef>
            </a:pPr>
            <a:r>
              <a:rPr sz="2100" spc="-60" dirty="0">
                <a:latin typeface="Verdana"/>
                <a:cs typeface="Verdana"/>
              </a:rPr>
              <a:t>Easier </a:t>
            </a:r>
            <a:r>
              <a:rPr sz="2100" spc="-65" dirty="0">
                <a:latin typeface="Verdana"/>
                <a:cs typeface="Verdana"/>
              </a:rPr>
              <a:t>to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measure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distance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and</a:t>
            </a:r>
            <a:endParaRPr sz="2100">
              <a:latin typeface="Verdana"/>
              <a:cs typeface="Verdana"/>
            </a:endParaRPr>
          </a:p>
          <a:p>
            <a:pPr marL="346710">
              <a:lnSpc>
                <a:spcPct val="100000"/>
              </a:lnSpc>
              <a:spcBef>
                <a:spcPts val="1385"/>
              </a:spcBef>
            </a:pPr>
            <a:r>
              <a:rPr sz="2100" spc="-90" dirty="0">
                <a:latin typeface="Verdana"/>
                <a:cs typeface="Verdana"/>
              </a:rPr>
              <a:t>ar</a:t>
            </a:r>
            <a:r>
              <a:rPr sz="2100" spc="-105" dirty="0">
                <a:latin typeface="Verdana"/>
                <a:cs typeface="Verdana"/>
              </a:rPr>
              <a:t>e</a:t>
            </a:r>
            <a:r>
              <a:rPr sz="2100" spc="-95" dirty="0">
                <a:latin typeface="Verdana"/>
                <a:cs typeface="Verdana"/>
              </a:rPr>
              <a:t>a</a:t>
            </a:r>
            <a:r>
              <a:rPr sz="2100" spc="-14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of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obje</a:t>
            </a:r>
            <a:r>
              <a:rPr sz="2100" spc="-50" dirty="0">
                <a:latin typeface="Verdana"/>
                <a:cs typeface="Verdana"/>
              </a:rPr>
              <a:t>c</a:t>
            </a:r>
            <a:r>
              <a:rPr sz="2100" spc="-75" dirty="0">
                <a:latin typeface="Verdana"/>
                <a:cs typeface="Verdana"/>
              </a:rPr>
              <a:t>t</a:t>
            </a:r>
            <a:r>
              <a:rPr sz="2100" spc="-95" dirty="0">
                <a:latin typeface="Verdana"/>
                <a:cs typeface="Verdana"/>
              </a:rPr>
              <a:t>s</a:t>
            </a:r>
            <a:r>
              <a:rPr sz="2100" spc="-185" dirty="0"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9794" y="2174494"/>
            <a:ext cx="4499610" cy="617855"/>
          </a:xfrm>
          <a:prstGeom prst="rect">
            <a:avLst/>
          </a:prstGeom>
          <a:solidFill>
            <a:srgbClr val="814DFF"/>
          </a:solidFill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2100" b="1" spc="-65" dirty="0">
                <a:solidFill>
                  <a:srgbClr val="FFFFFF"/>
                </a:solidFill>
                <a:latin typeface="Tahoma"/>
                <a:cs typeface="Tahoma"/>
              </a:rPr>
              <a:t>Disadvantages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79794" y="2779522"/>
            <a:ext cx="4499610" cy="2319020"/>
            <a:chOff x="6479794" y="2779522"/>
            <a:chExt cx="4499610" cy="2319020"/>
          </a:xfrm>
        </p:grpSpPr>
        <p:sp>
          <p:nvSpPr>
            <p:cNvPr id="14" name="object 14"/>
            <p:cNvSpPr/>
            <p:nvPr/>
          </p:nvSpPr>
          <p:spPr>
            <a:xfrm>
              <a:off x="6486144" y="2785872"/>
              <a:ext cx="4486910" cy="2306320"/>
            </a:xfrm>
            <a:custGeom>
              <a:avLst/>
              <a:gdLst/>
              <a:ahLst/>
              <a:cxnLst/>
              <a:rect l="l" t="t" r="r" b="b"/>
              <a:pathLst>
                <a:path w="4486909" h="2306320">
                  <a:moveTo>
                    <a:pt x="4486656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4486656" y="2305811"/>
                  </a:lnTo>
                  <a:lnTo>
                    <a:pt x="4486656" y="0"/>
                  </a:lnTo>
                  <a:close/>
                </a:path>
              </a:pathLst>
            </a:custGeom>
            <a:solidFill>
              <a:srgbClr val="D7D0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6144" y="2785872"/>
              <a:ext cx="4486910" cy="2306320"/>
            </a:xfrm>
            <a:custGeom>
              <a:avLst/>
              <a:gdLst/>
              <a:ahLst/>
              <a:cxnLst/>
              <a:rect l="l" t="t" r="r" b="b"/>
              <a:pathLst>
                <a:path w="4486909" h="2306320">
                  <a:moveTo>
                    <a:pt x="0" y="2305811"/>
                  </a:moveTo>
                  <a:lnTo>
                    <a:pt x="4486656" y="2305811"/>
                  </a:lnTo>
                  <a:lnTo>
                    <a:pt x="4486656" y="0"/>
                  </a:lnTo>
                  <a:lnTo>
                    <a:pt x="0" y="0"/>
                  </a:lnTo>
                  <a:lnTo>
                    <a:pt x="0" y="2305811"/>
                  </a:lnTo>
                  <a:close/>
                </a:path>
              </a:pathLst>
            </a:custGeom>
            <a:ln w="12700">
              <a:solidFill>
                <a:srgbClr val="D7D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8539" y="3077463"/>
              <a:ext cx="190500" cy="1874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8539" y="4118355"/>
              <a:ext cx="190500" cy="1874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479794" y="2792222"/>
            <a:ext cx="4499610" cy="23063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47345" marR="146685">
              <a:lnSpc>
                <a:spcPct val="154800"/>
              </a:lnSpc>
              <a:spcBef>
                <a:spcPts val="285"/>
              </a:spcBef>
            </a:pPr>
            <a:r>
              <a:rPr sz="2100" spc="-30" dirty="0">
                <a:latin typeface="Verdana"/>
                <a:cs typeface="Verdana"/>
              </a:rPr>
              <a:t>We</a:t>
            </a:r>
            <a:r>
              <a:rPr sz="2100" spc="3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can</a:t>
            </a:r>
            <a:r>
              <a:rPr sz="2100" spc="25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only</a:t>
            </a:r>
            <a:r>
              <a:rPr sz="2100" spc="25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see</a:t>
            </a:r>
            <a:r>
              <a:rPr sz="2100" spc="30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the</a:t>
            </a:r>
            <a:r>
              <a:rPr sz="2100" spc="30" dirty="0">
                <a:latin typeface="Verdana"/>
                <a:cs typeface="Verdana"/>
              </a:rPr>
              <a:t> </a:t>
            </a:r>
            <a:r>
              <a:rPr sz="2100" spc="-185" dirty="0">
                <a:latin typeface="Verdana"/>
                <a:cs typeface="Verdana"/>
              </a:rPr>
              <a:t>2-D</a:t>
            </a:r>
            <a:r>
              <a:rPr sz="2100" spc="3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figure </a:t>
            </a:r>
            <a:r>
              <a:rPr sz="2100" spc="-72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of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the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geographic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obje</a:t>
            </a:r>
            <a:r>
              <a:rPr sz="2100" spc="-50" dirty="0">
                <a:latin typeface="Verdana"/>
                <a:cs typeface="Verdana"/>
              </a:rPr>
              <a:t>c</a:t>
            </a:r>
            <a:r>
              <a:rPr sz="2100" spc="-135" dirty="0">
                <a:latin typeface="Verdana"/>
                <a:cs typeface="Verdana"/>
              </a:rPr>
              <a:t>t</a:t>
            </a:r>
            <a:r>
              <a:rPr sz="2100" spc="-185" dirty="0"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  <a:p>
            <a:pPr marL="347345">
              <a:lnSpc>
                <a:spcPct val="100000"/>
              </a:lnSpc>
              <a:spcBef>
                <a:spcPts val="1775"/>
              </a:spcBef>
            </a:pPr>
            <a:r>
              <a:rPr sz="2100" spc="-55" dirty="0">
                <a:latin typeface="Verdana"/>
                <a:cs typeface="Verdana"/>
              </a:rPr>
              <a:t>Distortion</a:t>
            </a:r>
            <a:r>
              <a:rPr sz="2100" spc="8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of</a:t>
            </a:r>
            <a:r>
              <a:rPr sz="2100" spc="65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shape,</a:t>
            </a:r>
            <a:r>
              <a:rPr sz="2100" spc="55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area,</a:t>
            </a:r>
            <a:r>
              <a:rPr sz="2100" spc="75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scale</a:t>
            </a:r>
            <a:endParaRPr sz="2100">
              <a:latin typeface="Verdana"/>
              <a:cs typeface="Verdana"/>
            </a:endParaRPr>
          </a:p>
          <a:p>
            <a:pPr marL="347345">
              <a:lnSpc>
                <a:spcPct val="100000"/>
              </a:lnSpc>
              <a:spcBef>
                <a:spcPts val="1380"/>
              </a:spcBef>
            </a:pPr>
            <a:r>
              <a:rPr sz="2100" spc="-40" dirty="0">
                <a:latin typeface="Verdana"/>
                <a:cs typeface="Verdana"/>
              </a:rPr>
              <a:t>during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the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proje</a:t>
            </a:r>
            <a:r>
              <a:rPr sz="2100" spc="-60" dirty="0">
                <a:latin typeface="Verdana"/>
                <a:cs typeface="Verdana"/>
              </a:rPr>
              <a:t>c</a:t>
            </a:r>
            <a:r>
              <a:rPr sz="2100" spc="-40" dirty="0">
                <a:latin typeface="Verdana"/>
                <a:cs typeface="Verdana"/>
              </a:rPr>
              <a:t>tion</a:t>
            </a:r>
            <a:r>
              <a:rPr sz="2100" spc="-185" dirty="0"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57</a:t>
            </a:fld>
            <a:endParaRPr spc="-100" dirty="0"/>
          </a:p>
        </p:txBody>
      </p:sp>
      <p:pic>
        <p:nvPicPr>
          <p:cNvPr id="20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41465"/>
            <a:ext cx="6228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001291"/>
                </a:solidFill>
              </a:rPr>
              <a:t>Why</a:t>
            </a:r>
            <a:r>
              <a:rPr sz="4800" spc="-85" dirty="0">
                <a:solidFill>
                  <a:srgbClr val="001291"/>
                </a:solidFill>
              </a:rPr>
              <a:t> </a:t>
            </a:r>
            <a:r>
              <a:rPr sz="4800" spc="-114" dirty="0">
                <a:solidFill>
                  <a:srgbClr val="001291"/>
                </a:solidFill>
              </a:rPr>
              <a:t>map</a:t>
            </a:r>
            <a:r>
              <a:rPr sz="4800" spc="-100" dirty="0">
                <a:solidFill>
                  <a:srgbClr val="001291"/>
                </a:solidFill>
              </a:rPr>
              <a:t> </a:t>
            </a:r>
            <a:r>
              <a:rPr sz="4800" spc="-165" dirty="0">
                <a:solidFill>
                  <a:srgbClr val="001291"/>
                </a:solidFill>
              </a:rPr>
              <a:t>projection?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98905" y="1645666"/>
            <a:ext cx="10297160" cy="4785995"/>
            <a:chOff x="898905" y="1645666"/>
            <a:chExt cx="10297160" cy="4785995"/>
          </a:xfrm>
        </p:grpSpPr>
        <p:sp>
          <p:nvSpPr>
            <p:cNvPr id="6" name="object 6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0" y="4773168"/>
                  </a:moveTo>
                  <a:lnTo>
                    <a:pt x="10283952" y="4773168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3928998"/>
              <a:ext cx="216408" cy="213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4660519"/>
              <a:ext cx="216408" cy="213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5392051"/>
              <a:ext cx="216408" cy="2133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83386" y="2002358"/>
            <a:ext cx="1005903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0695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map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projection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one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many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methods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used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represent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3-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dimensional </a:t>
            </a:r>
            <a:r>
              <a:rPr sz="2400" spc="-70" dirty="0">
                <a:latin typeface="Verdana"/>
                <a:cs typeface="Verdana"/>
              </a:rPr>
              <a:t>surface </a:t>
            </a:r>
            <a:r>
              <a:rPr sz="2400" spc="-20" dirty="0">
                <a:latin typeface="Verdana"/>
                <a:cs typeface="Verdana"/>
              </a:rPr>
              <a:t>of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105" dirty="0">
                <a:latin typeface="Verdana"/>
                <a:cs typeface="Verdana"/>
              </a:rPr>
              <a:t>earth </a:t>
            </a:r>
            <a:r>
              <a:rPr sz="2400" spc="-45" dirty="0">
                <a:latin typeface="Verdana"/>
                <a:cs typeface="Verdana"/>
              </a:rPr>
              <a:t>or </a:t>
            </a:r>
            <a:r>
              <a:rPr sz="2400" spc="-75" dirty="0">
                <a:latin typeface="Verdana"/>
                <a:cs typeface="Verdana"/>
              </a:rPr>
              <a:t>other </a:t>
            </a:r>
            <a:r>
              <a:rPr sz="2400" spc="-50" dirty="0">
                <a:latin typeface="Verdana"/>
                <a:cs typeface="Verdana"/>
              </a:rPr>
              <a:t>round </a:t>
            </a:r>
            <a:r>
              <a:rPr sz="2400" spc="-40" dirty="0">
                <a:latin typeface="Verdana"/>
                <a:cs typeface="Verdana"/>
              </a:rPr>
              <a:t>body </a:t>
            </a:r>
            <a:r>
              <a:rPr sz="2400" spc="-25" dirty="0">
                <a:latin typeface="Verdana"/>
                <a:cs typeface="Verdana"/>
              </a:rPr>
              <a:t>on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245" dirty="0">
                <a:latin typeface="Verdana"/>
                <a:cs typeface="Verdana"/>
              </a:rPr>
              <a:t>2- 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dimensional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plane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cartography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(mapmaking)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(Dempsey,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20" dirty="0">
                <a:latin typeface="Verdana"/>
                <a:cs typeface="Verdana"/>
              </a:rPr>
              <a:t>2002).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creation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map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projection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involves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three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steps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which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latin typeface="Verdana"/>
                <a:cs typeface="Verdana"/>
              </a:rPr>
              <a:t>in</a:t>
            </a:r>
            <a:r>
              <a:rPr sz="2400" spc="-20" dirty="0">
                <a:latin typeface="Verdana"/>
                <a:cs typeface="Verdana"/>
              </a:rPr>
              <a:t>f</a:t>
            </a:r>
            <a:r>
              <a:rPr sz="2400" spc="-75" dirty="0">
                <a:latin typeface="Verdana"/>
                <a:cs typeface="Verdana"/>
              </a:rPr>
              <a:t>ormat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lost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eac</a:t>
            </a:r>
            <a:r>
              <a:rPr sz="2400" spc="-85" dirty="0">
                <a:latin typeface="Verdana"/>
                <a:cs typeface="Verdana"/>
              </a:rPr>
              <a:t>h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s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90" dirty="0">
                <a:latin typeface="Verdana"/>
                <a:cs typeface="Verdana"/>
              </a:rPr>
              <a:t>ep:</a:t>
            </a:r>
            <a:endParaRPr sz="2400">
              <a:latin typeface="Verdana"/>
              <a:cs typeface="Verdana"/>
            </a:endParaRPr>
          </a:p>
          <a:p>
            <a:pPr marL="354965" marR="866775">
              <a:lnSpc>
                <a:spcPct val="100000"/>
              </a:lnSpc>
            </a:pPr>
            <a:r>
              <a:rPr sz="2400" spc="-55" dirty="0">
                <a:latin typeface="Verdana"/>
                <a:cs typeface="Verdana"/>
              </a:rPr>
              <a:t>Selection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model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shape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earth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round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body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(choosing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between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sphere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ellipsoid)</a:t>
            </a:r>
            <a:endParaRPr sz="24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</a:pPr>
            <a:r>
              <a:rPr sz="2400" spc="-60" dirty="0">
                <a:latin typeface="Verdana"/>
                <a:cs typeface="Verdana"/>
              </a:rPr>
              <a:t>Transform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geographic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coordinates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(longitude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latitude)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plane</a:t>
            </a:r>
            <a:endParaRPr sz="24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5" dirty="0">
                <a:latin typeface="Verdana"/>
                <a:cs typeface="Verdana"/>
              </a:rPr>
              <a:t>coordinates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(east</a:t>
            </a:r>
            <a:r>
              <a:rPr sz="2400" spc="-65" dirty="0">
                <a:latin typeface="Verdana"/>
                <a:cs typeface="Verdana"/>
              </a:rPr>
              <a:t>i</a:t>
            </a:r>
            <a:r>
              <a:rPr sz="2400" spc="-45" dirty="0">
                <a:latin typeface="Verdana"/>
                <a:cs typeface="Verdana"/>
              </a:rPr>
              <a:t>ngs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65" dirty="0">
                <a:latin typeface="Verdana"/>
                <a:cs typeface="Verdana"/>
              </a:rPr>
              <a:t>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n</a:t>
            </a:r>
            <a:r>
              <a:rPr sz="2400" spc="-60" dirty="0">
                <a:latin typeface="Verdana"/>
                <a:cs typeface="Verdana"/>
              </a:rPr>
              <a:t>orth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-130" dirty="0">
                <a:latin typeface="Verdana"/>
                <a:cs typeface="Verdana"/>
              </a:rPr>
              <a:t>ngs).</a:t>
            </a:r>
            <a:endParaRPr sz="2400">
              <a:latin typeface="Verdana"/>
              <a:cs typeface="Verdana"/>
            </a:endParaRPr>
          </a:p>
          <a:p>
            <a:pPr marL="354965" marR="101600">
              <a:lnSpc>
                <a:spcPct val="100000"/>
              </a:lnSpc>
            </a:pPr>
            <a:r>
              <a:rPr sz="2400" spc="-70" dirty="0">
                <a:latin typeface="Verdana"/>
                <a:cs typeface="Verdana"/>
              </a:rPr>
              <a:t>Reduce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scale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(in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manual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cartography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this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step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came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second,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digital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cartogr</a:t>
            </a:r>
            <a:r>
              <a:rPr sz="2400" spc="-100" dirty="0">
                <a:latin typeface="Verdana"/>
                <a:cs typeface="Verdana"/>
              </a:rPr>
              <a:t>a</a:t>
            </a:r>
            <a:r>
              <a:rPr sz="2400" spc="-40" dirty="0">
                <a:latin typeface="Verdana"/>
                <a:cs typeface="Verdana"/>
              </a:rPr>
              <a:t>p</a:t>
            </a:r>
            <a:r>
              <a:rPr sz="2400" spc="-50" dirty="0">
                <a:latin typeface="Verdana"/>
                <a:cs typeface="Verdana"/>
              </a:rPr>
              <a:t>h</a:t>
            </a:r>
            <a:r>
              <a:rPr sz="2400" spc="-85" dirty="0">
                <a:latin typeface="Verdana"/>
                <a:cs typeface="Verdana"/>
              </a:rPr>
              <a:t>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come</a:t>
            </a:r>
            <a:r>
              <a:rPr sz="2400" spc="-50" dirty="0">
                <a:latin typeface="Verdana"/>
                <a:cs typeface="Verdana"/>
              </a:rPr>
              <a:t>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last)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58</a:t>
            </a:fld>
            <a:endParaRPr spc="-100" dirty="0"/>
          </a:p>
        </p:txBody>
      </p:sp>
      <p:pic>
        <p:nvPicPr>
          <p:cNvPr id="13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856" y="572786"/>
            <a:ext cx="10318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solidFill>
                  <a:srgbClr val="001291"/>
                </a:solidFill>
              </a:rPr>
              <a:t>How</a:t>
            </a:r>
            <a:r>
              <a:rPr sz="2800" spc="-30" dirty="0">
                <a:solidFill>
                  <a:srgbClr val="001291"/>
                </a:solidFill>
              </a:rPr>
              <a:t> </a:t>
            </a:r>
            <a:r>
              <a:rPr sz="2800" spc="-100" dirty="0">
                <a:solidFill>
                  <a:srgbClr val="001291"/>
                </a:solidFill>
              </a:rPr>
              <a:t>projected</a:t>
            </a:r>
            <a:r>
              <a:rPr sz="2800" spc="-20" dirty="0">
                <a:solidFill>
                  <a:srgbClr val="001291"/>
                </a:solidFill>
              </a:rPr>
              <a:t> </a:t>
            </a:r>
            <a:r>
              <a:rPr sz="2800" spc="-80" dirty="0">
                <a:solidFill>
                  <a:srgbClr val="001291"/>
                </a:solidFill>
              </a:rPr>
              <a:t>coordinate</a:t>
            </a:r>
            <a:r>
              <a:rPr sz="2800" spc="-15" dirty="0">
                <a:solidFill>
                  <a:srgbClr val="001291"/>
                </a:solidFill>
              </a:rPr>
              <a:t> </a:t>
            </a:r>
            <a:r>
              <a:rPr sz="2800" spc="-60" dirty="0">
                <a:solidFill>
                  <a:srgbClr val="001291"/>
                </a:solidFill>
              </a:rPr>
              <a:t>systems</a:t>
            </a:r>
            <a:r>
              <a:rPr sz="2800" spc="-30" dirty="0">
                <a:solidFill>
                  <a:srgbClr val="001291"/>
                </a:solidFill>
              </a:rPr>
              <a:t> </a:t>
            </a:r>
            <a:r>
              <a:rPr sz="2800" spc="-75" dirty="0">
                <a:solidFill>
                  <a:srgbClr val="001291"/>
                </a:solidFill>
              </a:rPr>
              <a:t>work</a:t>
            </a:r>
            <a:r>
              <a:rPr sz="2800" spc="-30" dirty="0">
                <a:solidFill>
                  <a:srgbClr val="001291"/>
                </a:solidFill>
              </a:rPr>
              <a:t> </a:t>
            </a:r>
            <a:r>
              <a:rPr sz="2800" spc="-50" dirty="0">
                <a:solidFill>
                  <a:srgbClr val="001291"/>
                </a:solidFill>
              </a:rPr>
              <a:t>to</a:t>
            </a:r>
            <a:r>
              <a:rPr sz="2800" spc="-35" dirty="0">
                <a:solidFill>
                  <a:srgbClr val="001291"/>
                </a:solidFill>
              </a:rPr>
              <a:t> </a:t>
            </a:r>
            <a:r>
              <a:rPr sz="2800" spc="-80" dirty="0">
                <a:solidFill>
                  <a:srgbClr val="001291"/>
                </a:solidFill>
              </a:rPr>
              <a:t>locate</a:t>
            </a:r>
            <a:r>
              <a:rPr sz="2800" spc="-30" dirty="0">
                <a:solidFill>
                  <a:srgbClr val="001291"/>
                </a:solidFill>
              </a:rPr>
              <a:t> </a:t>
            </a:r>
            <a:r>
              <a:rPr sz="2800" spc="-70" dirty="0">
                <a:solidFill>
                  <a:srgbClr val="001291"/>
                </a:solidFill>
              </a:rPr>
              <a:t>positions?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98905" y="1645666"/>
            <a:ext cx="10297160" cy="4785995"/>
            <a:chOff x="898905" y="1645666"/>
            <a:chExt cx="10297160" cy="4785995"/>
          </a:xfrm>
        </p:grpSpPr>
        <p:sp>
          <p:nvSpPr>
            <p:cNvPr id="6" name="object 6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0" y="4773168"/>
                  </a:moveTo>
                  <a:lnTo>
                    <a:pt x="10283952" y="4773168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1917319"/>
              <a:ext cx="216408" cy="213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2648838"/>
              <a:ext cx="216408" cy="213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3380358"/>
              <a:ext cx="216408" cy="213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4111879"/>
              <a:ext cx="216408" cy="2133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" y="4477639"/>
              <a:ext cx="216408" cy="2133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26261" y="1819783"/>
            <a:ext cx="97809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531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Verdana"/>
                <a:cs typeface="Verdana"/>
              </a:rPr>
              <a:t>In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projected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coordinate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system,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locations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identified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by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x,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y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coordinates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grid,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w</a:t>
            </a:r>
            <a:r>
              <a:rPr sz="2400" spc="15" dirty="0">
                <a:latin typeface="Verdana"/>
                <a:cs typeface="Verdana"/>
              </a:rPr>
              <a:t>i</a:t>
            </a:r>
            <a:r>
              <a:rPr sz="2400" spc="-100" dirty="0">
                <a:latin typeface="Verdana"/>
                <a:cs typeface="Verdana"/>
              </a:rPr>
              <a:t>th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gin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a</a:t>
            </a:r>
            <a:r>
              <a:rPr sz="2400" spc="-105" dirty="0">
                <a:latin typeface="Verdana"/>
                <a:cs typeface="Verdana"/>
              </a:rPr>
              <a:t>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center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grid.</a:t>
            </a:r>
            <a:endParaRPr sz="2400" dirty="0">
              <a:latin typeface="Verdana"/>
              <a:cs typeface="Verdana"/>
            </a:endParaRPr>
          </a:p>
          <a:p>
            <a:pPr marL="12700" marR="1149985">
              <a:lnSpc>
                <a:spcPct val="100000"/>
              </a:lnSpc>
            </a:pPr>
            <a:r>
              <a:rPr sz="2400" spc="-70" dirty="0">
                <a:latin typeface="Verdana"/>
                <a:cs typeface="Verdana"/>
              </a:rPr>
              <a:t>Each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position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has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two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values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that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reference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that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central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location.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60" dirty="0">
                <a:latin typeface="Verdana"/>
                <a:cs typeface="Verdana"/>
              </a:rPr>
              <a:t>One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specifies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horizontal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position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other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its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vertical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Verdana"/>
                <a:cs typeface="Verdana"/>
              </a:rPr>
              <a:t>position.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55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two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values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called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x-coordinate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y-coordinate.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Using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this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notation,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coordinates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origin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x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65" dirty="0">
                <a:latin typeface="Verdana"/>
                <a:cs typeface="Verdana"/>
              </a:rPr>
              <a:t>=</a:t>
            </a:r>
            <a:r>
              <a:rPr sz="2400" spc="-45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0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65" dirty="0">
                <a:latin typeface="Verdana"/>
                <a:cs typeface="Verdana"/>
              </a:rPr>
              <a:t>=</a:t>
            </a:r>
            <a:r>
              <a:rPr sz="2400" spc="-47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0.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70" dirty="0">
                <a:latin typeface="Verdana"/>
                <a:cs typeface="Verdana"/>
              </a:rPr>
              <a:t>left </a:t>
            </a:r>
            <a:r>
              <a:rPr sz="2400" spc="-75" dirty="0">
                <a:latin typeface="Verdana"/>
                <a:cs typeface="Verdana"/>
              </a:rPr>
              <a:t>figure,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70" dirty="0">
                <a:latin typeface="Verdana"/>
                <a:cs typeface="Verdana"/>
              </a:rPr>
              <a:t>values </a:t>
            </a:r>
            <a:r>
              <a:rPr sz="2400" spc="-215" dirty="0">
                <a:latin typeface="Verdana"/>
                <a:cs typeface="Verdana"/>
              </a:rPr>
              <a:t>(-4452924.3, </a:t>
            </a:r>
            <a:r>
              <a:rPr sz="2400" spc="-210" dirty="0">
                <a:latin typeface="Verdana"/>
                <a:cs typeface="Verdana"/>
              </a:rPr>
              <a:t>4838290.1) </a:t>
            </a:r>
            <a:r>
              <a:rPr sz="2400" spc="-60" dirty="0">
                <a:latin typeface="Verdana"/>
                <a:cs typeface="Verdana"/>
              </a:rPr>
              <a:t>indicates </a:t>
            </a:r>
            <a:r>
              <a:rPr sz="2400" spc="-105" dirty="0">
                <a:latin typeface="Verdana"/>
                <a:cs typeface="Verdana"/>
              </a:rPr>
              <a:t>the 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location </a:t>
            </a:r>
            <a:r>
              <a:rPr sz="2400" spc="-195" dirty="0">
                <a:latin typeface="Verdana"/>
                <a:cs typeface="Verdana"/>
              </a:rPr>
              <a:t>(x, y) </a:t>
            </a:r>
            <a:r>
              <a:rPr sz="2400" spc="-20" dirty="0">
                <a:latin typeface="Verdana"/>
                <a:cs typeface="Verdana"/>
              </a:rPr>
              <a:t>of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75" dirty="0">
                <a:latin typeface="Verdana"/>
                <a:cs typeface="Verdana"/>
              </a:rPr>
              <a:t>green </a:t>
            </a:r>
            <a:r>
              <a:rPr sz="2400" spc="-70" dirty="0">
                <a:latin typeface="Verdana"/>
                <a:cs typeface="Verdana"/>
              </a:rPr>
              <a:t>point. </a:t>
            </a:r>
            <a:r>
              <a:rPr sz="2400" spc="-55" dirty="0">
                <a:latin typeface="Verdana"/>
                <a:cs typeface="Verdana"/>
              </a:rPr>
              <a:t>The </a:t>
            </a:r>
            <a:r>
              <a:rPr sz="2400" spc="-80" dirty="0">
                <a:latin typeface="Verdana"/>
                <a:cs typeface="Verdana"/>
              </a:rPr>
              <a:t>negative </a:t>
            </a:r>
            <a:r>
              <a:rPr sz="2400" spc="-75" dirty="0">
                <a:latin typeface="Verdana"/>
                <a:cs typeface="Verdana"/>
              </a:rPr>
              <a:t>value </a:t>
            </a:r>
            <a:r>
              <a:rPr sz="2400" spc="-60" dirty="0">
                <a:latin typeface="Verdana"/>
                <a:cs typeface="Verdana"/>
              </a:rPr>
              <a:t>indicates </a:t>
            </a:r>
            <a:r>
              <a:rPr sz="2400" spc="-114" dirty="0">
                <a:latin typeface="Verdana"/>
                <a:cs typeface="Verdana"/>
              </a:rPr>
              <a:t>that 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45" dirty="0">
                <a:latin typeface="Verdana"/>
                <a:cs typeface="Verdana"/>
              </a:rPr>
              <a:t>point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70" dirty="0">
                <a:latin typeface="Verdana"/>
                <a:cs typeface="Verdana"/>
              </a:rPr>
              <a:t>to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70" dirty="0">
                <a:latin typeface="Verdana"/>
                <a:cs typeface="Verdana"/>
              </a:rPr>
              <a:t>left </a:t>
            </a:r>
            <a:r>
              <a:rPr sz="2400" spc="-145" dirty="0">
                <a:latin typeface="Verdana"/>
                <a:cs typeface="Verdana"/>
              </a:rPr>
              <a:t>(west) </a:t>
            </a:r>
            <a:r>
              <a:rPr sz="2400" spc="-20" dirty="0">
                <a:latin typeface="Verdana"/>
                <a:cs typeface="Verdana"/>
              </a:rPr>
              <a:t>of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80" dirty="0">
                <a:latin typeface="Verdana"/>
                <a:cs typeface="Verdana"/>
              </a:rPr>
              <a:t>central </a:t>
            </a:r>
            <a:r>
              <a:rPr sz="2400" spc="-90" dirty="0">
                <a:latin typeface="Verdana"/>
                <a:cs typeface="Verdana"/>
              </a:rPr>
              <a:t>y axes </a:t>
            </a:r>
            <a:r>
              <a:rPr sz="2400" spc="-45" dirty="0">
                <a:latin typeface="Verdana"/>
                <a:cs typeface="Verdana"/>
              </a:rPr>
              <a:t>indicating 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</a:t>
            </a:r>
            <a:r>
              <a:rPr sz="2400" spc="-85" dirty="0">
                <a:latin typeface="Verdana"/>
                <a:cs typeface="Verdana"/>
              </a:rPr>
              <a:t>e</a:t>
            </a:r>
            <a:r>
              <a:rPr sz="2400" spc="-70" dirty="0">
                <a:latin typeface="Verdana"/>
                <a:cs typeface="Verdana"/>
              </a:rPr>
              <a:t>g</a:t>
            </a:r>
            <a:r>
              <a:rPr sz="2400" spc="-80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ti</a:t>
            </a:r>
            <a:r>
              <a:rPr sz="2400" spc="-95" dirty="0">
                <a:latin typeface="Verdana"/>
                <a:cs typeface="Verdana"/>
              </a:rPr>
              <a:t>v</a:t>
            </a:r>
            <a:r>
              <a:rPr sz="2400" spc="-90" dirty="0">
                <a:latin typeface="Verdana"/>
                <a:cs typeface="Verdana"/>
              </a:rPr>
              <a:t>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x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v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lues.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59</a:t>
            </a:fld>
            <a:endParaRPr spc="-100" dirty="0"/>
          </a:p>
        </p:txBody>
      </p:sp>
      <p:pic>
        <p:nvPicPr>
          <p:cNvPr id="15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1881"/>
            <a:ext cx="8692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>
                <a:solidFill>
                  <a:srgbClr val="8F0041"/>
                </a:solidFill>
              </a:rPr>
              <a:t>Types</a:t>
            </a:r>
            <a:r>
              <a:rPr sz="4000" spc="-70" dirty="0">
                <a:solidFill>
                  <a:srgbClr val="8F0041"/>
                </a:solidFill>
              </a:rPr>
              <a:t> </a:t>
            </a:r>
            <a:r>
              <a:rPr sz="4000" spc="-114" dirty="0">
                <a:solidFill>
                  <a:srgbClr val="8F0041"/>
                </a:solidFill>
              </a:rPr>
              <a:t>of</a:t>
            </a:r>
            <a:r>
              <a:rPr sz="4000" spc="-60" dirty="0">
                <a:solidFill>
                  <a:srgbClr val="8F0041"/>
                </a:solidFill>
              </a:rPr>
              <a:t> </a:t>
            </a:r>
            <a:r>
              <a:rPr sz="4000" spc="-80" dirty="0">
                <a:solidFill>
                  <a:srgbClr val="8F0041"/>
                </a:solidFill>
              </a:rPr>
              <a:t>Questions</a:t>
            </a:r>
            <a:r>
              <a:rPr sz="4000" spc="-60" dirty="0">
                <a:solidFill>
                  <a:srgbClr val="8F0041"/>
                </a:solidFill>
              </a:rPr>
              <a:t> </a:t>
            </a:r>
            <a:r>
              <a:rPr sz="4000" spc="-190" dirty="0">
                <a:solidFill>
                  <a:srgbClr val="8F0041"/>
                </a:solidFill>
              </a:rPr>
              <a:t>GIS</a:t>
            </a:r>
            <a:r>
              <a:rPr sz="4000" spc="-65" dirty="0">
                <a:solidFill>
                  <a:srgbClr val="8F0041"/>
                </a:solidFill>
              </a:rPr>
              <a:t> </a:t>
            </a:r>
            <a:r>
              <a:rPr sz="4000" spc="-135" dirty="0">
                <a:solidFill>
                  <a:srgbClr val="8F0041"/>
                </a:solidFill>
              </a:rPr>
              <a:t>can</a:t>
            </a:r>
            <a:r>
              <a:rPr sz="4000" spc="-80" dirty="0">
                <a:solidFill>
                  <a:srgbClr val="8F0041"/>
                </a:solidFill>
              </a:rPr>
              <a:t> </a:t>
            </a:r>
            <a:r>
              <a:rPr sz="4000" spc="-70" dirty="0">
                <a:solidFill>
                  <a:srgbClr val="8F0041"/>
                </a:solidFill>
              </a:rPr>
              <a:t>Answer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761" y="13373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64082" y="1659382"/>
            <a:ext cx="9324340" cy="4810760"/>
            <a:chOff x="1164082" y="1659382"/>
            <a:chExt cx="9324340" cy="4810760"/>
          </a:xfrm>
        </p:grpSpPr>
        <p:sp>
          <p:nvSpPr>
            <p:cNvPr id="6" name="object 6"/>
            <p:cNvSpPr/>
            <p:nvPr/>
          </p:nvSpPr>
          <p:spPr>
            <a:xfrm>
              <a:off x="1170432" y="1665732"/>
              <a:ext cx="9311640" cy="4798060"/>
            </a:xfrm>
            <a:custGeom>
              <a:avLst/>
              <a:gdLst/>
              <a:ahLst/>
              <a:cxnLst/>
              <a:rect l="l" t="t" r="r" b="b"/>
              <a:pathLst>
                <a:path w="9311640" h="4798060">
                  <a:moveTo>
                    <a:pt x="9311640" y="0"/>
                  </a:moveTo>
                  <a:lnTo>
                    <a:pt x="0" y="0"/>
                  </a:lnTo>
                  <a:lnTo>
                    <a:pt x="0" y="4797552"/>
                  </a:lnTo>
                  <a:lnTo>
                    <a:pt x="9311640" y="4797552"/>
                  </a:lnTo>
                  <a:lnTo>
                    <a:pt x="9311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0432" y="1665732"/>
              <a:ext cx="9311640" cy="4798060"/>
            </a:xfrm>
            <a:custGeom>
              <a:avLst/>
              <a:gdLst/>
              <a:ahLst/>
              <a:cxnLst/>
              <a:rect l="l" t="t" r="r" b="b"/>
              <a:pathLst>
                <a:path w="9311640" h="4798060">
                  <a:moveTo>
                    <a:pt x="0" y="4797552"/>
                  </a:moveTo>
                  <a:lnTo>
                    <a:pt x="9311640" y="4797552"/>
                  </a:lnTo>
                  <a:lnTo>
                    <a:pt x="9311640" y="0"/>
                  </a:lnTo>
                  <a:lnTo>
                    <a:pt x="0" y="0"/>
                  </a:lnTo>
                  <a:lnTo>
                    <a:pt x="0" y="47975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05" y="1895729"/>
              <a:ext cx="254508" cy="2484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05" y="2322449"/>
              <a:ext cx="254508" cy="248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05" y="2749169"/>
              <a:ext cx="254508" cy="2484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05" y="3596513"/>
              <a:ext cx="254508" cy="248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05" y="4456049"/>
              <a:ext cx="254508" cy="2484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707007" y="1782521"/>
            <a:ext cx="8120380" cy="3013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9014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Verdana"/>
                <a:cs typeface="Verdana"/>
              </a:rPr>
              <a:t>Where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it?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340" dirty="0">
                <a:latin typeface="Verdana"/>
                <a:cs typeface="Verdana"/>
              </a:rPr>
              <a:t>(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loc</a:t>
            </a:r>
            <a:r>
              <a:rPr sz="2800" spc="-45" dirty="0">
                <a:latin typeface="Verdana"/>
                <a:cs typeface="Verdana"/>
              </a:rPr>
              <a:t>a</a:t>
            </a:r>
            <a:r>
              <a:rPr sz="2800" spc="-55" dirty="0">
                <a:latin typeface="Verdana"/>
                <a:cs typeface="Verdana"/>
              </a:rPr>
              <a:t>tion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in</a:t>
            </a:r>
            <a:r>
              <a:rPr sz="2800" spc="-50" dirty="0">
                <a:latin typeface="Verdana"/>
                <a:cs typeface="Verdana"/>
              </a:rPr>
              <a:t>d</a:t>
            </a:r>
            <a:r>
              <a:rPr sz="2800" spc="-55" dirty="0">
                <a:latin typeface="Verdana"/>
                <a:cs typeface="Verdana"/>
              </a:rPr>
              <a:t>ic</a:t>
            </a:r>
            <a:r>
              <a:rPr sz="2800" spc="-75" dirty="0">
                <a:latin typeface="Verdana"/>
                <a:cs typeface="Verdana"/>
              </a:rPr>
              <a:t>a</a:t>
            </a:r>
            <a:r>
              <a:rPr sz="2800" spc="-140" dirty="0">
                <a:latin typeface="Verdana"/>
                <a:cs typeface="Verdana"/>
              </a:rPr>
              <a:t>tor)  </a:t>
            </a:r>
            <a:r>
              <a:rPr sz="2800" spc="-85" dirty="0">
                <a:latin typeface="Verdana"/>
                <a:cs typeface="Verdana"/>
              </a:rPr>
              <a:t>What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90" dirty="0">
                <a:latin typeface="Verdana"/>
                <a:cs typeface="Verdana"/>
              </a:rPr>
              <a:t>a</a:t>
            </a:r>
            <a:r>
              <a:rPr sz="2800" spc="-114" dirty="0">
                <a:latin typeface="Verdana"/>
                <a:cs typeface="Verdana"/>
              </a:rPr>
              <a:t>t</a:t>
            </a:r>
            <a:r>
              <a:rPr sz="2800" spc="-130" dirty="0">
                <a:latin typeface="Verdana"/>
                <a:cs typeface="Verdana"/>
              </a:rPr>
              <a:t>?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345" dirty="0">
                <a:latin typeface="Verdana"/>
                <a:cs typeface="Verdana"/>
              </a:rPr>
              <a:t>(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a</a:t>
            </a:r>
            <a:r>
              <a:rPr sz="2800" spc="-175" dirty="0">
                <a:latin typeface="Verdana"/>
                <a:cs typeface="Verdana"/>
              </a:rPr>
              <a:t>t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a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spec</a:t>
            </a:r>
            <a:r>
              <a:rPr sz="2800" spc="-25" dirty="0">
                <a:latin typeface="Verdana"/>
                <a:cs typeface="Verdana"/>
              </a:rPr>
              <a:t>i</a:t>
            </a:r>
            <a:r>
              <a:rPr sz="2800" spc="-40" dirty="0">
                <a:latin typeface="Verdana"/>
                <a:cs typeface="Verdana"/>
              </a:rPr>
              <a:t>fic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loc</a:t>
            </a:r>
            <a:r>
              <a:rPr sz="2800" spc="-50" dirty="0">
                <a:latin typeface="Verdana"/>
                <a:cs typeface="Verdana"/>
              </a:rPr>
              <a:t>a</a:t>
            </a:r>
            <a:r>
              <a:rPr sz="2800" spc="-114" dirty="0">
                <a:latin typeface="Verdana"/>
                <a:cs typeface="Verdana"/>
              </a:rPr>
              <a:t>tion)</a:t>
            </a:r>
            <a:endParaRPr sz="2800">
              <a:latin typeface="Verdana"/>
              <a:cs typeface="Verdana"/>
            </a:endParaRPr>
          </a:p>
          <a:p>
            <a:pPr marL="12700" marR="763905">
              <a:lnSpc>
                <a:spcPct val="100000"/>
              </a:lnSpc>
              <a:spcBef>
                <a:spcPts val="5"/>
              </a:spcBef>
            </a:pPr>
            <a:r>
              <a:rPr sz="2800" spc="-85" dirty="0">
                <a:latin typeface="Verdana"/>
                <a:cs typeface="Verdana"/>
              </a:rPr>
              <a:t>What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has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changed?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90" dirty="0">
                <a:latin typeface="Verdana"/>
                <a:cs typeface="Verdana"/>
              </a:rPr>
              <a:t>(</a:t>
            </a:r>
            <a:r>
              <a:rPr sz="2800" spc="-210" dirty="0">
                <a:latin typeface="Verdana"/>
                <a:cs typeface="Verdana"/>
              </a:rPr>
              <a:t>c</a:t>
            </a:r>
            <a:r>
              <a:rPr sz="2800" spc="-80" dirty="0">
                <a:latin typeface="Verdana"/>
                <a:cs typeface="Verdana"/>
              </a:rPr>
              <a:t>hanges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over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65" dirty="0">
                <a:latin typeface="Verdana"/>
                <a:cs typeface="Verdana"/>
              </a:rPr>
              <a:t>i</a:t>
            </a:r>
            <a:r>
              <a:rPr sz="2800" spc="-100" dirty="0">
                <a:latin typeface="Verdana"/>
                <a:cs typeface="Verdana"/>
              </a:rPr>
              <a:t>me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90" dirty="0">
                <a:latin typeface="Verdana"/>
                <a:cs typeface="Verdana"/>
              </a:rPr>
              <a:t>a</a:t>
            </a:r>
            <a:r>
              <a:rPr sz="2800" spc="-120" dirty="0">
                <a:latin typeface="Verdana"/>
                <a:cs typeface="Verdana"/>
              </a:rPr>
              <a:t>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a  </a:t>
            </a:r>
            <a:r>
              <a:rPr sz="2800" spc="-60" dirty="0">
                <a:latin typeface="Verdana"/>
                <a:cs typeface="Verdana"/>
              </a:rPr>
              <a:t>spec</a:t>
            </a:r>
            <a:r>
              <a:rPr sz="2800" spc="-25" dirty="0">
                <a:latin typeface="Verdana"/>
                <a:cs typeface="Verdana"/>
              </a:rPr>
              <a:t>i</a:t>
            </a:r>
            <a:r>
              <a:rPr sz="2800" spc="-35" dirty="0">
                <a:latin typeface="Verdana"/>
                <a:cs typeface="Verdana"/>
              </a:rPr>
              <a:t>fic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loca</a:t>
            </a:r>
            <a:r>
              <a:rPr sz="2800" spc="-55" dirty="0">
                <a:latin typeface="Verdana"/>
                <a:cs typeface="Verdana"/>
              </a:rPr>
              <a:t>t</a:t>
            </a:r>
            <a:r>
              <a:rPr sz="2800" spc="-15" dirty="0">
                <a:latin typeface="Verdana"/>
                <a:cs typeface="Verdana"/>
              </a:rPr>
              <a:t>io</a:t>
            </a:r>
            <a:r>
              <a:rPr sz="2800" spc="-30" dirty="0">
                <a:latin typeface="Verdana"/>
                <a:cs typeface="Verdana"/>
              </a:rPr>
              <a:t>n</a:t>
            </a:r>
            <a:r>
              <a:rPr sz="2800" spc="-340" dirty="0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ts val="3360"/>
              </a:lnSpc>
              <a:spcBef>
                <a:spcPts val="65"/>
              </a:spcBef>
            </a:pPr>
            <a:r>
              <a:rPr sz="2800" spc="-85" dirty="0">
                <a:latin typeface="Verdana"/>
                <a:cs typeface="Verdana"/>
              </a:rPr>
              <a:t>What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pat</a:t>
            </a:r>
            <a:r>
              <a:rPr sz="2800" spc="-95" dirty="0">
                <a:latin typeface="Verdana"/>
                <a:cs typeface="Verdana"/>
              </a:rPr>
              <a:t>t</a:t>
            </a:r>
            <a:r>
              <a:rPr sz="2800" spc="-135" dirty="0">
                <a:latin typeface="Verdana"/>
                <a:cs typeface="Verdana"/>
              </a:rPr>
              <a:t>e</a:t>
            </a:r>
            <a:r>
              <a:rPr sz="2800" spc="-90" dirty="0">
                <a:latin typeface="Verdana"/>
                <a:cs typeface="Verdana"/>
              </a:rPr>
              <a:t>r</a:t>
            </a:r>
            <a:r>
              <a:rPr sz="2800" spc="-65" dirty="0">
                <a:latin typeface="Verdana"/>
                <a:cs typeface="Verdana"/>
              </a:rPr>
              <a:t>ns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an</a:t>
            </a:r>
            <a:r>
              <a:rPr sz="2800" spc="-80" dirty="0">
                <a:latin typeface="Verdana"/>
                <a:cs typeface="Verdana"/>
              </a:rPr>
              <a:t>d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r</a:t>
            </a:r>
            <a:r>
              <a:rPr sz="2800" spc="-125" dirty="0">
                <a:latin typeface="Verdana"/>
                <a:cs typeface="Verdana"/>
              </a:rPr>
              <a:t>e</a:t>
            </a:r>
            <a:r>
              <a:rPr sz="2800" spc="-105" dirty="0">
                <a:latin typeface="Verdana"/>
                <a:cs typeface="Verdana"/>
              </a:rPr>
              <a:t>la</a:t>
            </a:r>
            <a:r>
              <a:rPr sz="2800" spc="-85" dirty="0">
                <a:latin typeface="Verdana"/>
                <a:cs typeface="Verdana"/>
              </a:rPr>
              <a:t>t</a:t>
            </a:r>
            <a:r>
              <a:rPr sz="2800" spc="-30" dirty="0">
                <a:latin typeface="Verdana"/>
                <a:cs typeface="Verdana"/>
              </a:rPr>
              <a:t>ions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e</a:t>
            </a:r>
            <a:r>
              <a:rPr sz="2800" spc="-100" dirty="0">
                <a:latin typeface="Verdana"/>
                <a:cs typeface="Verdana"/>
              </a:rPr>
              <a:t>x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30" dirty="0">
                <a:latin typeface="Verdana"/>
                <a:cs typeface="Verdana"/>
              </a:rPr>
              <a:t>s</a:t>
            </a:r>
            <a:r>
              <a:rPr sz="2800" spc="-155" dirty="0">
                <a:latin typeface="Verdana"/>
                <a:cs typeface="Verdana"/>
              </a:rPr>
              <a:t>t?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310" dirty="0">
                <a:latin typeface="Verdana"/>
                <a:cs typeface="Verdana"/>
              </a:rPr>
              <a:t>(</a:t>
            </a:r>
            <a:r>
              <a:rPr sz="2800" spc="-5" dirty="0">
                <a:latin typeface="Calibri"/>
                <a:cs typeface="Calibri"/>
              </a:rPr>
              <a:t>measur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0" dirty="0">
                <a:latin typeface="Calibri"/>
                <a:cs typeface="Calibri"/>
              </a:rPr>
              <a:t>quantifying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relationships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00"/>
              </a:lnSpc>
            </a:pPr>
            <a:r>
              <a:rPr sz="2800" spc="-85" dirty="0">
                <a:latin typeface="Verdana"/>
                <a:cs typeface="Verdana"/>
              </a:rPr>
              <a:t>What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if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85" dirty="0">
                <a:latin typeface="Verdana"/>
                <a:cs typeface="Verdana"/>
              </a:rPr>
              <a:t>…?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345" dirty="0">
                <a:latin typeface="Verdana"/>
                <a:cs typeface="Verdana"/>
              </a:rPr>
              <a:t>(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m</a:t>
            </a:r>
            <a:r>
              <a:rPr sz="2800" spc="-15" dirty="0">
                <a:latin typeface="Verdana"/>
                <a:cs typeface="Verdana"/>
              </a:rPr>
              <a:t>o</a:t>
            </a:r>
            <a:r>
              <a:rPr sz="2800" spc="-25" dirty="0">
                <a:latin typeface="Verdana"/>
                <a:cs typeface="Verdana"/>
              </a:rPr>
              <a:t>d</a:t>
            </a:r>
            <a:r>
              <a:rPr sz="2800" spc="-45" dirty="0">
                <a:latin typeface="Verdana"/>
                <a:cs typeface="Verdana"/>
              </a:rPr>
              <a:t>el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55" dirty="0">
                <a:latin typeface="Verdana"/>
                <a:cs typeface="Verdana"/>
              </a:rPr>
              <a:t>ng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or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a</a:t>
            </a:r>
            <a:r>
              <a:rPr sz="2800" spc="-80" dirty="0">
                <a:latin typeface="Verdana"/>
                <a:cs typeface="Verdana"/>
              </a:rPr>
              <a:t>s</a:t>
            </a:r>
            <a:r>
              <a:rPr sz="2800" spc="-90" dirty="0">
                <a:latin typeface="Verdana"/>
                <a:cs typeface="Verdana"/>
              </a:rPr>
              <a:t>sumption)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26469" y="6431572"/>
            <a:ext cx="161290" cy="2146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200" b="1" spc="-100" dirty="0">
                <a:solidFill>
                  <a:srgbClr val="888888"/>
                </a:solidFill>
                <a:latin typeface="Tahoma"/>
                <a:cs typeface="Tahoma"/>
              </a:rPr>
              <a:t>6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15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287" y="-64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8540" y="374269"/>
            <a:ext cx="2988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85" dirty="0">
                <a:solidFill>
                  <a:srgbClr val="001291"/>
                </a:solidFill>
              </a:rPr>
              <a:t>GCS</a:t>
            </a:r>
            <a:r>
              <a:rPr sz="4000" spc="-105" dirty="0">
                <a:solidFill>
                  <a:srgbClr val="001291"/>
                </a:solidFill>
              </a:rPr>
              <a:t> </a:t>
            </a:r>
            <a:r>
              <a:rPr sz="4000" spc="60" dirty="0">
                <a:solidFill>
                  <a:srgbClr val="001291"/>
                </a:solidFill>
              </a:rPr>
              <a:t>Vs</a:t>
            </a:r>
            <a:r>
              <a:rPr sz="4000" spc="-90" dirty="0">
                <a:solidFill>
                  <a:srgbClr val="001291"/>
                </a:solidFill>
              </a:rPr>
              <a:t> </a:t>
            </a:r>
            <a:r>
              <a:rPr sz="4000" spc="-25" dirty="0">
                <a:solidFill>
                  <a:srgbClr val="001291"/>
                </a:solidFill>
              </a:rPr>
              <a:t>PCS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508760"/>
            <a:ext cx="3840480" cy="91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98905" y="1645666"/>
            <a:ext cx="10297160" cy="4785995"/>
            <a:chOff x="898905" y="1645666"/>
            <a:chExt cx="10297160" cy="4785995"/>
          </a:xfrm>
        </p:grpSpPr>
        <p:sp>
          <p:nvSpPr>
            <p:cNvPr id="6" name="object 6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0" y="4773168"/>
                  </a:moveTo>
                  <a:lnTo>
                    <a:pt x="10283952" y="4773168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79194" y="1673098"/>
            <a:ext cx="4914265" cy="567690"/>
          </a:xfrm>
          <a:prstGeom prst="rect">
            <a:avLst/>
          </a:prstGeom>
          <a:solidFill>
            <a:srgbClr val="814DFF"/>
          </a:solidFill>
        </p:spPr>
        <p:txBody>
          <a:bodyPr vert="horz" wrap="square" lIns="0" tIns="736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80"/>
              </a:spcBef>
            </a:pPr>
            <a:r>
              <a:rPr sz="2400" b="1" spc="50" dirty="0">
                <a:solidFill>
                  <a:srgbClr val="FFFFFF"/>
                </a:solidFill>
                <a:latin typeface="Tahoma"/>
                <a:cs typeface="Tahoma"/>
              </a:rPr>
              <a:t>GCS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79194" y="2291842"/>
            <a:ext cx="4914265" cy="3439160"/>
            <a:chOff x="1679194" y="2291842"/>
            <a:chExt cx="4914265" cy="3439160"/>
          </a:xfrm>
        </p:grpSpPr>
        <p:sp>
          <p:nvSpPr>
            <p:cNvPr id="10" name="object 10"/>
            <p:cNvSpPr/>
            <p:nvPr/>
          </p:nvSpPr>
          <p:spPr>
            <a:xfrm>
              <a:off x="1685544" y="2298192"/>
              <a:ext cx="4901565" cy="3426460"/>
            </a:xfrm>
            <a:custGeom>
              <a:avLst/>
              <a:gdLst/>
              <a:ahLst/>
              <a:cxnLst/>
              <a:rect l="l" t="t" r="r" b="b"/>
              <a:pathLst>
                <a:path w="4901565" h="3426460">
                  <a:moveTo>
                    <a:pt x="4901183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4901183" y="3425952"/>
                  </a:lnTo>
                  <a:lnTo>
                    <a:pt x="4901183" y="0"/>
                  </a:lnTo>
                  <a:close/>
                </a:path>
              </a:pathLst>
            </a:custGeom>
            <a:solidFill>
              <a:srgbClr val="D7D0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5544" y="2298192"/>
              <a:ext cx="4901565" cy="3426460"/>
            </a:xfrm>
            <a:custGeom>
              <a:avLst/>
              <a:gdLst/>
              <a:ahLst/>
              <a:cxnLst/>
              <a:rect l="l" t="t" r="r" b="b"/>
              <a:pathLst>
                <a:path w="4901565" h="3426460">
                  <a:moveTo>
                    <a:pt x="0" y="3425952"/>
                  </a:moveTo>
                  <a:lnTo>
                    <a:pt x="4901183" y="3425952"/>
                  </a:lnTo>
                  <a:lnTo>
                    <a:pt x="4901183" y="0"/>
                  </a:lnTo>
                  <a:lnTo>
                    <a:pt x="0" y="0"/>
                  </a:lnTo>
                  <a:lnTo>
                    <a:pt x="0" y="3425952"/>
                  </a:lnTo>
                  <a:close/>
                </a:path>
              </a:pathLst>
            </a:custGeom>
            <a:ln w="12700">
              <a:solidFill>
                <a:srgbClr val="D7D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269" y="2520569"/>
              <a:ext cx="152400" cy="1417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269" y="3313049"/>
              <a:ext cx="152400" cy="1417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269" y="3729101"/>
              <a:ext cx="152400" cy="1417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269" y="4143629"/>
              <a:ext cx="152400" cy="1417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269" y="4559681"/>
              <a:ext cx="152400" cy="141731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64160" marR="113030">
              <a:lnSpc>
                <a:spcPct val="155000"/>
              </a:lnSpc>
              <a:spcBef>
                <a:spcPts val="300"/>
              </a:spcBef>
            </a:pPr>
            <a:r>
              <a:rPr spc="-60" dirty="0"/>
              <a:t>Objects</a:t>
            </a:r>
            <a:r>
              <a:rPr spc="245" dirty="0"/>
              <a:t> </a:t>
            </a:r>
            <a:r>
              <a:rPr spc="-75" dirty="0"/>
              <a:t>are</a:t>
            </a:r>
            <a:r>
              <a:rPr spc="245" dirty="0"/>
              <a:t> </a:t>
            </a:r>
            <a:r>
              <a:rPr spc="-45" dirty="0"/>
              <a:t>located</a:t>
            </a:r>
            <a:r>
              <a:rPr spc="250" dirty="0"/>
              <a:t> </a:t>
            </a:r>
            <a:r>
              <a:rPr spc="-20" dirty="0"/>
              <a:t>on</a:t>
            </a:r>
            <a:r>
              <a:rPr spc="235" dirty="0"/>
              <a:t> </a:t>
            </a:r>
            <a:r>
              <a:rPr spc="-70" dirty="0"/>
              <a:t>the</a:t>
            </a:r>
            <a:r>
              <a:rPr spc="240" dirty="0"/>
              <a:t> </a:t>
            </a:r>
            <a:r>
              <a:rPr spc="-135" dirty="0"/>
              <a:t>3-D</a:t>
            </a:r>
            <a:r>
              <a:rPr spc="245" dirty="0"/>
              <a:t> </a:t>
            </a:r>
            <a:r>
              <a:rPr spc="-30" dirty="0"/>
              <a:t>model</a:t>
            </a:r>
            <a:r>
              <a:rPr spc="245" dirty="0"/>
              <a:t> </a:t>
            </a:r>
            <a:r>
              <a:rPr spc="-15" dirty="0"/>
              <a:t>of</a:t>
            </a:r>
            <a:r>
              <a:rPr spc="235" dirty="0"/>
              <a:t> </a:t>
            </a:r>
            <a:r>
              <a:rPr spc="-70" dirty="0"/>
              <a:t>the </a:t>
            </a:r>
            <a:r>
              <a:rPr spc="-545" dirty="0"/>
              <a:t> </a:t>
            </a:r>
            <a:r>
              <a:rPr spc="-65" dirty="0"/>
              <a:t>Earth</a:t>
            </a:r>
          </a:p>
          <a:p>
            <a:pPr marL="264160">
              <a:lnSpc>
                <a:spcPct val="100000"/>
              </a:lnSpc>
              <a:spcBef>
                <a:spcPts val="1345"/>
              </a:spcBef>
            </a:pPr>
            <a:r>
              <a:rPr spc="60" dirty="0"/>
              <a:t>U</a:t>
            </a:r>
            <a:r>
              <a:rPr spc="-35" dirty="0"/>
              <a:t>s</a:t>
            </a:r>
            <a:r>
              <a:rPr spc="-60" dirty="0"/>
              <a:t>e</a:t>
            </a:r>
            <a:r>
              <a:rPr spc="-50" dirty="0"/>
              <a:t>s</a:t>
            </a:r>
            <a:r>
              <a:rPr spc="-114" dirty="0"/>
              <a:t> </a:t>
            </a:r>
            <a:r>
              <a:rPr dirty="0"/>
              <a:t>lo</a:t>
            </a:r>
            <a:r>
              <a:rPr spc="-30" dirty="0"/>
              <a:t>n</a:t>
            </a:r>
            <a:r>
              <a:rPr spc="-40" dirty="0"/>
              <a:t>g</a:t>
            </a:r>
            <a:r>
              <a:rPr spc="-35" dirty="0"/>
              <a:t>it</a:t>
            </a:r>
            <a:r>
              <a:rPr spc="-75" dirty="0"/>
              <a:t>u</a:t>
            </a:r>
            <a:r>
              <a:rPr spc="-45" dirty="0"/>
              <a:t>de</a:t>
            </a:r>
            <a:r>
              <a:rPr spc="-90" dirty="0"/>
              <a:t> </a:t>
            </a:r>
            <a:r>
              <a:rPr spc="-60" dirty="0"/>
              <a:t>an</a:t>
            </a:r>
            <a:r>
              <a:rPr spc="-25" dirty="0"/>
              <a:t>d</a:t>
            </a:r>
            <a:r>
              <a:rPr spc="-114" dirty="0"/>
              <a:t> </a:t>
            </a:r>
            <a:r>
              <a:rPr spc="-60" dirty="0"/>
              <a:t>lat</a:t>
            </a:r>
            <a:r>
              <a:rPr spc="-35" dirty="0"/>
              <a:t>it</a:t>
            </a:r>
            <a:r>
              <a:rPr spc="-75" dirty="0"/>
              <a:t>u</a:t>
            </a:r>
            <a:r>
              <a:rPr spc="-45" dirty="0"/>
              <a:t>de</a:t>
            </a:r>
            <a:r>
              <a:rPr spc="-90" dirty="0"/>
              <a:t> </a:t>
            </a:r>
            <a:r>
              <a:rPr spc="-45" dirty="0"/>
              <a:t>t</a:t>
            </a:r>
            <a:r>
              <a:rPr spc="-60" dirty="0"/>
              <a:t>o</a:t>
            </a:r>
            <a:r>
              <a:rPr spc="-114" dirty="0"/>
              <a:t> </a:t>
            </a:r>
            <a:r>
              <a:rPr dirty="0"/>
              <a:t>lo</a:t>
            </a:r>
            <a:r>
              <a:rPr spc="-35" dirty="0"/>
              <a:t>c</a:t>
            </a:r>
            <a:r>
              <a:rPr spc="-95" dirty="0"/>
              <a:t>at</a:t>
            </a:r>
            <a:r>
              <a:rPr spc="-65" dirty="0"/>
              <a:t>e</a:t>
            </a:r>
            <a:r>
              <a:rPr spc="-120" dirty="0"/>
              <a:t> </a:t>
            </a:r>
            <a:r>
              <a:rPr spc="-10" dirty="0"/>
              <a:t>p</a:t>
            </a:r>
            <a:r>
              <a:rPr spc="-20" dirty="0"/>
              <a:t>o</a:t>
            </a:r>
            <a:r>
              <a:rPr spc="-35" dirty="0"/>
              <a:t>siti</a:t>
            </a:r>
            <a:r>
              <a:rPr spc="-20" dirty="0"/>
              <a:t>on</a:t>
            </a:r>
          </a:p>
          <a:p>
            <a:pPr marL="264160" marR="112395">
              <a:lnSpc>
                <a:spcPct val="170300"/>
              </a:lnSpc>
              <a:spcBef>
                <a:spcPts val="10"/>
              </a:spcBef>
              <a:tabLst>
                <a:tab pos="1118870" algn="l"/>
                <a:tab pos="1559560" algn="l"/>
                <a:tab pos="1942464" algn="l"/>
                <a:tab pos="2379980" algn="l"/>
                <a:tab pos="3418840" algn="l"/>
                <a:tab pos="4161790" algn="l"/>
                <a:tab pos="4487545" algn="l"/>
              </a:tabLst>
            </a:pPr>
            <a:r>
              <a:rPr spc="-25" dirty="0"/>
              <a:t>Position </a:t>
            </a:r>
            <a:r>
              <a:rPr spc="-45" dirty="0"/>
              <a:t>coordinates </a:t>
            </a:r>
            <a:r>
              <a:rPr spc="-75" dirty="0"/>
              <a:t>are </a:t>
            </a:r>
            <a:r>
              <a:rPr spc="-55" dirty="0"/>
              <a:t>measured </a:t>
            </a:r>
            <a:r>
              <a:rPr spc="-20" dirty="0"/>
              <a:t>in </a:t>
            </a:r>
            <a:r>
              <a:rPr spc="-55" dirty="0"/>
              <a:t>degrees </a:t>
            </a:r>
            <a:r>
              <a:rPr spc="-50" dirty="0"/>
              <a:t> </a:t>
            </a:r>
            <a:r>
              <a:rPr spc="-60" dirty="0"/>
              <a:t>Distance </a:t>
            </a:r>
            <a:r>
              <a:rPr spc="-50" dirty="0"/>
              <a:t>and </a:t>
            </a:r>
            <a:r>
              <a:rPr spc="-75" dirty="0"/>
              <a:t>area are </a:t>
            </a:r>
            <a:r>
              <a:rPr spc="-50" dirty="0"/>
              <a:t>not </a:t>
            </a:r>
            <a:r>
              <a:rPr spc="-60" dirty="0"/>
              <a:t>easy </a:t>
            </a:r>
            <a:r>
              <a:rPr spc="-55" dirty="0"/>
              <a:t>to </a:t>
            </a:r>
            <a:r>
              <a:rPr spc="-60" dirty="0"/>
              <a:t>measure </a:t>
            </a:r>
            <a:r>
              <a:rPr spc="-55" dirty="0"/>
              <a:t> </a:t>
            </a:r>
            <a:r>
              <a:rPr spc="-30" dirty="0"/>
              <a:t>O</a:t>
            </a:r>
            <a:r>
              <a:rPr spc="-85" dirty="0"/>
              <a:t>b</a:t>
            </a:r>
            <a:r>
              <a:rPr spc="-55" dirty="0"/>
              <a:t>j</a:t>
            </a:r>
            <a:r>
              <a:rPr spc="-65" dirty="0"/>
              <a:t>ect</a:t>
            </a:r>
            <a:r>
              <a:rPr spc="-60" dirty="0"/>
              <a:t>s</a:t>
            </a:r>
            <a:r>
              <a:rPr dirty="0"/>
              <a:t>	</a:t>
            </a:r>
            <a:r>
              <a:rPr spc="-70" dirty="0"/>
              <a:t>ar</a:t>
            </a:r>
            <a:r>
              <a:rPr spc="-75" dirty="0"/>
              <a:t>e</a:t>
            </a:r>
            <a:r>
              <a:rPr dirty="0"/>
              <a:t>	</a:t>
            </a:r>
            <a:r>
              <a:rPr spc="-25" dirty="0"/>
              <a:t>o</a:t>
            </a:r>
            <a:r>
              <a:rPr spc="-20" dirty="0"/>
              <a:t>n</a:t>
            </a:r>
            <a:r>
              <a:rPr dirty="0"/>
              <a:t>	</a:t>
            </a:r>
            <a:r>
              <a:rPr spc="-70" dirty="0"/>
              <a:t>th</a:t>
            </a:r>
            <a:r>
              <a:rPr spc="-75" dirty="0"/>
              <a:t>e</a:t>
            </a:r>
            <a:r>
              <a:rPr dirty="0"/>
              <a:t>	</a:t>
            </a:r>
            <a:r>
              <a:rPr spc="-60" dirty="0"/>
              <a:t>r</a:t>
            </a:r>
            <a:r>
              <a:rPr spc="-65" dirty="0"/>
              <a:t>e</a:t>
            </a:r>
            <a:r>
              <a:rPr spc="-35" dirty="0"/>
              <a:t>f</a:t>
            </a:r>
            <a:r>
              <a:rPr spc="-65" dirty="0"/>
              <a:t>e</a:t>
            </a:r>
            <a:r>
              <a:rPr spc="-60" dirty="0"/>
              <a:t>rence</a:t>
            </a:r>
            <a:r>
              <a:rPr dirty="0"/>
              <a:t>	</a:t>
            </a:r>
            <a:r>
              <a:rPr spc="-25" dirty="0"/>
              <a:t>mo</a:t>
            </a:r>
            <a:r>
              <a:rPr spc="-30" dirty="0"/>
              <a:t>d</a:t>
            </a:r>
            <a:r>
              <a:rPr spc="-50" dirty="0"/>
              <a:t>e</a:t>
            </a:r>
            <a:r>
              <a:rPr spc="-20" dirty="0"/>
              <a:t>l</a:t>
            </a:r>
            <a:r>
              <a:rPr dirty="0"/>
              <a:t>	</a:t>
            </a:r>
            <a:r>
              <a:rPr spc="-15" dirty="0"/>
              <a:t>o</a:t>
            </a:r>
            <a:r>
              <a:rPr spc="-10" dirty="0"/>
              <a:t>f</a:t>
            </a:r>
            <a:r>
              <a:rPr dirty="0"/>
              <a:t>	</a:t>
            </a:r>
            <a:r>
              <a:rPr spc="-95" dirty="0"/>
              <a:t>t</a:t>
            </a:r>
            <a:r>
              <a:rPr spc="-55" dirty="0"/>
              <a:t>he</a:t>
            </a:r>
          </a:p>
          <a:p>
            <a:pPr marL="264160" marR="112395">
              <a:lnSpc>
                <a:spcPct val="154400"/>
              </a:lnSpc>
              <a:spcBef>
                <a:spcPts val="15"/>
              </a:spcBef>
            </a:pPr>
            <a:r>
              <a:rPr spc="-85" dirty="0"/>
              <a:t>earth,</a:t>
            </a:r>
            <a:r>
              <a:rPr spc="240" dirty="0"/>
              <a:t> </a:t>
            </a:r>
            <a:r>
              <a:rPr spc="-15" dirty="0"/>
              <a:t>so</a:t>
            </a:r>
            <a:r>
              <a:rPr spc="240" dirty="0"/>
              <a:t> </a:t>
            </a:r>
            <a:r>
              <a:rPr spc="-70" dirty="0"/>
              <a:t>the</a:t>
            </a:r>
            <a:r>
              <a:rPr spc="240" dirty="0"/>
              <a:t> </a:t>
            </a:r>
            <a:r>
              <a:rPr spc="-50" dirty="0"/>
              <a:t>properties</a:t>
            </a:r>
            <a:r>
              <a:rPr spc="250" dirty="0"/>
              <a:t> </a:t>
            </a:r>
            <a:r>
              <a:rPr spc="-15" dirty="0"/>
              <a:t>of</a:t>
            </a:r>
            <a:r>
              <a:rPr spc="240" dirty="0"/>
              <a:t> </a:t>
            </a:r>
            <a:r>
              <a:rPr spc="-70" dirty="0"/>
              <a:t>the</a:t>
            </a:r>
            <a:r>
              <a:rPr spc="250" dirty="0"/>
              <a:t> </a:t>
            </a:r>
            <a:r>
              <a:rPr spc="-60" dirty="0"/>
              <a:t>object</a:t>
            </a:r>
            <a:r>
              <a:rPr spc="240" dirty="0"/>
              <a:t> </a:t>
            </a:r>
            <a:r>
              <a:rPr spc="-5" dirty="0"/>
              <a:t>do</a:t>
            </a:r>
            <a:r>
              <a:rPr spc="235" dirty="0"/>
              <a:t> </a:t>
            </a:r>
            <a:r>
              <a:rPr spc="-45" dirty="0"/>
              <a:t>not </a:t>
            </a:r>
            <a:r>
              <a:rPr spc="-545" dirty="0"/>
              <a:t> </a:t>
            </a:r>
            <a:r>
              <a:rPr spc="-50" dirty="0"/>
              <a:t>change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6766306" y="1679194"/>
            <a:ext cx="4464685" cy="596900"/>
            <a:chOff x="6766306" y="1679194"/>
            <a:chExt cx="4464685" cy="596900"/>
          </a:xfrm>
        </p:grpSpPr>
        <p:sp>
          <p:nvSpPr>
            <p:cNvPr id="19" name="object 19"/>
            <p:cNvSpPr/>
            <p:nvPr/>
          </p:nvSpPr>
          <p:spPr>
            <a:xfrm>
              <a:off x="6772656" y="1685544"/>
              <a:ext cx="4451985" cy="584200"/>
            </a:xfrm>
            <a:custGeom>
              <a:avLst/>
              <a:gdLst/>
              <a:ahLst/>
              <a:cxnLst/>
              <a:rect l="l" t="t" r="r" b="b"/>
              <a:pathLst>
                <a:path w="4451984" h="584200">
                  <a:moveTo>
                    <a:pt x="4451604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4451604" y="583691"/>
                  </a:lnTo>
                  <a:lnTo>
                    <a:pt x="4451604" y="0"/>
                  </a:lnTo>
                  <a:close/>
                </a:path>
              </a:pathLst>
            </a:custGeom>
            <a:solidFill>
              <a:srgbClr val="814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72656" y="1685544"/>
              <a:ext cx="4451985" cy="584200"/>
            </a:xfrm>
            <a:custGeom>
              <a:avLst/>
              <a:gdLst/>
              <a:ahLst/>
              <a:cxnLst/>
              <a:rect l="l" t="t" r="r" b="b"/>
              <a:pathLst>
                <a:path w="4451984" h="584200">
                  <a:moveTo>
                    <a:pt x="0" y="583691"/>
                  </a:moveTo>
                  <a:lnTo>
                    <a:pt x="4451604" y="583691"/>
                  </a:lnTo>
                  <a:lnTo>
                    <a:pt x="4451604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700">
              <a:solidFill>
                <a:srgbClr val="814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66306" y="1679194"/>
            <a:ext cx="4464685" cy="5969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PCS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766306" y="2261361"/>
            <a:ext cx="4464685" cy="3588385"/>
            <a:chOff x="6766306" y="2261361"/>
            <a:chExt cx="4464685" cy="3588385"/>
          </a:xfrm>
        </p:grpSpPr>
        <p:sp>
          <p:nvSpPr>
            <p:cNvPr id="23" name="object 23"/>
            <p:cNvSpPr/>
            <p:nvPr/>
          </p:nvSpPr>
          <p:spPr>
            <a:xfrm>
              <a:off x="6772656" y="2267711"/>
              <a:ext cx="4451985" cy="3575685"/>
            </a:xfrm>
            <a:custGeom>
              <a:avLst/>
              <a:gdLst/>
              <a:ahLst/>
              <a:cxnLst/>
              <a:rect l="l" t="t" r="r" b="b"/>
              <a:pathLst>
                <a:path w="4451984" h="3575685">
                  <a:moveTo>
                    <a:pt x="4451604" y="0"/>
                  </a:moveTo>
                  <a:lnTo>
                    <a:pt x="0" y="0"/>
                  </a:lnTo>
                  <a:lnTo>
                    <a:pt x="0" y="3575304"/>
                  </a:lnTo>
                  <a:lnTo>
                    <a:pt x="4451604" y="3575304"/>
                  </a:lnTo>
                  <a:lnTo>
                    <a:pt x="4451604" y="0"/>
                  </a:lnTo>
                  <a:close/>
                </a:path>
              </a:pathLst>
            </a:custGeom>
            <a:solidFill>
              <a:srgbClr val="D7D0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72656" y="2267711"/>
              <a:ext cx="4451985" cy="3575685"/>
            </a:xfrm>
            <a:custGeom>
              <a:avLst/>
              <a:gdLst/>
              <a:ahLst/>
              <a:cxnLst/>
              <a:rect l="l" t="t" r="r" b="b"/>
              <a:pathLst>
                <a:path w="4451984" h="3575685">
                  <a:moveTo>
                    <a:pt x="0" y="3575304"/>
                  </a:moveTo>
                  <a:lnTo>
                    <a:pt x="4451604" y="3575304"/>
                  </a:lnTo>
                  <a:lnTo>
                    <a:pt x="4451604" y="0"/>
                  </a:lnTo>
                  <a:lnTo>
                    <a:pt x="0" y="0"/>
                  </a:lnTo>
                  <a:lnTo>
                    <a:pt x="0" y="3575304"/>
                  </a:lnTo>
                  <a:close/>
                </a:path>
              </a:pathLst>
            </a:custGeom>
            <a:ln w="12700">
              <a:solidFill>
                <a:srgbClr val="D7D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2285" y="2475610"/>
              <a:ext cx="140207" cy="1341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2285" y="3219322"/>
              <a:ext cx="140207" cy="1341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2285" y="3963035"/>
              <a:ext cx="140207" cy="1341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2285" y="4351654"/>
              <a:ext cx="140207" cy="1341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2285" y="4741798"/>
              <a:ext cx="140207" cy="134112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00660" marR="105410" indent="28575">
              <a:lnSpc>
                <a:spcPct val="154800"/>
              </a:lnSpc>
              <a:spcBef>
                <a:spcPts val="170"/>
              </a:spcBef>
            </a:pPr>
            <a:r>
              <a:rPr spc="-50" dirty="0"/>
              <a:t>Representation</a:t>
            </a:r>
            <a:r>
              <a:rPr spc="-25" dirty="0"/>
              <a:t> </a:t>
            </a:r>
            <a:r>
              <a:rPr spc="-15" dirty="0"/>
              <a:t>of</a:t>
            </a:r>
            <a:r>
              <a:rPr spc="-20" dirty="0"/>
              <a:t> </a:t>
            </a:r>
            <a:r>
              <a:rPr spc="-65" dirty="0"/>
              <a:t>the</a:t>
            </a:r>
            <a:r>
              <a:rPr spc="-20" dirty="0"/>
              <a:t> </a:t>
            </a:r>
            <a:r>
              <a:rPr spc="-55" dirty="0"/>
              <a:t>object</a:t>
            </a:r>
            <a:r>
              <a:rPr spc="-20" dirty="0"/>
              <a:t> on</a:t>
            </a:r>
            <a:r>
              <a:rPr spc="-30" dirty="0"/>
              <a:t> </a:t>
            </a:r>
            <a:r>
              <a:rPr spc="-125" dirty="0"/>
              <a:t>2-D</a:t>
            </a:r>
            <a:r>
              <a:rPr spc="-30" dirty="0"/>
              <a:t> </a:t>
            </a:r>
            <a:r>
              <a:rPr spc="-25" dirty="0"/>
              <a:t>model</a:t>
            </a:r>
            <a:r>
              <a:rPr spc="-20" dirty="0"/>
              <a:t> of </a:t>
            </a:r>
            <a:r>
              <a:rPr spc="-515" dirty="0"/>
              <a:t> </a:t>
            </a:r>
            <a:r>
              <a:rPr spc="-65" dirty="0"/>
              <a:t>the</a:t>
            </a:r>
            <a:r>
              <a:rPr spc="-114" dirty="0"/>
              <a:t> </a:t>
            </a:r>
            <a:r>
              <a:rPr spc="-40" dirty="0"/>
              <a:t>E</a:t>
            </a:r>
            <a:r>
              <a:rPr spc="-70" dirty="0"/>
              <a:t>a</a:t>
            </a:r>
            <a:r>
              <a:rPr spc="-85" dirty="0"/>
              <a:t>r</a:t>
            </a:r>
            <a:r>
              <a:rPr spc="-70" dirty="0"/>
              <a:t>t</a:t>
            </a:r>
            <a:r>
              <a:rPr spc="-35" dirty="0"/>
              <a:t>h</a:t>
            </a:r>
          </a:p>
          <a:p>
            <a:pPr marL="200660" marR="104775" indent="28575">
              <a:lnSpc>
                <a:spcPct val="154700"/>
              </a:lnSpc>
              <a:spcBef>
                <a:spcPts val="290"/>
              </a:spcBef>
            </a:pPr>
            <a:r>
              <a:rPr spc="-15" dirty="0"/>
              <a:t>Uses</a:t>
            </a:r>
            <a:r>
              <a:rPr spc="60" dirty="0"/>
              <a:t> </a:t>
            </a:r>
            <a:r>
              <a:rPr spc="-45" dirty="0"/>
              <a:t>eastings</a:t>
            </a:r>
            <a:r>
              <a:rPr spc="80" dirty="0"/>
              <a:t> </a:t>
            </a:r>
            <a:r>
              <a:rPr spc="-145" dirty="0"/>
              <a:t>(x)</a:t>
            </a:r>
            <a:r>
              <a:rPr spc="65" dirty="0"/>
              <a:t> </a:t>
            </a:r>
            <a:r>
              <a:rPr spc="-45" dirty="0"/>
              <a:t>and</a:t>
            </a:r>
            <a:r>
              <a:rPr spc="65" dirty="0"/>
              <a:t> </a:t>
            </a:r>
            <a:r>
              <a:rPr spc="-35" dirty="0"/>
              <a:t>northings</a:t>
            </a:r>
            <a:r>
              <a:rPr spc="75" dirty="0"/>
              <a:t> </a:t>
            </a:r>
            <a:r>
              <a:rPr spc="-140" dirty="0"/>
              <a:t>(y)</a:t>
            </a:r>
            <a:r>
              <a:rPr spc="65" dirty="0"/>
              <a:t> </a:t>
            </a:r>
            <a:r>
              <a:rPr spc="-45" dirty="0"/>
              <a:t>to</a:t>
            </a:r>
            <a:r>
              <a:rPr spc="60" dirty="0"/>
              <a:t> </a:t>
            </a:r>
            <a:r>
              <a:rPr spc="-45" dirty="0"/>
              <a:t>locate </a:t>
            </a:r>
            <a:r>
              <a:rPr spc="-509" dirty="0"/>
              <a:t> </a:t>
            </a:r>
            <a:r>
              <a:rPr spc="-25" dirty="0"/>
              <a:t>p</a:t>
            </a:r>
            <a:r>
              <a:rPr dirty="0"/>
              <a:t>o</a:t>
            </a:r>
            <a:r>
              <a:rPr spc="-35" dirty="0"/>
              <a:t>s</a:t>
            </a:r>
            <a:r>
              <a:rPr spc="-40" dirty="0"/>
              <a:t>i</a:t>
            </a:r>
            <a:r>
              <a:rPr spc="-50" dirty="0"/>
              <a:t>t</a:t>
            </a:r>
            <a:r>
              <a:rPr spc="-10" dirty="0"/>
              <a:t>ion</a:t>
            </a:r>
            <a:r>
              <a:rPr spc="-114" dirty="0"/>
              <a:t> </a:t>
            </a:r>
            <a:r>
              <a:rPr spc="-20" dirty="0"/>
              <a:t>o</a:t>
            </a:r>
            <a:r>
              <a:rPr spc="-10" dirty="0"/>
              <a:t>f</a:t>
            </a:r>
            <a:r>
              <a:rPr spc="-114" dirty="0"/>
              <a:t> </a:t>
            </a:r>
            <a:r>
              <a:rPr dirty="0"/>
              <a:t>o</a:t>
            </a:r>
            <a:r>
              <a:rPr spc="-25" dirty="0"/>
              <a:t>b</a:t>
            </a:r>
            <a:r>
              <a:rPr spc="-60" dirty="0"/>
              <a:t>j</a:t>
            </a:r>
            <a:r>
              <a:rPr spc="-100" dirty="0"/>
              <a:t>e</a:t>
            </a:r>
            <a:r>
              <a:rPr spc="-35" dirty="0"/>
              <a:t>c</a:t>
            </a:r>
            <a:r>
              <a:rPr spc="-65" dirty="0"/>
              <a:t>ts</a:t>
            </a:r>
          </a:p>
          <a:p>
            <a:pPr marL="229870" marR="104775">
              <a:lnSpc>
                <a:spcPct val="170400"/>
              </a:lnSpc>
              <a:spcBef>
                <a:spcPts val="5"/>
              </a:spcBef>
              <a:tabLst>
                <a:tab pos="909319" algn="l"/>
                <a:tab pos="1970405" algn="l"/>
                <a:tab pos="2555875" algn="l"/>
                <a:tab pos="3014345" algn="l"/>
                <a:tab pos="3343275" algn="l"/>
                <a:tab pos="3853815" algn="l"/>
              </a:tabLst>
            </a:pPr>
            <a:r>
              <a:rPr spc="-20" dirty="0"/>
              <a:t>Position </a:t>
            </a:r>
            <a:r>
              <a:rPr spc="-40" dirty="0"/>
              <a:t>coordinates </a:t>
            </a:r>
            <a:r>
              <a:rPr spc="-65" dirty="0"/>
              <a:t>are </a:t>
            </a:r>
            <a:r>
              <a:rPr spc="-50" dirty="0"/>
              <a:t>measured </a:t>
            </a:r>
            <a:r>
              <a:rPr spc="-15" dirty="0"/>
              <a:t>in </a:t>
            </a:r>
            <a:r>
              <a:rPr spc="-65" dirty="0"/>
              <a:t>meter </a:t>
            </a:r>
            <a:r>
              <a:rPr spc="-60" dirty="0"/>
              <a:t> </a:t>
            </a:r>
            <a:r>
              <a:rPr spc="-45" dirty="0"/>
              <a:t>Easier </a:t>
            </a:r>
            <a:r>
              <a:rPr spc="-30" dirty="0"/>
              <a:t>for </a:t>
            </a:r>
            <a:r>
              <a:rPr spc="-45" dirty="0"/>
              <a:t>distance and </a:t>
            </a:r>
            <a:r>
              <a:rPr spc="-65" dirty="0"/>
              <a:t>area </a:t>
            </a:r>
            <a:r>
              <a:rPr spc="-55" dirty="0"/>
              <a:t>measurement </a:t>
            </a:r>
            <a:r>
              <a:rPr spc="-50" dirty="0"/>
              <a:t> </a:t>
            </a:r>
            <a:r>
              <a:rPr spc="-10" dirty="0"/>
              <a:t>W</a:t>
            </a:r>
            <a:r>
              <a:rPr spc="-15" dirty="0"/>
              <a:t>h</a:t>
            </a:r>
            <a:r>
              <a:rPr spc="-60" dirty="0"/>
              <a:t>e</a:t>
            </a:r>
            <a:r>
              <a:rPr spc="-35" dirty="0"/>
              <a:t>n</a:t>
            </a:r>
            <a:r>
              <a:rPr dirty="0"/>
              <a:t>	</a:t>
            </a:r>
            <a:r>
              <a:rPr spc="-25" dirty="0"/>
              <a:t>p</a:t>
            </a:r>
            <a:r>
              <a:rPr spc="-55" dirty="0"/>
              <a:t>roj</a:t>
            </a:r>
            <a:r>
              <a:rPr spc="-60" dirty="0"/>
              <a:t>e</a:t>
            </a:r>
            <a:r>
              <a:rPr spc="-35" dirty="0"/>
              <a:t>c</a:t>
            </a:r>
            <a:r>
              <a:rPr spc="-55" dirty="0"/>
              <a:t>t</a:t>
            </a:r>
            <a:r>
              <a:rPr spc="-35" dirty="0"/>
              <a:t>i</a:t>
            </a:r>
            <a:r>
              <a:rPr spc="-55" dirty="0"/>
              <a:t>n</a:t>
            </a:r>
            <a:r>
              <a:rPr spc="-20" dirty="0"/>
              <a:t>g</a:t>
            </a:r>
            <a:r>
              <a:rPr dirty="0"/>
              <a:t>	</a:t>
            </a:r>
            <a:r>
              <a:rPr spc="-40" dirty="0"/>
              <a:t>f</a:t>
            </a:r>
            <a:r>
              <a:rPr spc="-45" dirty="0"/>
              <a:t>r</a:t>
            </a:r>
            <a:r>
              <a:rPr dirty="0"/>
              <a:t>o</a:t>
            </a:r>
            <a:r>
              <a:rPr spc="-45" dirty="0"/>
              <a:t>m</a:t>
            </a:r>
            <a:r>
              <a:rPr dirty="0"/>
              <a:t>	</a:t>
            </a:r>
            <a:r>
              <a:rPr spc="-114" dirty="0"/>
              <a:t>3</a:t>
            </a:r>
            <a:r>
              <a:rPr spc="-185" dirty="0"/>
              <a:t>-</a:t>
            </a:r>
            <a:r>
              <a:rPr spc="-75" dirty="0"/>
              <a:t>D</a:t>
            </a:r>
            <a:r>
              <a:rPr dirty="0"/>
              <a:t>	</a:t>
            </a:r>
            <a:r>
              <a:rPr spc="-45" dirty="0"/>
              <a:t>to</a:t>
            </a:r>
            <a:r>
              <a:rPr dirty="0"/>
              <a:t>	</a:t>
            </a:r>
            <a:r>
              <a:rPr spc="-114" dirty="0"/>
              <a:t>2</a:t>
            </a:r>
            <a:r>
              <a:rPr spc="-185" dirty="0"/>
              <a:t>-</a:t>
            </a:r>
            <a:r>
              <a:rPr spc="-145" dirty="0"/>
              <a:t>D</a:t>
            </a:r>
            <a:r>
              <a:rPr spc="-65" dirty="0"/>
              <a:t>,</a:t>
            </a:r>
            <a:r>
              <a:rPr dirty="0"/>
              <a:t>	</a:t>
            </a:r>
            <a:r>
              <a:rPr spc="-35" dirty="0"/>
              <a:t>s</a:t>
            </a:r>
            <a:r>
              <a:rPr dirty="0"/>
              <a:t>o</a:t>
            </a:r>
            <a:r>
              <a:rPr spc="-55" dirty="0"/>
              <a:t>me</a:t>
            </a:r>
          </a:p>
          <a:p>
            <a:pPr marL="200660">
              <a:lnSpc>
                <a:spcPct val="100000"/>
              </a:lnSpc>
              <a:spcBef>
                <a:spcPts val="985"/>
              </a:spcBef>
            </a:pPr>
            <a:r>
              <a:rPr spc="-30" dirty="0"/>
              <a:t>pro</a:t>
            </a:r>
            <a:r>
              <a:rPr spc="-35" dirty="0"/>
              <a:t>p</a:t>
            </a:r>
            <a:r>
              <a:rPr spc="-60" dirty="0"/>
              <a:t>e</a:t>
            </a:r>
            <a:r>
              <a:rPr spc="-85" dirty="0"/>
              <a:t>r</a:t>
            </a:r>
            <a:r>
              <a:rPr spc="-70" dirty="0"/>
              <a:t>t</a:t>
            </a:r>
            <a:r>
              <a:rPr spc="-20" dirty="0"/>
              <a:t>i</a:t>
            </a:r>
            <a:r>
              <a:rPr spc="-35" dirty="0"/>
              <a:t>es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-105" dirty="0"/>
              <a:t> </a:t>
            </a:r>
            <a:r>
              <a:rPr spc="-65" dirty="0"/>
              <a:t>the</a:t>
            </a:r>
            <a:r>
              <a:rPr spc="-114" dirty="0"/>
              <a:t> </a:t>
            </a:r>
            <a:r>
              <a:rPr spc="-5" dirty="0"/>
              <a:t>o</a:t>
            </a:r>
            <a:r>
              <a:rPr spc="-30" dirty="0"/>
              <a:t>b</a:t>
            </a:r>
            <a:r>
              <a:rPr spc="-60" dirty="0"/>
              <a:t>j</a:t>
            </a:r>
            <a:r>
              <a:rPr spc="-95" dirty="0"/>
              <a:t>e</a:t>
            </a:r>
            <a:r>
              <a:rPr spc="-35" dirty="0"/>
              <a:t>c</a:t>
            </a:r>
            <a:r>
              <a:rPr spc="-95" dirty="0"/>
              <a:t>t</a:t>
            </a:r>
            <a:r>
              <a:rPr spc="-114" dirty="0"/>
              <a:t> </a:t>
            </a:r>
            <a:r>
              <a:rPr spc="-30" dirty="0"/>
              <a:t>d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60" dirty="0"/>
              <a:t>torte</a:t>
            </a:r>
            <a:r>
              <a:rPr spc="-25" dirty="0"/>
              <a:t>d</a:t>
            </a:r>
            <a:r>
              <a:rPr spc="-130" dirty="0"/>
              <a:t>.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60</a:t>
            </a:fld>
            <a:endParaRPr spc="-100" dirty="0"/>
          </a:p>
        </p:txBody>
      </p:sp>
      <p:pic>
        <p:nvPicPr>
          <p:cNvPr id="32" name="Picture 5" descr="worldspi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78769"/>
            <a:ext cx="1660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5" dirty="0">
                <a:solidFill>
                  <a:srgbClr val="001291"/>
                </a:solidFill>
              </a:rPr>
              <a:t>Datum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1067033" y="6444272"/>
            <a:ext cx="1955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52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69847" y="2290572"/>
            <a:ext cx="10284460" cy="4567555"/>
            <a:chOff x="1069847" y="2290572"/>
            <a:chExt cx="10284460" cy="4567555"/>
          </a:xfrm>
        </p:grpSpPr>
        <p:sp>
          <p:nvSpPr>
            <p:cNvPr id="7" name="object 7"/>
            <p:cNvSpPr/>
            <p:nvPr/>
          </p:nvSpPr>
          <p:spPr>
            <a:xfrm>
              <a:off x="1069847" y="2290572"/>
              <a:ext cx="10284460" cy="4567555"/>
            </a:xfrm>
            <a:custGeom>
              <a:avLst/>
              <a:gdLst/>
              <a:ahLst/>
              <a:cxnLst/>
              <a:rect l="l" t="t" r="r" b="b"/>
              <a:pathLst>
                <a:path w="10284460" h="4567555">
                  <a:moveTo>
                    <a:pt x="10283952" y="0"/>
                  </a:moveTo>
                  <a:lnTo>
                    <a:pt x="0" y="0"/>
                  </a:lnTo>
                  <a:lnTo>
                    <a:pt x="0" y="4567425"/>
                  </a:lnTo>
                  <a:lnTo>
                    <a:pt x="10283952" y="4567425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703" y="2921254"/>
              <a:ext cx="216407" cy="213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703" y="5115814"/>
              <a:ext cx="216407" cy="2133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703" y="1823973"/>
            <a:ext cx="216407" cy="2133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91233" y="1726438"/>
            <a:ext cx="976947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894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Verdana"/>
                <a:cs typeface="Verdana"/>
              </a:rPr>
              <a:t>The </a:t>
            </a:r>
            <a:r>
              <a:rPr sz="2400" spc="-85" dirty="0">
                <a:latin typeface="Verdana"/>
                <a:cs typeface="Verdana"/>
              </a:rPr>
              <a:t>datum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95" dirty="0">
                <a:latin typeface="Verdana"/>
                <a:cs typeface="Verdana"/>
              </a:rPr>
              <a:t>part </a:t>
            </a:r>
            <a:r>
              <a:rPr sz="2400" spc="-20" dirty="0">
                <a:latin typeface="Verdana"/>
                <a:cs typeface="Verdana"/>
              </a:rPr>
              <a:t>of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40" dirty="0">
                <a:latin typeface="Verdana"/>
                <a:cs typeface="Verdana"/>
              </a:rPr>
              <a:t>GCS </a:t>
            </a:r>
            <a:r>
              <a:rPr sz="2400" spc="-114" dirty="0">
                <a:latin typeface="Verdana"/>
                <a:cs typeface="Verdana"/>
              </a:rPr>
              <a:t>that </a:t>
            </a:r>
            <a:r>
              <a:rPr sz="2400" spc="-75" dirty="0">
                <a:latin typeface="Verdana"/>
                <a:cs typeface="Verdana"/>
              </a:rPr>
              <a:t>determines </a:t>
            </a:r>
            <a:r>
              <a:rPr sz="2400" spc="-25" dirty="0">
                <a:latin typeface="Verdana"/>
                <a:cs typeface="Verdana"/>
              </a:rPr>
              <a:t>which </a:t>
            </a:r>
            <a:r>
              <a:rPr sz="2400" spc="-40" dirty="0">
                <a:latin typeface="Verdana"/>
                <a:cs typeface="Verdana"/>
              </a:rPr>
              <a:t>model 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(spheroid)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used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represent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earth’s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surface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where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50" dirty="0">
                <a:latin typeface="Verdana"/>
                <a:cs typeface="Verdana"/>
              </a:rPr>
              <a:t>sit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spc="-65" dirty="0">
                <a:latin typeface="Verdana"/>
                <a:cs typeface="Verdana"/>
              </a:rPr>
              <a:t>ed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relativ</a:t>
            </a:r>
            <a:r>
              <a:rPr sz="2400" spc="-95" dirty="0">
                <a:latin typeface="Verdana"/>
                <a:cs typeface="Verdana"/>
              </a:rPr>
              <a:t>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surface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90" dirty="0">
                <a:latin typeface="Verdana"/>
                <a:cs typeface="Verdana"/>
              </a:rPr>
              <a:t>(</a:t>
            </a:r>
            <a:r>
              <a:rPr sz="2400" spc="-85" dirty="0">
                <a:latin typeface="Verdana"/>
                <a:cs typeface="Verdana"/>
              </a:rPr>
              <a:t>Smith,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</a:t>
            </a: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195" dirty="0">
                <a:latin typeface="Verdana"/>
                <a:cs typeface="Verdana"/>
              </a:rPr>
              <a:t>2</a:t>
            </a: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250" dirty="0">
                <a:latin typeface="Verdana"/>
                <a:cs typeface="Verdana"/>
              </a:rPr>
              <a:t>).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spc="90" dirty="0">
                <a:latin typeface="Verdana"/>
                <a:cs typeface="Verdana"/>
              </a:rPr>
              <a:t>A </a:t>
            </a:r>
            <a:r>
              <a:rPr sz="2400" spc="-85" dirty="0">
                <a:latin typeface="Verdana"/>
                <a:cs typeface="Verdana"/>
              </a:rPr>
              <a:t>datum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85" dirty="0">
                <a:latin typeface="Verdana"/>
                <a:cs typeface="Verdana"/>
              </a:rPr>
              <a:t>reference </a:t>
            </a:r>
            <a:r>
              <a:rPr sz="2400" spc="-50" dirty="0">
                <a:latin typeface="Verdana"/>
                <a:cs typeface="Verdana"/>
              </a:rPr>
              <a:t>from </a:t>
            </a:r>
            <a:r>
              <a:rPr sz="2400" spc="-25" dirty="0">
                <a:latin typeface="Verdana"/>
                <a:cs typeface="Verdana"/>
              </a:rPr>
              <a:t>which </a:t>
            </a:r>
            <a:r>
              <a:rPr sz="2400" spc="-65" dirty="0">
                <a:latin typeface="Verdana"/>
                <a:cs typeface="Verdana"/>
              </a:rPr>
              <a:t>spatial </a:t>
            </a:r>
            <a:r>
              <a:rPr sz="2400" spc="-85" dirty="0">
                <a:latin typeface="Verdana"/>
                <a:cs typeface="Verdana"/>
              </a:rPr>
              <a:t>measurements </a:t>
            </a:r>
            <a:r>
              <a:rPr sz="2400" spc="-105" dirty="0">
                <a:latin typeface="Verdana"/>
                <a:cs typeface="Verdana"/>
              </a:rPr>
              <a:t>are 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made. </a:t>
            </a:r>
            <a:r>
              <a:rPr sz="2400" spc="-200" dirty="0">
                <a:latin typeface="Verdana"/>
                <a:cs typeface="Verdana"/>
              </a:rPr>
              <a:t>In </a:t>
            </a:r>
            <a:r>
              <a:rPr sz="2400" spc="-60" dirty="0">
                <a:latin typeface="Verdana"/>
                <a:cs typeface="Verdana"/>
              </a:rPr>
              <a:t>surveying </a:t>
            </a:r>
            <a:r>
              <a:rPr sz="2400" spc="-70" dirty="0">
                <a:latin typeface="Verdana"/>
                <a:cs typeface="Verdana"/>
              </a:rPr>
              <a:t>and </a:t>
            </a:r>
            <a:r>
              <a:rPr sz="2400" spc="-80" dirty="0">
                <a:latin typeface="Verdana"/>
                <a:cs typeface="Verdana"/>
              </a:rPr>
              <a:t>geodesy,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85" dirty="0">
                <a:latin typeface="Verdana"/>
                <a:cs typeface="Verdana"/>
              </a:rPr>
              <a:t>datum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100" dirty="0">
                <a:latin typeface="Verdana"/>
                <a:cs typeface="Verdana"/>
              </a:rPr>
              <a:t>set </a:t>
            </a:r>
            <a:r>
              <a:rPr sz="2400" spc="-20" dirty="0">
                <a:latin typeface="Verdana"/>
                <a:cs typeface="Verdana"/>
              </a:rPr>
              <a:t>of </a:t>
            </a:r>
            <a:r>
              <a:rPr sz="2400" spc="-85" dirty="0">
                <a:latin typeface="Verdana"/>
                <a:cs typeface="Verdana"/>
              </a:rPr>
              <a:t>reference 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points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earth's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surface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against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which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position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measurements 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made,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(often)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associated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model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shape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earth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(reference </a:t>
            </a:r>
            <a:r>
              <a:rPr sz="2400" spc="-50" dirty="0">
                <a:latin typeface="Verdana"/>
                <a:cs typeface="Verdana"/>
              </a:rPr>
              <a:t>ellipsoid) </a:t>
            </a:r>
            <a:r>
              <a:rPr sz="2400" spc="-70" dirty="0">
                <a:latin typeface="Verdana"/>
                <a:cs typeface="Verdana"/>
              </a:rPr>
              <a:t>to </a:t>
            </a:r>
            <a:r>
              <a:rPr sz="2400" spc="-55" dirty="0">
                <a:latin typeface="Verdana"/>
                <a:cs typeface="Verdana"/>
              </a:rPr>
              <a:t>define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50" dirty="0">
                <a:latin typeface="Verdana"/>
                <a:cs typeface="Verdana"/>
              </a:rPr>
              <a:t>geographic </a:t>
            </a:r>
            <a:r>
              <a:rPr sz="2400" spc="-60" dirty="0">
                <a:latin typeface="Verdana"/>
                <a:cs typeface="Verdana"/>
              </a:rPr>
              <a:t>coordinate </a:t>
            </a:r>
            <a:r>
              <a:rPr sz="2400" spc="-85" dirty="0">
                <a:latin typeface="Verdana"/>
                <a:cs typeface="Verdana"/>
              </a:rPr>
              <a:t>system 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290" dirty="0">
                <a:latin typeface="Verdana"/>
                <a:cs typeface="Verdana"/>
              </a:rPr>
              <a:t>(</a:t>
            </a:r>
            <a:r>
              <a:rPr sz="2400" spc="-20" dirty="0">
                <a:latin typeface="Verdana"/>
                <a:cs typeface="Verdana"/>
              </a:rPr>
              <a:t>B</a:t>
            </a:r>
            <a:r>
              <a:rPr sz="2400" spc="-30" dirty="0">
                <a:latin typeface="Verdana"/>
                <a:cs typeface="Verdana"/>
              </a:rPr>
              <a:t>o</a:t>
            </a:r>
            <a:r>
              <a:rPr sz="2400" spc="-60" dirty="0">
                <a:latin typeface="Verdana"/>
                <a:cs typeface="Verdana"/>
              </a:rPr>
              <a:t>lsta</a:t>
            </a:r>
            <a:r>
              <a:rPr sz="2400" spc="-90" dirty="0">
                <a:latin typeface="Verdana"/>
                <a:cs typeface="Verdana"/>
              </a:rPr>
              <a:t>d</a:t>
            </a:r>
            <a:r>
              <a:rPr sz="2400" spc="-210" dirty="0">
                <a:latin typeface="Verdana"/>
                <a:cs typeface="Verdana"/>
              </a:rPr>
              <a:t>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65" dirty="0">
                <a:latin typeface="Verdana"/>
                <a:cs typeface="Verdana"/>
              </a:rPr>
              <a:t>n.d.).</a:t>
            </a:r>
            <a:endParaRPr sz="2400">
              <a:latin typeface="Verdana"/>
              <a:cs typeface="Verdana"/>
            </a:endParaRPr>
          </a:p>
          <a:p>
            <a:pPr marL="12700" marR="391795">
              <a:lnSpc>
                <a:spcPct val="100000"/>
              </a:lnSpc>
              <a:spcBef>
                <a:spcPts val="5"/>
              </a:spcBef>
            </a:pPr>
            <a:r>
              <a:rPr sz="2400" spc="9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datum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general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reference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point,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surface,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baseline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from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which </a:t>
            </a:r>
            <a:r>
              <a:rPr sz="2400" spc="-85" dirty="0">
                <a:latin typeface="Verdana"/>
                <a:cs typeface="Verdana"/>
              </a:rPr>
              <a:t>measurements </a:t>
            </a:r>
            <a:r>
              <a:rPr sz="2400" spc="-105" dirty="0">
                <a:latin typeface="Verdana"/>
                <a:cs typeface="Verdana"/>
              </a:rPr>
              <a:t>are made. </a:t>
            </a:r>
            <a:r>
              <a:rPr sz="2400" spc="-75" dirty="0">
                <a:latin typeface="Verdana"/>
                <a:cs typeface="Verdana"/>
              </a:rPr>
              <a:t>Naturally, </a:t>
            </a:r>
            <a:r>
              <a:rPr sz="2400" spc="-100" dirty="0">
                <a:latin typeface="Verdana"/>
                <a:cs typeface="Verdana"/>
              </a:rPr>
              <a:t>there </a:t>
            </a:r>
            <a:r>
              <a:rPr sz="2400" spc="-70" dirty="0">
                <a:latin typeface="Verdana"/>
                <a:cs typeface="Verdana"/>
              </a:rPr>
              <a:t>needs to </a:t>
            </a:r>
            <a:r>
              <a:rPr sz="2400" spc="-80" dirty="0">
                <a:latin typeface="Verdana"/>
                <a:cs typeface="Verdana"/>
              </a:rPr>
              <a:t>exist 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consistent </a:t>
            </a:r>
            <a:r>
              <a:rPr sz="2400" spc="-70" dirty="0">
                <a:latin typeface="Verdana"/>
                <a:cs typeface="Verdana"/>
              </a:rPr>
              <a:t>and </a:t>
            </a:r>
            <a:r>
              <a:rPr sz="2400" spc="-80" dirty="0">
                <a:latin typeface="Verdana"/>
                <a:cs typeface="Verdana"/>
              </a:rPr>
              <a:t>standard </a:t>
            </a:r>
            <a:r>
              <a:rPr sz="2400" spc="-50" dirty="0">
                <a:latin typeface="Verdana"/>
                <a:cs typeface="Verdana"/>
              </a:rPr>
              <a:t>regional </a:t>
            </a:r>
            <a:r>
              <a:rPr sz="2400" spc="-45" dirty="0">
                <a:latin typeface="Verdana"/>
                <a:cs typeface="Verdana"/>
              </a:rPr>
              <a:t>or </a:t>
            </a:r>
            <a:r>
              <a:rPr sz="2400" spc="-25" dirty="0">
                <a:latin typeface="Verdana"/>
                <a:cs typeface="Verdana"/>
              </a:rPr>
              <a:t>global </a:t>
            </a:r>
            <a:r>
              <a:rPr sz="2400" spc="-85" dirty="0">
                <a:latin typeface="Verdana"/>
                <a:cs typeface="Verdana"/>
              </a:rPr>
              <a:t>reference </a:t>
            </a:r>
            <a:r>
              <a:rPr sz="2400" spc="-80" dirty="0">
                <a:latin typeface="Verdana"/>
                <a:cs typeface="Verdana"/>
              </a:rPr>
              <a:t>frames </a:t>
            </a:r>
            <a:r>
              <a:rPr sz="2400" spc="-45" dirty="0">
                <a:latin typeface="Verdana"/>
                <a:cs typeface="Verdana"/>
              </a:rPr>
              <a:t>for 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locating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features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e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30" dirty="0">
                <a:latin typeface="Verdana"/>
                <a:cs typeface="Verdana"/>
              </a:rPr>
              <a:t>rth.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2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508515"/>
            <a:ext cx="3863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>
                <a:solidFill>
                  <a:srgbClr val="001291"/>
                </a:solidFill>
              </a:rPr>
              <a:t>Types</a:t>
            </a:r>
            <a:r>
              <a:rPr sz="4000" spc="-90" dirty="0">
                <a:solidFill>
                  <a:srgbClr val="001291"/>
                </a:solidFill>
              </a:rPr>
              <a:t> </a:t>
            </a:r>
            <a:r>
              <a:rPr sz="4000" spc="-114" dirty="0">
                <a:solidFill>
                  <a:srgbClr val="001291"/>
                </a:solidFill>
              </a:rPr>
              <a:t>of</a:t>
            </a:r>
            <a:r>
              <a:rPr sz="4000" spc="-70" dirty="0">
                <a:solidFill>
                  <a:srgbClr val="001291"/>
                </a:solidFill>
              </a:rPr>
              <a:t> </a:t>
            </a:r>
            <a:r>
              <a:rPr sz="4000" spc="-125" dirty="0">
                <a:solidFill>
                  <a:srgbClr val="001291"/>
                </a:solidFill>
              </a:rPr>
              <a:t>Datum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171" y="2422651"/>
            <a:ext cx="216407" cy="213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5663" y="2324811"/>
            <a:ext cx="955294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Verdana"/>
                <a:cs typeface="Verdana"/>
              </a:rPr>
              <a:t>Vertical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datums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are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used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as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reference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(zero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surface)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from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which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70" dirty="0">
                <a:latin typeface="Verdana"/>
                <a:cs typeface="Verdana"/>
              </a:rPr>
              <a:t>elevation</a:t>
            </a:r>
            <a:r>
              <a:rPr sz="2400" spc="-65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a</a:t>
            </a:r>
            <a:r>
              <a:rPr sz="2400" spc="-45" dirty="0">
                <a:latin typeface="Verdana"/>
                <a:cs typeface="Verdana"/>
              </a:rPr>
              <a:t>nd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de</a:t>
            </a:r>
            <a:r>
              <a:rPr sz="2400" spc="-65" dirty="0">
                <a:latin typeface="Verdana"/>
                <a:cs typeface="Verdana"/>
              </a:rPr>
              <a:t>p</a:t>
            </a:r>
            <a:r>
              <a:rPr sz="2400" spc="-85" dirty="0">
                <a:latin typeface="Verdana"/>
                <a:cs typeface="Verdana"/>
              </a:rPr>
              <a:t>ths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ar</a:t>
            </a:r>
            <a:r>
              <a:rPr sz="2400" spc="-110" dirty="0">
                <a:latin typeface="Verdana"/>
                <a:cs typeface="Verdana"/>
              </a:rPr>
              <a:t>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measure</a:t>
            </a:r>
            <a:r>
              <a:rPr sz="2400" spc="-85" dirty="0">
                <a:latin typeface="Verdana"/>
                <a:cs typeface="Verdana"/>
              </a:rPr>
              <a:t>d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 marR="259715">
              <a:lnSpc>
                <a:spcPct val="100000"/>
              </a:lnSpc>
            </a:pPr>
            <a:r>
              <a:rPr sz="2400" spc="-70" dirty="0">
                <a:latin typeface="Verdana"/>
                <a:cs typeface="Verdana"/>
              </a:rPr>
              <a:t>Vertical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datums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are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either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tidal,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based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sea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levels,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or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geodetic,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based </a:t>
            </a:r>
            <a:r>
              <a:rPr sz="2400" spc="-25" dirty="0">
                <a:latin typeface="Verdana"/>
                <a:cs typeface="Verdana"/>
              </a:rPr>
              <a:t>on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80" dirty="0">
                <a:latin typeface="Verdana"/>
                <a:cs typeface="Verdana"/>
              </a:rPr>
              <a:t>same </a:t>
            </a:r>
            <a:r>
              <a:rPr sz="2400" spc="-20" dirty="0">
                <a:latin typeface="Verdana"/>
                <a:cs typeface="Verdana"/>
              </a:rPr>
              <a:t>ellipsoid </a:t>
            </a:r>
            <a:r>
              <a:rPr sz="2400" spc="-40" dirty="0">
                <a:latin typeface="Verdana"/>
                <a:cs typeface="Verdana"/>
              </a:rPr>
              <a:t>models </a:t>
            </a:r>
            <a:r>
              <a:rPr sz="2400" spc="-20" dirty="0">
                <a:latin typeface="Verdana"/>
                <a:cs typeface="Verdana"/>
              </a:rPr>
              <a:t>of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105" dirty="0">
                <a:latin typeface="Verdana"/>
                <a:cs typeface="Verdana"/>
              </a:rPr>
              <a:t>earth </a:t>
            </a:r>
            <a:r>
              <a:rPr sz="2400" spc="-60" dirty="0">
                <a:latin typeface="Verdana"/>
                <a:cs typeface="Verdana"/>
              </a:rPr>
              <a:t>used </a:t>
            </a:r>
            <a:r>
              <a:rPr sz="2400" spc="-45" dirty="0">
                <a:latin typeface="Verdana"/>
                <a:cs typeface="Verdana"/>
              </a:rPr>
              <a:t>for 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computing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horizontal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datums.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spc="-200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past,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datums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were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measured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by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survey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control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points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using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level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b</a:t>
            </a:r>
            <a:r>
              <a:rPr sz="2400" spc="-80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65" dirty="0">
                <a:latin typeface="Verdana"/>
                <a:cs typeface="Verdana"/>
              </a:rPr>
              <a:t>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pt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50" dirty="0">
                <a:latin typeface="Verdana"/>
                <a:cs typeface="Verdana"/>
              </a:rPr>
              <a:t>cal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surface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me</a:t>
            </a:r>
            <a:r>
              <a:rPr sz="2400" spc="-85" dirty="0">
                <a:latin typeface="Verdana"/>
                <a:cs typeface="Verdana"/>
              </a:rPr>
              <a:t>asurement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t</a:t>
            </a:r>
            <a:r>
              <a:rPr sz="2400" spc="-50" dirty="0">
                <a:latin typeface="Verdana"/>
                <a:cs typeface="Verdana"/>
              </a:rPr>
              <a:t>ools.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Tod</a:t>
            </a:r>
            <a:r>
              <a:rPr sz="2400" spc="-4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y</a:t>
            </a:r>
            <a:r>
              <a:rPr sz="2400" spc="-114" dirty="0">
                <a:latin typeface="Verdana"/>
                <a:cs typeface="Verdana"/>
              </a:rPr>
              <a:t>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vert</a:t>
            </a:r>
            <a:r>
              <a:rPr sz="2400" spc="-50" dirty="0">
                <a:latin typeface="Verdana"/>
                <a:cs typeface="Verdana"/>
              </a:rPr>
              <a:t>i</a:t>
            </a:r>
            <a:r>
              <a:rPr sz="2400" spc="-45" dirty="0">
                <a:latin typeface="Verdana"/>
                <a:cs typeface="Verdana"/>
              </a:rPr>
              <a:t>cal  </a:t>
            </a:r>
            <a:r>
              <a:rPr sz="2400" spc="-85" dirty="0">
                <a:latin typeface="Verdana"/>
                <a:cs typeface="Verdana"/>
              </a:rPr>
              <a:t>measurements </a:t>
            </a:r>
            <a:r>
              <a:rPr sz="2400" spc="-100" dirty="0">
                <a:latin typeface="Verdana"/>
                <a:cs typeface="Verdana"/>
              </a:rPr>
              <a:t>are </a:t>
            </a:r>
            <a:r>
              <a:rPr sz="2400" spc="-60" dirty="0">
                <a:latin typeface="Verdana"/>
                <a:cs typeface="Verdana"/>
              </a:rPr>
              <a:t>used </a:t>
            </a:r>
            <a:r>
              <a:rPr sz="2400" spc="-65" dirty="0">
                <a:latin typeface="Verdana"/>
                <a:cs typeface="Verdana"/>
              </a:rPr>
              <a:t>via </a:t>
            </a:r>
            <a:r>
              <a:rPr sz="2400" spc="-55" dirty="0">
                <a:latin typeface="Verdana"/>
                <a:cs typeface="Verdana"/>
              </a:rPr>
              <a:t>GPS, </a:t>
            </a:r>
            <a:r>
              <a:rPr sz="2400" spc="-90" dirty="0">
                <a:latin typeface="Verdana"/>
                <a:cs typeface="Verdana"/>
              </a:rPr>
              <a:t>laser, </a:t>
            </a:r>
            <a:r>
              <a:rPr sz="2400" spc="-70" dirty="0">
                <a:latin typeface="Verdana"/>
                <a:cs typeface="Verdana"/>
              </a:rPr>
              <a:t>and satellite </a:t>
            </a:r>
            <a:r>
              <a:rPr sz="2400" spc="-60" dirty="0">
                <a:latin typeface="Verdana"/>
                <a:cs typeface="Verdana"/>
              </a:rPr>
              <a:t>(“Datum,” 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65" dirty="0">
                <a:latin typeface="Verdana"/>
                <a:cs typeface="Verdana"/>
              </a:rPr>
              <a:t>n.d.).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171" y="3154172"/>
            <a:ext cx="216407" cy="213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171" y="4251452"/>
            <a:ext cx="216407" cy="21336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62</a:t>
            </a:fld>
            <a:endParaRPr spc="-100" dirty="0"/>
          </a:p>
        </p:txBody>
      </p:sp>
      <p:pic>
        <p:nvPicPr>
          <p:cNvPr id="10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46735"/>
            <a:ext cx="4512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4" dirty="0">
                <a:solidFill>
                  <a:srgbClr val="001291"/>
                </a:solidFill>
              </a:rPr>
              <a:t>Horizontal</a:t>
            </a:r>
            <a:r>
              <a:rPr sz="4000" spc="-90" dirty="0">
                <a:solidFill>
                  <a:srgbClr val="001291"/>
                </a:solidFill>
              </a:rPr>
              <a:t> </a:t>
            </a:r>
            <a:r>
              <a:rPr sz="4000" spc="-100" dirty="0">
                <a:solidFill>
                  <a:srgbClr val="001291"/>
                </a:solidFill>
              </a:rPr>
              <a:t>datums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761" y="116205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98905" y="1645666"/>
            <a:ext cx="10297160" cy="4785995"/>
            <a:chOff x="898905" y="1645666"/>
            <a:chExt cx="10297160" cy="4785995"/>
          </a:xfrm>
        </p:grpSpPr>
        <p:sp>
          <p:nvSpPr>
            <p:cNvPr id="6" name="object 6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10283952" y="0"/>
                  </a:moveTo>
                  <a:lnTo>
                    <a:pt x="0" y="0"/>
                  </a:lnTo>
                  <a:lnTo>
                    <a:pt x="0" y="4773168"/>
                  </a:lnTo>
                  <a:lnTo>
                    <a:pt x="10283952" y="4773168"/>
                  </a:lnTo>
                  <a:lnTo>
                    <a:pt x="1028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255" y="1652016"/>
              <a:ext cx="10284460" cy="4773295"/>
            </a:xfrm>
            <a:custGeom>
              <a:avLst/>
              <a:gdLst/>
              <a:ahLst/>
              <a:cxnLst/>
              <a:rect l="l" t="t" r="r" b="b"/>
              <a:pathLst>
                <a:path w="10284460" h="4773295">
                  <a:moveTo>
                    <a:pt x="0" y="4773168"/>
                  </a:moveTo>
                  <a:lnTo>
                    <a:pt x="10283952" y="4773168"/>
                  </a:lnTo>
                  <a:lnTo>
                    <a:pt x="10283952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010" y="2283079"/>
              <a:ext cx="216408" cy="213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010" y="3380358"/>
              <a:ext cx="216408" cy="213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010" y="4111879"/>
              <a:ext cx="216408" cy="2133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26261" y="2185796"/>
            <a:ext cx="973836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Verdana"/>
                <a:cs typeface="Verdana"/>
              </a:rPr>
              <a:t>Horizontal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datums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act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base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reference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measuring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locations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surface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Earth.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use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measure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Nor</a:t>
            </a:r>
            <a:r>
              <a:rPr sz="2400" spc="-25" dirty="0">
                <a:latin typeface="Verdana"/>
                <a:cs typeface="Verdana"/>
              </a:rPr>
              <a:t>t</a:t>
            </a:r>
            <a:r>
              <a:rPr sz="2400" spc="-55" dirty="0">
                <a:latin typeface="Verdana"/>
                <a:cs typeface="Verdana"/>
              </a:rPr>
              <a:t>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65" dirty="0">
                <a:latin typeface="Verdana"/>
                <a:cs typeface="Verdana"/>
              </a:rPr>
              <a:t>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South  </a:t>
            </a:r>
            <a:r>
              <a:rPr sz="2400" spc="-125" dirty="0">
                <a:latin typeface="Verdana"/>
                <a:cs typeface="Verdana"/>
              </a:rPr>
              <a:t>(latitude),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measure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East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West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(longitude).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60" dirty="0">
                <a:latin typeface="Verdana"/>
                <a:cs typeface="Verdana"/>
              </a:rPr>
              <a:t>Both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these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reference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frames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(datums)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dependent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way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size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65" dirty="0">
                <a:latin typeface="Verdana"/>
                <a:cs typeface="Verdana"/>
              </a:rPr>
              <a:t>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sha</a:t>
            </a:r>
            <a:r>
              <a:rPr sz="2400" spc="-75" dirty="0">
                <a:latin typeface="Verdana"/>
                <a:cs typeface="Verdana"/>
              </a:rPr>
              <a:t>p</a:t>
            </a:r>
            <a:r>
              <a:rPr sz="2400" spc="-95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Earth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represente</a:t>
            </a:r>
            <a:r>
              <a:rPr sz="2400" spc="-100" dirty="0">
                <a:latin typeface="Verdana"/>
                <a:cs typeface="Verdana"/>
              </a:rPr>
              <a:t>d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 marR="196850">
              <a:lnSpc>
                <a:spcPct val="100000"/>
              </a:lnSpc>
            </a:pPr>
            <a:r>
              <a:rPr sz="2400" spc="-60" dirty="0">
                <a:latin typeface="Verdana"/>
                <a:cs typeface="Verdana"/>
              </a:rPr>
              <a:t>Dif</a:t>
            </a:r>
            <a:r>
              <a:rPr sz="2400" spc="-35" dirty="0">
                <a:latin typeface="Verdana"/>
                <a:cs typeface="Verdana"/>
              </a:rPr>
              <a:t>f</a:t>
            </a:r>
            <a:r>
              <a:rPr sz="2400" spc="-110" dirty="0">
                <a:latin typeface="Verdana"/>
                <a:cs typeface="Verdana"/>
              </a:rPr>
              <a:t>eren</a:t>
            </a:r>
            <a:r>
              <a:rPr sz="2400" spc="-75" dirty="0">
                <a:latin typeface="Verdana"/>
                <a:cs typeface="Verdana"/>
              </a:rPr>
              <a:t>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mo</a:t>
            </a:r>
            <a:r>
              <a:rPr sz="2400" spc="-40" dirty="0">
                <a:latin typeface="Verdana"/>
                <a:cs typeface="Verdana"/>
              </a:rPr>
              <a:t>d</a:t>
            </a:r>
            <a:r>
              <a:rPr sz="2400" spc="-50" dirty="0">
                <a:latin typeface="Verdana"/>
                <a:cs typeface="Verdana"/>
              </a:rPr>
              <a:t>el</a:t>
            </a:r>
            <a:r>
              <a:rPr sz="2400" spc="-55" dirty="0">
                <a:latin typeface="Verdana"/>
                <a:cs typeface="Verdana"/>
              </a:rPr>
              <a:t>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Earth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</a:t>
            </a:r>
            <a:r>
              <a:rPr sz="2400" spc="-60" dirty="0">
                <a:latin typeface="Verdana"/>
                <a:cs typeface="Verdana"/>
              </a:rPr>
              <a:t>roduc</a:t>
            </a:r>
            <a:r>
              <a:rPr sz="2400" spc="-55" dirty="0">
                <a:latin typeface="Verdana"/>
                <a:cs typeface="Verdana"/>
              </a:rPr>
              <a:t>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di</a:t>
            </a:r>
            <a:r>
              <a:rPr sz="2400" spc="-10" dirty="0">
                <a:latin typeface="Verdana"/>
                <a:cs typeface="Verdana"/>
              </a:rPr>
              <a:t>f</a:t>
            </a:r>
            <a:r>
              <a:rPr sz="2400" spc="-90" dirty="0">
                <a:latin typeface="Verdana"/>
                <a:cs typeface="Verdana"/>
              </a:rPr>
              <a:t>ferent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datums,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and  </a:t>
            </a:r>
            <a:r>
              <a:rPr sz="2400" spc="-80" dirty="0">
                <a:latin typeface="Verdana"/>
                <a:cs typeface="Verdana"/>
              </a:rPr>
              <a:t>therefore </a:t>
            </a:r>
            <a:r>
              <a:rPr sz="2400" spc="-85" dirty="0">
                <a:latin typeface="Verdana"/>
                <a:cs typeface="Verdana"/>
              </a:rPr>
              <a:t>affect </a:t>
            </a:r>
            <a:r>
              <a:rPr sz="2400" spc="-100" dirty="0">
                <a:latin typeface="Verdana"/>
                <a:cs typeface="Verdana"/>
              </a:rPr>
              <a:t>the </a:t>
            </a:r>
            <a:r>
              <a:rPr sz="2400" spc="-70" dirty="0">
                <a:latin typeface="Verdana"/>
                <a:cs typeface="Verdana"/>
              </a:rPr>
              <a:t>value </a:t>
            </a:r>
            <a:r>
              <a:rPr sz="2400" spc="-20" dirty="0">
                <a:latin typeface="Verdana"/>
                <a:cs typeface="Verdana"/>
              </a:rPr>
              <a:t>of </a:t>
            </a:r>
            <a:r>
              <a:rPr sz="2400" spc="-110" dirty="0">
                <a:latin typeface="Verdana"/>
                <a:cs typeface="Verdana"/>
              </a:rPr>
              <a:t>a </a:t>
            </a:r>
            <a:r>
              <a:rPr sz="2400" spc="-35" dirty="0">
                <a:latin typeface="Verdana"/>
                <a:cs typeface="Verdana"/>
              </a:rPr>
              <a:t>location's </a:t>
            </a:r>
            <a:r>
              <a:rPr sz="2400" spc="-65" dirty="0">
                <a:latin typeface="Verdana"/>
                <a:cs typeface="Verdana"/>
              </a:rPr>
              <a:t>elevation </a:t>
            </a:r>
            <a:r>
              <a:rPr sz="2400" spc="-70" dirty="0">
                <a:latin typeface="Verdana"/>
                <a:cs typeface="Verdana"/>
              </a:rPr>
              <a:t>and </a:t>
            </a:r>
            <a:r>
              <a:rPr sz="2400" spc="-30" dirty="0">
                <a:latin typeface="Verdana"/>
                <a:cs typeface="Verdana"/>
              </a:rPr>
              <a:t>position 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(coordinates).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Co</a:t>
            </a:r>
            <a:r>
              <a:rPr sz="2400" spc="-50" dirty="0">
                <a:latin typeface="Verdana"/>
                <a:cs typeface="Verdana"/>
              </a:rPr>
              <a:t>n</a:t>
            </a:r>
            <a:r>
              <a:rPr sz="2400" spc="-60" dirty="0">
                <a:latin typeface="Verdana"/>
                <a:cs typeface="Verdana"/>
              </a:rPr>
              <a:t>seq</a:t>
            </a:r>
            <a:r>
              <a:rPr sz="2400" spc="-75" dirty="0">
                <a:latin typeface="Verdana"/>
                <a:cs typeface="Verdana"/>
              </a:rPr>
              <a:t>u</a:t>
            </a:r>
            <a:r>
              <a:rPr sz="2400" spc="-110" dirty="0">
                <a:latin typeface="Verdana"/>
                <a:cs typeface="Verdana"/>
              </a:rPr>
              <a:t>ently</a:t>
            </a:r>
            <a:r>
              <a:rPr sz="2400" spc="-75" dirty="0">
                <a:latin typeface="Verdana"/>
                <a:cs typeface="Verdana"/>
              </a:rPr>
              <a:t>,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und</a:t>
            </a:r>
            <a:r>
              <a:rPr sz="2400" spc="-70" dirty="0">
                <a:latin typeface="Verdana"/>
                <a:cs typeface="Verdana"/>
              </a:rPr>
              <a:t>e</a:t>
            </a:r>
            <a:r>
              <a:rPr sz="2400" spc="-110" dirty="0">
                <a:latin typeface="Verdana"/>
                <a:cs typeface="Verdana"/>
              </a:rPr>
              <a:t>rs</a:t>
            </a:r>
            <a:r>
              <a:rPr sz="2400" spc="-85" dirty="0">
                <a:latin typeface="Verdana"/>
                <a:cs typeface="Verdana"/>
              </a:rPr>
              <a:t>t</a:t>
            </a:r>
            <a:r>
              <a:rPr sz="2400" spc="-70" dirty="0">
                <a:latin typeface="Verdana"/>
                <a:cs typeface="Verdana"/>
              </a:rPr>
              <a:t>an</a:t>
            </a:r>
            <a:r>
              <a:rPr sz="2400" spc="-75" dirty="0">
                <a:latin typeface="Verdana"/>
                <a:cs typeface="Verdana"/>
              </a:rPr>
              <a:t>d</a:t>
            </a:r>
            <a:r>
              <a:rPr sz="2400" spc="-25" dirty="0">
                <a:latin typeface="Verdana"/>
                <a:cs typeface="Verdana"/>
              </a:rPr>
              <a:t>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sha</a:t>
            </a:r>
            <a:r>
              <a:rPr sz="2400" spc="-75" dirty="0">
                <a:latin typeface="Verdana"/>
                <a:cs typeface="Verdana"/>
              </a:rPr>
              <a:t>p</a:t>
            </a:r>
            <a:r>
              <a:rPr sz="2400" spc="-95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the  </a:t>
            </a:r>
            <a:r>
              <a:rPr sz="2400" spc="-90" dirty="0">
                <a:latin typeface="Verdana"/>
                <a:cs typeface="Verdana"/>
              </a:rPr>
              <a:t>Earth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different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ways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representing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prerequisite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any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discussion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d</a:t>
            </a:r>
            <a:r>
              <a:rPr sz="2400" spc="-80" dirty="0">
                <a:latin typeface="Verdana"/>
                <a:cs typeface="Verdana"/>
              </a:rPr>
              <a:t>a</a:t>
            </a:r>
            <a:r>
              <a:rPr sz="2400" spc="-105" dirty="0">
                <a:latin typeface="Verdana"/>
                <a:cs typeface="Verdana"/>
              </a:rPr>
              <a:t>tums.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63</a:t>
            </a:fld>
            <a:endParaRPr spc="-100" dirty="0"/>
          </a:p>
        </p:txBody>
      </p:sp>
      <p:pic>
        <p:nvPicPr>
          <p:cNvPr id="13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7213" y="1703577"/>
            <a:ext cx="10298430" cy="4785995"/>
            <a:chOff x="1077213" y="1703577"/>
            <a:chExt cx="10298430" cy="4785995"/>
          </a:xfrm>
        </p:grpSpPr>
        <p:sp>
          <p:nvSpPr>
            <p:cNvPr id="3" name="object 3"/>
            <p:cNvSpPr/>
            <p:nvPr/>
          </p:nvSpPr>
          <p:spPr>
            <a:xfrm>
              <a:off x="1083564" y="1709940"/>
              <a:ext cx="10285730" cy="4773295"/>
            </a:xfrm>
            <a:custGeom>
              <a:avLst/>
              <a:gdLst/>
              <a:ahLst/>
              <a:cxnLst/>
              <a:rect l="l" t="t" r="r" b="b"/>
              <a:pathLst>
                <a:path w="10285730" h="4773295">
                  <a:moveTo>
                    <a:pt x="10285476" y="0"/>
                  </a:moveTo>
                  <a:lnTo>
                    <a:pt x="0" y="0"/>
                  </a:lnTo>
                  <a:lnTo>
                    <a:pt x="0" y="198107"/>
                  </a:lnTo>
                  <a:lnTo>
                    <a:pt x="0" y="541007"/>
                  </a:lnTo>
                  <a:lnTo>
                    <a:pt x="0" y="728459"/>
                  </a:lnTo>
                  <a:lnTo>
                    <a:pt x="0" y="768083"/>
                  </a:lnTo>
                  <a:lnTo>
                    <a:pt x="0" y="4773155"/>
                  </a:lnTo>
                  <a:lnTo>
                    <a:pt x="5268468" y="4773155"/>
                  </a:lnTo>
                  <a:lnTo>
                    <a:pt x="5268468" y="768083"/>
                  </a:lnTo>
                  <a:lnTo>
                    <a:pt x="9898380" y="768083"/>
                  </a:lnTo>
                  <a:lnTo>
                    <a:pt x="9898380" y="4773155"/>
                  </a:lnTo>
                  <a:lnTo>
                    <a:pt x="10285476" y="4773155"/>
                  </a:lnTo>
                  <a:lnTo>
                    <a:pt x="10285476" y="768083"/>
                  </a:lnTo>
                  <a:lnTo>
                    <a:pt x="10285476" y="728459"/>
                  </a:lnTo>
                  <a:lnTo>
                    <a:pt x="10285476" y="541007"/>
                  </a:lnTo>
                  <a:lnTo>
                    <a:pt x="10285476" y="198107"/>
                  </a:lnTo>
                  <a:lnTo>
                    <a:pt x="10285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3563" y="1709927"/>
              <a:ext cx="10285730" cy="4773295"/>
            </a:xfrm>
            <a:custGeom>
              <a:avLst/>
              <a:gdLst/>
              <a:ahLst/>
              <a:cxnLst/>
              <a:rect l="l" t="t" r="r" b="b"/>
              <a:pathLst>
                <a:path w="10285730" h="4773295">
                  <a:moveTo>
                    <a:pt x="0" y="4773168"/>
                  </a:moveTo>
                  <a:lnTo>
                    <a:pt x="10285476" y="4773168"/>
                  </a:lnTo>
                  <a:lnTo>
                    <a:pt x="10285476" y="0"/>
                  </a:lnTo>
                  <a:lnTo>
                    <a:pt x="0" y="0"/>
                  </a:lnTo>
                  <a:lnTo>
                    <a:pt x="0" y="477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272" y="1827275"/>
              <a:ext cx="4681855" cy="424180"/>
            </a:xfrm>
            <a:custGeom>
              <a:avLst/>
              <a:gdLst/>
              <a:ahLst/>
              <a:cxnLst/>
              <a:rect l="l" t="t" r="r" b="b"/>
              <a:pathLst>
                <a:path w="4681855" h="424180">
                  <a:moveTo>
                    <a:pt x="0" y="423672"/>
                  </a:moveTo>
                  <a:lnTo>
                    <a:pt x="4681728" y="423672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423672"/>
                  </a:lnTo>
                  <a:close/>
                </a:path>
              </a:pathLst>
            </a:custGeom>
            <a:solidFill>
              <a:srgbClr val="814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4272" y="1827275"/>
              <a:ext cx="4681855" cy="571500"/>
            </a:xfrm>
            <a:custGeom>
              <a:avLst/>
              <a:gdLst/>
              <a:ahLst/>
              <a:cxnLst/>
              <a:rect l="l" t="t" r="r" b="b"/>
              <a:pathLst>
                <a:path w="4681855" h="571500">
                  <a:moveTo>
                    <a:pt x="0" y="571500"/>
                  </a:moveTo>
                  <a:lnTo>
                    <a:pt x="4681728" y="571500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700">
              <a:solidFill>
                <a:srgbClr val="814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0622" y="1969134"/>
            <a:ext cx="46691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 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wide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07922" y="2244598"/>
            <a:ext cx="4694555" cy="4418965"/>
            <a:chOff x="1407922" y="2244598"/>
            <a:chExt cx="4694555" cy="4418965"/>
          </a:xfrm>
        </p:grpSpPr>
        <p:sp>
          <p:nvSpPr>
            <p:cNvPr id="9" name="object 9"/>
            <p:cNvSpPr/>
            <p:nvPr/>
          </p:nvSpPr>
          <p:spPr>
            <a:xfrm>
              <a:off x="1414272" y="2250948"/>
              <a:ext cx="4681855" cy="4406265"/>
            </a:xfrm>
            <a:custGeom>
              <a:avLst/>
              <a:gdLst/>
              <a:ahLst/>
              <a:cxnLst/>
              <a:rect l="l" t="t" r="r" b="b"/>
              <a:pathLst>
                <a:path w="4681855" h="4406265">
                  <a:moveTo>
                    <a:pt x="4681728" y="0"/>
                  </a:moveTo>
                  <a:lnTo>
                    <a:pt x="0" y="0"/>
                  </a:lnTo>
                  <a:lnTo>
                    <a:pt x="0" y="4405884"/>
                  </a:lnTo>
                  <a:lnTo>
                    <a:pt x="4681728" y="4405884"/>
                  </a:lnTo>
                  <a:lnTo>
                    <a:pt x="4681728" y="0"/>
                  </a:lnTo>
                  <a:close/>
                </a:path>
              </a:pathLst>
            </a:custGeom>
            <a:solidFill>
              <a:srgbClr val="D7D0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4272" y="2250948"/>
              <a:ext cx="4681855" cy="4406265"/>
            </a:xfrm>
            <a:custGeom>
              <a:avLst/>
              <a:gdLst/>
              <a:ahLst/>
              <a:cxnLst/>
              <a:rect l="l" t="t" r="r" b="b"/>
              <a:pathLst>
                <a:path w="4681855" h="4406265">
                  <a:moveTo>
                    <a:pt x="0" y="4405884"/>
                  </a:moveTo>
                  <a:lnTo>
                    <a:pt x="4681728" y="4405884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4405884"/>
                  </a:lnTo>
                  <a:close/>
                </a:path>
              </a:pathLst>
            </a:custGeom>
            <a:ln w="12700">
              <a:solidFill>
                <a:srgbClr val="D7D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81708" y="2392756"/>
            <a:ext cx="284353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latin typeface="Verdana"/>
                <a:cs typeface="Verdana"/>
              </a:rPr>
              <a:t>Geographic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40" dirty="0">
                <a:latin typeface="Verdana"/>
                <a:cs typeface="Verdana"/>
              </a:rPr>
              <a:t>coordinate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85" dirty="0">
                <a:latin typeface="Verdana"/>
                <a:cs typeface="Verdana"/>
              </a:rPr>
              <a:t>system: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94282" y="2848736"/>
            <a:ext cx="254635" cy="2045335"/>
            <a:chOff x="1494282" y="2848736"/>
            <a:chExt cx="254635" cy="204533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282" y="2848736"/>
              <a:ext cx="140207" cy="1341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8582" y="3237356"/>
              <a:ext cx="140207" cy="1341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8582" y="3627500"/>
              <a:ext cx="140207" cy="1341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8582" y="4016120"/>
              <a:ext cx="140207" cy="1341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8582" y="4759832"/>
              <a:ext cx="140207" cy="1341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24964" y="2773283"/>
            <a:ext cx="4192270" cy="2178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i="1" spc="-90" dirty="0">
                <a:latin typeface="Verdana"/>
                <a:cs typeface="Verdana"/>
              </a:rPr>
              <a:t>C</a:t>
            </a:r>
            <a:r>
              <a:rPr sz="1550" i="1" spc="-85" dirty="0">
                <a:latin typeface="Verdana"/>
                <a:cs typeface="Verdana"/>
              </a:rPr>
              <a:t>R</a:t>
            </a:r>
            <a:r>
              <a:rPr sz="1550" i="1" spc="-65" dirty="0">
                <a:latin typeface="Verdana"/>
                <a:cs typeface="Verdana"/>
              </a:rPr>
              <a:t>S</a:t>
            </a:r>
            <a:r>
              <a:rPr sz="1550" i="1" spc="-290" dirty="0">
                <a:latin typeface="Verdana"/>
                <a:cs typeface="Verdana"/>
              </a:rPr>
              <a:t>:</a:t>
            </a:r>
            <a:r>
              <a:rPr sz="1550" i="1" spc="-114" dirty="0">
                <a:latin typeface="Verdana"/>
                <a:cs typeface="Verdana"/>
              </a:rPr>
              <a:t> </a:t>
            </a:r>
            <a:r>
              <a:rPr sz="1550" i="1" spc="-45" dirty="0">
                <a:latin typeface="Verdana"/>
                <a:cs typeface="Verdana"/>
              </a:rPr>
              <a:t>WGS</a:t>
            </a:r>
            <a:r>
              <a:rPr sz="1550" i="1" spc="-140" dirty="0">
                <a:latin typeface="Verdana"/>
                <a:cs typeface="Verdana"/>
              </a:rPr>
              <a:t> </a:t>
            </a:r>
            <a:r>
              <a:rPr sz="1550" i="1" spc="-150" dirty="0">
                <a:latin typeface="Verdana"/>
                <a:cs typeface="Verdana"/>
              </a:rPr>
              <a:t>8</a:t>
            </a:r>
            <a:r>
              <a:rPr sz="1550" i="1" spc="-155" dirty="0">
                <a:latin typeface="Verdana"/>
                <a:cs typeface="Verdana"/>
              </a:rPr>
              <a:t>4</a:t>
            </a:r>
            <a:endParaRPr sz="155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1250"/>
              </a:spcBef>
            </a:pPr>
            <a:r>
              <a:rPr sz="1500" spc="-95" dirty="0">
                <a:latin typeface="Verdana"/>
                <a:cs typeface="Verdana"/>
              </a:rPr>
              <a:t>Da</a:t>
            </a:r>
            <a:r>
              <a:rPr sz="1500" spc="-50" dirty="0">
                <a:latin typeface="Verdana"/>
                <a:cs typeface="Verdana"/>
              </a:rPr>
              <a:t>t</a:t>
            </a:r>
            <a:r>
              <a:rPr sz="1500" spc="-40" dirty="0">
                <a:latin typeface="Verdana"/>
                <a:cs typeface="Verdana"/>
              </a:rPr>
              <a:t>u</a:t>
            </a:r>
            <a:r>
              <a:rPr sz="1500" spc="-155" dirty="0">
                <a:latin typeface="Verdana"/>
                <a:cs typeface="Verdana"/>
              </a:rPr>
              <a:t>m: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WGS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114" dirty="0">
                <a:latin typeface="Verdana"/>
                <a:cs typeface="Verdana"/>
              </a:rPr>
              <a:t>8</a:t>
            </a:r>
            <a:r>
              <a:rPr sz="1500" spc="-120" dirty="0">
                <a:latin typeface="Verdana"/>
                <a:cs typeface="Verdana"/>
              </a:rPr>
              <a:t>4</a:t>
            </a:r>
            <a:endParaRPr sz="15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1220"/>
              </a:spcBef>
            </a:pPr>
            <a:r>
              <a:rPr sz="1550" i="1" spc="-75" dirty="0">
                <a:latin typeface="Verdana"/>
                <a:cs typeface="Verdana"/>
              </a:rPr>
              <a:t>E</a:t>
            </a:r>
            <a:r>
              <a:rPr sz="1550" i="1" spc="-30" dirty="0">
                <a:latin typeface="Verdana"/>
                <a:cs typeface="Verdana"/>
              </a:rPr>
              <a:t>P</a:t>
            </a:r>
            <a:r>
              <a:rPr sz="1550" i="1" spc="-70" dirty="0">
                <a:latin typeface="Verdana"/>
                <a:cs typeface="Verdana"/>
              </a:rPr>
              <a:t>S</a:t>
            </a:r>
            <a:r>
              <a:rPr sz="1550" i="1" spc="-40" dirty="0">
                <a:latin typeface="Verdana"/>
                <a:cs typeface="Verdana"/>
              </a:rPr>
              <a:t>G</a:t>
            </a:r>
            <a:r>
              <a:rPr sz="1550" i="1" spc="-290" dirty="0">
                <a:latin typeface="Verdana"/>
                <a:cs typeface="Verdana"/>
              </a:rPr>
              <a:t>:</a:t>
            </a:r>
            <a:r>
              <a:rPr sz="1550" i="1" spc="-114" dirty="0">
                <a:latin typeface="Verdana"/>
                <a:cs typeface="Verdana"/>
              </a:rPr>
              <a:t> </a:t>
            </a:r>
            <a:r>
              <a:rPr sz="1550" i="1" spc="-150" dirty="0">
                <a:latin typeface="Verdana"/>
                <a:cs typeface="Verdana"/>
              </a:rPr>
              <a:t>4326</a:t>
            </a:r>
            <a:endParaRPr sz="1550">
              <a:latin typeface="Verdana"/>
              <a:cs typeface="Verdana"/>
            </a:endParaRPr>
          </a:p>
          <a:p>
            <a:pPr marL="97790" marR="5080" indent="28575">
              <a:lnSpc>
                <a:spcPct val="149700"/>
              </a:lnSpc>
              <a:spcBef>
                <a:spcPts val="280"/>
              </a:spcBef>
            </a:pPr>
            <a:r>
              <a:rPr sz="1550" i="1" spc="-70" dirty="0">
                <a:latin typeface="Verdana"/>
                <a:cs typeface="Verdana"/>
              </a:rPr>
              <a:t>E</a:t>
            </a:r>
            <a:r>
              <a:rPr sz="1550" i="1" spc="-25" dirty="0">
                <a:latin typeface="Verdana"/>
                <a:cs typeface="Verdana"/>
              </a:rPr>
              <a:t>P</a:t>
            </a:r>
            <a:r>
              <a:rPr sz="1550" i="1" spc="-65" dirty="0">
                <a:latin typeface="Verdana"/>
                <a:cs typeface="Verdana"/>
              </a:rPr>
              <a:t>S</a:t>
            </a:r>
            <a:r>
              <a:rPr sz="1550" i="1" spc="-40" dirty="0">
                <a:latin typeface="Verdana"/>
                <a:cs typeface="Verdana"/>
              </a:rPr>
              <a:t>G</a:t>
            </a:r>
            <a:r>
              <a:rPr sz="1550" i="1" spc="-120" dirty="0">
                <a:latin typeface="Verdana"/>
                <a:cs typeface="Verdana"/>
              </a:rPr>
              <a:t> </a:t>
            </a:r>
            <a:r>
              <a:rPr sz="1550" i="1" spc="-60" dirty="0">
                <a:latin typeface="Verdana"/>
                <a:cs typeface="Verdana"/>
              </a:rPr>
              <a:t>s</a:t>
            </a:r>
            <a:r>
              <a:rPr sz="1550" i="1" spc="-85" dirty="0">
                <a:latin typeface="Verdana"/>
                <a:cs typeface="Verdana"/>
              </a:rPr>
              <a:t>t</a:t>
            </a:r>
            <a:r>
              <a:rPr sz="1550" i="1" spc="-125" dirty="0">
                <a:latin typeface="Verdana"/>
                <a:cs typeface="Verdana"/>
              </a:rPr>
              <a:t>a</a:t>
            </a:r>
            <a:r>
              <a:rPr sz="1550" i="1" spc="-70" dirty="0">
                <a:latin typeface="Verdana"/>
                <a:cs typeface="Verdana"/>
              </a:rPr>
              <a:t>n</a:t>
            </a:r>
            <a:r>
              <a:rPr sz="1550" i="1" spc="-55" dirty="0">
                <a:latin typeface="Verdana"/>
                <a:cs typeface="Verdana"/>
              </a:rPr>
              <a:t>d</a:t>
            </a:r>
            <a:r>
              <a:rPr sz="1550" i="1" spc="-60" dirty="0">
                <a:latin typeface="Verdana"/>
                <a:cs typeface="Verdana"/>
              </a:rPr>
              <a:t>s</a:t>
            </a:r>
            <a:r>
              <a:rPr sz="1550" i="1" spc="-135" dirty="0">
                <a:latin typeface="Verdana"/>
                <a:cs typeface="Verdana"/>
              </a:rPr>
              <a:t> </a:t>
            </a:r>
            <a:r>
              <a:rPr sz="1550" i="1" spc="-50" dirty="0">
                <a:latin typeface="Verdana"/>
                <a:cs typeface="Verdana"/>
              </a:rPr>
              <a:t>for</a:t>
            </a:r>
            <a:r>
              <a:rPr sz="1550" i="1" spc="-135" dirty="0">
                <a:latin typeface="Verdana"/>
                <a:cs typeface="Verdana"/>
              </a:rPr>
              <a:t> </a:t>
            </a:r>
            <a:r>
              <a:rPr sz="1550" i="1" spc="-70" dirty="0">
                <a:latin typeface="Verdana"/>
                <a:cs typeface="Verdana"/>
              </a:rPr>
              <a:t>Eu</a:t>
            </a:r>
            <a:r>
              <a:rPr sz="1550" i="1" spc="-60" dirty="0">
                <a:latin typeface="Verdana"/>
                <a:cs typeface="Verdana"/>
              </a:rPr>
              <a:t>rop</a:t>
            </a:r>
            <a:r>
              <a:rPr sz="1550" i="1" spc="-90" dirty="0">
                <a:latin typeface="Verdana"/>
                <a:cs typeface="Verdana"/>
              </a:rPr>
              <a:t>e</a:t>
            </a:r>
            <a:r>
              <a:rPr sz="1550" i="1" spc="-100" dirty="0">
                <a:latin typeface="Verdana"/>
                <a:cs typeface="Verdana"/>
              </a:rPr>
              <a:t>a</a:t>
            </a:r>
            <a:r>
              <a:rPr sz="1550" i="1" spc="-65" dirty="0">
                <a:latin typeface="Verdana"/>
                <a:cs typeface="Verdana"/>
              </a:rPr>
              <a:t>n</a:t>
            </a:r>
            <a:r>
              <a:rPr sz="1550" i="1" spc="-135" dirty="0">
                <a:latin typeface="Verdana"/>
                <a:cs typeface="Verdana"/>
              </a:rPr>
              <a:t> </a:t>
            </a:r>
            <a:r>
              <a:rPr sz="1550" i="1" spc="-55" dirty="0">
                <a:latin typeface="Verdana"/>
                <a:cs typeface="Verdana"/>
              </a:rPr>
              <a:t>Pe</a:t>
            </a:r>
            <a:r>
              <a:rPr sz="1550" i="1" spc="-95" dirty="0">
                <a:latin typeface="Verdana"/>
                <a:cs typeface="Verdana"/>
              </a:rPr>
              <a:t>tr</a:t>
            </a:r>
            <a:r>
              <a:rPr sz="1550" i="1" spc="-30" dirty="0">
                <a:latin typeface="Verdana"/>
                <a:cs typeface="Verdana"/>
              </a:rPr>
              <a:t>o</a:t>
            </a:r>
            <a:r>
              <a:rPr sz="1550" i="1" spc="-35" dirty="0">
                <a:latin typeface="Verdana"/>
                <a:cs typeface="Verdana"/>
              </a:rPr>
              <a:t>l</a:t>
            </a:r>
            <a:r>
              <a:rPr sz="1550" i="1" spc="-65" dirty="0">
                <a:latin typeface="Verdana"/>
                <a:cs typeface="Verdana"/>
              </a:rPr>
              <a:t>e</a:t>
            </a:r>
            <a:r>
              <a:rPr sz="1550" i="1" spc="-70" dirty="0">
                <a:latin typeface="Verdana"/>
                <a:cs typeface="Verdana"/>
              </a:rPr>
              <a:t>u</a:t>
            </a:r>
            <a:r>
              <a:rPr sz="1550" i="1" spc="-95" dirty="0">
                <a:latin typeface="Verdana"/>
                <a:cs typeface="Verdana"/>
              </a:rPr>
              <a:t>m</a:t>
            </a:r>
            <a:r>
              <a:rPr sz="1550" i="1" spc="-140" dirty="0">
                <a:latin typeface="Verdana"/>
                <a:cs typeface="Verdana"/>
              </a:rPr>
              <a:t> </a:t>
            </a:r>
            <a:r>
              <a:rPr sz="1550" i="1" spc="-65" dirty="0">
                <a:latin typeface="Verdana"/>
                <a:cs typeface="Verdana"/>
              </a:rPr>
              <a:t>S</a:t>
            </a:r>
            <a:r>
              <a:rPr sz="1550" i="1" spc="-70" dirty="0">
                <a:latin typeface="Verdana"/>
                <a:cs typeface="Verdana"/>
              </a:rPr>
              <a:t>u</a:t>
            </a:r>
            <a:r>
              <a:rPr sz="1550" i="1" spc="-75" dirty="0">
                <a:latin typeface="Verdana"/>
                <a:cs typeface="Verdana"/>
              </a:rPr>
              <a:t>r</a:t>
            </a:r>
            <a:r>
              <a:rPr sz="1550" i="1" spc="-90" dirty="0">
                <a:latin typeface="Verdana"/>
                <a:cs typeface="Verdana"/>
              </a:rPr>
              <a:t>ve</a:t>
            </a:r>
            <a:r>
              <a:rPr sz="1550" i="1" spc="-60" dirty="0">
                <a:latin typeface="Verdana"/>
                <a:cs typeface="Verdana"/>
              </a:rPr>
              <a:t>y  </a:t>
            </a:r>
            <a:r>
              <a:rPr sz="1550" i="1" spc="-70" dirty="0">
                <a:latin typeface="Verdana"/>
                <a:cs typeface="Verdana"/>
              </a:rPr>
              <a:t>Group.</a:t>
            </a:r>
            <a:endParaRPr sz="155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1210"/>
              </a:spcBef>
            </a:pPr>
            <a:r>
              <a:rPr sz="1500" spc="-5" dirty="0">
                <a:latin typeface="Verdana"/>
                <a:cs typeface="Verdana"/>
              </a:rPr>
              <a:t>WGS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114" dirty="0">
                <a:latin typeface="Verdana"/>
                <a:cs typeface="Verdana"/>
              </a:rPr>
              <a:t>8</a:t>
            </a:r>
            <a:r>
              <a:rPr sz="1500" spc="-120" dirty="0">
                <a:latin typeface="Verdana"/>
                <a:cs typeface="Verdana"/>
              </a:rPr>
              <a:t>4</a:t>
            </a:r>
            <a:r>
              <a:rPr sz="1500" spc="-265" dirty="0">
                <a:latin typeface="Verdana"/>
                <a:cs typeface="Verdana"/>
              </a:rPr>
              <a:t>: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50" i="1" spc="-40" dirty="0">
                <a:latin typeface="Verdana"/>
                <a:cs typeface="Verdana"/>
              </a:rPr>
              <a:t>W</a:t>
            </a:r>
            <a:r>
              <a:rPr sz="1550" i="1" spc="-30" dirty="0">
                <a:latin typeface="Verdana"/>
                <a:cs typeface="Verdana"/>
              </a:rPr>
              <a:t>o</a:t>
            </a:r>
            <a:r>
              <a:rPr sz="1550" i="1" spc="-60" dirty="0">
                <a:latin typeface="Verdana"/>
                <a:cs typeface="Verdana"/>
              </a:rPr>
              <a:t>r</a:t>
            </a:r>
            <a:r>
              <a:rPr sz="1550" i="1" spc="-30" dirty="0">
                <a:latin typeface="Verdana"/>
                <a:cs typeface="Verdana"/>
              </a:rPr>
              <a:t>l</a:t>
            </a:r>
            <a:r>
              <a:rPr sz="1550" i="1" spc="-50" dirty="0">
                <a:latin typeface="Verdana"/>
                <a:cs typeface="Verdana"/>
              </a:rPr>
              <a:t>d</a:t>
            </a:r>
            <a:r>
              <a:rPr sz="1550" i="1" spc="-145" dirty="0">
                <a:latin typeface="Verdana"/>
                <a:cs typeface="Verdana"/>
              </a:rPr>
              <a:t> </a:t>
            </a:r>
            <a:r>
              <a:rPr sz="1550" i="1" spc="-55" dirty="0">
                <a:latin typeface="Verdana"/>
                <a:cs typeface="Verdana"/>
              </a:rPr>
              <a:t>Geo</a:t>
            </a:r>
            <a:r>
              <a:rPr sz="1550" i="1" spc="-60" dirty="0">
                <a:latin typeface="Verdana"/>
                <a:cs typeface="Verdana"/>
              </a:rPr>
              <a:t>d</a:t>
            </a:r>
            <a:r>
              <a:rPr sz="1550" i="1" spc="-90" dirty="0">
                <a:latin typeface="Verdana"/>
                <a:cs typeface="Verdana"/>
              </a:rPr>
              <a:t>e</a:t>
            </a:r>
            <a:r>
              <a:rPr sz="1550" i="1" spc="-75" dirty="0">
                <a:latin typeface="Verdana"/>
                <a:cs typeface="Verdana"/>
              </a:rPr>
              <a:t>t</a:t>
            </a:r>
            <a:r>
              <a:rPr sz="1550" i="1" spc="-45" dirty="0">
                <a:latin typeface="Verdana"/>
                <a:cs typeface="Verdana"/>
              </a:rPr>
              <a:t>i</a:t>
            </a:r>
            <a:r>
              <a:rPr sz="1550" i="1" spc="-60" dirty="0">
                <a:latin typeface="Verdana"/>
                <a:cs typeface="Verdana"/>
              </a:rPr>
              <a:t>c</a:t>
            </a:r>
            <a:r>
              <a:rPr sz="1550" i="1" spc="-135" dirty="0">
                <a:latin typeface="Verdana"/>
                <a:cs typeface="Verdana"/>
              </a:rPr>
              <a:t> </a:t>
            </a:r>
            <a:r>
              <a:rPr sz="1550" i="1" spc="-65" dirty="0">
                <a:latin typeface="Verdana"/>
                <a:cs typeface="Verdana"/>
              </a:rPr>
              <a:t>S</a:t>
            </a:r>
            <a:r>
              <a:rPr sz="1550" i="1" spc="-85" dirty="0">
                <a:latin typeface="Verdana"/>
                <a:cs typeface="Verdana"/>
              </a:rPr>
              <a:t>y</a:t>
            </a:r>
            <a:r>
              <a:rPr sz="1550" i="1" spc="-60" dirty="0">
                <a:latin typeface="Verdana"/>
                <a:cs typeface="Verdana"/>
              </a:rPr>
              <a:t>s</a:t>
            </a:r>
            <a:r>
              <a:rPr sz="1550" i="1" spc="-80" dirty="0">
                <a:latin typeface="Verdana"/>
                <a:cs typeface="Verdana"/>
              </a:rPr>
              <a:t>t</a:t>
            </a:r>
            <a:r>
              <a:rPr sz="1550" i="1" spc="-120" dirty="0">
                <a:latin typeface="Verdana"/>
                <a:cs typeface="Verdana"/>
              </a:rPr>
              <a:t>e</a:t>
            </a:r>
            <a:r>
              <a:rPr sz="1550" i="1" spc="-95" dirty="0">
                <a:latin typeface="Verdana"/>
                <a:cs typeface="Verdana"/>
              </a:rPr>
              <a:t>m</a:t>
            </a:r>
            <a:r>
              <a:rPr sz="1550" i="1" spc="-150" dirty="0">
                <a:latin typeface="Verdana"/>
                <a:cs typeface="Verdana"/>
              </a:rPr>
              <a:t> </a:t>
            </a:r>
            <a:r>
              <a:rPr sz="1550" i="1" spc="-155" dirty="0">
                <a:latin typeface="Verdana"/>
                <a:cs typeface="Verdana"/>
              </a:rPr>
              <a:t>1984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45682" y="1901698"/>
            <a:ext cx="4643120" cy="582930"/>
            <a:chOff x="6345682" y="1901698"/>
            <a:chExt cx="4643120" cy="582930"/>
          </a:xfrm>
        </p:grpSpPr>
        <p:sp>
          <p:nvSpPr>
            <p:cNvPr id="20" name="object 20"/>
            <p:cNvSpPr/>
            <p:nvPr/>
          </p:nvSpPr>
          <p:spPr>
            <a:xfrm>
              <a:off x="6352032" y="1908048"/>
              <a:ext cx="4630420" cy="530860"/>
            </a:xfrm>
            <a:custGeom>
              <a:avLst/>
              <a:gdLst/>
              <a:ahLst/>
              <a:cxnLst/>
              <a:rect l="l" t="t" r="r" b="b"/>
              <a:pathLst>
                <a:path w="4630420" h="530860">
                  <a:moveTo>
                    <a:pt x="0" y="530351"/>
                  </a:moveTo>
                  <a:lnTo>
                    <a:pt x="4629912" y="530351"/>
                  </a:lnTo>
                  <a:lnTo>
                    <a:pt x="4629912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814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52032" y="1908048"/>
              <a:ext cx="4630420" cy="570230"/>
            </a:xfrm>
            <a:custGeom>
              <a:avLst/>
              <a:gdLst/>
              <a:ahLst/>
              <a:cxnLst/>
              <a:rect l="l" t="t" r="r" b="b"/>
              <a:pathLst>
                <a:path w="4630420" h="570230">
                  <a:moveTo>
                    <a:pt x="0" y="569976"/>
                  </a:moveTo>
                  <a:lnTo>
                    <a:pt x="4629912" y="569976"/>
                  </a:lnTo>
                  <a:lnTo>
                    <a:pt x="4629912" y="0"/>
                  </a:lnTo>
                  <a:lnTo>
                    <a:pt x="0" y="0"/>
                  </a:lnTo>
                  <a:lnTo>
                    <a:pt x="0" y="569976"/>
                  </a:lnTo>
                  <a:close/>
                </a:path>
              </a:pathLst>
            </a:custGeom>
            <a:ln w="12700">
              <a:solidFill>
                <a:srgbClr val="814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58382" y="2058162"/>
            <a:ext cx="4617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Ethiopia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45682" y="2432050"/>
            <a:ext cx="4643120" cy="4163060"/>
            <a:chOff x="6345682" y="2432050"/>
            <a:chExt cx="4643120" cy="4163060"/>
          </a:xfrm>
        </p:grpSpPr>
        <p:sp>
          <p:nvSpPr>
            <p:cNvPr id="24" name="object 24"/>
            <p:cNvSpPr/>
            <p:nvPr/>
          </p:nvSpPr>
          <p:spPr>
            <a:xfrm>
              <a:off x="6352032" y="2438400"/>
              <a:ext cx="4630420" cy="4150360"/>
            </a:xfrm>
            <a:custGeom>
              <a:avLst/>
              <a:gdLst/>
              <a:ahLst/>
              <a:cxnLst/>
              <a:rect l="l" t="t" r="r" b="b"/>
              <a:pathLst>
                <a:path w="4630420" h="4150359">
                  <a:moveTo>
                    <a:pt x="4629912" y="0"/>
                  </a:moveTo>
                  <a:lnTo>
                    <a:pt x="0" y="0"/>
                  </a:lnTo>
                  <a:lnTo>
                    <a:pt x="0" y="4149852"/>
                  </a:lnTo>
                  <a:lnTo>
                    <a:pt x="4629912" y="4149852"/>
                  </a:lnTo>
                  <a:lnTo>
                    <a:pt x="4629912" y="0"/>
                  </a:lnTo>
                  <a:close/>
                </a:path>
              </a:pathLst>
            </a:custGeom>
            <a:solidFill>
              <a:srgbClr val="D7D0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2032" y="2438400"/>
              <a:ext cx="4630420" cy="4150360"/>
            </a:xfrm>
            <a:custGeom>
              <a:avLst/>
              <a:gdLst/>
              <a:ahLst/>
              <a:cxnLst/>
              <a:rect l="l" t="t" r="r" b="b"/>
              <a:pathLst>
                <a:path w="4630420" h="4150359">
                  <a:moveTo>
                    <a:pt x="0" y="4149852"/>
                  </a:moveTo>
                  <a:lnTo>
                    <a:pt x="4629912" y="4149852"/>
                  </a:lnTo>
                  <a:lnTo>
                    <a:pt x="4629912" y="0"/>
                  </a:lnTo>
                  <a:lnTo>
                    <a:pt x="0" y="0"/>
                  </a:lnTo>
                  <a:lnTo>
                    <a:pt x="0" y="4149852"/>
                  </a:lnTo>
                  <a:close/>
                </a:path>
              </a:pathLst>
            </a:custGeom>
            <a:ln w="12699">
              <a:solidFill>
                <a:srgbClr val="D7D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0627" y="2996311"/>
              <a:ext cx="126492" cy="1249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4927" y="3360547"/>
              <a:ext cx="126492" cy="1249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4927" y="3723258"/>
              <a:ext cx="126492" cy="1249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0627" y="4450207"/>
              <a:ext cx="126492" cy="1249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4927" y="4814442"/>
              <a:ext cx="126492" cy="1249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4927" y="5177154"/>
              <a:ext cx="126492" cy="1249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0627" y="5541403"/>
              <a:ext cx="126492" cy="12496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4927" y="5904115"/>
              <a:ext cx="126492" cy="1249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4927" y="6268351"/>
              <a:ext cx="126492" cy="12496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414261" y="2571369"/>
            <a:ext cx="3221990" cy="3877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127000" algn="l"/>
              </a:tabLst>
            </a:pPr>
            <a:r>
              <a:rPr sz="1400" b="1" spc="-35" dirty="0">
                <a:latin typeface="Tahoma"/>
                <a:cs typeface="Tahoma"/>
              </a:rPr>
              <a:t>Geographic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coordinate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system</a:t>
            </a:r>
            <a:endParaRPr sz="1400" dirty="0">
              <a:latin typeface="Tahoma"/>
              <a:cs typeface="Tahoma"/>
            </a:endParaRPr>
          </a:p>
          <a:p>
            <a:pPr marL="373380" marR="1249680" indent="-114300">
              <a:lnSpc>
                <a:spcPct val="164600"/>
              </a:lnSpc>
            </a:pPr>
            <a:r>
              <a:rPr sz="1450" i="1" spc="-75" dirty="0">
                <a:latin typeface="Verdana"/>
                <a:cs typeface="Verdana"/>
              </a:rPr>
              <a:t>CRS</a:t>
            </a:r>
            <a:r>
              <a:rPr sz="1450" i="1" spc="-270" dirty="0">
                <a:latin typeface="Verdana"/>
                <a:cs typeface="Verdana"/>
              </a:rPr>
              <a:t>:</a:t>
            </a:r>
            <a:r>
              <a:rPr sz="1450" i="1" spc="-135" dirty="0">
                <a:latin typeface="Verdana"/>
                <a:cs typeface="Verdana"/>
              </a:rPr>
              <a:t> </a:t>
            </a:r>
            <a:r>
              <a:rPr sz="1450" i="1" spc="-55" dirty="0">
                <a:latin typeface="Verdana"/>
                <a:cs typeface="Verdana"/>
              </a:rPr>
              <a:t>GCS</a:t>
            </a:r>
            <a:r>
              <a:rPr sz="1450" i="1" spc="-215" dirty="0">
                <a:latin typeface="Verdana"/>
                <a:cs typeface="Verdana"/>
              </a:rPr>
              <a:t>_</a:t>
            </a:r>
            <a:r>
              <a:rPr sz="1450" i="1" spc="-20" dirty="0">
                <a:latin typeface="Verdana"/>
                <a:cs typeface="Verdana"/>
              </a:rPr>
              <a:t>A</a:t>
            </a:r>
            <a:r>
              <a:rPr sz="1450" i="1" spc="-25" dirty="0">
                <a:latin typeface="Verdana"/>
                <a:cs typeface="Verdana"/>
              </a:rPr>
              <a:t>d</a:t>
            </a:r>
            <a:r>
              <a:rPr sz="1450" i="1" spc="-10" dirty="0">
                <a:latin typeface="Verdana"/>
                <a:cs typeface="Verdana"/>
              </a:rPr>
              <a:t>i</a:t>
            </a:r>
            <a:r>
              <a:rPr sz="1450" i="1" spc="-55" dirty="0">
                <a:latin typeface="Verdana"/>
                <a:cs typeface="Verdana"/>
              </a:rPr>
              <a:t>n</a:t>
            </a:r>
            <a:r>
              <a:rPr sz="1450" i="1" spc="-65" dirty="0">
                <a:latin typeface="Verdana"/>
                <a:cs typeface="Verdana"/>
              </a:rPr>
              <a:t>dan  </a:t>
            </a:r>
            <a:r>
              <a:rPr sz="1450" i="1" spc="-110" dirty="0">
                <a:latin typeface="Verdana"/>
                <a:cs typeface="Verdana"/>
              </a:rPr>
              <a:t>D</a:t>
            </a:r>
            <a:r>
              <a:rPr sz="1450" i="1" spc="-85" dirty="0">
                <a:latin typeface="Verdana"/>
                <a:cs typeface="Verdana"/>
              </a:rPr>
              <a:t>at</a:t>
            </a:r>
            <a:r>
              <a:rPr sz="1450" i="1" spc="-110" dirty="0">
                <a:latin typeface="Verdana"/>
                <a:cs typeface="Verdana"/>
              </a:rPr>
              <a:t>u</a:t>
            </a:r>
            <a:r>
              <a:rPr sz="1450" i="1" spc="-95" dirty="0">
                <a:latin typeface="Verdana"/>
                <a:cs typeface="Verdana"/>
              </a:rPr>
              <a:t>m</a:t>
            </a:r>
            <a:r>
              <a:rPr sz="1450" i="1" spc="-270" dirty="0">
                <a:latin typeface="Verdana"/>
                <a:cs typeface="Verdana"/>
              </a:rPr>
              <a:t>:</a:t>
            </a:r>
            <a:r>
              <a:rPr sz="1450" i="1" spc="-120" dirty="0">
                <a:latin typeface="Verdana"/>
                <a:cs typeface="Verdana"/>
              </a:rPr>
              <a:t> </a:t>
            </a:r>
            <a:r>
              <a:rPr sz="1450" i="1" spc="-110" dirty="0">
                <a:latin typeface="Verdana"/>
                <a:cs typeface="Verdana"/>
              </a:rPr>
              <a:t>D</a:t>
            </a:r>
            <a:r>
              <a:rPr sz="1450" i="1" spc="-220" dirty="0">
                <a:latin typeface="Verdana"/>
                <a:cs typeface="Verdana"/>
              </a:rPr>
              <a:t>_</a:t>
            </a:r>
            <a:r>
              <a:rPr sz="1450" i="1" spc="10" dirty="0">
                <a:latin typeface="Verdana"/>
                <a:cs typeface="Verdana"/>
              </a:rPr>
              <a:t>A</a:t>
            </a:r>
            <a:r>
              <a:rPr sz="1450" i="1" spc="-60" dirty="0">
                <a:latin typeface="Verdana"/>
                <a:cs typeface="Verdana"/>
              </a:rPr>
              <a:t>d</a:t>
            </a:r>
            <a:r>
              <a:rPr sz="1450" i="1" spc="-10" dirty="0">
                <a:latin typeface="Verdana"/>
                <a:cs typeface="Verdana"/>
              </a:rPr>
              <a:t>i</a:t>
            </a:r>
            <a:r>
              <a:rPr sz="1450" i="1" spc="-70" dirty="0">
                <a:latin typeface="Verdana"/>
                <a:cs typeface="Verdana"/>
              </a:rPr>
              <a:t>n</a:t>
            </a:r>
            <a:r>
              <a:rPr sz="1450" i="1" spc="-60" dirty="0">
                <a:latin typeface="Verdana"/>
                <a:cs typeface="Verdana"/>
              </a:rPr>
              <a:t>d</a:t>
            </a:r>
            <a:r>
              <a:rPr sz="1450" i="1" spc="-65" dirty="0">
                <a:latin typeface="Verdana"/>
                <a:cs typeface="Verdana"/>
              </a:rPr>
              <a:t>an  </a:t>
            </a:r>
            <a:r>
              <a:rPr sz="1450" i="1" spc="-70" dirty="0">
                <a:latin typeface="Verdana"/>
                <a:cs typeface="Verdana"/>
              </a:rPr>
              <a:t>E</a:t>
            </a:r>
            <a:r>
              <a:rPr sz="1450" i="1" spc="-30" dirty="0">
                <a:latin typeface="Verdana"/>
                <a:cs typeface="Verdana"/>
              </a:rPr>
              <a:t>P</a:t>
            </a:r>
            <a:r>
              <a:rPr sz="1450" i="1" spc="-45" dirty="0">
                <a:latin typeface="Verdana"/>
                <a:cs typeface="Verdana"/>
              </a:rPr>
              <a:t>SG</a:t>
            </a:r>
            <a:r>
              <a:rPr sz="1450" i="1" spc="-125" dirty="0">
                <a:latin typeface="Verdana"/>
                <a:cs typeface="Verdana"/>
              </a:rPr>
              <a:t> </a:t>
            </a:r>
            <a:r>
              <a:rPr sz="1450" i="1" spc="-55" dirty="0">
                <a:latin typeface="Verdana"/>
                <a:cs typeface="Verdana"/>
              </a:rPr>
              <a:t>c</a:t>
            </a:r>
            <a:r>
              <a:rPr sz="1450" i="1" spc="-35" dirty="0">
                <a:latin typeface="Verdana"/>
                <a:cs typeface="Verdana"/>
              </a:rPr>
              <a:t>o</a:t>
            </a:r>
            <a:r>
              <a:rPr sz="1450" i="1" spc="-60" dirty="0">
                <a:latin typeface="Verdana"/>
                <a:cs typeface="Verdana"/>
              </a:rPr>
              <a:t>d</a:t>
            </a:r>
            <a:r>
              <a:rPr sz="1450" i="1" spc="-85" dirty="0">
                <a:latin typeface="Verdana"/>
                <a:cs typeface="Verdana"/>
              </a:rPr>
              <a:t>e</a:t>
            </a:r>
            <a:r>
              <a:rPr sz="1450" i="1" spc="-270" dirty="0">
                <a:latin typeface="Verdana"/>
                <a:cs typeface="Verdana"/>
              </a:rPr>
              <a:t>:</a:t>
            </a:r>
            <a:r>
              <a:rPr sz="1450" i="1" spc="-120" dirty="0">
                <a:latin typeface="Verdana"/>
                <a:cs typeface="Verdana"/>
              </a:rPr>
              <a:t> </a:t>
            </a:r>
            <a:r>
              <a:rPr sz="1450" i="1" spc="-150" dirty="0">
                <a:latin typeface="Verdana"/>
                <a:cs typeface="Verdana"/>
              </a:rPr>
              <a:t>4201</a:t>
            </a:r>
            <a:endParaRPr sz="1450" dirty="0">
              <a:latin typeface="Verdana"/>
              <a:cs typeface="Verdana"/>
            </a:endParaRPr>
          </a:p>
          <a:p>
            <a:pPr marL="127000" indent="-114300">
              <a:lnSpc>
                <a:spcPct val="100000"/>
              </a:lnSpc>
              <a:spcBef>
                <a:spcPts val="1125"/>
              </a:spcBef>
              <a:buSzPct val="96551"/>
              <a:buFont typeface="Verdana"/>
              <a:buChar char="•"/>
              <a:tabLst>
                <a:tab pos="127000" algn="l"/>
              </a:tabLst>
            </a:pPr>
            <a:r>
              <a:rPr sz="1450" b="1" i="1" spc="-220" dirty="0">
                <a:latin typeface="Verdana"/>
                <a:cs typeface="Verdana"/>
              </a:rPr>
              <a:t>P</a:t>
            </a:r>
            <a:r>
              <a:rPr sz="1450" b="1" i="1" spc="-175" dirty="0">
                <a:latin typeface="Verdana"/>
                <a:cs typeface="Verdana"/>
              </a:rPr>
              <a:t>r</a:t>
            </a:r>
            <a:r>
              <a:rPr sz="1450" b="1" i="1" spc="-150" dirty="0">
                <a:latin typeface="Verdana"/>
                <a:cs typeface="Verdana"/>
              </a:rPr>
              <a:t>o</a:t>
            </a:r>
            <a:r>
              <a:rPr sz="1450" b="1" i="1" spc="-195" dirty="0">
                <a:latin typeface="Verdana"/>
                <a:cs typeface="Verdana"/>
              </a:rPr>
              <a:t>j</a:t>
            </a:r>
            <a:r>
              <a:rPr sz="1450" b="1" i="1" spc="-185" dirty="0">
                <a:latin typeface="Verdana"/>
                <a:cs typeface="Verdana"/>
              </a:rPr>
              <a:t>e</a:t>
            </a:r>
            <a:r>
              <a:rPr sz="1450" b="1" i="1" spc="-160" dirty="0">
                <a:latin typeface="Verdana"/>
                <a:cs typeface="Verdana"/>
              </a:rPr>
              <a:t>c</a:t>
            </a:r>
            <a:r>
              <a:rPr sz="1450" b="1" i="1" spc="-114" dirty="0">
                <a:latin typeface="Verdana"/>
                <a:cs typeface="Verdana"/>
              </a:rPr>
              <a:t>t</a:t>
            </a:r>
            <a:r>
              <a:rPr sz="1450" b="1" i="1" spc="-170" dirty="0">
                <a:latin typeface="Verdana"/>
                <a:cs typeface="Verdana"/>
              </a:rPr>
              <a:t>e</a:t>
            </a:r>
            <a:r>
              <a:rPr sz="1450" b="1" i="1" spc="-175" dirty="0">
                <a:latin typeface="Verdana"/>
                <a:cs typeface="Verdana"/>
              </a:rPr>
              <a:t>d</a:t>
            </a:r>
            <a:r>
              <a:rPr sz="1450" b="1" i="1" spc="-135" dirty="0">
                <a:latin typeface="Verdana"/>
                <a:cs typeface="Verdana"/>
              </a:rPr>
              <a:t> </a:t>
            </a:r>
            <a:r>
              <a:rPr sz="1450" b="1" i="1" spc="-155" dirty="0">
                <a:latin typeface="Verdana"/>
                <a:cs typeface="Verdana"/>
              </a:rPr>
              <a:t>c</a:t>
            </a:r>
            <a:r>
              <a:rPr sz="1450" b="1" i="1" spc="-150" dirty="0">
                <a:latin typeface="Verdana"/>
                <a:cs typeface="Verdana"/>
              </a:rPr>
              <a:t>oo</a:t>
            </a:r>
            <a:r>
              <a:rPr sz="1450" b="1" i="1" spc="-175" dirty="0">
                <a:latin typeface="Verdana"/>
                <a:cs typeface="Verdana"/>
              </a:rPr>
              <a:t>r</a:t>
            </a:r>
            <a:r>
              <a:rPr sz="1450" b="1" i="1" spc="-170" dirty="0">
                <a:latin typeface="Verdana"/>
                <a:cs typeface="Verdana"/>
              </a:rPr>
              <a:t>d</a:t>
            </a:r>
            <a:r>
              <a:rPr sz="1450" b="1" i="1" spc="-110" dirty="0">
                <a:latin typeface="Verdana"/>
                <a:cs typeface="Verdana"/>
              </a:rPr>
              <a:t>i</a:t>
            </a:r>
            <a:r>
              <a:rPr sz="1450" b="1" i="1" spc="-190" dirty="0">
                <a:latin typeface="Verdana"/>
                <a:cs typeface="Verdana"/>
              </a:rPr>
              <a:t>n</a:t>
            </a:r>
            <a:r>
              <a:rPr sz="1450" b="1" i="1" spc="-185" dirty="0">
                <a:latin typeface="Verdana"/>
                <a:cs typeface="Verdana"/>
              </a:rPr>
              <a:t>a</a:t>
            </a:r>
            <a:r>
              <a:rPr sz="1450" b="1" i="1" spc="-125" dirty="0">
                <a:latin typeface="Verdana"/>
                <a:cs typeface="Verdana"/>
              </a:rPr>
              <a:t>t</a:t>
            </a:r>
            <a:r>
              <a:rPr sz="1450" b="1" i="1" spc="-185" dirty="0">
                <a:latin typeface="Verdana"/>
                <a:cs typeface="Verdana"/>
              </a:rPr>
              <a:t>e</a:t>
            </a:r>
            <a:r>
              <a:rPr sz="1450" b="1" i="1" spc="-120" dirty="0">
                <a:latin typeface="Verdana"/>
                <a:cs typeface="Verdana"/>
              </a:rPr>
              <a:t> </a:t>
            </a:r>
            <a:r>
              <a:rPr sz="1450" b="1" i="1" spc="-160" dirty="0">
                <a:latin typeface="Verdana"/>
                <a:cs typeface="Verdana"/>
              </a:rPr>
              <a:t>s</a:t>
            </a:r>
            <a:r>
              <a:rPr sz="1450" b="1" i="1" spc="-175" dirty="0">
                <a:latin typeface="Verdana"/>
                <a:cs typeface="Verdana"/>
              </a:rPr>
              <a:t>y</a:t>
            </a:r>
            <a:r>
              <a:rPr sz="1450" b="1" i="1" spc="-155" dirty="0">
                <a:latin typeface="Verdana"/>
                <a:cs typeface="Verdana"/>
              </a:rPr>
              <a:t>s</a:t>
            </a:r>
            <a:r>
              <a:rPr sz="1450" b="1" i="1" spc="-114" dirty="0">
                <a:latin typeface="Verdana"/>
                <a:cs typeface="Verdana"/>
              </a:rPr>
              <a:t>t</a:t>
            </a:r>
            <a:r>
              <a:rPr sz="1450" b="1" i="1" spc="-204" dirty="0">
                <a:latin typeface="Verdana"/>
                <a:cs typeface="Verdana"/>
              </a:rPr>
              <a:t>em</a:t>
            </a:r>
            <a:endParaRPr sz="1450" dirty="0">
              <a:latin typeface="Verdana"/>
              <a:cs typeface="Verdana"/>
            </a:endParaRPr>
          </a:p>
          <a:p>
            <a:pPr marL="259079">
              <a:lnSpc>
                <a:spcPct val="100000"/>
              </a:lnSpc>
              <a:spcBef>
                <a:spcPts val="1120"/>
              </a:spcBef>
            </a:pPr>
            <a:r>
              <a:rPr sz="1450" i="1" spc="-75" dirty="0">
                <a:latin typeface="Verdana"/>
                <a:cs typeface="Verdana"/>
              </a:rPr>
              <a:t>CRS</a:t>
            </a:r>
            <a:r>
              <a:rPr sz="1450" i="1" spc="-270" dirty="0">
                <a:latin typeface="Verdana"/>
                <a:cs typeface="Verdana"/>
              </a:rPr>
              <a:t>:</a:t>
            </a:r>
            <a:r>
              <a:rPr sz="1450" i="1" spc="-135" dirty="0">
                <a:latin typeface="Verdana"/>
                <a:cs typeface="Verdana"/>
              </a:rPr>
              <a:t> </a:t>
            </a:r>
            <a:r>
              <a:rPr sz="1450" i="1" spc="-40" dirty="0">
                <a:latin typeface="Verdana"/>
                <a:cs typeface="Verdana"/>
              </a:rPr>
              <a:t>WGS</a:t>
            </a:r>
            <a:r>
              <a:rPr sz="1450" i="1" spc="-130" dirty="0">
                <a:latin typeface="Verdana"/>
                <a:cs typeface="Verdana"/>
              </a:rPr>
              <a:t> </a:t>
            </a:r>
            <a:r>
              <a:rPr sz="1450" i="1" spc="-150" dirty="0">
                <a:latin typeface="Verdana"/>
                <a:cs typeface="Verdana"/>
              </a:rPr>
              <a:t>84</a:t>
            </a:r>
            <a:r>
              <a:rPr sz="1450" i="1" spc="-270" dirty="0">
                <a:latin typeface="Verdana"/>
                <a:cs typeface="Verdana"/>
              </a:rPr>
              <a:t>/</a:t>
            </a:r>
            <a:r>
              <a:rPr sz="1450" i="1" spc="-5" dirty="0">
                <a:latin typeface="Verdana"/>
                <a:cs typeface="Verdana"/>
              </a:rPr>
              <a:t>U</a:t>
            </a:r>
            <a:r>
              <a:rPr sz="1450" i="1" spc="-15" dirty="0">
                <a:latin typeface="Verdana"/>
                <a:cs typeface="Verdana"/>
              </a:rPr>
              <a:t>T</a:t>
            </a:r>
            <a:r>
              <a:rPr sz="1450" i="1" spc="100" dirty="0">
                <a:latin typeface="Verdana"/>
                <a:cs typeface="Verdana"/>
              </a:rPr>
              <a:t>M</a:t>
            </a:r>
            <a:r>
              <a:rPr sz="1450" i="1" spc="-130" dirty="0">
                <a:latin typeface="Verdana"/>
                <a:cs typeface="Verdana"/>
              </a:rPr>
              <a:t> </a:t>
            </a:r>
            <a:r>
              <a:rPr sz="1450" i="1" spc="-90" dirty="0">
                <a:latin typeface="Verdana"/>
                <a:cs typeface="Verdana"/>
              </a:rPr>
              <a:t>Zon</a:t>
            </a:r>
            <a:r>
              <a:rPr sz="1450" i="1" spc="-75" dirty="0">
                <a:latin typeface="Verdana"/>
                <a:cs typeface="Verdana"/>
              </a:rPr>
              <a:t>e</a:t>
            </a:r>
            <a:r>
              <a:rPr sz="1450" i="1" spc="-114" dirty="0">
                <a:latin typeface="Verdana"/>
                <a:cs typeface="Verdana"/>
              </a:rPr>
              <a:t> </a:t>
            </a:r>
            <a:r>
              <a:rPr sz="1450" i="1" spc="-150" dirty="0">
                <a:latin typeface="Verdana"/>
                <a:cs typeface="Verdana"/>
              </a:rPr>
              <a:t>36</a:t>
            </a:r>
            <a:r>
              <a:rPr sz="1450" i="1" spc="-300" dirty="0">
                <a:latin typeface="Verdana"/>
                <a:cs typeface="Verdana"/>
              </a:rPr>
              <a:t>|</a:t>
            </a:r>
            <a:r>
              <a:rPr sz="1450" i="1" spc="-150" dirty="0">
                <a:latin typeface="Verdana"/>
                <a:cs typeface="Verdana"/>
              </a:rPr>
              <a:t>37</a:t>
            </a:r>
            <a:r>
              <a:rPr sz="1450" i="1" spc="-300" dirty="0">
                <a:latin typeface="Verdana"/>
                <a:cs typeface="Verdana"/>
              </a:rPr>
              <a:t>|</a:t>
            </a:r>
            <a:r>
              <a:rPr sz="1450" i="1" spc="-150" dirty="0">
                <a:latin typeface="Verdana"/>
                <a:cs typeface="Verdana"/>
              </a:rPr>
              <a:t>38</a:t>
            </a:r>
            <a:r>
              <a:rPr sz="1450" i="1" spc="5" dirty="0">
                <a:latin typeface="Verdana"/>
                <a:cs typeface="Verdana"/>
              </a:rPr>
              <a:t>N</a:t>
            </a:r>
            <a:endParaRPr sz="1450" dirty="0">
              <a:latin typeface="Verdana"/>
              <a:cs typeface="Verdana"/>
            </a:endParaRPr>
          </a:p>
          <a:p>
            <a:pPr marL="373380">
              <a:lnSpc>
                <a:spcPct val="100000"/>
              </a:lnSpc>
              <a:spcBef>
                <a:spcPts val="1125"/>
              </a:spcBef>
            </a:pPr>
            <a:r>
              <a:rPr sz="1450" i="1" spc="-105" dirty="0">
                <a:latin typeface="Verdana"/>
                <a:cs typeface="Verdana"/>
              </a:rPr>
              <a:t>D</a:t>
            </a:r>
            <a:r>
              <a:rPr sz="1450" i="1" spc="-85" dirty="0">
                <a:latin typeface="Verdana"/>
                <a:cs typeface="Verdana"/>
              </a:rPr>
              <a:t>at</a:t>
            </a:r>
            <a:r>
              <a:rPr sz="1450" i="1" spc="-114" dirty="0">
                <a:latin typeface="Verdana"/>
                <a:cs typeface="Verdana"/>
              </a:rPr>
              <a:t>u</a:t>
            </a:r>
            <a:r>
              <a:rPr sz="1450" i="1" spc="-90" dirty="0">
                <a:latin typeface="Verdana"/>
                <a:cs typeface="Verdana"/>
              </a:rPr>
              <a:t>m</a:t>
            </a:r>
            <a:r>
              <a:rPr sz="1450" i="1" spc="-270" dirty="0">
                <a:latin typeface="Verdana"/>
                <a:cs typeface="Verdana"/>
              </a:rPr>
              <a:t>:</a:t>
            </a:r>
            <a:r>
              <a:rPr sz="1450" i="1" spc="-125" dirty="0">
                <a:latin typeface="Verdana"/>
                <a:cs typeface="Verdana"/>
              </a:rPr>
              <a:t> </a:t>
            </a:r>
            <a:r>
              <a:rPr sz="1450" i="1" spc="-50" dirty="0">
                <a:latin typeface="Verdana"/>
                <a:cs typeface="Verdana"/>
              </a:rPr>
              <a:t>WG</a:t>
            </a:r>
            <a:r>
              <a:rPr sz="1450" i="1" spc="-35" dirty="0">
                <a:latin typeface="Verdana"/>
                <a:cs typeface="Verdana"/>
              </a:rPr>
              <a:t>S</a:t>
            </a:r>
            <a:r>
              <a:rPr sz="1450" i="1" spc="-130" dirty="0">
                <a:latin typeface="Verdana"/>
                <a:cs typeface="Verdana"/>
              </a:rPr>
              <a:t> </a:t>
            </a:r>
            <a:r>
              <a:rPr sz="1450" i="1" spc="-145" dirty="0">
                <a:latin typeface="Verdana"/>
                <a:cs typeface="Verdana"/>
              </a:rPr>
              <a:t>84</a:t>
            </a:r>
            <a:endParaRPr sz="1450" dirty="0">
              <a:latin typeface="Verdana"/>
              <a:cs typeface="Verdana"/>
            </a:endParaRPr>
          </a:p>
          <a:p>
            <a:pPr marL="373380">
              <a:lnSpc>
                <a:spcPct val="100000"/>
              </a:lnSpc>
              <a:spcBef>
                <a:spcPts val="1120"/>
              </a:spcBef>
            </a:pPr>
            <a:r>
              <a:rPr sz="1450" i="1" spc="-70" dirty="0">
                <a:latin typeface="Verdana"/>
                <a:cs typeface="Verdana"/>
              </a:rPr>
              <a:t>E</a:t>
            </a:r>
            <a:r>
              <a:rPr sz="1450" i="1" spc="-30" dirty="0">
                <a:latin typeface="Verdana"/>
                <a:cs typeface="Verdana"/>
              </a:rPr>
              <a:t>P</a:t>
            </a:r>
            <a:r>
              <a:rPr sz="1450" i="1" spc="-45" dirty="0">
                <a:latin typeface="Verdana"/>
                <a:cs typeface="Verdana"/>
              </a:rPr>
              <a:t>SG</a:t>
            </a:r>
            <a:r>
              <a:rPr sz="1450" i="1" spc="-125" dirty="0">
                <a:latin typeface="Verdana"/>
                <a:cs typeface="Verdana"/>
              </a:rPr>
              <a:t> </a:t>
            </a:r>
            <a:r>
              <a:rPr sz="1450" i="1" spc="-55" dirty="0">
                <a:latin typeface="Verdana"/>
                <a:cs typeface="Verdana"/>
              </a:rPr>
              <a:t>c</a:t>
            </a:r>
            <a:r>
              <a:rPr sz="1450" i="1" spc="-35" dirty="0">
                <a:latin typeface="Verdana"/>
                <a:cs typeface="Verdana"/>
              </a:rPr>
              <a:t>o</a:t>
            </a:r>
            <a:r>
              <a:rPr sz="1450" i="1" spc="-60" dirty="0">
                <a:latin typeface="Verdana"/>
                <a:cs typeface="Verdana"/>
              </a:rPr>
              <a:t>d</a:t>
            </a:r>
            <a:r>
              <a:rPr sz="1450" i="1" spc="-80" dirty="0">
                <a:latin typeface="Verdana"/>
                <a:cs typeface="Verdana"/>
              </a:rPr>
              <a:t>e</a:t>
            </a:r>
            <a:r>
              <a:rPr sz="1450" i="1" spc="-60" dirty="0">
                <a:latin typeface="Verdana"/>
                <a:cs typeface="Verdana"/>
              </a:rPr>
              <a:t>s</a:t>
            </a:r>
            <a:r>
              <a:rPr sz="1450" i="1" spc="-270" dirty="0">
                <a:latin typeface="Verdana"/>
                <a:cs typeface="Verdana"/>
              </a:rPr>
              <a:t>:</a:t>
            </a:r>
            <a:r>
              <a:rPr sz="1450" i="1" spc="-135" dirty="0">
                <a:latin typeface="Verdana"/>
                <a:cs typeface="Verdana"/>
              </a:rPr>
              <a:t> </a:t>
            </a:r>
            <a:r>
              <a:rPr sz="1450" i="1" spc="-150" dirty="0">
                <a:latin typeface="Verdana"/>
                <a:cs typeface="Verdana"/>
              </a:rPr>
              <a:t>32636</a:t>
            </a:r>
            <a:r>
              <a:rPr sz="1450" i="1" spc="-300" dirty="0">
                <a:latin typeface="Verdana"/>
                <a:cs typeface="Verdana"/>
              </a:rPr>
              <a:t>|</a:t>
            </a:r>
            <a:r>
              <a:rPr sz="1450" i="1" spc="-150" dirty="0">
                <a:latin typeface="Verdana"/>
                <a:cs typeface="Verdana"/>
              </a:rPr>
              <a:t>7</a:t>
            </a:r>
            <a:r>
              <a:rPr sz="1450" i="1" spc="-300" dirty="0">
                <a:latin typeface="Verdana"/>
                <a:cs typeface="Verdana"/>
              </a:rPr>
              <a:t>|</a:t>
            </a:r>
            <a:r>
              <a:rPr sz="1450" i="1" spc="-145" dirty="0">
                <a:latin typeface="Verdana"/>
                <a:cs typeface="Verdana"/>
              </a:rPr>
              <a:t>8</a:t>
            </a:r>
            <a:endParaRPr sz="1450" dirty="0">
              <a:latin typeface="Verdana"/>
              <a:cs typeface="Verdana"/>
            </a:endParaRPr>
          </a:p>
          <a:p>
            <a:pPr marL="259079">
              <a:lnSpc>
                <a:spcPct val="100000"/>
              </a:lnSpc>
              <a:spcBef>
                <a:spcPts val="1125"/>
              </a:spcBef>
            </a:pPr>
            <a:r>
              <a:rPr sz="1450" i="1" spc="-75" dirty="0">
                <a:latin typeface="Verdana"/>
                <a:cs typeface="Verdana"/>
              </a:rPr>
              <a:t>CRS</a:t>
            </a:r>
            <a:r>
              <a:rPr sz="1450" i="1" spc="-270" dirty="0">
                <a:latin typeface="Verdana"/>
                <a:cs typeface="Verdana"/>
              </a:rPr>
              <a:t>:</a:t>
            </a:r>
            <a:r>
              <a:rPr sz="1450" i="1" spc="-135" dirty="0">
                <a:latin typeface="Verdana"/>
                <a:cs typeface="Verdana"/>
              </a:rPr>
              <a:t> </a:t>
            </a:r>
            <a:r>
              <a:rPr sz="1450" i="1" spc="-20" dirty="0">
                <a:latin typeface="Verdana"/>
                <a:cs typeface="Verdana"/>
              </a:rPr>
              <a:t>A</a:t>
            </a:r>
            <a:r>
              <a:rPr sz="1450" i="1" spc="-25" dirty="0">
                <a:latin typeface="Verdana"/>
                <a:cs typeface="Verdana"/>
              </a:rPr>
              <a:t>d</a:t>
            </a:r>
            <a:r>
              <a:rPr sz="1450" i="1" spc="-10" dirty="0">
                <a:latin typeface="Verdana"/>
                <a:cs typeface="Verdana"/>
              </a:rPr>
              <a:t>i</a:t>
            </a:r>
            <a:r>
              <a:rPr sz="1450" i="1" spc="-55" dirty="0">
                <a:latin typeface="Verdana"/>
                <a:cs typeface="Verdana"/>
              </a:rPr>
              <a:t>n</a:t>
            </a:r>
            <a:r>
              <a:rPr sz="1450" i="1" spc="-65" dirty="0">
                <a:latin typeface="Verdana"/>
                <a:cs typeface="Verdana"/>
              </a:rPr>
              <a:t>d</a:t>
            </a:r>
            <a:r>
              <a:rPr sz="1450" i="1" spc="-100" dirty="0">
                <a:latin typeface="Verdana"/>
                <a:cs typeface="Verdana"/>
              </a:rPr>
              <a:t>an/</a:t>
            </a:r>
            <a:r>
              <a:rPr sz="1450" i="1" spc="-120" dirty="0">
                <a:latin typeface="Verdana"/>
                <a:cs typeface="Verdana"/>
              </a:rPr>
              <a:t>U</a:t>
            </a:r>
            <a:r>
              <a:rPr sz="1450" i="1" spc="30" dirty="0">
                <a:latin typeface="Verdana"/>
                <a:cs typeface="Verdana"/>
              </a:rPr>
              <a:t>TM</a:t>
            </a:r>
            <a:r>
              <a:rPr sz="1450" i="1" spc="-135" dirty="0">
                <a:latin typeface="Verdana"/>
                <a:cs typeface="Verdana"/>
              </a:rPr>
              <a:t> </a:t>
            </a:r>
            <a:r>
              <a:rPr sz="1450" i="1" spc="-90" dirty="0">
                <a:latin typeface="Verdana"/>
                <a:cs typeface="Verdana"/>
              </a:rPr>
              <a:t>Zon</a:t>
            </a:r>
            <a:r>
              <a:rPr sz="1450" i="1" spc="-75" dirty="0">
                <a:latin typeface="Verdana"/>
                <a:cs typeface="Verdana"/>
              </a:rPr>
              <a:t>e</a:t>
            </a:r>
            <a:r>
              <a:rPr sz="1450" i="1" spc="-114" dirty="0">
                <a:latin typeface="Verdana"/>
                <a:cs typeface="Verdana"/>
              </a:rPr>
              <a:t> </a:t>
            </a:r>
            <a:r>
              <a:rPr sz="1450" i="1" spc="-150" dirty="0">
                <a:latin typeface="Verdana"/>
                <a:cs typeface="Verdana"/>
              </a:rPr>
              <a:t>36</a:t>
            </a:r>
            <a:r>
              <a:rPr sz="1450" i="1" spc="-300" dirty="0">
                <a:latin typeface="Verdana"/>
                <a:cs typeface="Verdana"/>
              </a:rPr>
              <a:t>|</a:t>
            </a:r>
            <a:r>
              <a:rPr sz="1450" i="1" spc="-150" dirty="0">
                <a:latin typeface="Verdana"/>
                <a:cs typeface="Verdana"/>
              </a:rPr>
              <a:t>7</a:t>
            </a:r>
            <a:r>
              <a:rPr sz="1450" i="1" spc="-300" dirty="0">
                <a:latin typeface="Verdana"/>
                <a:cs typeface="Verdana"/>
              </a:rPr>
              <a:t>|</a:t>
            </a:r>
            <a:r>
              <a:rPr sz="1450" i="1" spc="-150" dirty="0">
                <a:latin typeface="Verdana"/>
                <a:cs typeface="Verdana"/>
              </a:rPr>
              <a:t>8</a:t>
            </a:r>
            <a:r>
              <a:rPr sz="1450" i="1" spc="5" dirty="0">
                <a:latin typeface="Verdana"/>
                <a:cs typeface="Verdana"/>
              </a:rPr>
              <a:t>N</a:t>
            </a:r>
            <a:endParaRPr sz="1450" dirty="0">
              <a:latin typeface="Verdana"/>
              <a:cs typeface="Verdana"/>
            </a:endParaRPr>
          </a:p>
          <a:p>
            <a:pPr marL="373380">
              <a:lnSpc>
                <a:spcPct val="100000"/>
              </a:lnSpc>
              <a:spcBef>
                <a:spcPts val="1170"/>
              </a:spcBef>
            </a:pPr>
            <a:r>
              <a:rPr sz="1400" spc="-75" dirty="0">
                <a:latin typeface="Verdana"/>
                <a:cs typeface="Verdana"/>
              </a:rPr>
              <a:t>D</a:t>
            </a:r>
            <a:r>
              <a:rPr sz="1400" spc="-60" dirty="0">
                <a:latin typeface="Verdana"/>
                <a:cs typeface="Verdana"/>
              </a:rPr>
              <a:t>at</a:t>
            </a:r>
            <a:r>
              <a:rPr sz="1400" spc="-80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m</a:t>
            </a:r>
            <a:r>
              <a:rPr sz="1400" spc="-250" dirty="0">
                <a:latin typeface="Verdana"/>
                <a:cs typeface="Verdana"/>
              </a:rPr>
              <a:t>: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A</a:t>
            </a:r>
            <a:r>
              <a:rPr sz="1400" spc="-25" dirty="0">
                <a:latin typeface="Verdana"/>
                <a:cs typeface="Verdana"/>
              </a:rPr>
              <a:t>d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-25" dirty="0">
                <a:latin typeface="Verdana"/>
                <a:cs typeface="Verdana"/>
              </a:rPr>
              <a:t>d</a:t>
            </a:r>
            <a:r>
              <a:rPr sz="1400" spc="-50" dirty="0">
                <a:latin typeface="Verdana"/>
                <a:cs typeface="Verdana"/>
              </a:rPr>
              <a:t>an</a:t>
            </a:r>
            <a:endParaRPr sz="1400" dirty="0">
              <a:latin typeface="Verdana"/>
              <a:cs typeface="Verdana"/>
            </a:endParaRPr>
          </a:p>
          <a:p>
            <a:pPr marL="373380">
              <a:lnSpc>
                <a:spcPct val="100000"/>
              </a:lnSpc>
              <a:spcBef>
                <a:spcPts val="1140"/>
              </a:spcBef>
            </a:pPr>
            <a:r>
              <a:rPr sz="1450" i="1" spc="-70" dirty="0">
                <a:latin typeface="Verdana"/>
                <a:cs typeface="Verdana"/>
              </a:rPr>
              <a:t>E</a:t>
            </a:r>
            <a:r>
              <a:rPr sz="1450" i="1" spc="-30" dirty="0">
                <a:latin typeface="Verdana"/>
                <a:cs typeface="Verdana"/>
              </a:rPr>
              <a:t>P</a:t>
            </a:r>
            <a:r>
              <a:rPr sz="1450" i="1" spc="-45" dirty="0">
                <a:latin typeface="Verdana"/>
                <a:cs typeface="Verdana"/>
              </a:rPr>
              <a:t>SG</a:t>
            </a:r>
            <a:r>
              <a:rPr sz="1450" i="1" spc="-125" dirty="0">
                <a:latin typeface="Verdana"/>
                <a:cs typeface="Verdana"/>
              </a:rPr>
              <a:t> </a:t>
            </a:r>
            <a:r>
              <a:rPr sz="1450" i="1" spc="-55" dirty="0">
                <a:latin typeface="Verdana"/>
                <a:cs typeface="Verdana"/>
              </a:rPr>
              <a:t>C</a:t>
            </a:r>
            <a:r>
              <a:rPr sz="1450" i="1" spc="-60" dirty="0">
                <a:latin typeface="Verdana"/>
                <a:cs typeface="Verdana"/>
              </a:rPr>
              <a:t>od</a:t>
            </a:r>
            <a:r>
              <a:rPr sz="1450" i="1" spc="-80" dirty="0">
                <a:latin typeface="Verdana"/>
                <a:cs typeface="Verdana"/>
              </a:rPr>
              <a:t>e</a:t>
            </a:r>
            <a:r>
              <a:rPr sz="1450" i="1" spc="-65" dirty="0">
                <a:latin typeface="Verdana"/>
                <a:cs typeface="Verdana"/>
              </a:rPr>
              <a:t>s</a:t>
            </a:r>
            <a:r>
              <a:rPr sz="1450" i="1" spc="-270" dirty="0">
                <a:latin typeface="Verdana"/>
                <a:cs typeface="Verdana"/>
              </a:rPr>
              <a:t>:</a:t>
            </a:r>
            <a:r>
              <a:rPr sz="1450" i="1" spc="-120" dirty="0">
                <a:latin typeface="Verdana"/>
                <a:cs typeface="Verdana"/>
              </a:rPr>
              <a:t> </a:t>
            </a:r>
            <a:r>
              <a:rPr sz="1450" i="1" spc="-150" dirty="0">
                <a:latin typeface="Verdana"/>
                <a:cs typeface="Verdana"/>
              </a:rPr>
              <a:t>20136</a:t>
            </a:r>
            <a:r>
              <a:rPr sz="1450" i="1" spc="-300" dirty="0">
                <a:latin typeface="Verdana"/>
                <a:cs typeface="Verdana"/>
              </a:rPr>
              <a:t>|</a:t>
            </a:r>
            <a:r>
              <a:rPr sz="1450" i="1" spc="-150" dirty="0">
                <a:latin typeface="Verdana"/>
                <a:cs typeface="Verdana"/>
              </a:rPr>
              <a:t>7</a:t>
            </a:r>
            <a:r>
              <a:rPr sz="1450" i="1" spc="-300" dirty="0">
                <a:latin typeface="Verdana"/>
                <a:cs typeface="Verdana"/>
              </a:rPr>
              <a:t>|</a:t>
            </a:r>
            <a:r>
              <a:rPr sz="1450" i="1" spc="-145" dirty="0">
                <a:latin typeface="Verdana"/>
                <a:cs typeface="Verdana"/>
              </a:rPr>
              <a:t>8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00" dirty="0"/>
              <a:t>64</a:t>
            </a:fld>
            <a:endParaRPr spc="-100" dirty="0"/>
          </a:p>
        </p:txBody>
      </p:sp>
      <p:pic>
        <p:nvPicPr>
          <p:cNvPr id="37" name="Picture 5" descr="worldsp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9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464305"/>
            <a:ext cx="8455406" cy="9855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00" i="1" spc="-735" dirty="0">
                <a:solidFill>
                  <a:srgbClr val="000000"/>
                </a:solidFill>
                <a:latin typeface="Verdana"/>
                <a:cs typeface="Verdana"/>
              </a:rPr>
              <a:t>End</a:t>
            </a:r>
            <a:r>
              <a:rPr sz="6300" i="1" spc="-50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i="1" spc="-66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6300" i="1" spc="-4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i="1" spc="-825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6300" i="1" spc="-84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6300" i="1" spc="-509" dirty="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6300" i="1" spc="-4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sz="6300" i="1" spc="-740" dirty="0" smtClean="0">
                <a:solidFill>
                  <a:srgbClr val="000000"/>
                </a:solidFill>
                <a:latin typeface="Verdana"/>
                <a:cs typeface="Verdana"/>
              </a:rPr>
              <a:t>three</a:t>
            </a:r>
            <a:endParaRPr sz="63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3805" y="3734561"/>
            <a:ext cx="11458575" cy="133350"/>
          </a:xfrm>
          <a:custGeom>
            <a:avLst/>
            <a:gdLst/>
            <a:ahLst/>
            <a:cxnLst/>
            <a:rect l="l" t="t" r="r" b="b"/>
            <a:pathLst>
              <a:path w="11458575" h="133350">
                <a:moveTo>
                  <a:pt x="0" y="0"/>
                </a:moveTo>
                <a:lnTo>
                  <a:pt x="11458575" y="133350"/>
                </a:lnTo>
              </a:path>
            </a:pathLst>
          </a:custGeom>
          <a:ln w="647700">
            <a:solidFill>
              <a:srgbClr val="1A9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442660"/>
            <a:ext cx="5309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5" dirty="0">
                <a:solidFill>
                  <a:srgbClr val="C1004F"/>
                </a:solidFill>
              </a:rPr>
              <a:t>Data</a:t>
            </a:r>
            <a:r>
              <a:rPr sz="4400" spc="-95" dirty="0">
                <a:solidFill>
                  <a:srgbClr val="C1004F"/>
                </a:solidFill>
              </a:rPr>
              <a:t> </a:t>
            </a:r>
            <a:r>
              <a:rPr sz="4400" spc="-85" dirty="0">
                <a:solidFill>
                  <a:srgbClr val="C1004F"/>
                </a:solidFill>
              </a:rPr>
              <a:t>vs</a:t>
            </a:r>
            <a:r>
              <a:rPr sz="4400" spc="-90" dirty="0">
                <a:solidFill>
                  <a:srgbClr val="C1004F"/>
                </a:solidFill>
              </a:rPr>
              <a:t> </a:t>
            </a:r>
            <a:r>
              <a:rPr sz="4400" spc="-120" dirty="0">
                <a:solidFill>
                  <a:srgbClr val="C1004F"/>
                </a:solidFill>
              </a:rPr>
              <a:t>information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761" y="13373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9781" y="2475102"/>
            <a:ext cx="9023350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0">
              <a:lnSpc>
                <a:spcPct val="100000"/>
              </a:lnSpc>
              <a:spcBef>
                <a:spcPts val="95"/>
              </a:spcBef>
            </a:pPr>
            <a:r>
              <a:rPr sz="2800" b="1" spc="-135" dirty="0">
                <a:solidFill>
                  <a:srgbClr val="001291"/>
                </a:solidFill>
                <a:latin typeface="Tahoma"/>
                <a:cs typeface="Tahoma"/>
              </a:rPr>
              <a:t>Data:</a:t>
            </a:r>
            <a:r>
              <a:rPr sz="2800" b="1" spc="-35" dirty="0">
                <a:solidFill>
                  <a:srgbClr val="001291"/>
                </a:solidFill>
                <a:latin typeface="Tahoma"/>
                <a:cs typeface="Tahoma"/>
              </a:rPr>
              <a:t> </a:t>
            </a:r>
            <a:r>
              <a:rPr sz="2800" spc="-105" dirty="0">
                <a:latin typeface="Verdana"/>
                <a:cs typeface="Verdana"/>
              </a:rPr>
              <a:t>any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collection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of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related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60" dirty="0">
                <a:latin typeface="Verdana"/>
                <a:cs typeface="Verdana"/>
              </a:rPr>
              <a:t>facts;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unorganized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and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unprocessed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800" b="1" spc="-160" dirty="0">
                <a:solidFill>
                  <a:srgbClr val="001291"/>
                </a:solidFill>
                <a:latin typeface="Tahoma"/>
                <a:cs typeface="Tahoma"/>
              </a:rPr>
              <a:t>Informa</a:t>
            </a:r>
            <a:r>
              <a:rPr sz="2800" b="1" spc="-110" dirty="0">
                <a:solidFill>
                  <a:srgbClr val="001291"/>
                </a:solidFill>
                <a:latin typeface="Tahoma"/>
                <a:cs typeface="Tahoma"/>
              </a:rPr>
              <a:t>tion</a:t>
            </a:r>
            <a:r>
              <a:rPr sz="2800" b="1" spc="-80" dirty="0">
                <a:solidFill>
                  <a:srgbClr val="001291"/>
                </a:solidFill>
                <a:latin typeface="Tahoma"/>
                <a:cs typeface="Tahoma"/>
              </a:rPr>
              <a:t>:</a:t>
            </a:r>
            <a:r>
              <a:rPr sz="2800" b="1" spc="-20" dirty="0">
                <a:solidFill>
                  <a:srgbClr val="001291"/>
                </a:solidFill>
                <a:latin typeface="Tahoma"/>
                <a:cs typeface="Tahoma"/>
              </a:rPr>
              <a:t> </a:t>
            </a:r>
            <a:r>
              <a:rPr sz="2800" spc="-120" dirty="0">
                <a:latin typeface="Verdana"/>
                <a:cs typeface="Verdana"/>
              </a:rPr>
              <a:t>data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th</a:t>
            </a:r>
            <a:r>
              <a:rPr sz="2800" spc="-130" dirty="0">
                <a:latin typeface="Verdana"/>
                <a:cs typeface="Verdana"/>
              </a:rPr>
              <a:t>a</a:t>
            </a:r>
            <a:r>
              <a:rPr sz="2800" spc="-175" dirty="0">
                <a:latin typeface="Verdana"/>
                <a:cs typeface="Verdana"/>
              </a:rPr>
              <a:t>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5" dirty="0">
                <a:latin typeface="Verdana"/>
                <a:cs typeface="Verdana"/>
              </a:rPr>
              <a:t>have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been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proce</a:t>
            </a:r>
            <a:r>
              <a:rPr sz="2800" spc="-50" dirty="0">
                <a:latin typeface="Verdana"/>
                <a:cs typeface="Verdana"/>
              </a:rPr>
              <a:t>s</a:t>
            </a:r>
            <a:r>
              <a:rPr sz="2800" spc="-85" dirty="0">
                <a:latin typeface="Verdana"/>
                <a:cs typeface="Verdana"/>
              </a:rPr>
              <a:t>s</a:t>
            </a:r>
            <a:r>
              <a:rPr sz="2800" spc="-90" dirty="0">
                <a:latin typeface="Verdana"/>
                <a:cs typeface="Verdana"/>
              </a:rPr>
              <a:t>e</a:t>
            </a:r>
            <a:r>
              <a:rPr sz="2800" spc="-40" dirty="0">
                <a:latin typeface="Verdana"/>
                <a:cs typeface="Verdana"/>
              </a:rPr>
              <a:t>d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to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be  </a:t>
            </a:r>
            <a:r>
              <a:rPr sz="2800" spc="-120" dirty="0">
                <a:latin typeface="Verdana"/>
                <a:cs typeface="Verdana"/>
              </a:rPr>
              <a:t>useful;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i</a:t>
            </a:r>
            <a:r>
              <a:rPr sz="2800" spc="-175" dirty="0">
                <a:latin typeface="Verdana"/>
                <a:cs typeface="Verdana"/>
              </a:rPr>
              <a:t>t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p</a:t>
            </a:r>
            <a:r>
              <a:rPr sz="2800" spc="-65" dirty="0">
                <a:latin typeface="Verdana"/>
                <a:cs typeface="Verdana"/>
              </a:rPr>
              <a:t>rovide</a:t>
            </a:r>
            <a:r>
              <a:rPr sz="2800" spc="-60" dirty="0">
                <a:latin typeface="Verdana"/>
                <a:cs typeface="Verdana"/>
              </a:rPr>
              <a:t>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answer</a:t>
            </a:r>
            <a:r>
              <a:rPr sz="2800" spc="-65" dirty="0">
                <a:latin typeface="Verdana"/>
                <a:cs typeface="Verdana"/>
              </a:rPr>
              <a:t>s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to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"w</a:t>
            </a:r>
            <a:r>
              <a:rPr sz="2800" spc="-80" dirty="0">
                <a:latin typeface="Verdana"/>
                <a:cs typeface="Verdana"/>
              </a:rPr>
              <a:t>h</a:t>
            </a:r>
            <a:r>
              <a:rPr sz="2800" spc="-90" dirty="0">
                <a:latin typeface="Verdana"/>
                <a:cs typeface="Verdana"/>
              </a:rPr>
              <a:t>o</a:t>
            </a:r>
            <a:r>
              <a:rPr sz="2800" spc="-80" dirty="0">
                <a:latin typeface="Verdana"/>
                <a:cs typeface="Verdana"/>
              </a:rPr>
              <a:t>"</a:t>
            </a:r>
            <a:r>
              <a:rPr sz="2800" spc="-245" dirty="0">
                <a:latin typeface="Verdana"/>
                <a:cs typeface="Verdana"/>
              </a:rPr>
              <a:t>,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"w</a:t>
            </a:r>
            <a:r>
              <a:rPr sz="2800" spc="-80" dirty="0">
                <a:latin typeface="Verdana"/>
                <a:cs typeface="Verdana"/>
              </a:rPr>
              <a:t>h</a:t>
            </a:r>
            <a:r>
              <a:rPr sz="2800" spc="-195" dirty="0">
                <a:latin typeface="Verdana"/>
                <a:cs typeface="Verdana"/>
              </a:rPr>
              <a:t>at"</a:t>
            </a:r>
            <a:r>
              <a:rPr sz="2800" spc="-145" dirty="0">
                <a:latin typeface="Verdana"/>
                <a:cs typeface="Verdana"/>
              </a:rPr>
              <a:t>,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"w</a:t>
            </a:r>
            <a:r>
              <a:rPr sz="2800" spc="-80" dirty="0">
                <a:latin typeface="Verdana"/>
                <a:cs typeface="Verdana"/>
              </a:rPr>
              <a:t>h</a:t>
            </a:r>
            <a:r>
              <a:rPr sz="2800" spc="-110" dirty="0">
                <a:latin typeface="Verdana"/>
                <a:cs typeface="Verdana"/>
              </a:rPr>
              <a:t>er</a:t>
            </a:r>
            <a:r>
              <a:rPr sz="2800" spc="-120" dirty="0">
                <a:latin typeface="Verdana"/>
                <a:cs typeface="Verdana"/>
              </a:rPr>
              <a:t>e</a:t>
            </a:r>
            <a:r>
              <a:rPr sz="2800" spc="-190" dirty="0">
                <a:latin typeface="Verdana"/>
                <a:cs typeface="Verdana"/>
              </a:rPr>
              <a:t>",  </a:t>
            </a:r>
            <a:r>
              <a:rPr sz="2800" spc="-85" dirty="0">
                <a:latin typeface="Verdana"/>
                <a:cs typeface="Verdana"/>
              </a:rPr>
              <a:t>an</a:t>
            </a:r>
            <a:r>
              <a:rPr sz="2800" spc="-80" dirty="0">
                <a:latin typeface="Verdana"/>
                <a:cs typeface="Verdana"/>
              </a:rPr>
              <a:t>d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"when"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q</a:t>
            </a:r>
            <a:r>
              <a:rPr sz="2800" spc="-65" dirty="0">
                <a:latin typeface="Verdana"/>
                <a:cs typeface="Verdana"/>
              </a:rPr>
              <a:t>u</a:t>
            </a:r>
            <a:r>
              <a:rPr sz="2800" spc="-100" dirty="0">
                <a:latin typeface="Verdana"/>
                <a:cs typeface="Verdana"/>
              </a:rPr>
              <a:t>e</a:t>
            </a:r>
            <a:r>
              <a:rPr sz="2800" spc="-80" dirty="0">
                <a:latin typeface="Verdana"/>
                <a:cs typeface="Verdana"/>
              </a:rPr>
              <a:t>s</a:t>
            </a:r>
            <a:r>
              <a:rPr sz="2800" spc="-90" dirty="0">
                <a:latin typeface="Verdana"/>
                <a:cs typeface="Verdana"/>
              </a:rPr>
              <a:t>tions.</a:t>
            </a:r>
            <a:endParaRPr sz="2800">
              <a:latin typeface="Verdana"/>
              <a:cs typeface="Verdana"/>
            </a:endParaRPr>
          </a:p>
          <a:p>
            <a:pPr marL="12700" marR="1217930">
              <a:lnSpc>
                <a:spcPct val="100000"/>
              </a:lnSpc>
              <a:spcBef>
                <a:spcPts val="1205"/>
              </a:spcBef>
            </a:pPr>
            <a:r>
              <a:rPr sz="2800" spc="-120" dirty="0">
                <a:latin typeface="Verdana"/>
                <a:cs typeface="Verdana"/>
              </a:rPr>
              <a:t>Informa</a:t>
            </a:r>
            <a:r>
              <a:rPr sz="2800" spc="-55" dirty="0">
                <a:latin typeface="Verdana"/>
                <a:cs typeface="Verdana"/>
              </a:rPr>
              <a:t>tion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c</a:t>
            </a:r>
            <a:r>
              <a:rPr sz="2800" spc="-100" dirty="0">
                <a:latin typeface="Verdana"/>
                <a:cs typeface="Verdana"/>
              </a:rPr>
              <a:t>a</a:t>
            </a:r>
            <a:r>
              <a:rPr sz="2800" spc="-65" dirty="0">
                <a:latin typeface="Verdana"/>
                <a:cs typeface="Verdana"/>
              </a:rPr>
              <a:t>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o</a:t>
            </a:r>
            <a:r>
              <a:rPr sz="2800" spc="-40" dirty="0">
                <a:latin typeface="Verdana"/>
                <a:cs typeface="Verdana"/>
              </a:rPr>
              <a:t>n</a:t>
            </a:r>
            <a:r>
              <a:rPr sz="2800" spc="-50" dirty="0">
                <a:latin typeface="Verdana"/>
                <a:cs typeface="Verdana"/>
              </a:rPr>
              <a:t>ly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come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f</a:t>
            </a:r>
            <a:r>
              <a:rPr sz="2800" spc="-85" dirty="0">
                <a:latin typeface="Verdana"/>
                <a:cs typeface="Verdana"/>
              </a:rPr>
              <a:t>r</a:t>
            </a:r>
            <a:r>
              <a:rPr sz="2800" spc="-40" dirty="0">
                <a:latin typeface="Verdana"/>
                <a:cs typeface="Verdana"/>
              </a:rPr>
              <a:t>om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a</a:t>
            </a:r>
            <a:r>
              <a:rPr sz="2800" spc="-85" dirty="0">
                <a:latin typeface="Verdana"/>
                <a:cs typeface="Verdana"/>
              </a:rPr>
              <a:t>c</a:t>
            </a:r>
            <a:r>
              <a:rPr sz="2800" spc="-90" dirty="0">
                <a:latin typeface="Verdana"/>
                <a:cs typeface="Verdana"/>
              </a:rPr>
              <a:t>cur</a:t>
            </a:r>
            <a:r>
              <a:rPr sz="2800" spc="-95" dirty="0">
                <a:latin typeface="Verdana"/>
                <a:cs typeface="Verdana"/>
              </a:rPr>
              <a:t>a</a:t>
            </a:r>
            <a:r>
              <a:rPr sz="2800" spc="-145" dirty="0">
                <a:latin typeface="Verdana"/>
                <a:cs typeface="Verdana"/>
              </a:rPr>
              <a:t>te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da</a:t>
            </a:r>
            <a:r>
              <a:rPr sz="2800" spc="-80" dirty="0">
                <a:latin typeface="Verdana"/>
                <a:cs typeface="Verdana"/>
              </a:rPr>
              <a:t>t</a:t>
            </a:r>
            <a:r>
              <a:rPr sz="2800" spc="-95" dirty="0">
                <a:latin typeface="Verdana"/>
                <a:cs typeface="Verdana"/>
              </a:rPr>
              <a:t>a  </a:t>
            </a:r>
            <a:r>
              <a:rPr sz="2800" spc="-195" dirty="0">
                <a:latin typeface="Verdana"/>
                <a:cs typeface="Verdana"/>
              </a:rPr>
              <a:t>(GIGO).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6469" y="6431572"/>
            <a:ext cx="161290" cy="2146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200" b="1" spc="-100" dirty="0">
                <a:solidFill>
                  <a:srgbClr val="888888"/>
                </a:solidFill>
                <a:latin typeface="Tahoma"/>
                <a:cs typeface="Tahoma"/>
              </a:rPr>
              <a:t>7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7" name="Picture 5" descr="worldspi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544568"/>
            <a:ext cx="3113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5" dirty="0">
                <a:solidFill>
                  <a:srgbClr val="C1004F"/>
                </a:solidFill>
              </a:rPr>
              <a:t>Activity</a:t>
            </a:r>
            <a:r>
              <a:rPr sz="5400" spc="-165" dirty="0">
                <a:solidFill>
                  <a:srgbClr val="C1004F"/>
                </a:solidFill>
              </a:rPr>
              <a:t> </a:t>
            </a:r>
            <a:r>
              <a:rPr sz="5400" spc="-434" dirty="0">
                <a:solidFill>
                  <a:srgbClr val="C1004F"/>
                </a:solidFill>
              </a:rPr>
              <a:t>1</a:t>
            </a:r>
            <a:endParaRPr sz="5400" dirty="0"/>
          </a:p>
        </p:txBody>
      </p:sp>
      <p:sp>
        <p:nvSpPr>
          <p:cNvPr id="4" name="object 4"/>
          <p:cNvSpPr/>
          <p:nvPr/>
        </p:nvSpPr>
        <p:spPr>
          <a:xfrm>
            <a:off x="761" y="1337310"/>
            <a:ext cx="12094210" cy="19685"/>
          </a:xfrm>
          <a:custGeom>
            <a:avLst/>
            <a:gdLst/>
            <a:ahLst/>
            <a:cxnLst/>
            <a:rect l="l" t="t" r="r" b="b"/>
            <a:pathLst>
              <a:path w="12094210" h="19684">
                <a:moveTo>
                  <a:pt x="0" y="19685"/>
                </a:moveTo>
                <a:lnTo>
                  <a:pt x="12093702" y="0"/>
                </a:lnTo>
              </a:path>
            </a:pathLst>
          </a:custGeom>
          <a:ln w="19050">
            <a:solidFill>
              <a:srgbClr val="FF9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08171" y="2299716"/>
            <a:ext cx="4025900" cy="56705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15"/>
              </a:lnSpc>
            </a:pPr>
            <a:r>
              <a:rPr sz="3600" spc="-75" dirty="0">
                <a:latin typeface="Verdana"/>
                <a:cs typeface="Verdana"/>
              </a:rPr>
              <a:t>Fo</a:t>
            </a:r>
            <a:r>
              <a:rPr sz="3600" spc="-50" dirty="0">
                <a:latin typeface="Verdana"/>
                <a:cs typeface="Verdana"/>
              </a:rPr>
              <a:t>r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75" dirty="0">
                <a:latin typeface="Verdana"/>
                <a:cs typeface="Verdana"/>
              </a:rPr>
              <a:t>sel</a:t>
            </a:r>
            <a:r>
              <a:rPr sz="3600" spc="-60" dirty="0">
                <a:latin typeface="Verdana"/>
                <a:cs typeface="Verdana"/>
              </a:rPr>
              <a:t>f</a:t>
            </a:r>
            <a:r>
              <a:rPr sz="3600" spc="-440" dirty="0">
                <a:latin typeface="Verdana"/>
                <a:cs typeface="Verdana"/>
              </a:rPr>
              <a:t>-</a:t>
            </a:r>
            <a:r>
              <a:rPr sz="3600" spc="-100" dirty="0">
                <a:latin typeface="Verdana"/>
                <a:cs typeface="Verdana"/>
              </a:rPr>
              <a:t>evaluation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6469" y="6431572"/>
            <a:ext cx="161290" cy="2146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200" b="1" spc="-100" dirty="0">
                <a:solidFill>
                  <a:srgbClr val="888888"/>
                </a:solidFill>
                <a:latin typeface="Tahoma"/>
                <a:cs typeface="Tahoma"/>
              </a:rPr>
              <a:t>8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8452" y="2835021"/>
            <a:ext cx="9156065" cy="314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5" dirty="0">
                <a:latin typeface="Verdana"/>
                <a:cs typeface="Verdana"/>
              </a:rPr>
              <a:t>why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95" dirty="0">
                <a:latin typeface="Verdana"/>
                <a:cs typeface="Verdana"/>
              </a:rPr>
              <a:t>GIS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for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70" dirty="0">
                <a:latin typeface="Verdana"/>
                <a:cs typeface="Verdana"/>
              </a:rPr>
              <a:t>land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100" dirty="0">
                <a:latin typeface="Verdana"/>
                <a:cs typeface="Verdana"/>
              </a:rPr>
              <a:t>administration?</a:t>
            </a:r>
            <a:endParaRPr sz="3600">
              <a:latin typeface="Verdana"/>
              <a:cs typeface="Verdana"/>
            </a:endParaRPr>
          </a:p>
          <a:p>
            <a:pPr marL="756285" marR="5080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spc="-40" dirty="0">
                <a:latin typeface="Verdana"/>
                <a:cs typeface="Verdana"/>
              </a:rPr>
              <a:t>Which</a:t>
            </a:r>
            <a:r>
              <a:rPr sz="3600" spc="-140" dirty="0">
                <a:latin typeface="Verdana"/>
                <a:cs typeface="Verdana"/>
              </a:rPr>
              <a:t> </a:t>
            </a:r>
            <a:r>
              <a:rPr sz="3600" spc="-110" dirty="0">
                <a:latin typeface="Verdana"/>
                <a:cs typeface="Verdana"/>
              </a:rPr>
              <a:t>capa</a:t>
            </a:r>
            <a:r>
              <a:rPr sz="3600" spc="-60" dirty="0">
                <a:latin typeface="Verdana"/>
                <a:cs typeface="Verdana"/>
              </a:rPr>
              <a:t>bility</a:t>
            </a:r>
            <a:r>
              <a:rPr sz="3600" spc="-160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o</a:t>
            </a:r>
            <a:r>
              <a:rPr sz="3600" spc="-20" dirty="0">
                <a:latin typeface="Verdana"/>
                <a:cs typeface="Verdana"/>
              </a:rPr>
              <a:t>f</a:t>
            </a:r>
            <a:r>
              <a:rPr sz="3600" spc="-125" dirty="0">
                <a:latin typeface="Verdana"/>
                <a:cs typeface="Verdana"/>
              </a:rPr>
              <a:t> </a:t>
            </a:r>
            <a:r>
              <a:rPr sz="3600" spc="-190" dirty="0">
                <a:latin typeface="Verdana"/>
                <a:cs typeface="Verdana"/>
              </a:rPr>
              <a:t>GI</a:t>
            </a:r>
            <a:r>
              <a:rPr sz="3600" spc="-210" dirty="0">
                <a:latin typeface="Verdana"/>
                <a:cs typeface="Verdana"/>
              </a:rPr>
              <a:t>S</a:t>
            </a:r>
            <a:r>
              <a:rPr sz="3600" spc="-140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i</a:t>
            </a:r>
            <a:r>
              <a:rPr sz="3600" spc="-45" dirty="0">
                <a:latin typeface="Verdana"/>
                <a:cs typeface="Verdana"/>
              </a:rPr>
              <a:t>s</a:t>
            </a:r>
            <a:r>
              <a:rPr sz="3600" spc="-140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prominently  </a:t>
            </a:r>
            <a:r>
              <a:rPr sz="3600" spc="-45" dirty="0">
                <a:latin typeface="Verdana"/>
                <a:cs typeface="Verdana"/>
              </a:rPr>
              <a:t>im</a:t>
            </a:r>
            <a:r>
              <a:rPr sz="3600" spc="-60" dirty="0">
                <a:latin typeface="Verdana"/>
                <a:cs typeface="Verdana"/>
              </a:rPr>
              <a:t>p</a:t>
            </a:r>
            <a:r>
              <a:rPr sz="3600" spc="-135" dirty="0">
                <a:latin typeface="Verdana"/>
                <a:cs typeface="Verdana"/>
              </a:rPr>
              <a:t>ortant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for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70" dirty="0">
                <a:latin typeface="Verdana"/>
                <a:cs typeface="Verdana"/>
              </a:rPr>
              <a:t>land</a:t>
            </a:r>
            <a:r>
              <a:rPr sz="3600" spc="-275" dirty="0">
                <a:latin typeface="Verdana"/>
                <a:cs typeface="Verdana"/>
              </a:rPr>
              <a:t> </a:t>
            </a:r>
            <a:r>
              <a:rPr sz="3600" spc="-75" dirty="0">
                <a:latin typeface="Verdana"/>
                <a:cs typeface="Verdana"/>
              </a:rPr>
              <a:t>admin</a:t>
            </a:r>
            <a:r>
              <a:rPr sz="3600" spc="-45" dirty="0">
                <a:latin typeface="Verdana"/>
                <a:cs typeface="Verdana"/>
              </a:rPr>
              <a:t>i</a:t>
            </a:r>
            <a:r>
              <a:rPr sz="3600" spc="-114" dirty="0">
                <a:latin typeface="Verdana"/>
                <a:cs typeface="Verdana"/>
              </a:rPr>
              <a:t>stration?</a:t>
            </a:r>
            <a:endParaRPr sz="3600">
              <a:latin typeface="Verdana"/>
              <a:cs typeface="Verdana"/>
            </a:endParaRPr>
          </a:p>
          <a:p>
            <a:pPr marL="756285" marR="5080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spc="-95" dirty="0">
                <a:latin typeface="Verdana"/>
                <a:cs typeface="Verdana"/>
              </a:rPr>
              <a:t>Clearly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define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spc="-195" dirty="0">
                <a:latin typeface="Verdana"/>
                <a:cs typeface="Verdana"/>
              </a:rPr>
              <a:t>GIS</a:t>
            </a:r>
            <a:r>
              <a:rPr sz="3600" spc="-15" dirty="0">
                <a:latin typeface="Verdana"/>
                <a:cs typeface="Verdana"/>
              </a:rPr>
              <a:t> </a:t>
            </a:r>
            <a:r>
              <a:rPr sz="3600" spc="-120" dirty="0">
                <a:latin typeface="Verdana"/>
                <a:cs typeface="Verdana"/>
              </a:rPr>
              <a:t>as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science</a:t>
            </a:r>
            <a:r>
              <a:rPr sz="3600" spc="-15" dirty="0">
                <a:latin typeface="Verdana"/>
                <a:cs typeface="Verdana"/>
              </a:rPr>
              <a:t> </a:t>
            </a:r>
            <a:r>
              <a:rPr sz="3600" spc="-105" dirty="0">
                <a:latin typeface="Verdana"/>
                <a:cs typeface="Verdana"/>
              </a:rPr>
              <a:t>and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spc="-110" dirty="0">
                <a:latin typeface="Verdana"/>
                <a:cs typeface="Verdana"/>
              </a:rPr>
              <a:t>as </a:t>
            </a:r>
            <a:r>
              <a:rPr sz="3600" spc="-1255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a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25" dirty="0">
                <a:latin typeface="Verdana"/>
                <a:cs typeface="Verdana"/>
              </a:rPr>
              <a:t>system</a:t>
            </a:r>
            <a:endParaRPr sz="3600">
              <a:latin typeface="Verdana"/>
              <a:cs typeface="Verdana"/>
            </a:endParaRPr>
          </a:p>
          <a:p>
            <a:pPr marR="6350" algn="r">
              <a:lnSpc>
                <a:spcPts val="2960"/>
              </a:lnSpc>
            </a:pPr>
            <a:r>
              <a:rPr sz="2500" i="1" spc="-130" dirty="0">
                <a:latin typeface="Verdana"/>
                <a:cs typeface="Verdana"/>
              </a:rPr>
              <a:t>Where</a:t>
            </a:r>
            <a:r>
              <a:rPr sz="2500" i="1" spc="-215" dirty="0">
                <a:latin typeface="Verdana"/>
                <a:cs typeface="Verdana"/>
              </a:rPr>
              <a:t> </a:t>
            </a:r>
            <a:r>
              <a:rPr sz="2500" i="1" spc="-150" dirty="0">
                <a:latin typeface="Verdana"/>
                <a:cs typeface="Verdana"/>
              </a:rPr>
              <a:t>ar</a:t>
            </a:r>
            <a:r>
              <a:rPr sz="2500" i="1" spc="-170" dirty="0">
                <a:latin typeface="Verdana"/>
                <a:cs typeface="Verdana"/>
              </a:rPr>
              <a:t>e</a:t>
            </a:r>
            <a:r>
              <a:rPr sz="2500" i="1" spc="-215" dirty="0">
                <a:latin typeface="Verdana"/>
                <a:cs typeface="Verdana"/>
              </a:rPr>
              <a:t> </a:t>
            </a:r>
            <a:r>
              <a:rPr sz="2500" i="1" spc="-110" dirty="0">
                <a:latin typeface="Verdana"/>
                <a:cs typeface="Verdana"/>
              </a:rPr>
              <a:t>you</a:t>
            </a:r>
            <a:r>
              <a:rPr sz="2500" i="1" spc="-215" dirty="0">
                <a:latin typeface="Verdana"/>
                <a:cs typeface="Verdana"/>
              </a:rPr>
              <a:t> </a:t>
            </a:r>
            <a:r>
              <a:rPr sz="2500" i="1" spc="-95" dirty="0">
                <a:latin typeface="Verdana"/>
                <a:cs typeface="Verdana"/>
              </a:rPr>
              <a:t>now?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8" name="Picture 5" descr="worldspi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1600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464305"/>
            <a:ext cx="5566410" cy="989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00" i="1" spc="-735" dirty="0">
                <a:solidFill>
                  <a:srgbClr val="000000"/>
                </a:solidFill>
                <a:latin typeface="Verdana"/>
                <a:cs typeface="Verdana"/>
              </a:rPr>
              <a:t>End</a:t>
            </a:r>
            <a:r>
              <a:rPr sz="6300" i="1" spc="-50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i="1" spc="-66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6300" i="1" spc="-4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i="1" spc="-825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6300" i="1" spc="-84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6300" i="1" spc="-509" dirty="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6300" i="1" spc="-4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i="1" spc="-72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6300" i="1" spc="-78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6300" i="1" spc="-85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3805" y="3734561"/>
            <a:ext cx="11458575" cy="133350"/>
          </a:xfrm>
          <a:custGeom>
            <a:avLst/>
            <a:gdLst/>
            <a:ahLst/>
            <a:cxnLst/>
            <a:rect l="l" t="t" r="r" b="b"/>
            <a:pathLst>
              <a:path w="11458575" h="133350">
                <a:moveTo>
                  <a:pt x="0" y="0"/>
                </a:moveTo>
                <a:lnTo>
                  <a:pt x="11458575" y="133350"/>
                </a:lnTo>
              </a:path>
            </a:pathLst>
          </a:custGeom>
          <a:ln w="647700">
            <a:solidFill>
              <a:srgbClr val="1A9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3642</Words>
  <Application>Microsoft Office PowerPoint</Application>
  <PresentationFormat>Widescreen</PresentationFormat>
  <Paragraphs>446</Paragraphs>
  <Slides>65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8" baseType="lpstr">
      <vt:lpstr>Arial</vt:lpstr>
      <vt:lpstr>Calibri</vt:lpstr>
      <vt:lpstr>Californian FB</vt:lpstr>
      <vt:lpstr>Cambria</vt:lpstr>
      <vt:lpstr>Cambria Math</vt:lpstr>
      <vt:lpstr>Courier New</vt:lpstr>
      <vt:lpstr>Footlight MT Light</vt:lpstr>
      <vt:lpstr>High Tower Text</vt:lpstr>
      <vt:lpstr>Tahoma</vt:lpstr>
      <vt:lpstr>Times New Roman</vt:lpstr>
      <vt:lpstr>Verdana</vt:lpstr>
      <vt:lpstr>Wingdings</vt:lpstr>
      <vt:lpstr>Office Theme</vt:lpstr>
      <vt:lpstr>PowerPoint Presentation</vt:lpstr>
      <vt:lpstr>U1. Introduction to GIS </vt:lpstr>
      <vt:lpstr>G&gt;&gt;Geographic</vt:lpstr>
      <vt:lpstr>What is a GIS?</vt:lpstr>
      <vt:lpstr>  cont. What is a GIS?</vt:lpstr>
      <vt:lpstr>Types of Questions GIS can Answer</vt:lpstr>
      <vt:lpstr>Data vs information</vt:lpstr>
      <vt:lpstr>Activity 1</vt:lpstr>
      <vt:lpstr>End of unit one</vt:lpstr>
      <vt:lpstr>U2. Components of GIS</vt:lpstr>
      <vt:lpstr>2.1. Hardware</vt:lpstr>
      <vt:lpstr>2.2. Software(SW)</vt:lpstr>
      <vt:lpstr>GIS SW Categories based on accessibility mode</vt:lpstr>
      <vt:lpstr>Open and free GIS software</vt:lpstr>
      <vt:lpstr>3.Data</vt:lpstr>
      <vt:lpstr>              Data Cont’d</vt:lpstr>
      <vt:lpstr>Thechnically</vt:lpstr>
      <vt:lpstr>Event data</vt:lpstr>
      <vt:lpstr>Fixed location spatial data</vt:lpstr>
      <vt:lpstr>Ehaustive spatial data</vt:lpstr>
      <vt:lpstr>Vector vs. Raster Data Models  Both types of data are very useful, but there are important differences:</vt:lpstr>
      <vt:lpstr>4. People</vt:lpstr>
      <vt:lpstr>2. Intermediate Level titles</vt:lpstr>
      <vt:lpstr>3. Manager Level titles:</vt:lpstr>
      <vt:lpstr>5. Methods or Procedures</vt:lpstr>
      <vt:lpstr>Cont.. Procedures or Methods </vt:lpstr>
      <vt:lpstr>Functionality of GIS</vt:lpstr>
      <vt:lpstr>6. Network and Communication</vt:lpstr>
      <vt:lpstr>Activity</vt:lpstr>
      <vt:lpstr>End of unit two</vt:lpstr>
      <vt:lpstr>U3. Data Models</vt:lpstr>
      <vt:lpstr>GIS Data Models</vt:lpstr>
      <vt:lpstr>Vector data model</vt:lpstr>
      <vt:lpstr>Cont…</vt:lpstr>
      <vt:lpstr>Vector Representation</vt:lpstr>
      <vt:lpstr>Point Representation</vt:lpstr>
      <vt:lpstr>Point Representation Cont’d</vt:lpstr>
      <vt:lpstr>Line Representations</vt:lpstr>
      <vt:lpstr>Line Representations cont’d</vt:lpstr>
      <vt:lpstr>Area Representations</vt:lpstr>
      <vt:lpstr>Area Representations</vt:lpstr>
      <vt:lpstr> 3. Area Representations Cont’d  </vt:lpstr>
      <vt:lpstr>Cont…</vt:lpstr>
      <vt:lpstr>Raster Representation</vt:lpstr>
      <vt:lpstr>Triangular irregular networks (TIN)</vt:lpstr>
      <vt:lpstr>Assignment one</vt:lpstr>
      <vt:lpstr>End of unit three</vt:lpstr>
      <vt:lpstr>U4. Coordinate System and map</vt:lpstr>
      <vt:lpstr>Coordinate system …</vt:lpstr>
      <vt:lpstr>Types of the coordinate system</vt:lpstr>
      <vt:lpstr>Geographic coordinate system</vt:lpstr>
      <vt:lpstr>Cont…</vt:lpstr>
      <vt:lpstr>Advantages and disadvantages of the geographic coordinate system</vt:lpstr>
      <vt:lpstr>Projected coordinate system</vt:lpstr>
      <vt:lpstr>Why map projection?</vt:lpstr>
      <vt:lpstr>How projection????</vt:lpstr>
      <vt:lpstr>Advantages and disadvantages of projected coordinate system</vt:lpstr>
      <vt:lpstr>Why map projection?</vt:lpstr>
      <vt:lpstr>How projected coordinate systems work to locate positions?</vt:lpstr>
      <vt:lpstr>GCS Vs PCS</vt:lpstr>
      <vt:lpstr>Datum</vt:lpstr>
      <vt:lpstr>Types of Datum</vt:lpstr>
      <vt:lpstr>Horizontal datums</vt:lpstr>
      <vt:lpstr>PowerPoint Presentation</vt:lpstr>
      <vt:lpstr>End of unit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Geographic Information Systems</dc:title>
  <dc:creator>Gezahegn Girma</dc:creator>
  <cp:lastModifiedBy>Windows User</cp:lastModifiedBy>
  <cp:revision>19</cp:revision>
  <dcterms:created xsi:type="dcterms:W3CDTF">2024-10-06T15:01:11Z</dcterms:created>
  <dcterms:modified xsi:type="dcterms:W3CDTF">2024-10-06T17:11:58Z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2024-10-06T00:00:00Z</vt:filetime>
  </property>
</Properties>
</file>