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98" r:id="rId5"/>
    <p:sldId id="304" r:id="rId6"/>
    <p:sldId id="300" r:id="rId7"/>
    <p:sldId id="320" r:id="rId8"/>
    <p:sldId id="311" r:id="rId9"/>
    <p:sldId id="309" r:id="rId10"/>
    <p:sldId id="310" r:id="rId11"/>
    <p:sldId id="313" r:id="rId12"/>
    <p:sldId id="322" r:id="rId13"/>
    <p:sldId id="321" r:id="rId14"/>
    <p:sldId id="301" r:id="rId15"/>
    <p:sldId id="317" r:id="rId16"/>
    <p:sldId id="318" r:id="rId17"/>
    <p:sldId id="319" r:id="rId18"/>
    <p:sldId id="307" r:id="rId19"/>
    <p:sldId id="30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4619" autoAdjust="0"/>
  </p:normalViewPr>
  <p:slideViewPr>
    <p:cSldViewPr snapToGrid="0">
      <p:cViewPr varScale="1">
        <p:scale>
          <a:sx n="83" d="100"/>
          <a:sy n="83" d="100"/>
        </p:scale>
        <p:origin x="39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E3291F-A362-4A8A-9028-470B458041E4}" type="datetimeFigureOut">
              <a:rPr lang="en-CA" smtClean="0"/>
              <a:t>2023-09-12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59DF59-CE37-4AFE-88D6-4267279B0467}" type="slidenum">
              <a:rPr lang="en-CA" smtClean="0"/>
              <a:t>‹#›</a:t>
            </a:fld>
            <a:endParaRPr lang="en-CA"/>
          </a:p>
        </p:txBody>
      </p:sp>
    </p:spTree>
    <p:extLst>
      <p:ext uri="{BB962C8B-B14F-4D97-AF65-F5344CB8AC3E}">
        <p14:creationId xmlns:p14="http://schemas.microsoft.com/office/powerpoint/2010/main" val="565744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22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kern="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Introduction: Why we chose our project</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2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kern="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2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kern="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For our project, we chose to look at the possible causes for departure delays in airports.</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2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kern="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2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kern="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No one likes to have their flight delayed and if we can find out a way to reduce those times, then everyone in the system could benefit.</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2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kern="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2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kern="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We found a large dataset from </a:t>
            </a:r>
            <a:r>
              <a:rPr lang="en-CA" sz="1800" kern="0" dirty="0" err="1">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kaggle</a:t>
            </a:r>
            <a:r>
              <a:rPr lang="en-CA" sz="1800" kern="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2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kern="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2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kern="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And we had to cut it down so it was usable (it originally had 7 million rows and was rather unwieldly. We parsed it down to just the month of January and 436000 rows).</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2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kern="0" dirty="0">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6259DF59-CE37-4AFE-88D6-4267279B0467}" type="slidenum">
              <a:rPr lang="en-CA" smtClean="0"/>
              <a:t>4</a:t>
            </a:fld>
            <a:endParaRPr lang="en-CA"/>
          </a:p>
        </p:txBody>
      </p:sp>
    </p:spTree>
    <p:extLst>
      <p:ext uri="{BB962C8B-B14F-4D97-AF65-F5344CB8AC3E}">
        <p14:creationId xmlns:p14="http://schemas.microsoft.com/office/powerpoint/2010/main" val="3159130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9/11/2023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9/11/2023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9/11/2023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9/11/2023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9/11/2023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9/11/2023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9/11/2023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9/11/2023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9/11/2023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9/11/2023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9.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group of airplanes on a runway&#10;&#10;Description automatically generated">
            <a:extLst>
              <a:ext uri="{FF2B5EF4-FFF2-40B4-BE49-F238E27FC236}">
                <a16:creationId xmlns:a16="http://schemas.microsoft.com/office/drawing/2014/main" id="{5F42667C-32F2-1B10-AC02-F7ABEE43E3D0}"/>
              </a:ext>
            </a:extLst>
          </p:cNvPr>
          <p:cNvPicPr>
            <a:picLocks noChangeAspect="1"/>
          </p:cNvPicPr>
          <p:nvPr/>
        </p:nvPicPr>
        <p:blipFill rotWithShape="1">
          <a:blip r:embed="rId3"/>
          <a:srcRect t="24654" b="6126"/>
          <a:stretch/>
        </p:blipFill>
        <p:spPr>
          <a:xfrm>
            <a:off x="15" y="10"/>
            <a:ext cx="12191985" cy="4578340"/>
          </a:xfrm>
          <a:prstGeom prst="rect">
            <a:avLst/>
          </a:prstGeom>
          <a:noFill/>
        </p:spPr>
      </p:pic>
      <p:sp>
        <p:nvSpPr>
          <p:cNvPr id="2" name="Title 1">
            <a:extLst>
              <a:ext uri="{FF2B5EF4-FFF2-40B4-BE49-F238E27FC236}">
                <a16:creationId xmlns:a16="http://schemas.microsoft.com/office/drawing/2014/main" id="{9AB2EA78-AEB3-469B-9025-3B17201A457B}"/>
              </a:ext>
              <a:ext uri="{C183D7F6-B498-43B3-948B-1728B52AA6E4}">
                <adec:decorative xmlns:adec="http://schemas.microsoft.com/office/drawing/2017/decorative" val="0"/>
              </a:ext>
            </a:extLst>
          </p:cNvPr>
          <p:cNvSpPr>
            <a:spLocks noGrp="1"/>
          </p:cNvSpPr>
          <p:nvPr>
            <p:ph type="title"/>
          </p:nvPr>
        </p:nvSpPr>
        <p:spPr>
          <a:xfrm>
            <a:off x="661850" y="4971318"/>
            <a:ext cx="10113645" cy="743682"/>
          </a:xfrm>
        </p:spPr>
        <p:txBody>
          <a:bodyPr anchor="b">
            <a:normAutofit fontScale="90000"/>
          </a:bodyPr>
          <a:lstStyle/>
          <a:p>
            <a:r>
              <a:rPr lang="en-US" dirty="0"/>
              <a:t>Determining the Cause of Departure Delays in Airports</a:t>
            </a:r>
          </a:p>
        </p:txBody>
      </p:sp>
      <p:sp>
        <p:nvSpPr>
          <p:cNvPr id="3" name="Subtitle 2">
            <a:extLst>
              <a:ext uri="{FF2B5EF4-FFF2-40B4-BE49-F238E27FC236}">
                <a16:creationId xmlns:a16="http://schemas.microsoft.com/office/drawing/2014/main" id="{255E1F2F-E259-4EA8-9FFD-3A10AF541859}"/>
              </a:ext>
              <a:ext uri="{C183D7F6-B498-43B3-948B-1728B52AA6E4}">
                <adec:decorative xmlns:adec="http://schemas.microsoft.com/office/drawing/2017/decorative" val="1"/>
              </a:ext>
            </a:extLst>
          </p:cNvPr>
          <p:cNvSpPr>
            <a:spLocks noGrp="1"/>
          </p:cNvSpPr>
          <p:nvPr>
            <p:ph type="body" sz="half" idx="2"/>
          </p:nvPr>
        </p:nvSpPr>
        <p:spPr>
          <a:xfrm>
            <a:off x="662231" y="5803168"/>
            <a:ext cx="10113264" cy="609600"/>
          </a:xfrm>
        </p:spPr>
        <p:txBody>
          <a:bodyPr>
            <a:normAutofit/>
          </a:bodyPr>
          <a:lstStyle/>
          <a:p>
            <a:r>
              <a:rPr lang="en-US" dirty="0"/>
              <a:t>Pinal Mistry, Evan Duffy and Giancarlo Giudice</a:t>
            </a:r>
          </a:p>
        </p:txBody>
      </p:sp>
    </p:spTree>
    <p:extLst>
      <p:ext uri="{BB962C8B-B14F-4D97-AF65-F5344CB8AC3E}">
        <p14:creationId xmlns:p14="http://schemas.microsoft.com/office/powerpoint/2010/main" val="193143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A889F76-1FD0-5379-C97C-144C957C1D36}"/>
              </a:ext>
            </a:extLst>
          </p:cNvPr>
          <p:cNvSpPr>
            <a:spLocks noGrp="1"/>
          </p:cNvSpPr>
          <p:nvPr>
            <p:ph type="title"/>
          </p:nvPr>
        </p:nvSpPr>
        <p:spPr>
          <a:xfrm>
            <a:off x="1097280" y="286603"/>
            <a:ext cx="10058400" cy="1450757"/>
          </a:xfrm>
        </p:spPr>
        <p:txBody>
          <a:bodyPr/>
          <a:lstStyle/>
          <a:p>
            <a:r>
              <a:rPr lang="en-US" dirty="0"/>
              <a:t>Data Frame shows no Trend</a:t>
            </a:r>
          </a:p>
        </p:txBody>
      </p:sp>
      <p:pic>
        <p:nvPicPr>
          <p:cNvPr id="5" name="Content Placeholder 4" descr="A screenshot of a screen&#10;&#10;Description automatically generated">
            <a:extLst>
              <a:ext uri="{FF2B5EF4-FFF2-40B4-BE49-F238E27FC236}">
                <a16:creationId xmlns:a16="http://schemas.microsoft.com/office/drawing/2014/main" id="{9550008B-717C-DBBC-1C07-B458E05B0FF9}"/>
              </a:ext>
            </a:extLst>
          </p:cNvPr>
          <p:cNvPicPr>
            <a:picLocks noGrp="1" noChangeAspect="1"/>
          </p:cNvPicPr>
          <p:nvPr>
            <p:ph idx="1"/>
          </p:nvPr>
        </p:nvPicPr>
        <p:blipFill>
          <a:blip r:embed="rId2"/>
          <a:stretch>
            <a:fillRect/>
          </a:stretch>
        </p:blipFill>
        <p:spPr>
          <a:xfrm>
            <a:off x="2527542" y="2108201"/>
            <a:ext cx="7197876" cy="3760891"/>
          </a:xfrm>
          <a:noFill/>
        </p:spPr>
      </p:pic>
    </p:spTree>
    <p:extLst>
      <p:ext uri="{BB962C8B-B14F-4D97-AF65-F5344CB8AC3E}">
        <p14:creationId xmlns:p14="http://schemas.microsoft.com/office/powerpoint/2010/main" val="2997076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80BBE-03AD-D78D-D90B-F034C10439C7}"/>
              </a:ext>
            </a:extLst>
          </p:cNvPr>
          <p:cNvSpPr>
            <a:spLocks noGrp="1"/>
          </p:cNvSpPr>
          <p:nvPr>
            <p:ph type="title"/>
          </p:nvPr>
        </p:nvSpPr>
        <p:spPr>
          <a:xfrm>
            <a:off x="1097280" y="286603"/>
            <a:ext cx="10058400" cy="1450757"/>
          </a:xfrm>
        </p:spPr>
        <p:txBody>
          <a:bodyPr anchor="b">
            <a:normAutofit/>
          </a:bodyPr>
          <a:lstStyle/>
          <a:p>
            <a:r>
              <a:rPr lang="en-CA" dirty="0"/>
              <a:t>Our Findings</a:t>
            </a:r>
          </a:p>
        </p:txBody>
      </p:sp>
      <p:pic>
        <p:nvPicPr>
          <p:cNvPr id="5" name="Picture 4" descr="A person with luggage in airport&#10;&#10;Description automatically generated">
            <a:extLst>
              <a:ext uri="{FF2B5EF4-FFF2-40B4-BE49-F238E27FC236}">
                <a16:creationId xmlns:a16="http://schemas.microsoft.com/office/drawing/2014/main" id="{F13C4B0B-E371-3775-3BC8-4F9418532B5E}"/>
              </a:ext>
            </a:extLst>
          </p:cNvPr>
          <p:cNvPicPr>
            <a:picLocks noChangeAspect="1"/>
          </p:cNvPicPr>
          <p:nvPr/>
        </p:nvPicPr>
        <p:blipFill>
          <a:blip r:embed="rId2"/>
          <a:stretch>
            <a:fillRect/>
          </a:stretch>
        </p:blipFill>
        <p:spPr>
          <a:xfrm>
            <a:off x="678180" y="2162115"/>
            <a:ext cx="4168129" cy="2344572"/>
          </a:xfrm>
          <a:prstGeom prst="rect">
            <a:avLst/>
          </a:prstGeom>
          <a:noFill/>
        </p:spPr>
      </p:pic>
      <p:sp>
        <p:nvSpPr>
          <p:cNvPr id="3" name="Content Placeholder 2">
            <a:extLst>
              <a:ext uri="{FF2B5EF4-FFF2-40B4-BE49-F238E27FC236}">
                <a16:creationId xmlns:a16="http://schemas.microsoft.com/office/drawing/2014/main" id="{32E6601F-FF22-5230-ABD8-F01FC4195DE1}"/>
              </a:ext>
            </a:extLst>
          </p:cNvPr>
          <p:cNvSpPr>
            <a:spLocks noGrp="1"/>
          </p:cNvSpPr>
          <p:nvPr>
            <p:ph sz="half" idx="2"/>
          </p:nvPr>
        </p:nvSpPr>
        <p:spPr>
          <a:xfrm>
            <a:off x="5176157" y="2120899"/>
            <a:ext cx="5979523" cy="3882571"/>
          </a:xfrm>
        </p:spPr>
        <p:txBody>
          <a:bodyPr>
            <a:normAutofit/>
          </a:bodyPr>
          <a:lstStyle/>
          <a:p>
            <a:r>
              <a:rPr lang="en-CA" dirty="0"/>
              <a:t>1. </a:t>
            </a:r>
            <a:r>
              <a:rPr lang="en-US" dirty="0"/>
              <a:t>From our research, there does not appear to a set condition in determining factors that cause flight delays. We found that the airport with the highest average flight delay was EYW, Key West International airport, and that it was not the biggest airport, nor the busiest, and not even the airport with the worst weather.</a:t>
            </a:r>
          </a:p>
          <a:p>
            <a:r>
              <a:rPr lang="en-CA"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We determined that -amongst the data used- </a:t>
            </a:r>
            <a:r>
              <a:rPr lang="en-US" b="1" i="1" dirty="0">
                <a:latin typeface="Times New Roman" panose="02020603050405020304" pitchFamily="18" charset="0"/>
                <a:cs typeface="Times New Roman" panose="02020603050405020304" pitchFamily="18" charset="0"/>
              </a:rPr>
              <a:t>“Taxi Time per Flight”, </a:t>
            </a:r>
            <a:r>
              <a:rPr lang="en-US" dirty="0">
                <a:latin typeface="Times New Roman" panose="02020603050405020304" pitchFamily="18" charset="0"/>
                <a:cs typeface="Times New Roman" panose="02020603050405020304" pitchFamily="18" charset="0"/>
              </a:rPr>
              <a:t>was the most impactful factor in determining pre- flight delays via a multilinear regression.</a:t>
            </a:r>
            <a:endParaRPr lang="en-CA" dirty="0">
              <a:latin typeface="Times New Roman" panose="02020603050405020304" pitchFamily="18" charset="0"/>
              <a:cs typeface="Times New Roman" panose="02020603050405020304" pitchFamily="18" charset="0"/>
            </a:endParaRPr>
          </a:p>
          <a:p>
            <a:endParaRPr lang="en-US" dirty="0"/>
          </a:p>
          <a:p>
            <a:endParaRPr lang="en-CA" dirty="0"/>
          </a:p>
        </p:txBody>
      </p:sp>
    </p:spTree>
    <p:extLst>
      <p:ext uri="{BB962C8B-B14F-4D97-AF65-F5344CB8AC3E}">
        <p14:creationId xmlns:p14="http://schemas.microsoft.com/office/powerpoint/2010/main" val="335458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67B2D-132F-3D76-69AB-C26F9340F4C5}"/>
              </a:ext>
            </a:extLst>
          </p:cNvPr>
          <p:cNvSpPr>
            <a:spLocks noGrp="1"/>
          </p:cNvSpPr>
          <p:nvPr>
            <p:ph type="title"/>
          </p:nvPr>
        </p:nvSpPr>
        <p:spPr/>
        <p:txBody>
          <a:bodyPr/>
          <a:lstStyle/>
          <a:p>
            <a:r>
              <a:rPr lang="en-CA" dirty="0"/>
              <a:t>Multi linear Regression</a:t>
            </a:r>
          </a:p>
        </p:txBody>
      </p:sp>
      <p:pic>
        <p:nvPicPr>
          <p:cNvPr id="8" name="Picture 7" descr="A screen shot of a computer code&#10;&#10;Description automatically generated">
            <a:extLst>
              <a:ext uri="{FF2B5EF4-FFF2-40B4-BE49-F238E27FC236}">
                <a16:creationId xmlns:a16="http://schemas.microsoft.com/office/drawing/2014/main" id="{63D7E607-FFBF-822A-026D-B814B2768837}"/>
              </a:ext>
            </a:extLst>
          </p:cNvPr>
          <p:cNvPicPr>
            <a:picLocks noChangeAspect="1"/>
          </p:cNvPicPr>
          <p:nvPr/>
        </p:nvPicPr>
        <p:blipFill>
          <a:blip r:embed="rId2"/>
          <a:stretch>
            <a:fillRect/>
          </a:stretch>
        </p:blipFill>
        <p:spPr>
          <a:xfrm>
            <a:off x="698546" y="2161118"/>
            <a:ext cx="10794908" cy="2651769"/>
          </a:xfrm>
          <a:prstGeom prst="rect">
            <a:avLst/>
          </a:prstGeom>
        </p:spPr>
      </p:pic>
    </p:spTree>
    <p:extLst>
      <p:ext uri="{BB962C8B-B14F-4D97-AF65-F5344CB8AC3E}">
        <p14:creationId xmlns:p14="http://schemas.microsoft.com/office/powerpoint/2010/main" val="2085912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87C7-1230-1BC6-D585-E2D77830DCB2}"/>
              </a:ext>
            </a:extLst>
          </p:cNvPr>
          <p:cNvSpPr>
            <a:spLocks noGrp="1"/>
          </p:cNvSpPr>
          <p:nvPr>
            <p:ph type="title"/>
          </p:nvPr>
        </p:nvSpPr>
        <p:spPr/>
        <p:txBody>
          <a:bodyPr/>
          <a:lstStyle/>
          <a:p>
            <a:r>
              <a:rPr lang="en-CA" dirty="0"/>
              <a:t>Null Hypothesis</a:t>
            </a:r>
          </a:p>
        </p:txBody>
      </p:sp>
      <p:sp>
        <p:nvSpPr>
          <p:cNvPr id="3" name="Content Placeholder 2">
            <a:extLst>
              <a:ext uri="{FF2B5EF4-FFF2-40B4-BE49-F238E27FC236}">
                <a16:creationId xmlns:a16="http://schemas.microsoft.com/office/drawing/2014/main" id="{5EAB12C2-E068-A19E-EF27-1BF019B1028F}"/>
              </a:ext>
            </a:extLst>
          </p:cNvPr>
          <p:cNvSpPr>
            <a:spLocks noGrp="1"/>
          </p:cNvSpPr>
          <p:nvPr>
            <p:ph idx="1"/>
          </p:nvPr>
        </p:nvSpPr>
        <p:spPr/>
        <p:txBody>
          <a:bodyPr/>
          <a:lstStyle/>
          <a:p>
            <a:r>
              <a:rPr lang="en-US" b="0" i="0" dirty="0">
                <a:effectLst/>
                <a:latin typeface="-apple-system"/>
              </a:rPr>
              <a:t>Taxi Flight Times have no affect on Flight Delays</a:t>
            </a:r>
            <a:endParaRPr lang="en-CA" dirty="0"/>
          </a:p>
        </p:txBody>
      </p:sp>
    </p:spTree>
    <p:extLst>
      <p:ext uri="{BB962C8B-B14F-4D97-AF65-F5344CB8AC3E}">
        <p14:creationId xmlns:p14="http://schemas.microsoft.com/office/powerpoint/2010/main" val="1999300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B30D9-80EA-AA44-4FFF-E846B4364279}"/>
              </a:ext>
            </a:extLst>
          </p:cNvPr>
          <p:cNvSpPr>
            <a:spLocks noGrp="1"/>
          </p:cNvSpPr>
          <p:nvPr>
            <p:ph type="title"/>
          </p:nvPr>
        </p:nvSpPr>
        <p:spPr/>
        <p:txBody>
          <a:bodyPr/>
          <a:lstStyle/>
          <a:p>
            <a:r>
              <a:rPr lang="en-CA" dirty="0"/>
              <a:t>T-Test Results</a:t>
            </a:r>
          </a:p>
        </p:txBody>
      </p:sp>
      <p:pic>
        <p:nvPicPr>
          <p:cNvPr id="7" name="Content Placeholder 6" descr="A close-up of a computer code&#10;&#10;Description automatically generated">
            <a:extLst>
              <a:ext uri="{FF2B5EF4-FFF2-40B4-BE49-F238E27FC236}">
                <a16:creationId xmlns:a16="http://schemas.microsoft.com/office/drawing/2014/main" id="{1B2C38D0-563A-B443-EC10-99651F8E1686}"/>
              </a:ext>
            </a:extLst>
          </p:cNvPr>
          <p:cNvPicPr>
            <a:picLocks noGrp="1" noChangeAspect="1"/>
          </p:cNvPicPr>
          <p:nvPr>
            <p:ph idx="1"/>
          </p:nvPr>
        </p:nvPicPr>
        <p:blipFill>
          <a:blip r:embed="rId2"/>
          <a:stretch>
            <a:fillRect/>
          </a:stretch>
        </p:blipFill>
        <p:spPr>
          <a:xfrm>
            <a:off x="425048" y="2388625"/>
            <a:ext cx="11341903" cy="1575954"/>
          </a:xfrm>
        </p:spPr>
      </p:pic>
    </p:spTree>
    <p:extLst>
      <p:ext uri="{BB962C8B-B14F-4D97-AF65-F5344CB8AC3E}">
        <p14:creationId xmlns:p14="http://schemas.microsoft.com/office/powerpoint/2010/main" val="3027228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068F3-DBDE-6C77-D607-7BFC6E20A2EF}"/>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EA2C41A4-C5DE-256F-1464-91CACD651EBC}"/>
              </a:ext>
            </a:extLst>
          </p:cNvPr>
          <p:cNvSpPr>
            <a:spLocks noGrp="1"/>
          </p:cNvSpPr>
          <p:nvPr>
            <p:ph idx="1"/>
          </p:nvPr>
        </p:nvSpPr>
        <p:spPr/>
        <p:txBody>
          <a:bodyPr/>
          <a:lstStyle/>
          <a:p>
            <a:r>
              <a:rPr lang="en-US" dirty="0"/>
              <a:t>-In conclusion, we found that there was no discerning pattern in finding a catch all factor when talking about flight delays from data. </a:t>
            </a:r>
          </a:p>
          <a:p>
            <a:r>
              <a:rPr lang="en-US" dirty="0"/>
              <a:t>-We did however determine that the most impactful factor was Taxi Time per Flight and corroborated its impact being statistically relevant via t test.</a:t>
            </a:r>
            <a:endParaRPr lang="en-CA" dirty="0"/>
          </a:p>
        </p:txBody>
      </p:sp>
    </p:spTree>
    <p:extLst>
      <p:ext uri="{BB962C8B-B14F-4D97-AF65-F5344CB8AC3E}">
        <p14:creationId xmlns:p14="http://schemas.microsoft.com/office/powerpoint/2010/main" val="1279760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FAE8-7324-4F0C-B038-60DD379A0E7C}"/>
              </a:ext>
            </a:extLst>
          </p:cNvPr>
          <p:cNvSpPr>
            <a:spLocks noGrp="1"/>
          </p:cNvSpPr>
          <p:nvPr>
            <p:ph type="title"/>
          </p:nvPr>
        </p:nvSpPr>
        <p:spPr/>
        <p:txBody>
          <a:bodyPr/>
          <a:lstStyle/>
          <a:p>
            <a:r>
              <a:rPr lang="en-CA" dirty="0"/>
              <a:t>Further Considerations</a:t>
            </a:r>
          </a:p>
        </p:txBody>
      </p:sp>
      <p:sp>
        <p:nvSpPr>
          <p:cNvPr id="3" name="Content Placeholder 2">
            <a:extLst>
              <a:ext uri="{FF2B5EF4-FFF2-40B4-BE49-F238E27FC236}">
                <a16:creationId xmlns:a16="http://schemas.microsoft.com/office/drawing/2014/main" id="{BC4583B1-21F7-C939-C600-66784706C3B8}"/>
              </a:ext>
            </a:extLst>
          </p:cNvPr>
          <p:cNvSpPr>
            <a:spLocks noGrp="1"/>
          </p:cNvSpPr>
          <p:nvPr>
            <p:ph idx="1"/>
          </p:nvPr>
        </p:nvSpPr>
        <p:spPr/>
        <p:txBody>
          <a:bodyPr/>
          <a:lstStyle/>
          <a:p>
            <a:r>
              <a:rPr lang="en-US" dirty="0"/>
              <a:t>Our last research question was not answerable as the data set was too large initially to be manipulated and we decided that in order to be able to use the data that we would only use one month’s worth of data as that still contained over 500000 rows of flights. If we move forward with this project, parsing through different months would be an interesting direction for us to take.</a:t>
            </a:r>
          </a:p>
          <a:p>
            <a:r>
              <a:rPr lang="en-US" dirty="0"/>
              <a:t>As we stated earlier, we were not able to parse through the entirety of the data, with our main limiting factor as having only one month of data instead of the whole year, but we would love to look over the rest of the year to see if there are any other details that may arise</a:t>
            </a:r>
            <a:endParaRPr lang="en-CA" dirty="0"/>
          </a:p>
        </p:txBody>
      </p:sp>
    </p:spTree>
    <p:extLst>
      <p:ext uri="{BB962C8B-B14F-4D97-AF65-F5344CB8AC3E}">
        <p14:creationId xmlns:p14="http://schemas.microsoft.com/office/powerpoint/2010/main" val="2027997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4E487F-BF86-B612-3169-053BE10E32A8}"/>
              </a:ext>
            </a:extLst>
          </p:cNvPr>
          <p:cNvSpPr>
            <a:spLocks noGrp="1"/>
          </p:cNvSpPr>
          <p:nvPr>
            <p:ph sz="half" idx="1"/>
          </p:nvPr>
        </p:nvSpPr>
        <p:spPr>
          <a:xfrm>
            <a:off x="1097280" y="2120900"/>
            <a:ext cx="4639736" cy="3748193"/>
          </a:xfrm>
        </p:spPr>
        <p:txBody>
          <a:bodyPr>
            <a:normAutofit/>
          </a:bodyPr>
          <a:lstStyle/>
          <a:p>
            <a:r>
              <a:rPr lang="en-CA" dirty="0"/>
              <a:t>No one likes to have their flight delayed or cancelled</a:t>
            </a:r>
          </a:p>
          <a:p>
            <a:r>
              <a:rPr lang="en-US" dirty="0"/>
              <a:t>There are about 30,000 delayed flights per day globally — including 7,000 to 9,000 delayed flights per day in the U.S</a:t>
            </a:r>
            <a:endParaRPr lang="en-CA" dirty="0"/>
          </a:p>
          <a:p>
            <a:r>
              <a:rPr lang="en-CA" dirty="0"/>
              <a:t>Dataset consisting of USA domestic flight data for 2022</a:t>
            </a:r>
          </a:p>
          <a:p>
            <a:endParaRPr lang="en-CA" dirty="0"/>
          </a:p>
          <a:p>
            <a:endParaRPr lang="en-CA" dirty="0"/>
          </a:p>
        </p:txBody>
      </p:sp>
      <p:pic>
        <p:nvPicPr>
          <p:cNvPr id="5" name="Picture 4" descr="A person sleeping on his back&#10;&#10;Description automatically generated">
            <a:extLst>
              <a:ext uri="{FF2B5EF4-FFF2-40B4-BE49-F238E27FC236}">
                <a16:creationId xmlns:a16="http://schemas.microsoft.com/office/drawing/2014/main" id="{B51529EC-EBC8-614E-353B-96D9129E8EDC}"/>
              </a:ext>
            </a:extLst>
          </p:cNvPr>
          <p:cNvPicPr>
            <a:picLocks noChangeAspect="1"/>
          </p:cNvPicPr>
          <p:nvPr/>
        </p:nvPicPr>
        <p:blipFill>
          <a:blip r:embed="rId2"/>
          <a:stretch>
            <a:fillRect/>
          </a:stretch>
        </p:blipFill>
        <p:spPr>
          <a:xfrm>
            <a:off x="6509412" y="2162796"/>
            <a:ext cx="4992433" cy="2957845"/>
          </a:xfrm>
          <a:prstGeom prst="rect">
            <a:avLst/>
          </a:prstGeom>
          <a:noFill/>
        </p:spPr>
      </p:pic>
      <p:sp>
        <p:nvSpPr>
          <p:cNvPr id="7" name="Title 6">
            <a:extLst>
              <a:ext uri="{FF2B5EF4-FFF2-40B4-BE49-F238E27FC236}">
                <a16:creationId xmlns:a16="http://schemas.microsoft.com/office/drawing/2014/main" id="{EE50BBD5-B270-46BF-2B29-9E3BF7E924B1}"/>
              </a:ext>
            </a:extLst>
          </p:cNvPr>
          <p:cNvSpPr>
            <a:spLocks noGrp="1"/>
          </p:cNvSpPr>
          <p:nvPr>
            <p:ph type="title"/>
          </p:nvPr>
        </p:nvSpPr>
        <p:spPr/>
        <p:txBody>
          <a:bodyPr/>
          <a:lstStyle/>
          <a:p>
            <a:r>
              <a:rPr lang="en-CA" dirty="0"/>
              <a:t>Preamble</a:t>
            </a:r>
          </a:p>
        </p:txBody>
      </p:sp>
    </p:spTree>
    <p:extLst>
      <p:ext uri="{BB962C8B-B14F-4D97-AF65-F5344CB8AC3E}">
        <p14:creationId xmlns:p14="http://schemas.microsoft.com/office/powerpoint/2010/main" val="948267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62B4-6DB5-67C5-FACA-D38DD66286C5}"/>
              </a:ext>
            </a:extLst>
          </p:cNvPr>
          <p:cNvSpPr>
            <a:spLocks noGrp="1"/>
          </p:cNvSpPr>
          <p:nvPr>
            <p:ph type="title"/>
          </p:nvPr>
        </p:nvSpPr>
        <p:spPr/>
        <p:txBody>
          <a:bodyPr/>
          <a:lstStyle/>
          <a:p>
            <a:r>
              <a:rPr lang="en-CA" dirty="0"/>
              <a:t>Our Mission</a:t>
            </a:r>
          </a:p>
        </p:txBody>
      </p:sp>
      <p:sp>
        <p:nvSpPr>
          <p:cNvPr id="3" name="Content Placeholder 2">
            <a:extLst>
              <a:ext uri="{FF2B5EF4-FFF2-40B4-BE49-F238E27FC236}">
                <a16:creationId xmlns:a16="http://schemas.microsoft.com/office/drawing/2014/main" id="{17BEF87B-CCAC-0123-A7C3-5A4014E2CFF6}"/>
              </a:ext>
            </a:extLst>
          </p:cNvPr>
          <p:cNvSpPr>
            <a:spLocks noGrp="1"/>
          </p:cNvSpPr>
          <p:nvPr>
            <p:ph idx="1"/>
          </p:nvPr>
        </p:nvSpPr>
        <p:spPr/>
        <p:txBody>
          <a:bodyPr/>
          <a:lstStyle/>
          <a:p>
            <a:r>
              <a:rPr lang="en-US" dirty="0"/>
              <a:t>1- What are the biggest factors in determining flight delays?</a:t>
            </a:r>
          </a:p>
          <a:p>
            <a:r>
              <a:rPr lang="en-US" dirty="0"/>
              <a:t>2-Is there a subset of the data (Aircraft age, aircraft type, time in air, departure/arrival airport, etc.) that provides a true correlation to flight delays?</a:t>
            </a:r>
          </a:p>
          <a:p>
            <a:r>
              <a:rPr lang="en-CA" dirty="0"/>
              <a:t>3-</a:t>
            </a:r>
            <a:r>
              <a:rPr lang="en-US" dirty="0"/>
              <a:t>Does the number of delays early on in the year cause airlines to receive less business in the latter part of the year?</a:t>
            </a:r>
          </a:p>
        </p:txBody>
      </p:sp>
    </p:spTree>
    <p:extLst>
      <p:ext uri="{BB962C8B-B14F-4D97-AF65-F5344CB8AC3E}">
        <p14:creationId xmlns:p14="http://schemas.microsoft.com/office/powerpoint/2010/main" val="1017840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87B03-A900-4581-AEB0-4879435B31BF}"/>
              </a:ext>
            </a:extLst>
          </p:cNvPr>
          <p:cNvSpPr>
            <a:spLocks noGrp="1"/>
          </p:cNvSpPr>
          <p:nvPr>
            <p:ph type="title"/>
          </p:nvPr>
        </p:nvSpPr>
        <p:spPr>
          <a:xfrm>
            <a:off x="1097280" y="286603"/>
            <a:ext cx="10058400" cy="1450757"/>
          </a:xfrm>
        </p:spPr>
        <p:txBody>
          <a:bodyPr anchor="b">
            <a:normAutofit/>
          </a:bodyPr>
          <a:lstStyle/>
          <a:p>
            <a:r>
              <a:rPr lang="en-CA" dirty="0"/>
              <a:t>Initial Step</a:t>
            </a:r>
          </a:p>
        </p:txBody>
      </p:sp>
      <p:pic>
        <p:nvPicPr>
          <p:cNvPr id="5" name="Picture 4" descr="A blue broom sweeping a white sheet of binary code&#10;&#10;Description automatically generated">
            <a:extLst>
              <a:ext uri="{FF2B5EF4-FFF2-40B4-BE49-F238E27FC236}">
                <a16:creationId xmlns:a16="http://schemas.microsoft.com/office/drawing/2014/main" id="{CB9B56F5-A340-2268-03A4-3D4B166E1F51}"/>
              </a:ext>
            </a:extLst>
          </p:cNvPr>
          <p:cNvPicPr>
            <a:picLocks noChangeAspect="1"/>
          </p:cNvPicPr>
          <p:nvPr/>
        </p:nvPicPr>
        <p:blipFill>
          <a:blip r:embed="rId3"/>
          <a:stretch>
            <a:fillRect/>
          </a:stretch>
        </p:blipFill>
        <p:spPr>
          <a:xfrm>
            <a:off x="1097280" y="2394288"/>
            <a:ext cx="4639736" cy="3201417"/>
          </a:xfrm>
          <a:prstGeom prst="rect">
            <a:avLst/>
          </a:prstGeom>
          <a:noFill/>
        </p:spPr>
      </p:pic>
      <p:sp>
        <p:nvSpPr>
          <p:cNvPr id="3" name="Content Placeholder 2">
            <a:extLst>
              <a:ext uri="{FF2B5EF4-FFF2-40B4-BE49-F238E27FC236}">
                <a16:creationId xmlns:a16="http://schemas.microsoft.com/office/drawing/2014/main" id="{72B3AD3A-A414-0DDF-5022-606D032F5584}"/>
              </a:ext>
            </a:extLst>
          </p:cNvPr>
          <p:cNvSpPr>
            <a:spLocks noGrp="1"/>
          </p:cNvSpPr>
          <p:nvPr>
            <p:ph sz="half" idx="2"/>
          </p:nvPr>
        </p:nvSpPr>
        <p:spPr>
          <a:xfrm>
            <a:off x="6515944" y="2120900"/>
            <a:ext cx="4639736" cy="3748194"/>
          </a:xfrm>
        </p:spPr>
        <p:txBody>
          <a:bodyPr>
            <a:normAutofit/>
          </a:bodyPr>
          <a:lstStyle/>
          <a:p>
            <a:r>
              <a:rPr lang="en-CA" dirty="0"/>
              <a:t>- Data set Cleaning</a:t>
            </a:r>
          </a:p>
          <a:p>
            <a:r>
              <a:rPr lang="en-CA" dirty="0"/>
              <a:t>- Data taken Into Consideration Including:  'Flight Date, 'Airline’, ‘Origin’, 'Destination’ , 'Departure Time, ’Taxi Out', 'Departure Delay', 'Airtime’, ’Cloud Cover’, 'Active Weather'</a:t>
            </a:r>
          </a:p>
          <a:p>
            <a:endParaRPr lang="en-CA" dirty="0"/>
          </a:p>
        </p:txBody>
      </p:sp>
    </p:spTree>
    <p:extLst>
      <p:ext uri="{BB962C8B-B14F-4D97-AF65-F5344CB8AC3E}">
        <p14:creationId xmlns:p14="http://schemas.microsoft.com/office/powerpoint/2010/main" val="3492513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2EABBD8-6B23-1F33-6295-170DC11E7AAC}"/>
              </a:ext>
            </a:extLst>
          </p:cNvPr>
          <p:cNvSpPr>
            <a:spLocks noGrp="1"/>
          </p:cNvSpPr>
          <p:nvPr>
            <p:ph type="title"/>
          </p:nvPr>
        </p:nvSpPr>
        <p:spPr>
          <a:xfrm>
            <a:off x="1097280" y="286603"/>
            <a:ext cx="10058400" cy="1450757"/>
          </a:xfrm>
        </p:spPr>
        <p:txBody>
          <a:bodyPr/>
          <a:lstStyle/>
          <a:p>
            <a:r>
              <a:rPr lang="en-US" dirty="0"/>
              <a:t>Flight Origin vs Departure Delay</a:t>
            </a:r>
          </a:p>
        </p:txBody>
      </p:sp>
      <p:pic>
        <p:nvPicPr>
          <p:cNvPr id="3" name="Picture 2" descr="A graph with blue and red squares&#10;&#10;Description automatically generated">
            <a:extLst>
              <a:ext uri="{FF2B5EF4-FFF2-40B4-BE49-F238E27FC236}">
                <a16:creationId xmlns:a16="http://schemas.microsoft.com/office/drawing/2014/main" id="{C4EFC32C-E801-987E-DF58-F7C823F773E2}"/>
              </a:ext>
            </a:extLst>
          </p:cNvPr>
          <p:cNvPicPr>
            <a:picLocks noChangeAspect="1"/>
          </p:cNvPicPr>
          <p:nvPr/>
        </p:nvPicPr>
        <p:blipFill>
          <a:blip r:embed="rId2"/>
          <a:stretch>
            <a:fillRect/>
          </a:stretch>
        </p:blipFill>
        <p:spPr>
          <a:xfrm>
            <a:off x="1097280" y="2266146"/>
            <a:ext cx="10058400" cy="3445000"/>
          </a:xfrm>
          <a:prstGeom prst="rect">
            <a:avLst/>
          </a:prstGeom>
          <a:noFill/>
        </p:spPr>
      </p:pic>
    </p:spTree>
    <p:extLst>
      <p:ext uri="{BB962C8B-B14F-4D97-AF65-F5344CB8AC3E}">
        <p14:creationId xmlns:p14="http://schemas.microsoft.com/office/powerpoint/2010/main" val="2180636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DCFB3F3-8104-94F7-ADB9-A18EA466578A}"/>
              </a:ext>
            </a:extLst>
          </p:cNvPr>
          <p:cNvSpPr>
            <a:spLocks noGrp="1"/>
          </p:cNvSpPr>
          <p:nvPr>
            <p:ph type="title"/>
          </p:nvPr>
        </p:nvSpPr>
        <p:spPr>
          <a:xfrm>
            <a:off x="1097280" y="286603"/>
            <a:ext cx="10058400" cy="1450757"/>
          </a:xfrm>
        </p:spPr>
        <p:txBody>
          <a:bodyPr/>
          <a:lstStyle/>
          <a:p>
            <a:r>
              <a:rPr lang="en-US" dirty="0"/>
              <a:t>Airline vs Departure Delay</a:t>
            </a:r>
          </a:p>
        </p:txBody>
      </p:sp>
      <p:pic>
        <p:nvPicPr>
          <p:cNvPr id="3" name="Picture 2" descr="A graph with blue lines and white text&#10;&#10;Description automatically generated">
            <a:extLst>
              <a:ext uri="{FF2B5EF4-FFF2-40B4-BE49-F238E27FC236}">
                <a16:creationId xmlns:a16="http://schemas.microsoft.com/office/drawing/2014/main" id="{775F90C4-2234-13B8-3FB5-64DA0571396C}"/>
              </a:ext>
            </a:extLst>
          </p:cNvPr>
          <p:cNvPicPr>
            <a:picLocks noChangeAspect="1"/>
          </p:cNvPicPr>
          <p:nvPr/>
        </p:nvPicPr>
        <p:blipFill>
          <a:blip r:embed="rId2"/>
          <a:stretch>
            <a:fillRect/>
          </a:stretch>
        </p:blipFill>
        <p:spPr>
          <a:xfrm>
            <a:off x="2979291" y="2108201"/>
            <a:ext cx="6294377" cy="3760891"/>
          </a:xfrm>
          <a:prstGeom prst="rect">
            <a:avLst/>
          </a:prstGeom>
          <a:noFill/>
        </p:spPr>
      </p:pic>
    </p:spTree>
    <p:extLst>
      <p:ext uri="{BB962C8B-B14F-4D97-AF65-F5344CB8AC3E}">
        <p14:creationId xmlns:p14="http://schemas.microsoft.com/office/powerpoint/2010/main" val="1128007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FFE84DE-7FBE-865C-04D9-C7ED5849081F}"/>
              </a:ext>
            </a:extLst>
          </p:cNvPr>
          <p:cNvSpPr>
            <a:spLocks noGrp="1"/>
          </p:cNvSpPr>
          <p:nvPr>
            <p:ph type="title"/>
          </p:nvPr>
        </p:nvSpPr>
        <p:spPr>
          <a:xfrm>
            <a:off x="1097280" y="286603"/>
            <a:ext cx="10058400" cy="1450757"/>
          </a:xfrm>
        </p:spPr>
        <p:txBody>
          <a:bodyPr/>
          <a:lstStyle/>
          <a:p>
            <a:r>
              <a:rPr lang="en-US" dirty="0"/>
              <a:t>Total Flights vs Departure Delay</a:t>
            </a:r>
          </a:p>
        </p:txBody>
      </p:sp>
      <p:pic>
        <p:nvPicPr>
          <p:cNvPr id="3" name="Picture 2" descr="A graph of blue and black lines&#10;&#10;Description automatically generated with medium confidence">
            <a:extLst>
              <a:ext uri="{FF2B5EF4-FFF2-40B4-BE49-F238E27FC236}">
                <a16:creationId xmlns:a16="http://schemas.microsoft.com/office/drawing/2014/main" id="{EDF3868E-8791-503A-9405-F55050F1F3A4}"/>
              </a:ext>
            </a:extLst>
          </p:cNvPr>
          <p:cNvPicPr>
            <a:picLocks noChangeAspect="1"/>
          </p:cNvPicPr>
          <p:nvPr/>
        </p:nvPicPr>
        <p:blipFill>
          <a:blip r:embed="rId2"/>
          <a:stretch>
            <a:fillRect/>
          </a:stretch>
        </p:blipFill>
        <p:spPr>
          <a:xfrm>
            <a:off x="1097280" y="2693628"/>
            <a:ext cx="10058400" cy="2590037"/>
          </a:xfrm>
          <a:prstGeom prst="rect">
            <a:avLst/>
          </a:prstGeom>
          <a:noFill/>
        </p:spPr>
      </p:pic>
    </p:spTree>
    <p:extLst>
      <p:ext uri="{BB962C8B-B14F-4D97-AF65-F5344CB8AC3E}">
        <p14:creationId xmlns:p14="http://schemas.microsoft.com/office/powerpoint/2010/main" val="559976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B24834BA-B6DC-0BBE-C6F0-7442A49E4D1C}"/>
              </a:ext>
            </a:extLst>
          </p:cNvPr>
          <p:cNvSpPr>
            <a:spLocks noGrp="1"/>
          </p:cNvSpPr>
          <p:nvPr>
            <p:ph type="title"/>
          </p:nvPr>
        </p:nvSpPr>
        <p:spPr>
          <a:xfrm>
            <a:off x="1097280" y="286603"/>
            <a:ext cx="10058400" cy="1450757"/>
          </a:xfrm>
        </p:spPr>
        <p:txBody>
          <a:bodyPr anchor="b">
            <a:normAutofit/>
          </a:bodyPr>
          <a:lstStyle/>
          <a:p>
            <a:r>
              <a:rPr lang="en-US" dirty="0"/>
              <a:t>January Active Weather and Cloud Cover</a:t>
            </a:r>
          </a:p>
        </p:txBody>
      </p:sp>
      <p:pic>
        <p:nvPicPr>
          <p:cNvPr id="13" name="Picture 12" descr="A blue circle with orange and blue text&#10;&#10;Description automatically generated">
            <a:extLst>
              <a:ext uri="{FF2B5EF4-FFF2-40B4-BE49-F238E27FC236}">
                <a16:creationId xmlns:a16="http://schemas.microsoft.com/office/drawing/2014/main" id="{17182162-7DB4-1C77-4CC2-BE398091308F}"/>
              </a:ext>
            </a:extLst>
          </p:cNvPr>
          <p:cNvPicPr>
            <a:picLocks noChangeAspect="1"/>
          </p:cNvPicPr>
          <p:nvPr/>
        </p:nvPicPr>
        <p:blipFill>
          <a:blip r:embed="rId2"/>
          <a:stretch>
            <a:fillRect/>
          </a:stretch>
        </p:blipFill>
        <p:spPr>
          <a:xfrm>
            <a:off x="1097280" y="2301493"/>
            <a:ext cx="4639736" cy="3387006"/>
          </a:xfrm>
          <a:prstGeom prst="rect">
            <a:avLst/>
          </a:prstGeom>
          <a:noFill/>
        </p:spPr>
      </p:pic>
      <p:pic>
        <p:nvPicPr>
          <p:cNvPr id="16" name="Content Placeholder 15" descr="A diagram of a cloud cover&#10;&#10;Description automatically generated">
            <a:extLst>
              <a:ext uri="{FF2B5EF4-FFF2-40B4-BE49-F238E27FC236}">
                <a16:creationId xmlns:a16="http://schemas.microsoft.com/office/drawing/2014/main" id="{F32F7065-6413-751C-22D6-21E3EDCB7B9D}"/>
              </a:ext>
            </a:extLst>
          </p:cNvPr>
          <p:cNvPicPr>
            <a:picLocks noGrp="1" noChangeAspect="1"/>
          </p:cNvPicPr>
          <p:nvPr>
            <p:ph sz="half" idx="2"/>
          </p:nvPr>
        </p:nvPicPr>
        <p:blipFill>
          <a:blip r:embed="rId3"/>
          <a:stretch>
            <a:fillRect/>
          </a:stretch>
        </p:blipFill>
        <p:spPr>
          <a:xfrm>
            <a:off x="6454986" y="2165532"/>
            <a:ext cx="5187632" cy="3658928"/>
          </a:xfrm>
        </p:spPr>
      </p:pic>
    </p:spTree>
    <p:extLst>
      <p:ext uri="{BB962C8B-B14F-4D97-AF65-F5344CB8AC3E}">
        <p14:creationId xmlns:p14="http://schemas.microsoft.com/office/powerpoint/2010/main" val="2308258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9C8BE-5FF1-0337-EA88-C87C0FCDC522}"/>
              </a:ext>
            </a:extLst>
          </p:cNvPr>
          <p:cNvSpPr>
            <a:spLocks noGrp="1"/>
          </p:cNvSpPr>
          <p:nvPr>
            <p:ph type="title"/>
          </p:nvPr>
        </p:nvSpPr>
        <p:spPr/>
        <p:txBody>
          <a:bodyPr/>
          <a:lstStyle/>
          <a:p>
            <a:r>
              <a:rPr lang="en-CA" dirty="0"/>
              <a:t>Taxi time Per Flight Origin</a:t>
            </a:r>
          </a:p>
        </p:txBody>
      </p:sp>
      <p:pic>
        <p:nvPicPr>
          <p:cNvPr id="5" name="Content Placeholder 4" descr="A graph of blue lines&#10;&#10;Description automatically generated">
            <a:extLst>
              <a:ext uri="{FF2B5EF4-FFF2-40B4-BE49-F238E27FC236}">
                <a16:creationId xmlns:a16="http://schemas.microsoft.com/office/drawing/2014/main" id="{35EEB662-A7FA-F423-48C2-BF92933CCC89}"/>
              </a:ext>
            </a:extLst>
          </p:cNvPr>
          <p:cNvPicPr>
            <a:picLocks noGrp="1" noChangeAspect="1"/>
          </p:cNvPicPr>
          <p:nvPr>
            <p:ph idx="1"/>
          </p:nvPr>
        </p:nvPicPr>
        <p:blipFill>
          <a:blip r:embed="rId2"/>
          <a:stretch>
            <a:fillRect/>
          </a:stretch>
        </p:blipFill>
        <p:spPr>
          <a:xfrm>
            <a:off x="1096963" y="2364378"/>
            <a:ext cx="10058400" cy="3018394"/>
          </a:xfrm>
        </p:spPr>
      </p:pic>
    </p:spTree>
    <p:extLst>
      <p:ext uri="{BB962C8B-B14F-4D97-AF65-F5344CB8AC3E}">
        <p14:creationId xmlns:p14="http://schemas.microsoft.com/office/powerpoint/2010/main" val="2132209358"/>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{14BF813C-0BCF-46FD-B12E-2E07500EECF7}tf22712842_win32</Template>
  <TotalTime>1465</TotalTime>
  <Words>607</Words>
  <Application>Microsoft Office PowerPoint</Application>
  <PresentationFormat>Widescreen</PresentationFormat>
  <Paragraphs>43</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-apple-system</vt:lpstr>
      <vt:lpstr>Arial</vt:lpstr>
      <vt:lpstr>Bookman Old Style</vt:lpstr>
      <vt:lpstr>Calibri</vt:lpstr>
      <vt:lpstr>Courier New</vt:lpstr>
      <vt:lpstr>Franklin Gothic Book</vt:lpstr>
      <vt:lpstr>Times New Roman</vt:lpstr>
      <vt:lpstr>Custom</vt:lpstr>
      <vt:lpstr>Determining the Cause of Departure Delays in Airports</vt:lpstr>
      <vt:lpstr>Preamble</vt:lpstr>
      <vt:lpstr>Our Mission</vt:lpstr>
      <vt:lpstr>Initial Step</vt:lpstr>
      <vt:lpstr>Flight Origin vs Departure Delay</vt:lpstr>
      <vt:lpstr>Airline vs Departure Delay</vt:lpstr>
      <vt:lpstr>Total Flights vs Departure Delay</vt:lpstr>
      <vt:lpstr>January Active Weather and Cloud Cover</vt:lpstr>
      <vt:lpstr>Taxi time Per Flight Origin</vt:lpstr>
      <vt:lpstr>Data Frame shows no Trend</vt:lpstr>
      <vt:lpstr>Our Findings</vt:lpstr>
      <vt:lpstr>Multi linear Regression</vt:lpstr>
      <vt:lpstr>Null Hypothesis</vt:lpstr>
      <vt:lpstr>T-Test Results</vt:lpstr>
      <vt:lpstr>Conclusion</vt:lpstr>
      <vt:lpstr>Further Considerations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the Cause of Departure Delays in Airports</dc:title>
  <dc:creator>giancarlo giudice</dc:creator>
  <cp:lastModifiedBy>giancarlo giudice</cp:lastModifiedBy>
  <cp:revision>1</cp:revision>
  <dcterms:created xsi:type="dcterms:W3CDTF">2023-09-11T23:34:51Z</dcterms:created>
  <dcterms:modified xsi:type="dcterms:W3CDTF">2023-09-13T00:00:47Z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