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82" r:id="rId2"/>
    <p:sldId id="285" r:id="rId3"/>
    <p:sldId id="286" r:id="rId4"/>
    <p:sldId id="287" r:id="rId5"/>
    <p:sldId id="288" r:id="rId6"/>
    <p:sldId id="290" r:id="rId7"/>
    <p:sldId id="291" r:id="rId8"/>
    <p:sldId id="292" r:id="rId9"/>
    <p:sldId id="289" r:id="rId10"/>
    <p:sldId id="326" r:id="rId11"/>
    <p:sldId id="293" r:id="rId12"/>
    <p:sldId id="296" r:id="rId13"/>
    <p:sldId id="295" r:id="rId14"/>
    <p:sldId id="303" r:id="rId15"/>
    <p:sldId id="299" r:id="rId16"/>
    <p:sldId id="302" r:id="rId17"/>
    <p:sldId id="297" r:id="rId18"/>
    <p:sldId id="298" r:id="rId19"/>
    <p:sldId id="294" r:id="rId20"/>
    <p:sldId id="304" r:id="rId21"/>
    <p:sldId id="305" r:id="rId22"/>
    <p:sldId id="306" r:id="rId23"/>
    <p:sldId id="307" r:id="rId24"/>
    <p:sldId id="301" r:id="rId25"/>
    <p:sldId id="311" r:id="rId26"/>
    <p:sldId id="317" r:id="rId27"/>
    <p:sldId id="309" r:id="rId28"/>
    <p:sldId id="310" r:id="rId29"/>
    <p:sldId id="314" r:id="rId30"/>
    <p:sldId id="315" r:id="rId31"/>
    <p:sldId id="316" r:id="rId32"/>
    <p:sldId id="308" r:id="rId33"/>
    <p:sldId id="313" r:id="rId34"/>
    <p:sldId id="312" r:id="rId35"/>
    <p:sldId id="319" r:id="rId36"/>
    <p:sldId id="320" r:id="rId37"/>
    <p:sldId id="318" r:id="rId38"/>
    <p:sldId id="324" r:id="rId39"/>
    <p:sldId id="325" r:id="rId40"/>
    <p:sldId id="323" r:id="rId41"/>
    <p:sldId id="321" r:id="rId42"/>
    <p:sldId id="328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994F6-2208-47AE-9262-1631EABB221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B11F13-4264-4618-BA74-1A83890D18B1}">
      <dgm:prSet phldrT="[Text]"/>
      <dgm:spPr/>
      <dgm:t>
        <a:bodyPr/>
        <a:lstStyle/>
        <a:p>
          <a:r>
            <a:rPr lang="ru-RU" dirty="0" smtClean="0"/>
            <a:t>Синтаксис</a:t>
          </a:r>
          <a:endParaRPr lang="ru-RU" dirty="0"/>
        </a:p>
      </dgm:t>
    </dgm:pt>
    <dgm:pt modelId="{5D87EBE5-390A-4444-9858-A7C2D815ECCE}" type="parTrans" cxnId="{EB11CD06-AC6D-4F1F-9AF9-287C2550BD94}">
      <dgm:prSet/>
      <dgm:spPr/>
      <dgm:t>
        <a:bodyPr/>
        <a:lstStyle/>
        <a:p>
          <a:endParaRPr lang="ru-RU"/>
        </a:p>
      </dgm:t>
    </dgm:pt>
    <dgm:pt modelId="{55340488-AF75-4450-8AE0-364670CFF6F5}" type="sibTrans" cxnId="{EB11CD06-AC6D-4F1F-9AF9-287C2550BD94}">
      <dgm:prSet/>
      <dgm:spPr/>
      <dgm:t>
        <a:bodyPr/>
        <a:lstStyle/>
        <a:p>
          <a:endParaRPr lang="ru-RU"/>
        </a:p>
      </dgm:t>
    </dgm:pt>
    <dgm:pt modelId="{BC26D59D-BE78-4306-B7D5-8789CF2247F2}">
      <dgm:prSet phldrT="[Text]"/>
      <dgm:spPr/>
      <dgm:t>
        <a:bodyPr/>
        <a:lstStyle/>
        <a:p>
          <a:r>
            <a:rPr lang="ru-RU" dirty="0" smtClean="0"/>
            <a:t>Семантика</a:t>
          </a:r>
          <a:endParaRPr lang="ru-RU" dirty="0"/>
        </a:p>
      </dgm:t>
    </dgm:pt>
    <dgm:pt modelId="{169DBC7D-471B-49A1-B152-3803F0838A91}" type="parTrans" cxnId="{86FDCD27-A246-4C08-8393-CB4860E5051C}">
      <dgm:prSet/>
      <dgm:spPr/>
      <dgm:t>
        <a:bodyPr/>
        <a:lstStyle/>
        <a:p>
          <a:endParaRPr lang="ru-RU"/>
        </a:p>
      </dgm:t>
    </dgm:pt>
    <dgm:pt modelId="{A58749D5-C227-4388-8E96-3FA85F89AF83}" type="sibTrans" cxnId="{86FDCD27-A246-4C08-8393-CB4860E5051C}">
      <dgm:prSet/>
      <dgm:spPr/>
      <dgm:t>
        <a:bodyPr/>
        <a:lstStyle/>
        <a:p>
          <a:endParaRPr lang="ru-RU"/>
        </a:p>
      </dgm:t>
    </dgm:pt>
    <dgm:pt modelId="{ACC1707B-D475-430D-9607-23CE1D4B481B}">
      <dgm:prSet phldrT="[Text]"/>
      <dgm:spPr/>
      <dgm:t>
        <a:bodyPr/>
        <a:lstStyle/>
        <a:p>
          <a:r>
            <a:rPr lang="ru-RU" dirty="0" smtClean="0"/>
            <a:t>Парадигма</a:t>
          </a:r>
          <a:endParaRPr lang="ru-RU" dirty="0"/>
        </a:p>
      </dgm:t>
    </dgm:pt>
    <dgm:pt modelId="{7C9F7BA7-69AF-4EA2-9255-73D43F82CBD8}" type="parTrans" cxnId="{22DE7BC3-AF5F-495F-A90E-A76BF6683BE6}">
      <dgm:prSet/>
      <dgm:spPr/>
      <dgm:t>
        <a:bodyPr/>
        <a:lstStyle/>
        <a:p>
          <a:endParaRPr lang="ru-RU"/>
        </a:p>
      </dgm:t>
    </dgm:pt>
    <dgm:pt modelId="{985C7287-4418-447B-9E3B-F2676F69F9FE}" type="sibTrans" cxnId="{22DE7BC3-AF5F-495F-A90E-A76BF6683BE6}">
      <dgm:prSet/>
      <dgm:spPr/>
      <dgm:t>
        <a:bodyPr/>
        <a:lstStyle/>
        <a:p>
          <a:endParaRPr lang="ru-RU"/>
        </a:p>
      </dgm:t>
    </dgm:pt>
    <dgm:pt modelId="{04B76E80-6EF3-4F27-9365-D7B6250D042F}">
      <dgm:prSet phldrT="[Text]"/>
      <dgm:spPr/>
      <dgm:t>
        <a:bodyPr/>
        <a:lstStyle/>
        <a:p>
          <a:r>
            <a:rPr lang="ru-RU" dirty="0" smtClean="0"/>
            <a:t>Структуры данных</a:t>
          </a:r>
          <a:endParaRPr lang="ru-RU" dirty="0"/>
        </a:p>
      </dgm:t>
    </dgm:pt>
    <dgm:pt modelId="{0949F1AE-E2CD-404E-8601-1189B367FA0E}" type="parTrans" cxnId="{8CDD87C6-E51F-492B-84BA-6F07006EABE4}">
      <dgm:prSet/>
      <dgm:spPr/>
      <dgm:t>
        <a:bodyPr/>
        <a:lstStyle/>
        <a:p>
          <a:endParaRPr lang="ru-RU"/>
        </a:p>
      </dgm:t>
    </dgm:pt>
    <dgm:pt modelId="{4A8312E9-8679-46AE-ACC8-C58ED121A91E}" type="sibTrans" cxnId="{8CDD87C6-E51F-492B-84BA-6F07006EABE4}">
      <dgm:prSet/>
      <dgm:spPr/>
      <dgm:t>
        <a:bodyPr/>
        <a:lstStyle/>
        <a:p>
          <a:endParaRPr lang="ru-RU"/>
        </a:p>
      </dgm:t>
    </dgm:pt>
    <dgm:pt modelId="{CF651C46-357C-43BB-BB8C-1866915EBF15}">
      <dgm:prSet phldrT="[Text]"/>
      <dgm:spPr/>
      <dgm:t>
        <a:bodyPr/>
        <a:lstStyle/>
        <a:p>
          <a:r>
            <a:rPr lang="ru-RU" dirty="0" smtClean="0"/>
            <a:t>Типы данных</a:t>
          </a:r>
          <a:endParaRPr lang="ru-RU" dirty="0"/>
        </a:p>
      </dgm:t>
    </dgm:pt>
    <dgm:pt modelId="{C73E8218-7C15-4269-9FB2-891976A5DCA1}" type="parTrans" cxnId="{97B50EE7-70ED-40CC-A8FF-432997B45A84}">
      <dgm:prSet/>
      <dgm:spPr/>
      <dgm:t>
        <a:bodyPr/>
        <a:lstStyle/>
        <a:p>
          <a:endParaRPr lang="ru-RU"/>
        </a:p>
      </dgm:t>
    </dgm:pt>
    <dgm:pt modelId="{6D77F7EC-031B-4BC3-B456-CA1EBD55C784}" type="sibTrans" cxnId="{97B50EE7-70ED-40CC-A8FF-432997B45A84}">
      <dgm:prSet/>
      <dgm:spPr/>
      <dgm:t>
        <a:bodyPr/>
        <a:lstStyle/>
        <a:p>
          <a:endParaRPr lang="ru-RU"/>
        </a:p>
      </dgm:t>
    </dgm:pt>
    <dgm:pt modelId="{1A38C810-5584-4817-86CE-95DBABED8D5B}" type="pres">
      <dgm:prSet presAssocID="{0F3994F6-2208-47AE-9262-1631EABB22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56ECC7-7298-4C97-A60B-69984502849A}" type="pres">
      <dgm:prSet presAssocID="{35B11F13-4264-4618-BA74-1A83890D18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E987C6-5DFA-4174-A762-B205B0C60FF2}" type="pres">
      <dgm:prSet presAssocID="{35B11F13-4264-4618-BA74-1A83890D18B1}" presName="spNode" presStyleCnt="0"/>
      <dgm:spPr/>
    </dgm:pt>
    <dgm:pt modelId="{02013BE5-1F72-48B7-B81A-8C53DDCF7C0D}" type="pres">
      <dgm:prSet presAssocID="{55340488-AF75-4450-8AE0-364670CFF6F5}" presName="sibTrans" presStyleLbl="sibTrans1D1" presStyleIdx="0" presStyleCnt="5"/>
      <dgm:spPr/>
      <dgm:t>
        <a:bodyPr/>
        <a:lstStyle/>
        <a:p>
          <a:endParaRPr lang="ru-RU"/>
        </a:p>
      </dgm:t>
    </dgm:pt>
    <dgm:pt modelId="{43EA1673-718A-437B-A57A-81AF634652A9}" type="pres">
      <dgm:prSet presAssocID="{BC26D59D-BE78-4306-B7D5-8789CF2247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35301B-1A23-462D-A465-5010C5E5D001}" type="pres">
      <dgm:prSet presAssocID="{BC26D59D-BE78-4306-B7D5-8789CF2247F2}" presName="spNode" presStyleCnt="0"/>
      <dgm:spPr/>
    </dgm:pt>
    <dgm:pt modelId="{5EFD8910-8FB2-4175-9298-AB148C1BAB58}" type="pres">
      <dgm:prSet presAssocID="{A58749D5-C227-4388-8E96-3FA85F89AF83}" presName="sibTrans" presStyleLbl="sibTrans1D1" presStyleIdx="1" presStyleCnt="5"/>
      <dgm:spPr/>
      <dgm:t>
        <a:bodyPr/>
        <a:lstStyle/>
        <a:p>
          <a:endParaRPr lang="ru-RU"/>
        </a:p>
      </dgm:t>
    </dgm:pt>
    <dgm:pt modelId="{CF708DE9-0E10-4CFC-B191-F4D58BF86291}" type="pres">
      <dgm:prSet presAssocID="{ACC1707B-D475-430D-9607-23CE1D4B48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7D9E85-B2F3-45E0-8270-94C42E0428DB}" type="pres">
      <dgm:prSet presAssocID="{ACC1707B-D475-430D-9607-23CE1D4B481B}" presName="spNode" presStyleCnt="0"/>
      <dgm:spPr/>
    </dgm:pt>
    <dgm:pt modelId="{B9784B0B-9EA0-4B49-B4CE-269EC2921DE1}" type="pres">
      <dgm:prSet presAssocID="{985C7287-4418-447B-9E3B-F2676F69F9FE}" presName="sibTrans" presStyleLbl="sibTrans1D1" presStyleIdx="2" presStyleCnt="5"/>
      <dgm:spPr/>
      <dgm:t>
        <a:bodyPr/>
        <a:lstStyle/>
        <a:p>
          <a:endParaRPr lang="ru-RU"/>
        </a:p>
      </dgm:t>
    </dgm:pt>
    <dgm:pt modelId="{945F5095-35B7-49D6-9710-0C7AC1587A02}" type="pres">
      <dgm:prSet presAssocID="{04B76E80-6EF3-4F27-9365-D7B6250D04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882C6-1244-4356-8FEB-77756158C37D}" type="pres">
      <dgm:prSet presAssocID="{04B76E80-6EF3-4F27-9365-D7B6250D042F}" presName="spNode" presStyleCnt="0"/>
      <dgm:spPr/>
    </dgm:pt>
    <dgm:pt modelId="{220AA286-4D21-41A6-AB17-A3E8F5AFC800}" type="pres">
      <dgm:prSet presAssocID="{4A8312E9-8679-46AE-ACC8-C58ED121A91E}" presName="sibTrans" presStyleLbl="sibTrans1D1" presStyleIdx="3" presStyleCnt="5"/>
      <dgm:spPr/>
      <dgm:t>
        <a:bodyPr/>
        <a:lstStyle/>
        <a:p>
          <a:endParaRPr lang="ru-RU"/>
        </a:p>
      </dgm:t>
    </dgm:pt>
    <dgm:pt modelId="{14E577D5-3F65-4C77-8301-7555B585B4CE}" type="pres">
      <dgm:prSet presAssocID="{CF651C46-357C-43BB-BB8C-1866915EBF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382323-1132-449B-ADF1-5CC7CF8C1838}" type="pres">
      <dgm:prSet presAssocID="{CF651C46-357C-43BB-BB8C-1866915EBF15}" presName="spNode" presStyleCnt="0"/>
      <dgm:spPr/>
    </dgm:pt>
    <dgm:pt modelId="{51000755-5FB8-405B-B08C-B9C6F41C84F0}" type="pres">
      <dgm:prSet presAssocID="{6D77F7EC-031B-4BC3-B456-CA1EBD55C784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508E7767-DB22-4A9D-B2AE-F2584B7EC868}" type="presOf" srcId="{ACC1707B-D475-430D-9607-23CE1D4B481B}" destId="{CF708DE9-0E10-4CFC-B191-F4D58BF86291}" srcOrd="0" destOrd="0" presId="urn:microsoft.com/office/officeart/2005/8/layout/cycle6"/>
    <dgm:cxn modelId="{EB11CD06-AC6D-4F1F-9AF9-287C2550BD94}" srcId="{0F3994F6-2208-47AE-9262-1631EABB2218}" destId="{35B11F13-4264-4618-BA74-1A83890D18B1}" srcOrd="0" destOrd="0" parTransId="{5D87EBE5-390A-4444-9858-A7C2D815ECCE}" sibTransId="{55340488-AF75-4450-8AE0-364670CFF6F5}"/>
    <dgm:cxn modelId="{86FDCD27-A246-4C08-8393-CB4860E5051C}" srcId="{0F3994F6-2208-47AE-9262-1631EABB2218}" destId="{BC26D59D-BE78-4306-B7D5-8789CF2247F2}" srcOrd="1" destOrd="0" parTransId="{169DBC7D-471B-49A1-B152-3803F0838A91}" sibTransId="{A58749D5-C227-4388-8E96-3FA85F89AF83}"/>
    <dgm:cxn modelId="{05083B3E-230C-4359-9D62-D65A8143CD4E}" type="presOf" srcId="{6D77F7EC-031B-4BC3-B456-CA1EBD55C784}" destId="{51000755-5FB8-405B-B08C-B9C6F41C84F0}" srcOrd="0" destOrd="0" presId="urn:microsoft.com/office/officeart/2005/8/layout/cycle6"/>
    <dgm:cxn modelId="{C2407F6B-2D61-4269-9F8A-028DAD8C58B1}" type="presOf" srcId="{0F3994F6-2208-47AE-9262-1631EABB2218}" destId="{1A38C810-5584-4817-86CE-95DBABED8D5B}" srcOrd="0" destOrd="0" presId="urn:microsoft.com/office/officeart/2005/8/layout/cycle6"/>
    <dgm:cxn modelId="{2DF6B025-E602-475A-8500-804550C1C850}" type="presOf" srcId="{55340488-AF75-4450-8AE0-364670CFF6F5}" destId="{02013BE5-1F72-48B7-B81A-8C53DDCF7C0D}" srcOrd="0" destOrd="0" presId="urn:microsoft.com/office/officeart/2005/8/layout/cycle6"/>
    <dgm:cxn modelId="{8CDD87C6-E51F-492B-84BA-6F07006EABE4}" srcId="{0F3994F6-2208-47AE-9262-1631EABB2218}" destId="{04B76E80-6EF3-4F27-9365-D7B6250D042F}" srcOrd="3" destOrd="0" parTransId="{0949F1AE-E2CD-404E-8601-1189B367FA0E}" sibTransId="{4A8312E9-8679-46AE-ACC8-C58ED121A91E}"/>
    <dgm:cxn modelId="{97B50EE7-70ED-40CC-A8FF-432997B45A84}" srcId="{0F3994F6-2208-47AE-9262-1631EABB2218}" destId="{CF651C46-357C-43BB-BB8C-1866915EBF15}" srcOrd="4" destOrd="0" parTransId="{C73E8218-7C15-4269-9FB2-891976A5DCA1}" sibTransId="{6D77F7EC-031B-4BC3-B456-CA1EBD55C784}"/>
    <dgm:cxn modelId="{790C8D19-3A76-4E27-AD6A-1C510F0D3B73}" type="presOf" srcId="{CF651C46-357C-43BB-BB8C-1866915EBF15}" destId="{14E577D5-3F65-4C77-8301-7555B585B4CE}" srcOrd="0" destOrd="0" presId="urn:microsoft.com/office/officeart/2005/8/layout/cycle6"/>
    <dgm:cxn modelId="{22DE7BC3-AF5F-495F-A90E-A76BF6683BE6}" srcId="{0F3994F6-2208-47AE-9262-1631EABB2218}" destId="{ACC1707B-D475-430D-9607-23CE1D4B481B}" srcOrd="2" destOrd="0" parTransId="{7C9F7BA7-69AF-4EA2-9255-73D43F82CBD8}" sibTransId="{985C7287-4418-447B-9E3B-F2676F69F9FE}"/>
    <dgm:cxn modelId="{AB2AB0B5-3981-4F7C-949A-2D8D27376FFB}" type="presOf" srcId="{A58749D5-C227-4388-8E96-3FA85F89AF83}" destId="{5EFD8910-8FB2-4175-9298-AB148C1BAB58}" srcOrd="0" destOrd="0" presId="urn:microsoft.com/office/officeart/2005/8/layout/cycle6"/>
    <dgm:cxn modelId="{984F253D-F6A6-449D-8E72-1F1B9820C388}" type="presOf" srcId="{985C7287-4418-447B-9E3B-F2676F69F9FE}" destId="{B9784B0B-9EA0-4B49-B4CE-269EC2921DE1}" srcOrd="0" destOrd="0" presId="urn:microsoft.com/office/officeart/2005/8/layout/cycle6"/>
    <dgm:cxn modelId="{EC0DC614-BDF6-4B50-ADF2-AF318E0DFE46}" type="presOf" srcId="{4A8312E9-8679-46AE-ACC8-C58ED121A91E}" destId="{220AA286-4D21-41A6-AB17-A3E8F5AFC800}" srcOrd="0" destOrd="0" presId="urn:microsoft.com/office/officeart/2005/8/layout/cycle6"/>
    <dgm:cxn modelId="{91D8FC71-0F1A-48E2-856A-87D795278E61}" type="presOf" srcId="{BC26D59D-BE78-4306-B7D5-8789CF2247F2}" destId="{43EA1673-718A-437B-A57A-81AF634652A9}" srcOrd="0" destOrd="0" presId="urn:microsoft.com/office/officeart/2005/8/layout/cycle6"/>
    <dgm:cxn modelId="{9FCD3295-D952-4FC8-A82D-571403876936}" type="presOf" srcId="{04B76E80-6EF3-4F27-9365-D7B6250D042F}" destId="{945F5095-35B7-49D6-9710-0C7AC1587A02}" srcOrd="0" destOrd="0" presId="urn:microsoft.com/office/officeart/2005/8/layout/cycle6"/>
    <dgm:cxn modelId="{C998BBD1-FAF7-4B05-B2C3-1788CF66230D}" type="presOf" srcId="{35B11F13-4264-4618-BA74-1A83890D18B1}" destId="{7556ECC7-7298-4C97-A60B-69984502849A}" srcOrd="0" destOrd="0" presId="urn:microsoft.com/office/officeart/2005/8/layout/cycle6"/>
    <dgm:cxn modelId="{0E267F6D-BBFC-4D04-8508-54886386E293}" type="presParOf" srcId="{1A38C810-5584-4817-86CE-95DBABED8D5B}" destId="{7556ECC7-7298-4C97-A60B-69984502849A}" srcOrd="0" destOrd="0" presId="urn:microsoft.com/office/officeart/2005/8/layout/cycle6"/>
    <dgm:cxn modelId="{1ADD3A60-9BAE-4814-94BD-B3E6FB69EFF7}" type="presParOf" srcId="{1A38C810-5584-4817-86CE-95DBABED8D5B}" destId="{50E987C6-5DFA-4174-A762-B205B0C60FF2}" srcOrd="1" destOrd="0" presId="urn:microsoft.com/office/officeart/2005/8/layout/cycle6"/>
    <dgm:cxn modelId="{B85565E1-9620-4066-B6E2-94915275F691}" type="presParOf" srcId="{1A38C810-5584-4817-86CE-95DBABED8D5B}" destId="{02013BE5-1F72-48B7-B81A-8C53DDCF7C0D}" srcOrd="2" destOrd="0" presId="urn:microsoft.com/office/officeart/2005/8/layout/cycle6"/>
    <dgm:cxn modelId="{02EA53EA-27C9-43DE-B23F-1D0BA02A71D5}" type="presParOf" srcId="{1A38C810-5584-4817-86CE-95DBABED8D5B}" destId="{43EA1673-718A-437B-A57A-81AF634652A9}" srcOrd="3" destOrd="0" presId="urn:microsoft.com/office/officeart/2005/8/layout/cycle6"/>
    <dgm:cxn modelId="{282FFDEC-4060-4C99-8902-ECA714D29ED4}" type="presParOf" srcId="{1A38C810-5584-4817-86CE-95DBABED8D5B}" destId="{B435301B-1A23-462D-A465-5010C5E5D001}" srcOrd="4" destOrd="0" presId="urn:microsoft.com/office/officeart/2005/8/layout/cycle6"/>
    <dgm:cxn modelId="{E883486E-1436-4DED-A8B0-11705E5E0557}" type="presParOf" srcId="{1A38C810-5584-4817-86CE-95DBABED8D5B}" destId="{5EFD8910-8FB2-4175-9298-AB148C1BAB58}" srcOrd="5" destOrd="0" presId="urn:microsoft.com/office/officeart/2005/8/layout/cycle6"/>
    <dgm:cxn modelId="{5720282A-61D6-4AB6-ACF3-FA88D782BD00}" type="presParOf" srcId="{1A38C810-5584-4817-86CE-95DBABED8D5B}" destId="{CF708DE9-0E10-4CFC-B191-F4D58BF86291}" srcOrd="6" destOrd="0" presId="urn:microsoft.com/office/officeart/2005/8/layout/cycle6"/>
    <dgm:cxn modelId="{085F59EE-9DAF-4482-A320-7FA0476771FC}" type="presParOf" srcId="{1A38C810-5584-4817-86CE-95DBABED8D5B}" destId="{527D9E85-B2F3-45E0-8270-94C42E0428DB}" srcOrd="7" destOrd="0" presId="urn:microsoft.com/office/officeart/2005/8/layout/cycle6"/>
    <dgm:cxn modelId="{31C76DC1-C5BB-4431-8DC0-1813A1A3F8EF}" type="presParOf" srcId="{1A38C810-5584-4817-86CE-95DBABED8D5B}" destId="{B9784B0B-9EA0-4B49-B4CE-269EC2921DE1}" srcOrd="8" destOrd="0" presId="urn:microsoft.com/office/officeart/2005/8/layout/cycle6"/>
    <dgm:cxn modelId="{B1CE43DB-3E9A-4BBA-887B-63EF3855155E}" type="presParOf" srcId="{1A38C810-5584-4817-86CE-95DBABED8D5B}" destId="{945F5095-35B7-49D6-9710-0C7AC1587A02}" srcOrd="9" destOrd="0" presId="urn:microsoft.com/office/officeart/2005/8/layout/cycle6"/>
    <dgm:cxn modelId="{062EB6F6-78AC-4F3B-9231-35165FA020F1}" type="presParOf" srcId="{1A38C810-5584-4817-86CE-95DBABED8D5B}" destId="{A2F882C6-1244-4356-8FEB-77756158C37D}" srcOrd="10" destOrd="0" presId="urn:microsoft.com/office/officeart/2005/8/layout/cycle6"/>
    <dgm:cxn modelId="{F807A9E4-A243-4016-BB0B-C3ACDE691507}" type="presParOf" srcId="{1A38C810-5584-4817-86CE-95DBABED8D5B}" destId="{220AA286-4D21-41A6-AB17-A3E8F5AFC800}" srcOrd="11" destOrd="0" presId="urn:microsoft.com/office/officeart/2005/8/layout/cycle6"/>
    <dgm:cxn modelId="{44E1ECF7-D99D-4B27-917E-0AD459DC4DF2}" type="presParOf" srcId="{1A38C810-5584-4817-86CE-95DBABED8D5B}" destId="{14E577D5-3F65-4C77-8301-7555B585B4CE}" srcOrd="12" destOrd="0" presId="urn:microsoft.com/office/officeart/2005/8/layout/cycle6"/>
    <dgm:cxn modelId="{75E0983B-DD0F-406D-83CD-AF487726B53B}" type="presParOf" srcId="{1A38C810-5584-4817-86CE-95DBABED8D5B}" destId="{28382323-1132-449B-ADF1-5CC7CF8C1838}" srcOrd="13" destOrd="0" presId="urn:microsoft.com/office/officeart/2005/8/layout/cycle6"/>
    <dgm:cxn modelId="{BF401B1B-233A-4427-AC30-B931C1997A06}" type="presParOf" srcId="{1A38C810-5584-4817-86CE-95DBABED8D5B}" destId="{51000755-5FB8-405B-B08C-B9C6F41C84F0}" srcOrd="14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676400"/>
            <a:ext cx="7086600" cy="990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Базовые понятия. Знакомство с </a:t>
            </a:r>
            <a:r>
              <a:rPr lang="en-US" sz="3200" b="1" dirty="0" smtClean="0">
                <a:latin typeface="Footlight MT Light" pitchFamily="18" charset="0"/>
              </a:rPr>
              <a:t>C#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7400" y="2971800"/>
            <a:ext cx="59436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Алгоритм, код, программа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pyrus" pitchFamily="66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Парадигмы программирования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Знакомство с </a:t>
            </a:r>
            <a:r>
              <a:rPr lang="en-US" sz="2800" dirty="0" smtClean="0">
                <a:latin typeface="Showcard Gothic" pitchFamily="82" charset="0"/>
              </a:rPr>
              <a:t>MS Visual Studio</a:t>
            </a:r>
            <a:endParaRPr kumimoji="0" lang="ru-RU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  <a:cs typeface="Times New Roman" pitchFamily="18" charset="0"/>
              </a:rPr>
              <a:t>Первая программа на языке </a:t>
            </a:r>
            <a:r>
              <a:rPr lang="en-US" sz="2800" dirty="0" smtClean="0">
                <a:latin typeface="Showcard Gothic" pitchFamily="82" charset="0"/>
                <a:cs typeface="Times New Roman" pitchFamily="18" charset="0"/>
              </a:rPr>
              <a:t>C#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Простые типы данных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Преобразования простых типов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Базовые операции, выражения</a:t>
            </a:r>
            <a:endParaRPr lang="ru-RU" sz="2800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Язык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программирования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8305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latin typeface="Arial Narrow" pitchFamily="34" charset="0"/>
              </a:rPr>
              <a:t>Язы́к программи́рования</a:t>
            </a:r>
            <a:r>
              <a:rPr lang="ru-RU" sz="1600" dirty="0" smtClean="0">
                <a:latin typeface="Arial Narrow" pitchFamily="34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 Narrow" pitchFamily="34" charset="0"/>
              </a:rPr>
              <a:t>формальная знаковая система, предназначенная для записи компьютерных программ. Язык программирования определяет набор лексических, синтаксических и семантических правил, задающих внешний вид программы и действия, которые выполнит исполнитель (компьютер) под её управлением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838200" y="2895600"/>
          <a:ext cx="76200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86200" y="4495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 Narrow" pitchFamily="34" charset="0"/>
              </a:rPr>
              <a:t>Язык программирования</a:t>
            </a:r>
            <a:endParaRPr lang="ru-RU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457200"/>
            <a:ext cx="7772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Знакомство с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MS Visual Studio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6400800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http://www.microsoft.com/ru-ru/softmicrosoft/VisualStudioExpress.aspx</a:t>
            </a:r>
            <a:endParaRPr lang="ru-RU" sz="1400" u="sng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934200" cy="517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457200"/>
            <a:ext cx="7772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Знакомство с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MS Visual Studio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2438400"/>
            <a:ext cx="6705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</a:t>
            </a:r>
            <a:endParaRPr lang="ru-RU" dirty="0" smtClean="0"/>
          </a:p>
          <a:p>
            <a:r>
              <a:rPr lang="ru-RU" sz="1400" dirty="0" smtClean="0"/>
              <a:t>Работа с проектами и файлами (создание, открытие, сохранение, печать)</a:t>
            </a:r>
            <a:endParaRPr lang="en-US" sz="1400" dirty="0" smtClean="0"/>
          </a:p>
          <a:p>
            <a:r>
              <a:rPr lang="en-US" dirty="0" smtClean="0"/>
              <a:t>Edit</a:t>
            </a:r>
            <a:endParaRPr lang="ru-RU" dirty="0" smtClean="0"/>
          </a:p>
          <a:p>
            <a:r>
              <a:rPr lang="ru-RU" sz="1400" dirty="0" smtClean="0"/>
              <a:t>Функции редактирования текста и навигации по проекту</a:t>
            </a:r>
            <a:endParaRPr lang="en-US" sz="1400" dirty="0" smtClean="0"/>
          </a:p>
          <a:p>
            <a:r>
              <a:rPr lang="en-US" dirty="0" smtClean="0"/>
              <a:t>View</a:t>
            </a:r>
            <a:endParaRPr lang="ru-RU" dirty="0" smtClean="0"/>
          </a:p>
          <a:p>
            <a:r>
              <a:rPr lang="ru-RU" sz="1400" dirty="0" smtClean="0"/>
              <a:t>Просмотр различных окон среды</a:t>
            </a:r>
            <a:endParaRPr lang="en-US" sz="1400" dirty="0" smtClean="0"/>
          </a:p>
          <a:p>
            <a:r>
              <a:rPr lang="en-US" dirty="0" smtClean="0"/>
              <a:t>Project</a:t>
            </a:r>
            <a:endParaRPr lang="ru-RU" dirty="0" smtClean="0"/>
          </a:p>
          <a:p>
            <a:r>
              <a:rPr lang="ru-RU" sz="1400" dirty="0" smtClean="0"/>
              <a:t>Управление проектом (добавление компонент, редактирование настроек проекта)</a:t>
            </a:r>
            <a:endParaRPr lang="en-US" sz="1400" dirty="0" smtClean="0"/>
          </a:p>
          <a:p>
            <a:r>
              <a:rPr lang="en-US" dirty="0" smtClean="0"/>
              <a:t>Build</a:t>
            </a:r>
            <a:endParaRPr lang="ru-RU" dirty="0" smtClean="0"/>
          </a:p>
          <a:p>
            <a:r>
              <a:rPr lang="ru-RU" sz="1400" dirty="0" smtClean="0"/>
              <a:t>Компиляция и линковка (сборка и пересборка) проекта</a:t>
            </a:r>
            <a:endParaRPr lang="en-US" sz="1400" dirty="0" smtClean="0"/>
          </a:p>
          <a:p>
            <a:r>
              <a:rPr lang="en-US" dirty="0" smtClean="0"/>
              <a:t>Debug</a:t>
            </a:r>
            <a:endParaRPr lang="ru-RU" dirty="0" smtClean="0"/>
          </a:p>
          <a:p>
            <a:r>
              <a:rPr lang="ru-RU" sz="1400" dirty="0" smtClean="0"/>
              <a:t>Все действия, связанные с отладкой приложения (установить/снять брейкпойнт, начать пошаговую отладку, запустить приложение без отладки)</a:t>
            </a:r>
            <a:endParaRPr lang="ru-RU" sz="14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/>
              <a:t>В рамках данного курса можно ограничиться следующими пунктами меню:</a:t>
            </a:r>
            <a:endParaRPr lang="ru-RU" sz="16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762000" y="457200"/>
            <a:ext cx="7772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Конфигурации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Debug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Release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24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Главное различие состоит в назначении:</a:t>
            </a:r>
          </a:p>
          <a:p>
            <a:r>
              <a:rPr lang="ru-RU" dirty="0" smtClean="0"/>
              <a:t>конфигурация </a:t>
            </a:r>
            <a:r>
              <a:rPr lang="ru-RU" b="1" dirty="0" smtClean="0"/>
              <a:t>Debug</a:t>
            </a:r>
            <a:r>
              <a:rPr lang="ru-RU" dirty="0" smtClean="0"/>
              <a:t> предназначена для компиляции на этапе разработки и отладки программы, а </a:t>
            </a:r>
            <a:r>
              <a:rPr lang="ru-RU" b="1" dirty="0" smtClean="0"/>
              <a:t>Release</a:t>
            </a:r>
            <a:r>
              <a:rPr lang="ru-RU" dirty="0" smtClean="0"/>
              <a:t> - для сборки программы и последующего её использования пользователями программы.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7200" y="3124200"/>
            <a:ext cx="6781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Поэтому: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конфигурации Release удаляется отладочная информация из исполняемого </a:t>
            </a:r>
            <a:r>
              <a:rPr lang="en-US" sz="1600" dirty="0" smtClean="0"/>
              <a:t>exe-</a:t>
            </a:r>
            <a:r>
              <a:rPr lang="ru-RU" sz="1600" dirty="0" smtClean="0"/>
              <a:t>файла. Это приводит к уменьшению размера исполняемого </a:t>
            </a:r>
            <a:r>
              <a:rPr lang="en-US" sz="1600" dirty="0" smtClean="0"/>
              <a:t>exe-</a:t>
            </a:r>
            <a:r>
              <a:rPr lang="ru-RU" sz="1600" dirty="0" smtClean="0"/>
              <a:t>файла (обычно в несколько раз).</a:t>
            </a:r>
          </a:p>
          <a:p>
            <a:endParaRPr lang="ru-RU" sz="1600" dirty="0" smtClean="0"/>
          </a:p>
          <a:p>
            <a:r>
              <a:rPr lang="ru-RU" sz="1600" dirty="0" smtClean="0"/>
              <a:t>Исключаются дополнительные проверки. Например, инициализированы переменные или нет</a:t>
            </a:r>
            <a:r>
              <a:rPr lang="en-US" sz="1600" dirty="0" smtClean="0"/>
              <a:t>.</a:t>
            </a:r>
            <a:r>
              <a:rPr lang="ru-RU" sz="1600" dirty="0" smtClean="0"/>
              <a:t> В конфигурации Release программа может работать значительно быстрее, но и могут возникнуть новые ошибки, если код недостаточно хорошо написан и протестирован.</a:t>
            </a:r>
          </a:p>
          <a:p>
            <a:endParaRPr lang="ru-RU" sz="1600" dirty="0" smtClean="0"/>
          </a:p>
          <a:p>
            <a:r>
              <a:rPr lang="ru-RU" sz="1600" dirty="0" smtClean="0"/>
              <a:t>Производится оптимизация по уменьшению времени выполнения.</a:t>
            </a:r>
            <a:endParaRPr lang="en-US" sz="1600" dirty="0" smtClean="0"/>
          </a:p>
          <a:p>
            <a:endParaRPr lang="ru-RU" sz="1400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743200"/>
            <a:ext cx="19594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657600" y="6477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http://kaktusenok.blogspot.com/2013/06/visual-studio-debug-release.html</a:t>
            </a:r>
            <a:endParaRPr lang="ru-RU" sz="11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Знакомство с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.NET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429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343400"/>
            <a:ext cx="73437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6019800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/>
              <a:t>(с) Г.Шилдт «</a:t>
            </a:r>
            <a:r>
              <a:rPr lang="en-US" sz="1600" u="sng" dirty="0" smtClean="0"/>
              <a:t>C# 4.0</a:t>
            </a:r>
            <a:r>
              <a:rPr lang="ru-RU" sz="1600" u="sng" dirty="0" smtClean="0"/>
              <a:t>. Полное руководство»</a:t>
            </a:r>
            <a:endParaRPr lang="ru-RU" sz="1600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Базовая библиотека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.NET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46082" name="Picture 2" descr="http://programandodotnet.files.wordpress.com/2014/07/bc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43675" cy="4572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Компиляция приложений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.NET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47106" name="Picture 2" descr="http://blogs.microsoft.co.il/msdn/wp-content/uploads/sites/1325/2013/12/cl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5400675" cy="3505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Знакомство с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C#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72363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257800" y="16764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Berlin Sans FB Demi" pitchFamily="34" charset="0"/>
              </a:rPr>
              <a:t>C#</a:t>
            </a:r>
            <a:endParaRPr lang="ru-RU" sz="7200" dirty="0"/>
          </a:p>
        </p:txBody>
      </p:sp>
      <p:sp>
        <p:nvSpPr>
          <p:cNvPr id="10" name="Rectangle 9"/>
          <p:cNvSpPr/>
          <p:nvPr/>
        </p:nvSpPr>
        <p:spPr>
          <a:xfrm>
            <a:off x="1143000" y="36576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Название «Си шарп» (от англ. sharp — диез) происходит от музыкальной нотации, где знак диез, означает повышение соответствующего ноте звука на полутон, что аналогично названию языка C++, где «++» обозначает инкремент переменной. 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 smtClean="0">
              <a:latin typeface="Arial Narrow" pitchFamily="34" charset="0"/>
            </a:endParaRPr>
          </a:p>
          <a:p>
            <a:r>
              <a:rPr lang="ru-RU" sz="1600" dirty="0" smtClean="0">
                <a:latin typeface="Arial Narrow" pitchFamily="34" charset="0"/>
              </a:rPr>
              <a:t>Название так же является игрой с цепочкой C → C++ → C++++(C#), так как символ «#» можно составить из 4х знаков «+»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Реализации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C#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61969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!      Не путать язык, платформу и среду разработки   !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8288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 Реализация C# в виде компилятора </a:t>
            </a:r>
            <a:r>
              <a:rPr lang="ru-RU" sz="1600" b="1" dirty="0" smtClean="0"/>
              <a:t>csc.exe</a:t>
            </a:r>
            <a:r>
              <a:rPr lang="ru-RU" sz="1600" dirty="0" smtClean="0"/>
              <a:t> включена в состав </a:t>
            </a:r>
            <a:r>
              <a:rPr lang="ru-RU" sz="1600" b="1" dirty="0" smtClean="0"/>
              <a:t>.NET Framework</a:t>
            </a:r>
            <a:r>
              <a:rPr lang="ru-RU" sz="1600" dirty="0" smtClean="0"/>
              <a:t> (включая .NET Micro Framework, .NET Compact Framework и его реализации под Silverlight и Windows Phone 7).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 В составе проекта </a:t>
            </a:r>
            <a:r>
              <a:rPr lang="ru-RU" sz="1600" b="1" dirty="0" smtClean="0"/>
              <a:t>Rotor</a:t>
            </a:r>
            <a:r>
              <a:rPr lang="ru-RU" sz="1600" dirty="0" smtClean="0"/>
              <a:t> (Shared Source Common Language Infrastructure) компании Microsoft.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 Проект </a:t>
            </a:r>
            <a:r>
              <a:rPr lang="ru-RU" sz="1600" b="1" dirty="0" smtClean="0"/>
              <a:t>Mono</a:t>
            </a:r>
            <a:r>
              <a:rPr lang="ru-RU" sz="1600" dirty="0" smtClean="0"/>
              <a:t> включает в себя реализацию C# с открытым исходным кодом.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 Проект </a:t>
            </a:r>
            <a:r>
              <a:rPr lang="ru-RU" sz="1600" b="1" dirty="0" smtClean="0"/>
              <a:t>DotGNU</a:t>
            </a:r>
            <a:r>
              <a:rPr lang="ru-RU" sz="1600" dirty="0" smtClean="0"/>
              <a:t> также включает компилятор C# с открытым кодом.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 </a:t>
            </a:r>
            <a:r>
              <a:rPr lang="ru-RU" sz="1600" b="1" dirty="0" smtClean="0"/>
              <a:t>DotNetAnywhere</a:t>
            </a:r>
            <a:r>
              <a:rPr lang="ru-RU" sz="1600" dirty="0" smtClean="0"/>
              <a:t> — ориентированная на встраиваемые системы реализация CLR, поддерживает практически всю спецификацию C# 2.0.</a:t>
            </a:r>
            <a:endParaRPr lang="ru-RU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200400" y="381000"/>
            <a:ext cx="2667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otlight MT Light" pitchFamily="18" charset="0"/>
              </a:rPr>
              <a:t>Процесс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133600"/>
            <a:ext cx="1981200" cy="30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Задача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152400" y="1752600"/>
            <a:ext cx="23622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162800" y="2057400"/>
            <a:ext cx="1676400" cy="30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Код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477000" y="1752600"/>
            <a:ext cx="24384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Cloud 15"/>
          <p:cNvSpPr/>
          <p:nvPr/>
        </p:nvSpPr>
        <p:spPr>
          <a:xfrm>
            <a:off x="3124200" y="1752600"/>
            <a:ext cx="2743200" cy="1371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505200" y="2057400"/>
            <a:ext cx="1981200" cy="30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Проект решения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(алгоритм)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28600" y="3505200"/>
            <a:ext cx="2438400" cy="3048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Например: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папке хранятся файлы. Необходимо автоматически удалить все файлы, размер которых меньше 2 кб.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библиотеке</a:t>
            </a:r>
            <a:r>
              <a:rPr kumimoji="0" lang="ru-RU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хранится информация о книгах. Необходимо отсортировать книги по авторам и названию в алфавитном порядке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048000" y="3505200"/>
            <a:ext cx="2667000" cy="3048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Например: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Ввести полный путь к папке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ru-RU" sz="1200" b="1" dirty="0" smtClean="0"/>
              <a:t>Если папка пуста, выдать сообщение «Папка пуста!» и завершить работу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ru-RU" sz="1200" b="1" dirty="0" smtClean="0"/>
              <a:t>Перейти к очередному файлу в папке и узнать его размер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ru-RU" sz="1200" b="1" dirty="0" smtClean="0"/>
              <a:t>Если размер меньше 2 кб, то удалить его и нарастить счетчик удаленных файлов на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ru-RU" sz="1200" b="1" dirty="0" smtClean="0"/>
              <a:t>Повторять шаги 3-4, пока не будут просмотрены все файлы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ru-RU" sz="1200" b="1" dirty="0" smtClean="0"/>
              <a:t>Вывести на экран значение счетчика удаленных файлов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ru-RU" sz="12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ru-RU" sz="12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695700"/>
            <a:ext cx="3124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7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Переменные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334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838450"/>
            <a:ext cx="607853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528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38100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2672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724400" y="3733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781800" y="3733800"/>
            <a:ext cx="457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3960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400" y="5562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6705600" y="5562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4267200" y="5562600"/>
            <a:ext cx="457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14600" y="5867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4800600"/>
            <a:ext cx="42712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609600" y="5638800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2 </a:t>
            </a:r>
            <a:r>
              <a:rPr lang="ru-RU" sz="1600" dirty="0" smtClean="0"/>
              <a:t>байта памяти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" y="3776246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/>
              <a:t>4</a:t>
            </a:r>
            <a:r>
              <a:rPr lang="en-US" sz="1600" dirty="0" smtClean="0"/>
              <a:t> </a:t>
            </a:r>
            <a:r>
              <a:rPr lang="ru-RU" sz="1600" dirty="0" smtClean="0"/>
              <a:t>байта памяти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19200" y="3505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333500" y="51435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Arrow 28"/>
          <p:cNvSpPr/>
          <p:nvPr/>
        </p:nvSpPr>
        <p:spPr>
          <a:xfrm>
            <a:off x="5715000" y="3810000"/>
            <a:ext cx="673608" cy="332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Left Arrow 30"/>
          <p:cNvSpPr/>
          <p:nvPr/>
        </p:nvSpPr>
        <p:spPr>
          <a:xfrm>
            <a:off x="5117592" y="5562600"/>
            <a:ext cx="673608" cy="332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inkTgt spid="_x0000_s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inkTgt spid="_x0000_s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4" grpId="0"/>
      <p:bldP spid="25" grpId="0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Именование переменных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6962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/>
              <a:t>Идентификатор (имя переменной) должно начинаться с буквы или символа _, за которыми могут идти буквы, символы _ и цифры.</a:t>
            </a:r>
            <a:endParaRPr lang="en-US" sz="1400" dirty="0" smtClean="0"/>
          </a:p>
          <a:p>
            <a:pPr>
              <a:spcAft>
                <a:spcPts val="600"/>
              </a:spcAft>
            </a:pPr>
            <a:endParaRPr lang="ru-RU" sz="900" dirty="0" smtClean="0"/>
          </a:p>
          <a:p>
            <a:pPr>
              <a:spcAft>
                <a:spcPts val="600"/>
              </a:spcAft>
            </a:pPr>
            <a:r>
              <a:rPr lang="ru-RU" sz="1400" dirty="0" smtClean="0"/>
              <a:t>Идентификатор не может совпадать с одним из ключевых слов С</a:t>
            </a:r>
            <a:r>
              <a:rPr lang="en-US" sz="1400" dirty="0" smtClean="0"/>
              <a:t># :</a:t>
            </a:r>
            <a:endParaRPr lang="ru-RU" sz="1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2226" name="Picture 2" descr="http://www.pauloortins.com/images/posts/2013-07-18/keywor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4267200" cy="460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Как хранить целые числа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1733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Другие простые типы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4290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799" y="5105400"/>
            <a:ext cx="5660621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Размерность типов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28600" y="1371600"/>
            <a:ext cx="7086600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   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"double: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   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"float: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float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"decimal: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"short: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short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"int: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"long: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"char: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"bool: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sizeof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+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bytes"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72392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24125"/>
            <a:ext cx="709415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Пример использования переменных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1282005"/>
            <a:ext cx="350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Задача.</a:t>
            </a:r>
          </a:p>
          <a:p>
            <a:r>
              <a:rPr lang="ru-RU" sz="1400" dirty="0" smtClean="0"/>
              <a:t>Замер земельного участка показал, что ширина равна 105,36 м, а высота – 87.32 м.</a:t>
            </a:r>
          </a:p>
          <a:p>
            <a:r>
              <a:rPr lang="ru-RU" sz="1400" dirty="0" smtClean="0"/>
              <a:t>Написать программу, которая посчитает площадь и периметр этого участка и выведет результаты на экран.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334000"/>
            <a:ext cx="46802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Еще об инициализации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8803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Неявная типизация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05200"/>
            <a:ext cx="7500473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876800"/>
            <a:ext cx="716564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1257300"/>
            <a:ext cx="7381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Форматирование вывода в консоль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3342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457200" y="381000"/>
            <a:ext cx="8382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Форматирование вывода (примеры)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48423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572000"/>
            <a:ext cx="3352800" cy="176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20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24000" y="381000"/>
            <a:ext cx="6477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Определение алгоритма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365760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/>
              <a:t>(с) Т.Кормен «Алгоритмы. Построение и анализ»</a:t>
            </a:r>
            <a:endParaRPr lang="ru-RU" sz="1600" u="sng" dirty="0"/>
          </a:p>
        </p:txBody>
      </p:sp>
      <p:sp>
        <p:nvSpPr>
          <p:cNvPr id="14" name="Rectangle 13"/>
          <p:cNvSpPr/>
          <p:nvPr/>
        </p:nvSpPr>
        <p:spPr>
          <a:xfrm>
            <a:off x="1143000" y="47916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Алгори́тм</a:t>
            </a:r>
            <a:r>
              <a:rPr lang="ru-RU" dirty="0" smtClean="0"/>
              <a:t> </a:t>
            </a:r>
          </a:p>
          <a:p>
            <a:r>
              <a:rPr lang="ru-RU" dirty="0" smtClean="0"/>
              <a:t>набор инструкций, описывающих порядок действий исполнителя для достижения результата решения задачи за конечное число действий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343400" y="6019800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/>
              <a:t>(с) </a:t>
            </a:r>
            <a:r>
              <a:rPr lang="en-US" sz="1600" u="sng" dirty="0" smtClean="0"/>
              <a:t>https://ru.wikipedia.org/wiki/</a:t>
            </a:r>
            <a:r>
              <a:rPr lang="ru-RU" sz="1600" u="sng" dirty="0" smtClean="0"/>
              <a:t>Алгоритм</a:t>
            </a:r>
            <a:endParaRPr lang="ru-RU" sz="1600" u="sn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Управляющие символы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739136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Игнорирование управляющих символов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741145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191000"/>
            <a:ext cx="729441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Константы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59436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495800"/>
            <a:ext cx="44125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Преобразования типов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4485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Автоматические преобразования типов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85081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Приведение (конвертация) типов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3396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1" y="3852634"/>
            <a:ext cx="6553200" cy="186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Приведение (конвертация) типов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726077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4290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Арифметические операторы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28800"/>
            <a:ext cx="36957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Инкременты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и декременты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8134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724400"/>
            <a:ext cx="329169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Составной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оператор присваивания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77520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0" y="381000"/>
            <a:ext cx="6477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Свойства алгоритма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1600200"/>
            <a:ext cx="73914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Дискретность 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Детерминированность (определённость)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Понятность 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Завершаемость (конечность) 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Массовость (универсальность)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Результативность 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Алгоритм содержит ошибки, если приводит к получению неправильных результатов либо не даёт результатов вовсе</a:t>
            </a:r>
          </a:p>
          <a:p>
            <a:pPr>
              <a:spcAft>
                <a:spcPts val="600"/>
              </a:spcAft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Алгоритм не содержит ошибок, если он даёт правильные результаты для любых допустимых исходных данных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Поразрядные операторы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067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19600"/>
            <a:ext cx="6648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Приоритет операций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750" y="1719263"/>
            <a:ext cx="725345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6515100" y="37719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Преобразование типов в выражениях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143000"/>
            <a:ext cx="8077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15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      short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y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11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1000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      short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z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x + y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 	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нельзя так!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Компилятор приводит операнды к типу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ru-RU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!</a:t>
            </a:r>
            <a:endParaRPr lang="en-US" sz="11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100" dirty="0" smtClean="0">
              <a:latin typeface="Consolas" pitchFamily="49" charset="0"/>
            </a:endParaRP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      short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z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short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)(x + y)</a:t>
            </a:r>
            <a:r>
              <a:rPr lang="ru-RU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r>
              <a:rPr lang="en-US" sz="11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нужно так – явно приводить к типу </a:t>
            </a:r>
            <a:r>
              <a:rPr lang="en-US" sz="1100" dirty="0" smtClean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short</a:t>
            </a:r>
            <a:endParaRPr lang="en-US" sz="11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6819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4104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04800" y="381000"/>
            <a:ext cx="8534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Класс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Math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 из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Heavy" pitchFamily="34" charset="0"/>
              </a:rPr>
              <a:t>пространства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Heavy" pitchFamily="34" charset="0"/>
              </a:rPr>
              <a:t> 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Heavy" pitchFamily="34" charset="0"/>
              </a:rPr>
              <a:t>имен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Heavy" pitchFamily="34" charset="0"/>
              </a:rPr>
              <a:t>System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Heavy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6324600"/>
            <a:ext cx="495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/>
              <a:t>Г.Шилдт «</a:t>
            </a:r>
            <a:r>
              <a:rPr lang="en-US" sz="1600" u="sng" dirty="0" smtClean="0"/>
              <a:t>C# 4.0</a:t>
            </a:r>
            <a:r>
              <a:rPr lang="ru-RU" sz="1600" u="sng" dirty="0" smtClean="0"/>
              <a:t>. Полное руководство»</a:t>
            </a:r>
            <a:r>
              <a:rPr lang="ru-RU" sz="1600" dirty="0" smtClean="0"/>
              <a:t>  </a:t>
            </a:r>
            <a:r>
              <a:rPr lang="en-US" sz="1600" dirty="0" smtClean="0"/>
              <a:t>[</a:t>
            </a:r>
            <a:r>
              <a:rPr lang="ru-RU" sz="1600" dirty="0" smtClean="0"/>
              <a:t>Стр. 721-726</a:t>
            </a:r>
            <a:r>
              <a:rPr lang="en-US" sz="1600" dirty="0" smtClean="0"/>
              <a:t>]</a:t>
            </a:r>
            <a:endParaRPr lang="ru-RU" sz="1600" dirty="0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381000" y="1371600"/>
            <a:ext cx="66294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args)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radius = 2.0;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area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.PI *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.Pow( radius, 2 );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 * pi * r^2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area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maxValue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.Max( 5, 17 );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"max { 5, 17 }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maxValue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res1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.Log(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.E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"ln(e)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res1 );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res2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.Log( 9, 3 );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"Log_3 (9)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res2 );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res3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.Sin(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.PI / 6);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"sin(pi/6)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res3 );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res4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.Atan( 1.0 );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"Arctg(1)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res4 );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res5 =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.Abs( -0.5 );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.WriteLine(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"|-0.5| = "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res5 );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.ReadKey();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3886200"/>
          <a:ext cx="495300" cy="457200"/>
        </p:xfrm>
        <a:graphic>
          <a:graphicData uri="http://schemas.openxmlformats.org/presentationml/2006/ole">
            <p:oleObj spid="_x0000_s47107" name="Equation" r:id="rId3" imgW="495000" imgH="457200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477000" y="3505200"/>
          <a:ext cx="444500" cy="241300"/>
        </p:xfrm>
        <a:graphic>
          <a:graphicData uri="http://schemas.openxmlformats.org/presentationml/2006/ole">
            <p:oleObj spid="_x0000_s47108" name="Equation" r:id="rId4" imgW="444240" imgH="241200" progId="Equation.3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6477000" y="2514600"/>
          <a:ext cx="774700" cy="228600"/>
        </p:xfrm>
        <a:graphic>
          <a:graphicData uri="http://schemas.openxmlformats.org/presentationml/2006/ole">
            <p:oleObj spid="_x0000_s47109" name="Equation" r:id="rId5" imgW="774360" imgH="22860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57200" y="1905000"/>
          <a:ext cx="393700" cy="241300"/>
        </p:xfrm>
        <a:graphic>
          <a:graphicData uri="http://schemas.openxmlformats.org/presentationml/2006/ole">
            <p:oleObj spid="_x0000_s47110" name="Equation" r:id="rId6" imgW="393480" imgH="24120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04800" y="2971800"/>
          <a:ext cx="952500" cy="241300"/>
        </p:xfrm>
        <a:graphic>
          <a:graphicData uri="http://schemas.openxmlformats.org/presentationml/2006/ole">
            <p:oleObj spid="_x0000_s47111" name="Equation" r:id="rId7" imgW="952200" imgH="241200" progId="Equation.3">
              <p:embed/>
            </p:oleObj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6400800" y="4495800"/>
          <a:ext cx="800100" cy="228600"/>
        </p:xfrm>
        <a:graphic>
          <a:graphicData uri="http://schemas.openxmlformats.org/presentationml/2006/ole">
            <p:oleObj spid="_x0000_s47113" name="Equation" r:id="rId8" imgW="799920" imgH="228600" progId="Equation.3">
              <p:embed/>
            </p:oleObj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57200" y="5105400"/>
          <a:ext cx="469900" cy="215900"/>
        </p:xfrm>
        <a:graphic>
          <a:graphicData uri="http://schemas.openxmlformats.org/presentationml/2006/ole">
            <p:oleObj spid="_x0000_s47114" name="Equation" r:id="rId9" imgW="469800" imgH="215640" progId="Equation.3">
              <p:embed/>
            </p:oleObj>
          </a:graphicData>
        </a:graphic>
      </p:graphicFrame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0" y="4495800"/>
            <a:ext cx="32354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https://upload.wikimedia.org/wikipedia/commons/thumb/1/16/Flowchart_example.png/150px-Flowchart_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981200"/>
            <a:ext cx="2057400" cy="4485133"/>
          </a:xfrm>
          <a:prstGeom prst="rect">
            <a:avLst/>
          </a:prstGeom>
          <a:noFill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Виды представления алгоритма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478846"/>
            <a:ext cx="73914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1" i="1" u="sng" dirty="0" smtClean="0"/>
              <a:t>Словесное, языковое, формульно-словесное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1" i="1" u="sng" dirty="0" smtClean="0"/>
              <a:t>Псевдокод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3352800"/>
            <a:ext cx="36385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0" y="266700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b="1" i="1" u="sng" dirty="0" smtClean="0"/>
              <a:t>Блок-схемы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0" y="381000"/>
            <a:ext cx="495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otlight MT Light" pitchFamily="18" charset="0"/>
              </a:rPr>
              <a:t>Процесс (продолжение)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47800" y="1981200"/>
            <a:ext cx="1676400" cy="30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Код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85800" y="1752600"/>
            <a:ext cx="25908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Cloud 15"/>
          <p:cNvSpPr/>
          <p:nvPr/>
        </p:nvSpPr>
        <p:spPr>
          <a:xfrm>
            <a:off x="5029200" y="1600200"/>
            <a:ext cx="3352800" cy="1676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257800" y="1905000"/>
            <a:ext cx="2819400" cy="30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Программа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(приложение,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исполняемый файл)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657600"/>
            <a:ext cx="3124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triped Right Arrow 11"/>
          <p:cNvSpPr/>
          <p:nvPr/>
        </p:nvSpPr>
        <p:spPr>
          <a:xfrm>
            <a:off x="3505200" y="2209800"/>
            <a:ext cx="1371600" cy="457200"/>
          </a:xfrm>
          <a:prstGeom prst="stripedRightArrow">
            <a:avLst>
              <a:gd name="adj1" fmla="val 313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429000" y="1676400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i="1" dirty="0" smtClean="0"/>
              <a:t>Компиляция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5200" y="2895600"/>
            <a:ext cx="114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i="1" dirty="0" smtClean="0"/>
              <a:t>Линковка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343400"/>
            <a:ext cx="1466995" cy="160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810000"/>
            <a:ext cx="18669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Компиляция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50292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Отдельный класс компиляторов - </a:t>
            </a:r>
            <a:r>
              <a:rPr lang="ru-RU" sz="2000" i="1" dirty="0" smtClean="0"/>
              <a:t>интерпретаторы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828800"/>
            <a:ext cx="6629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Процесс компиляции состоит из следующих этапов:</a:t>
            </a:r>
          </a:p>
          <a:p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Лексический анализ текстового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Синтаксический (грамматический) анализ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Семантический анализ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Оптимизация как текстового, так и машинного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Генерация машинного кода.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ru-RU" sz="20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Линковка (компоновка)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большинства компиляторов, один объектный файл является результатом компиляции одного файла с исходным кодом. Если программа собирается из нескольких объектных файлов, компоновщик собирает эти файлы в единый исполняемый модуль (</a:t>
            </a:r>
            <a:r>
              <a:rPr lang="en-US" dirty="0" smtClean="0"/>
              <a:t>exe </a:t>
            </a:r>
            <a:r>
              <a:rPr lang="ru-RU" dirty="0" smtClean="0"/>
              <a:t>файл), вычисляя и подставляя адреса вместо символов, в течение </a:t>
            </a:r>
            <a:r>
              <a:rPr lang="ru-RU" i="1" dirty="0" smtClean="0"/>
              <a:t>времени компоновки</a:t>
            </a:r>
            <a:r>
              <a:rPr lang="ru-RU" dirty="0" smtClean="0"/>
              <a:t> (статическая компоновка) или во </a:t>
            </a:r>
            <a:r>
              <a:rPr lang="ru-RU" i="1" dirty="0" smtClean="0"/>
              <a:t>время исполнения</a:t>
            </a:r>
            <a:r>
              <a:rPr lang="ru-RU" dirty="0" smtClean="0"/>
              <a:t> (динамическая компоновка).</a:t>
            </a:r>
            <a:endParaRPr lang="ru-RU" dirty="0"/>
          </a:p>
        </p:txBody>
      </p:sp>
      <p:pic>
        <p:nvPicPr>
          <p:cNvPr id="35842" name="Picture 2" descr="https://upload.wikimedia.org/wikipedia/commons/thumb/b/b1/Linker.svg/220px-Linker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33800"/>
            <a:ext cx="2095500" cy="25622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419600" y="4419600"/>
            <a:ext cx="41148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/>
              <a:t>Задача, грубо говоря: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связать воедино машинные коды нескольких модулей из нескольких файлов с кодом</a:t>
            </a:r>
            <a:endParaRPr lang="ru-RU" sz="1600" i="1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Парадигмы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программирования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905000"/>
            <a:ext cx="220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Императивное</a:t>
            </a:r>
          </a:p>
          <a:p>
            <a:pPr lvl="1">
              <a:spcAft>
                <a:spcPts val="600"/>
              </a:spcAft>
            </a:pPr>
            <a:endParaRPr lang="ru-RU" sz="1400" dirty="0" smtClean="0"/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b="1" dirty="0" smtClean="0"/>
              <a:t>Объектно-ориентированное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Аспектно-ориентированное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b="1" dirty="0" smtClean="0"/>
              <a:t>Процедурное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Модульное 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Обобщенное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905000"/>
            <a:ext cx="220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Декларативное</a:t>
            </a:r>
          </a:p>
          <a:p>
            <a:pPr lvl="1">
              <a:spcAft>
                <a:spcPts val="600"/>
              </a:spcAft>
            </a:pPr>
            <a:endParaRPr lang="ru-RU" sz="1400" dirty="0" smtClean="0"/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</a:t>
            </a:r>
            <a:r>
              <a:rPr lang="ru-RU" sz="1400" b="1" dirty="0" smtClean="0"/>
              <a:t>Функциональное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Логическое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ru-RU" sz="1400" dirty="0" smtClean="0"/>
              <a:t> Потоки данных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19050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2000" dirty="0" smtClean="0"/>
              <a:t> Параллельное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890</Words>
  <Application>Microsoft Office PowerPoint</Application>
  <PresentationFormat>On-screen Show (4:3)</PresentationFormat>
  <Paragraphs>269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251</cp:revision>
  <dcterms:created xsi:type="dcterms:W3CDTF">2006-08-16T00:00:00Z</dcterms:created>
  <dcterms:modified xsi:type="dcterms:W3CDTF">2014-10-14T17:18:31Z</dcterms:modified>
</cp:coreProperties>
</file>