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82" r:id="rId2"/>
    <p:sldId id="291" r:id="rId3"/>
    <p:sldId id="311" r:id="rId4"/>
    <p:sldId id="299" r:id="rId5"/>
    <p:sldId id="310" r:id="rId6"/>
    <p:sldId id="312" r:id="rId7"/>
    <p:sldId id="314" r:id="rId8"/>
    <p:sldId id="302" r:id="rId9"/>
    <p:sldId id="313" r:id="rId10"/>
    <p:sldId id="315" r:id="rId11"/>
    <p:sldId id="309" r:id="rId12"/>
    <p:sldId id="308" r:id="rId13"/>
    <p:sldId id="301" r:id="rId14"/>
    <p:sldId id="303" r:id="rId15"/>
    <p:sldId id="304" r:id="rId16"/>
    <p:sldId id="317" r:id="rId17"/>
    <p:sldId id="316" r:id="rId18"/>
    <p:sldId id="305" r:id="rId19"/>
    <p:sldId id="306" r:id="rId20"/>
    <p:sldId id="307" r:id="rId21"/>
    <p:sldId id="318" r:id="rId22"/>
    <p:sldId id="298" r:id="rId23"/>
    <p:sldId id="30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99" autoAdjust="0"/>
    <p:restoredTop sz="94624" autoAdjust="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BD47-ACB8-44C4-830A-17F6F96AE595}" type="datetimeFigureOut">
              <a:rPr lang="ru-RU" smtClean="0"/>
              <a:pPr/>
              <a:t>19.10.2014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39EFB-DE11-4798-80C8-CB55D856FF8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39EFB-DE11-4798-80C8-CB55D856FF8D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49D1-18BD-418B-B696-B5187668C566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97E9-E938-42E8-AAEF-9F86B385D060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2B0-2A11-4865-8C76-A2B164AC7F4E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CA4C-B8B9-439A-A3B3-E3A6919C3530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FA8A-FFA9-41AC-8A0D-319E4CD5267E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3FA2-4530-4143-B590-C2218C28BEB2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E779-D56A-4E9B-8249-766664941F65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8FDB-AA56-4B60-8FFD-2B18603792A3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E758-7B76-4DD1-A3D7-6951135F13F5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565C-551F-4D3C-9C97-52F296EEF78C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CE86-40D6-4AD3-852A-9EF1D4E95443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8E66-A70B-4497-A33C-1CE8676EE28F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19200" y="1828800"/>
            <a:ext cx="7086600" cy="7620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b="1" dirty="0" smtClean="0">
                <a:latin typeface="Footlight MT Light" pitchFamily="18" charset="0"/>
              </a:rPr>
              <a:t>Условные и циклические операторы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752600" y="2971800"/>
            <a:ext cx="6858000" cy="3200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Разветвляющийся процесс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Операторы отношения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arenR"/>
              <a:defRPr/>
            </a:pPr>
            <a:r>
              <a:rPr lang="ru-RU" sz="2800" dirty="0" smtClean="0">
                <a:latin typeface="Showcard Gothic" pitchFamily="82" charset="0"/>
              </a:rPr>
              <a:t>Операторы </a:t>
            </a:r>
            <a:r>
              <a:rPr lang="en-US" sz="2800" dirty="0" smtClean="0">
                <a:latin typeface="Showcard Gothic" pitchFamily="82" charset="0"/>
              </a:rPr>
              <a:t>if, switch, </a:t>
            </a:r>
            <a:r>
              <a:rPr lang="en-US" sz="2800" dirty="0" err="1" smtClean="0">
                <a:latin typeface="Showcard Gothic" pitchFamily="82" charset="0"/>
              </a:rPr>
              <a:t>goto</a:t>
            </a:r>
            <a:r>
              <a:rPr lang="en-US" sz="2800" dirty="0" smtClean="0">
                <a:latin typeface="Showcard Gothic" pitchFamily="82" charset="0"/>
              </a:rPr>
              <a:t>, ?</a:t>
            </a:r>
            <a:endParaRPr kumimoji="0" lang="ru-RU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514350" lvl="0" indent="-514350">
              <a:spcBef>
                <a:spcPct val="20000"/>
              </a:spcBef>
              <a:buFont typeface="+mj-lt"/>
              <a:buAutoNum type="arabicParenR"/>
              <a:defRPr/>
            </a:pPr>
            <a:r>
              <a:rPr lang="ru-RU" sz="2800" dirty="0" smtClean="0">
                <a:latin typeface="Showcard Gothic" pitchFamily="82" charset="0"/>
                <a:cs typeface="Times New Roman" pitchFamily="18" charset="0"/>
              </a:rPr>
              <a:t>Циклический процесс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spcBef>
                <a:spcPct val="20000"/>
              </a:spcBef>
              <a:buFont typeface="+mj-lt"/>
              <a:buAutoNum type="arabicParenR"/>
              <a:defRPr/>
            </a:pPr>
            <a:r>
              <a:rPr lang="ru-RU" sz="2800" dirty="0" smtClean="0">
                <a:latin typeface="Showcard Gothic" pitchFamily="82" charset="0"/>
              </a:rPr>
              <a:t>Операторы </a:t>
            </a:r>
            <a:r>
              <a:rPr lang="en-US" sz="2800" dirty="0" smtClean="0">
                <a:latin typeface="Showcard Gothic" pitchFamily="82" charset="0"/>
              </a:rPr>
              <a:t>for, while, do while</a:t>
            </a:r>
            <a:endParaRPr lang="ru-RU" sz="2800" dirty="0" smtClean="0">
              <a:latin typeface="Showcard Gothic" pitchFamily="82" charset="0"/>
            </a:endParaRPr>
          </a:p>
          <a:p>
            <a:pPr marL="514350" lvl="0" indent="-514350">
              <a:spcBef>
                <a:spcPct val="20000"/>
              </a:spcBef>
              <a:buFont typeface="+mj-lt"/>
              <a:buAutoNum type="arabicParenR"/>
              <a:defRPr/>
            </a:pPr>
            <a:r>
              <a:rPr lang="ru-RU" sz="2800" dirty="0" smtClean="0">
                <a:latin typeface="Showcard Gothic" pitchFamily="82" charset="0"/>
              </a:rPr>
              <a:t>Операторы </a:t>
            </a:r>
            <a:r>
              <a:rPr lang="en-US" sz="2800" dirty="0" smtClean="0">
                <a:latin typeface="Showcard Gothic" pitchFamily="82" charset="0"/>
              </a:rPr>
              <a:t>Break, continue</a:t>
            </a:r>
            <a:endParaRPr lang="ru-RU" sz="2800" dirty="0" smtClean="0">
              <a:latin typeface="Showcard Gothic" pitchFamily="82" charset="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04800"/>
            <a:ext cx="2349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If {} else if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800"/>
            <a:ext cx="866806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Множественный выбор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1752600"/>
            <a:ext cx="9144000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"Enter month (1..12)"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n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.Parse(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.ReadLine() 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	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switch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(n)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1: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"It's January!"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break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2: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"It's February!"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break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3: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"It's March!"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break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4: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"It's April!"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break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5: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"It's May!"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break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6: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"It's June!"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break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default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: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"Something else"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break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371600"/>
            <a:ext cx="3657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Arial Narrow" pitchFamily="34" charset="0"/>
              </a:rPr>
              <a:t>Оператор </a:t>
            </a:r>
            <a:r>
              <a:rPr lang="en-US" sz="1600" dirty="0" smtClean="0">
                <a:latin typeface="Arial Narrow" pitchFamily="34" charset="0"/>
              </a:rPr>
              <a:t>switch</a:t>
            </a:r>
            <a:r>
              <a:rPr lang="ru-RU" sz="1600" dirty="0" smtClean="0">
                <a:latin typeface="Arial Narrow" pitchFamily="34" charset="0"/>
              </a:rPr>
              <a:t>:</a:t>
            </a:r>
            <a:endParaRPr lang="ru-RU" sz="1600" dirty="0">
              <a:latin typeface="Arial Narrow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00" y="5867400"/>
            <a:ext cx="3657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Arial Narrow" pitchFamily="34" charset="0"/>
              </a:rPr>
              <a:t>Операторы </a:t>
            </a:r>
            <a:r>
              <a:rPr lang="en-US" sz="1600" dirty="0" smtClean="0">
                <a:latin typeface="Arial Narrow" pitchFamily="34" charset="0"/>
              </a:rPr>
              <a:t>switch</a:t>
            </a:r>
            <a:r>
              <a:rPr lang="ru-RU" sz="1600" dirty="0" smtClean="0">
                <a:latin typeface="Arial Narrow" pitchFamily="34" charset="0"/>
              </a:rPr>
              <a:t> могут быть вложенными</a:t>
            </a:r>
          </a:p>
          <a:p>
            <a:r>
              <a:rPr lang="ru-RU" sz="1600" dirty="0" smtClean="0">
                <a:latin typeface="Arial Narrow" pitchFamily="34" charset="0"/>
              </a:rPr>
              <a:t>(один </a:t>
            </a:r>
            <a:r>
              <a:rPr lang="en-US" sz="1600" dirty="0" smtClean="0">
                <a:latin typeface="Arial Narrow" pitchFamily="34" charset="0"/>
              </a:rPr>
              <a:t>switch </a:t>
            </a:r>
            <a:r>
              <a:rPr lang="ru-RU" sz="1600" dirty="0" smtClean="0">
                <a:latin typeface="Arial Narrow" pitchFamily="34" charset="0"/>
              </a:rPr>
              <a:t>внутри другого)</a:t>
            </a:r>
            <a:endParaRPr lang="ru-RU" sz="1600" dirty="0">
              <a:latin typeface="Arial Narrow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6096000"/>
            <a:ext cx="3962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 Narrow" pitchFamily="34" charset="0"/>
              </a:rPr>
              <a:t>switch </a:t>
            </a:r>
            <a:r>
              <a:rPr lang="ru-RU" sz="1600" dirty="0" smtClean="0">
                <a:latin typeface="Arial Narrow" pitchFamily="34" charset="0"/>
              </a:rPr>
              <a:t>может проверять переменные типов: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byte, short, 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, char, 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</a:rPr>
              <a:t>enum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, string</a:t>
            </a:r>
            <a:endParaRPr lang="ru-RU" sz="1400" dirty="0">
              <a:solidFill>
                <a:srgbClr val="0000FF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0" y="381000"/>
            <a:ext cx="8991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Множественный выбор (группы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case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152400" y="1905000"/>
            <a:ext cx="9144000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"Enter month (1..12)"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);</a:t>
            </a: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n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.Parse(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.ReadLine() );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switch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(n)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1: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2: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3: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"It's winter!"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break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4: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5: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6: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"It's spring!"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break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7: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8: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9: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"It's summer!"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break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default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: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"Something else"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break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Оператор «?»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228600" y="4953000"/>
            <a:ext cx="48768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n = -15;</a:t>
            </a: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absval = n &gt; 0 ? n : -n;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 absval 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4800" y="1295400"/>
            <a:ext cx="67056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           выражение1 (условное)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?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   выражение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    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: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выражение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3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           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181600" y="2895600"/>
            <a:ext cx="3200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выражение1 (условие)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onsolas" pitchFamily="49" charset="0"/>
            </a:endParaRP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    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выражение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2</a:t>
            </a: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else</a:t>
            </a: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    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выражение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3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           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10000" y="2514600"/>
            <a:ext cx="8382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Циклический процесс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122" name="Picture 2" descr="http://it.mmcs.sfedu.ru/_wiki/images/5/5f/%D0%A6%D0%B8%D0%BA%D0%BB_while_%D0%B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447800"/>
            <a:ext cx="4038600" cy="3402295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-838200" y="3733800"/>
            <a:ext cx="63246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char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choice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'y'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while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 choice !=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'q'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"1. Yes  (y)"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"2. No   (n)"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"3. Quit (q)"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choice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.ReadLine()[0];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...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752600"/>
            <a:ext cx="3810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Пример:</a:t>
            </a:r>
          </a:p>
          <a:p>
            <a:endParaRPr lang="ru-RU" sz="2000" dirty="0" smtClean="0"/>
          </a:p>
          <a:p>
            <a:r>
              <a:rPr lang="ru-RU" sz="2000" dirty="0" smtClean="0"/>
              <a:t>Выводить пользователю опции,</a:t>
            </a:r>
          </a:p>
          <a:p>
            <a:r>
              <a:rPr lang="ru-RU" sz="2000" dirty="0" smtClean="0"/>
              <a:t>пока он не нажмет «</a:t>
            </a:r>
            <a:r>
              <a:rPr lang="en-US" sz="2000" dirty="0" smtClean="0"/>
              <a:t>q</a:t>
            </a:r>
            <a:r>
              <a:rPr lang="ru-RU" sz="2000" dirty="0" smtClean="0"/>
              <a:t>»</a:t>
            </a:r>
            <a:r>
              <a:rPr lang="en-US" sz="2000" dirty="0" smtClean="0"/>
              <a:t> (</a:t>
            </a:r>
            <a:r>
              <a:rPr lang="ru-RU" sz="2000" dirty="0" smtClean="0"/>
              <a:t>выход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endParaRPr lang="ru-RU" sz="20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Оператор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for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774686"/>
            <a:ext cx="6324600" cy="375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917686"/>
            <a:ext cx="49958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143000" y="4822686"/>
            <a:ext cx="5257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i = 0; i &lt; 100; i++ 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.Write( i +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 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1752600"/>
            <a:ext cx="68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[1]</a:t>
            </a:r>
            <a:endParaRPr lang="ru-RU" sz="2000" dirty="0" smtClean="0"/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endParaRPr lang="ru-RU" sz="2000" i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1066800" y="2841486"/>
            <a:ext cx="68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[2]</a:t>
            </a:r>
            <a:endParaRPr lang="ru-RU" sz="2000" dirty="0" smtClean="0"/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endParaRPr lang="ru-RU" sz="2000" i="1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066800" y="5051286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[</a:t>
            </a:r>
            <a:r>
              <a:rPr lang="ru-RU" sz="2000" dirty="0" smtClean="0"/>
              <a:t>Пример</a:t>
            </a:r>
            <a:r>
              <a:rPr lang="en-US" sz="2000" dirty="0" smtClean="0"/>
              <a:t>]</a:t>
            </a:r>
            <a:endParaRPr lang="ru-RU" sz="2000" dirty="0" smtClean="0"/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endParaRPr lang="ru-RU" sz="20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304800" y="381000"/>
            <a:ext cx="8610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Оператор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for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(еще варианты)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09800"/>
            <a:ext cx="46386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676400"/>
            <a:ext cx="46767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4419600"/>
            <a:ext cx="46386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95800" y="3886200"/>
            <a:ext cx="1905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304800" y="381000"/>
            <a:ext cx="8610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Оператор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for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(еще варианты)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5057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4267200"/>
            <a:ext cx="34480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3733800"/>
            <a:ext cx="14382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743200" y="5940623"/>
            <a:ext cx="610615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i = 0; i &lt; 100;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.Write(i +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 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), i++) 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Оператор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while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828800"/>
            <a:ext cx="642937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1676400"/>
            <a:ext cx="25908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Оператор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do while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066800" y="2133600"/>
            <a:ext cx="655320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085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            char</a:t>
            </a:r>
            <a:r>
              <a:rPr lang="en-US" sz="1400" dirty="0" smtClean="0">
                <a:latin typeface="Consolas" pitchFamily="49" charset="0"/>
              </a:rPr>
              <a:t> choice;</a:t>
            </a: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endParaRPr lang="en-US" sz="1400" dirty="0" smtClean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"1. Yes  (y)"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"2. No   (n)"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"3. Quit (q)"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choice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.ReadLine()[0];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...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while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(choice !=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'q'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Разветвляющийся процесс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4038600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chemeClr val="hlink"/>
                </a:solidFill>
              </a:rPr>
              <a:t>Разветвляющийся алгоритм</a:t>
            </a:r>
            <a:r>
              <a:rPr lang="ru-RU" sz="2000" i="1" dirty="0" smtClean="0">
                <a:solidFill>
                  <a:schemeClr val="hlink"/>
                </a:solidFill>
              </a:rPr>
              <a:t> </a:t>
            </a:r>
            <a:r>
              <a:rPr lang="ru-RU" sz="2000" i="1" dirty="0" smtClean="0"/>
              <a:t>-</a:t>
            </a:r>
            <a:r>
              <a:rPr lang="ru-RU" sz="2000" dirty="0" smtClean="0"/>
              <a:t>  это такой алгоритм, в котором выбирается один из нескольких возможных вариантов вычислительного процесса.</a:t>
            </a:r>
          </a:p>
          <a:p>
            <a:endParaRPr lang="ru-RU" sz="1000" dirty="0" smtClean="0"/>
          </a:p>
          <a:p>
            <a:r>
              <a:rPr lang="ru-RU" sz="2000" dirty="0" smtClean="0"/>
              <a:t>Каждый такой вариант называется </a:t>
            </a:r>
            <a:r>
              <a:rPr lang="ru-RU" sz="2000" b="1" dirty="0" smtClean="0">
                <a:solidFill>
                  <a:schemeClr val="hlink"/>
                </a:solidFill>
              </a:rPr>
              <a:t>ветвью</a:t>
            </a:r>
            <a:r>
              <a:rPr lang="ru-RU" sz="2000" dirty="0" smtClean="0"/>
              <a:t> алгоритма.</a:t>
            </a:r>
          </a:p>
          <a:p>
            <a:endParaRPr lang="ru-RU" sz="1000" dirty="0" smtClean="0"/>
          </a:p>
          <a:p>
            <a:r>
              <a:rPr lang="ru-RU" sz="2000" dirty="0" smtClean="0"/>
              <a:t>Для конкретных значений исходных данных разветвляющийся вычислительный процесс всегда реализуется только по одной ветви.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endParaRPr lang="ru-RU" sz="20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590800" y="2057400"/>
            <a:ext cx="1066800" cy="609600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/>
              <a:t>a</a:t>
            </a:r>
            <a:r>
              <a:rPr lang="ru-RU" sz="1600" b="1"/>
              <a:t> </a:t>
            </a:r>
            <a:r>
              <a:rPr lang="en-US" sz="1600" b="1"/>
              <a:t>&lt;</a:t>
            </a:r>
            <a:r>
              <a:rPr lang="ru-RU" sz="1600" b="1"/>
              <a:t> </a:t>
            </a:r>
            <a:r>
              <a:rPr lang="en-US" sz="1600" b="1"/>
              <a:t>b</a:t>
            </a:r>
            <a:endParaRPr lang="ru-RU" sz="1600" b="1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124200" y="167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ru-RU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1752600" y="236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657600" y="2362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7526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ru-RU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5720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ru-RU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886200" y="1970088"/>
            <a:ext cx="400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Да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905000" y="19812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/>
              <a:t>Нет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1295400" y="27432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max = a</a:t>
            </a:r>
            <a:r>
              <a:rPr lang="ru-RU" sz="1600" dirty="0"/>
              <a:t>;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114800" y="27432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max = b</a:t>
            </a:r>
            <a:r>
              <a:rPr lang="ru-RU" sz="1600" dirty="0"/>
              <a:t>;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5486400" y="1828800"/>
            <a:ext cx="2667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При значениях </a:t>
            </a:r>
            <a:endParaRPr lang="en-US" sz="1400" dirty="0"/>
          </a:p>
          <a:p>
            <a:r>
              <a:rPr lang="en-US" sz="1400" b="1" dirty="0">
                <a:solidFill>
                  <a:schemeClr val="tx2"/>
                </a:solidFill>
              </a:rPr>
              <a:t>a=20, b=25</a:t>
            </a:r>
          </a:p>
          <a:p>
            <a:r>
              <a:rPr lang="ru-RU" sz="1400" dirty="0"/>
              <a:t>выполнится блок </a:t>
            </a:r>
            <a:r>
              <a:rPr lang="en-US" sz="1600" b="1" dirty="0">
                <a:solidFill>
                  <a:srgbClr val="FF0000"/>
                </a:solidFill>
              </a:rPr>
              <a:t>‘max:=b’</a:t>
            </a:r>
            <a:r>
              <a:rPr lang="ru-RU" sz="1400" dirty="0"/>
              <a:t>;</a:t>
            </a:r>
          </a:p>
          <a:p>
            <a:endParaRPr lang="ru-RU" sz="800" dirty="0"/>
          </a:p>
          <a:p>
            <a:r>
              <a:rPr lang="ru-RU" sz="1400" dirty="0"/>
              <a:t>при значениях</a:t>
            </a:r>
            <a:endParaRPr lang="en-US" sz="1400" dirty="0"/>
          </a:p>
          <a:p>
            <a:r>
              <a:rPr lang="en-US" sz="1400" b="1" dirty="0">
                <a:solidFill>
                  <a:schemeClr val="tx2"/>
                </a:solidFill>
              </a:rPr>
              <a:t>a=30, b=25</a:t>
            </a:r>
            <a:endParaRPr lang="ru-RU" sz="1400" b="1" dirty="0">
              <a:solidFill>
                <a:schemeClr val="tx2"/>
              </a:solidFill>
            </a:endParaRPr>
          </a:p>
          <a:p>
            <a:r>
              <a:rPr lang="ru-RU" sz="1400" dirty="0"/>
              <a:t>выполнится блок</a:t>
            </a:r>
            <a:r>
              <a:rPr lang="en-US" sz="1400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‘max:=a’</a:t>
            </a:r>
            <a:r>
              <a:rPr lang="ru-RU" sz="1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228600" y="381000"/>
            <a:ext cx="87630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Оператор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break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524000"/>
            <a:ext cx="76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Оператор </a:t>
            </a:r>
            <a:r>
              <a:rPr lang="en-US" sz="2000" dirty="0" smtClean="0"/>
              <a:t>break </a:t>
            </a:r>
            <a:r>
              <a:rPr lang="ru-RU" sz="2000" dirty="0" smtClean="0"/>
              <a:t>выполняет принудительный выход (останов) цикла</a:t>
            </a:r>
            <a:endParaRPr lang="ru-RU" sz="2000" i="1" dirty="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81000" y="2286000"/>
            <a:ext cx="65532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static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Main()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i = 1; i &lt;= 100; i++)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(i == 5)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break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Console.WriteLine(i);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}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14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Console.WriteLine(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"Press any key to exit."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Console.ReadKey();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086600" y="4953000"/>
            <a:ext cx="9906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</a:rPr>
              <a:t>/* Output: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</a:rPr>
              <a:t>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</a:rPr>
              <a:t>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</a:rPr>
              <a:t>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</a:rPr>
              <a:t> */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228600" y="381000"/>
            <a:ext cx="87630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Оператор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continue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505200"/>
            <a:ext cx="719207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981200"/>
            <a:ext cx="74771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"/>
            <a:ext cx="2438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905000" y="2590800"/>
            <a:ext cx="2209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err="1" smtClean="0">
                <a:latin typeface="Berlin Sans FB Demi" pitchFamily="34" charset="0"/>
              </a:rPr>
              <a:t>goto</a:t>
            </a:r>
            <a:endParaRPr lang="ru-RU" sz="7200" dirty="0"/>
          </a:p>
        </p:txBody>
      </p:sp>
      <p:sp>
        <p:nvSpPr>
          <p:cNvPr id="10" name="Rectangle 9"/>
          <p:cNvSpPr/>
          <p:nvPr/>
        </p:nvSpPr>
        <p:spPr>
          <a:xfrm>
            <a:off x="1524000" y="4953000"/>
            <a:ext cx="3657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Arial Narrow" pitchFamily="34" charset="0"/>
              </a:rPr>
              <a:t>Goto</a:t>
            </a:r>
            <a:r>
              <a:rPr lang="en-US" sz="1600" dirty="0" smtClean="0">
                <a:latin typeface="Arial Narrow" pitchFamily="34" charset="0"/>
              </a:rPr>
              <a:t> 	=&gt; 	spaghetti code</a:t>
            </a:r>
            <a:endParaRPr lang="ru-RU" sz="1600" dirty="0">
              <a:latin typeface="Arial Narrow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074" name="Picture 2" descr="http://blog.doubleslash.de/wp-content/uploads/2007/02/spaghetti-cod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3657600"/>
            <a:ext cx="2381250" cy="2990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Применение </a:t>
            </a:r>
            <a:r>
              <a:rPr lang="en-US" sz="3900" b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Goto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1371600" y="2667000"/>
            <a:ext cx="72390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for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i = 1; i &lt; 100; i++)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j = 1; j &lt; 50; j++)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 i*j +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 ok?"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answer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.ReadLine();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(answer ==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"q"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goto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goNext;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goNext: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"movin' further"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524000"/>
            <a:ext cx="3657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Arial Narrow" pitchFamily="34" charset="0"/>
              </a:rPr>
              <a:t>Быстрый выход из вложенных циклов:</a:t>
            </a:r>
            <a:endParaRPr lang="ru-RU" sz="16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Разветвляющийся процесс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590800" y="2057400"/>
            <a:ext cx="1066800" cy="609600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/>
              <a:t>a</a:t>
            </a:r>
            <a:r>
              <a:rPr lang="ru-RU" sz="1600" b="1"/>
              <a:t> </a:t>
            </a:r>
            <a:r>
              <a:rPr lang="en-US" sz="1600" b="1"/>
              <a:t>&lt;</a:t>
            </a:r>
            <a:r>
              <a:rPr lang="ru-RU" sz="1600" b="1"/>
              <a:t> </a:t>
            </a:r>
            <a:r>
              <a:rPr lang="en-US" sz="1600" b="1"/>
              <a:t>b</a:t>
            </a:r>
            <a:endParaRPr lang="ru-RU" sz="1600" b="1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124200" y="167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ru-RU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1752600" y="236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657600" y="2362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7526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ru-RU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5720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ru-RU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886200" y="1970088"/>
            <a:ext cx="400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Да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905000" y="19812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/>
              <a:t>Нет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1295400" y="27432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max</a:t>
            </a:r>
            <a:r>
              <a:rPr lang="ru-RU" sz="1600" dirty="0" smtClean="0"/>
              <a:t> </a:t>
            </a:r>
            <a:r>
              <a:rPr lang="en-US" sz="1600" dirty="0" smtClean="0"/>
              <a:t>=</a:t>
            </a:r>
            <a:r>
              <a:rPr lang="ru-RU" sz="1600" dirty="0" smtClean="0"/>
              <a:t> </a:t>
            </a:r>
            <a:r>
              <a:rPr lang="en-US" sz="1600" dirty="0" smtClean="0"/>
              <a:t>a</a:t>
            </a:r>
            <a:r>
              <a:rPr lang="ru-RU" sz="1600" dirty="0"/>
              <a:t>;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114800" y="27432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max = b</a:t>
            </a:r>
            <a:r>
              <a:rPr lang="ru-RU" sz="1600" dirty="0"/>
              <a:t>;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5486400" y="1828800"/>
            <a:ext cx="2667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При значениях </a:t>
            </a:r>
            <a:endParaRPr lang="en-US" sz="1400" dirty="0"/>
          </a:p>
          <a:p>
            <a:r>
              <a:rPr lang="en-US" sz="1400" b="1" dirty="0">
                <a:solidFill>
                  <a:schemeClr val="tx2"/>
                </a:solidFill>
              </a:rPr>
              <a:t>a=20, b=25</a:t>
            </a:r>
          </a:p>
          <a:p>
            <a:r>
              <a:rPr lang="ru-RU" sz="1400" dirty="0"/>
              <a:t>выполнится блок </a:t>
            </a:r>
            <a:r>
              <a:rPr lang="en-US" sz="1600" b="1" dirty="0">
                <a:solidFill>
                  <a:srgbClr val="FF0000"/>
                </a:solidFill>
              </a:rPr>
              <a:t>‘</a:t>
            </a:r>
            <a:r>
              <a:rPr lang="en-US" sz="1600" b="1" dirty="0" smtClean="0">
                <a:solidFill>
                  <a:srgbClr val="FF0000"/>
                </a:solidFill>
              </a:rPr>
              <a:t>max=b</a:t>
            </a:r>
            <a:r>
              <a:rPr lang="en-US" sz="1600" b="1" dirty="0">
                <a:solidFill>
                  <a:srgbClr val="FF0000"/>
                </a:solidFill>
              </a:rPr>
              <a:t>’</a:t>
            </a:r>
            <a:r>
              <a:rPr lang="ru-RU" sz="1400" dirty="0"/>
              <a:t>;</a:t>
            </a:r>
          </a:p>
          <a:p>
            <a:endParaRPr lang="ru-RU" sz="800" dirty="0"/>
          </a:p>
          <a:p>
            <a:r>
              <a:rPr lang="ru-RU" sz="1400" dirty="0"/>
              <a:t>при значениях</a:t>
            </a:r>
            <a:endParaRPr lang="en-US" sz="1400" dirty="0"/>
          </a:p>
          <a:p>
            <a:r>
              <a:rPr lang="en-US" sz="1400" b="1" dirty="0">
                <a:solidFill>
                  <a:schemeClr val="tx2"/>
                </a:solidFill>
              </a:rPr>
              <a:t>a=30, b=25</a:t>
            </a:r>
            <a:endParaRPr lang="ru-RU" sz="1400" b="1" dirty="0">
              <a:solidFill>
                <a:schemeClr val="tx2"/>
              </a:solidFill>
            </a:endParaRPr>
          </a:p>
          <a:p>
            <a:r>
              <a:rPr lang="ru-RU" sz="1400" dirty="0"/>
              <a:t>выполнится блок</a:t>
            </a:r>
            <a:r>
              <a:rPr lang="en-US" sz="1400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‘</a:t>
            </a:r>
            <a:r>
              <a:rPr lang="en-US" sz="1600" b="1" dirty="0" smtClean="0">
                <a:solidFill>
                  <a:srgbClr val="FF0000"/>
                </a:solidFill>
              </a:rPr>
              <a:t>max=a</a:t>
            </a:r>
            <a:r>
              <a:rPr lang="en-US" sz="1600" b="1" dirty="0">
                <a:solidFill>
                  <a:srgbClr val="FF0000"/>
                </a:solidFill>
              </a:rPr>
              <a:t>’</a:t>
            </a:r>
            <a:r>
              <a:rPr lang="ru-RU" sz="1400" dirty="0"/>
              <a:t>.</a:t>
            </a: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-609600" y="4495800"/>
            <a:ext cx="39624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a = 20, b = 25;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max;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(a &lt; b)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max = b;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else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max = a;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962400" y="4114800"/>
            <a:ext cx="40386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a = 20, b = 25;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max;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(a &lt; b)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max = b;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else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max = a;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152400" y="381000"/>
            <a:ext cx="57150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Операторы отношения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45214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295400" y="39624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Логические</a:t>
            </a:r>
            <a:r>
              <a:rPr lang="en-US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 </a:t>
            </a: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операторы</a:t>
            </a:r>
            <a:r>
              <a:rPr lang="en-US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 (</a:t>
            </a: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условные</a:t>
            </a:r>
            <a:r>
              <a:rPr lang="en-US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9100" y="4648200"/>
            <a:ext cx="37719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1752600" y="533400"/>
            <a:ext cx="57150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Логические выражения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7200" y="2017455"/>
            <a:ext cx="3908634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Примеры простых логических выражений:</a:t>
            </a:r>
          </a:p>
          <a:p>
            <a:endParaRPr lang="en-US" sz="1400" dirty="0">
              <a:latin typeface="Tahoma" pitchFamily="34" charset="0"/>
            </a:endParaRPr>
          </a:p>
          <a:p>
            <a:r>
              <a:rPr lang="en-US" sz="1600" b="1" dirty="0">
                <a:solidFill>
                  <a:schemeClr val="folHlink"/>
                </a:solidFill>
                <a:latin typeface="Consolas" pitchFamily="49" charset="0"/>
              </a:rPr>
              <a:t>x &gt; 126</a:t>
            </a:r>
          </a:p>
          <a:p>
            <a:endParaRPr lang="en-US" sz="1600" b="1" dirty="0">
              <a:solidFill>
                <a:schemeClr val="folHlink"/>
              </a:solidFill>
              <a:latin typeface="Consolas" pitchFamily="49" charset="0"/>
            </a:endParaRPr>
          </a:p>
          <a:p>
            <a:r>
              <a:rPr lang="en-US" sz="1600" b="1" dirty="0">
                <a:solidFill>
                  <a:schemeClr val="folHlink"/>
                </a:solidFill>
                <a:latin typeface="Consolas" pitchFamily="49" charset="0"/>
              </a:rPr>
              <a:t>x + y – 2*x*y &lt;= 81</a:t>
            </a:r>
          </a:p>
          <a:p>
            <a:endParaRPr lang="en-US" sz="1600" b="1" dirty="0">
              <a:solidFill>
                <a:schemeClr val="folHlink"/>
              </a:solidFill>
              <a:latin typeface="Consolas" pitchFamily="49" charset="0"/>
            </a:endParaRPr>
          </a:p>
          <a:p>
            <a:r>
              <a:rPr lang="en-US" sz="1600" b="1" dirty="0" err="1" smtClean="0">
                <a:solidFill>
                  <a:schemeClr val="folHlink"/>
                </a:solidFill>
                <a:latin typeface="Consolas" pitchFamily="49" charset="0"/>
              </a:rPr>
              <a:t>Math.Sqrt</a:t>
            </a:r>
            <a:r>
              <a:rPr lang="en-US" sz="1600" b="1" dirty="0">
                <a:solidFill>
                  <a:schemeClr val="folHlink"/>
                </a:solidFill>
                <a:latin typeface="Consolas" pitchFamily="49" charset="0"/>
              </a:rPr>
              <a:t>( x*x + y*y ) </a:t>
            </a:r>
            <a:r>
              <a:rPr lang="ru-RU" sz="1600" b="1" dirty="0" smtClean="0">
                <a:solidFill>
                  <a:schemeClr val="folHlink"/>
                </a:solidFill>
                <a:latin typeface="Consolas" pitchFamily="49" charset="0"/>
              </a:rPr>
              <a:t>!=</a:t>
            </a:r>
            <a:r>
              <a:rPr lang="en-US" sz="1600" b="1" dirty="0" smtClean="0">
                <a:solidFill>
                  <a:schemeClr val="folHlink"/>
                </a:solidFill>
                <a:latin typeface="Consolas" pitchFamily="49" charset="0"/>
              </a:rPr>
              <a:t> </a:t>
            </a:r>
            <a:r>
              <a:rPr lang="en-US" sz="1600" b="1" dirty="0">
                <a:solidFill>
                  <a:schemeClr val="folHlink"/>
                </a:solidFill>
                <a:latin typeface="Consolas" pitchFamily="49" charset="0"/>
              </a:rPr>
              <a:t>9</a:t>
            </a:r>
            <a:endParaRPr lang="ru-RU" sz="1600" b="1" dirty="0">
              <a:solidFill>
                <a:schemeClr val="folHlink"/>
              </a:solidFill>
              <a:latin typeface="Consolas" pitchFamily="49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648200" y="2017455"/>
            <a:ext cx="433644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Примеры составных логических выражений:</a:t>
            </a:r>
          </a:p>
          <a:p>
            <a:endParaRPr lang="en-US" sz="1600" dirty="0"/>
          </a:p>
          <a:p>
            <a:r>
              <a:rPr lang="ru-RU" sz="1600" b="1" dirty="0">
                <a:solidFill>
                  <a:schemeClr val="folHlink"/>
                </a:solidFill>
                <a:latin typeface="Consolas" pitchFamily="49" charset="0"/>
              </a:rPr>
              <a:t>(</a:t>
            </a:r>
            <a:r>
              <a:rPr lang="en-US" sz="1600" b="1" dirty="0">
                <a:solidFill>
                  <a:schemeClr val="folHlink"/>
                </a:solidFill>
                <a:latin typeface="Consolas" pitchFamily="49" charset="0"/>
              </a:rPr>
              <a:t> x &gt; 126 </a:t>
            </a:r>
            <a:r>
              <a:rPr lang="ru-RU" sz="1600" b="1" dirty="0">
                <a:solidFill>
                  <a:schemeClr val="folHlink"/>
                </a:solidFill>
                <a:latin typeface="Consolas" pitchFamily="49" charset="0"/>
              </a:rPr>
              <a:t>) </a:t>
            </a:r>
            <a:r>
              <a:rPr lang="en-US" sz="1600" b="1" dirty="0" smtClean="0">
                <a:solidFill>
                  <a:schemeClr val="folHlink"/>
                </a:solidFill>
                <a:latin typeface="Consolas" pitchFamily="49" charset="0"/>
              </a:rPr>
              <a:t>&amp;&amp;</a:t>
            </a:r>
            <a:r>
              <a:rPr lang="ru-RU" sz="1600" b="1" dirty="0" smtClean="0">
                <a:solidFill>
                  <a:schemeClr val="folHlink"/>
                </a:solidFill>
                <a:latin typeface="Consolas" pitchFamily="49" charset="0"/>
              </a:rPr>
              <a:t> </a:t>
            </a:r>
            <a:r>
              <a:rPr lang="ru-RU" sz="1600" b="1" dirty="0">
                <a:solidFill>
                  <a:schemeClr val="folHlink"/>
                </a:solidFill>
                <a:latin typeface="Consolas" pitchFamily="49" charset="0"/>
              </a:rPr>
              <a:t>(</a:t>
            </a:r>
            <a:r>
              <a:rPr lang="en-US" sz="1600" b="1" dirty="0">
                <a:solidFill>
                  <a:schemeClr val="folHlink"/>
                </a:solidFill>
                <a:latin typeface="Consolas" pitchFamily="49" charset="0"/>
              </a:rPr>
              <a:t> x &lt; 240 </a:t>
            </a:r>
            <a:r>
              <a:rPr lang="ru-RU" sz="1600" b="1" dirty="0" smtClean="0">
                <a:solidFill>
                  <a:schemeClr val="folHlink"/>
                </a:solidFill>
                <a:latin typeface="Consolas" pitchFamily="49" charset="0"/>
              </a:rPr>
              <a:t>)</a:t>
            </a:r>
            <a:endParaRPr lang="en-US" sz="1600" b="1" dirty="0" smtClean="0">
              <a:solidFill>
                <a:schemeClr val="folHlink"/>
              </a:solidFill>
              <a:latin typeface="Consolas" pitchFamily="49" charset="0"/>
            </a:endParaRPr>
          </a:p>
          <a:p>
            <a:r>
              <a:rPr lang="ru-RU" sz="1400" b="1" dirty="0" smtClean="0">
                <a:solidFill>
                  <a:srgbClr val="00B050"/>
                </a:solidFill>
                <a:latin typeface="Consolas" pitchFamily="49" charset="0"/>
              </a:rPr>
              <a:t>(</a:t>
            </a: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</a:rPr>
              <a:t> x &gt; 126 </a:t>
            </a:r>
            <a:r>
              <a:rPr lang="ru-RU" sz="1400" b="1" dirty="0" smtClean="0">
                <a:solidFill>
                  <a:srgbClr val="00B050"/>
                </a:solidFill>
                <a:latin typeface="Consolas" pitchFamily="49" charset="0"/>
              </a:rPr>
              <a:t>) И (</a:t>
            </a: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</a:rPr>
              <a:t> x &lt; 240 </a:t>
            </a:r>
            <a:r>
              <a:rPr lang="ru-RU" sz="1400" b="1" dirty="0" smtClean="0">
                <a:solidFill>
                  <a:srgbClr val="00B050"/>
                </a:solidFill>
                <a:latin typeface="Consolas" pitchFamily="49" charset="0"/>
              </a:rPr>
              <a:t>)</a:t>
            </a:r>
            <a:endParaRPr lang="en-US" sz="1400" b="1" dirty="0">
              <a:solidFill>
                <a:srgbClr val="00B050"/>
              </a:solidFill>
              <a:latin typeface="Consolas" pitchFamily="49" charset="0"/>
            </a:endParaRPr>
          </a:p>
          <a:p>
            <a:endParaRPr lang="en-US" sz="1600" b="1" dirty="0">
              <a:solidFill>
                <a:schemeClr val="folHlink"/>
              </a:solidFill>
              <a:latin typeface="Consolas" pitchFamily="49" charset="0"/>
            </a:endParaRPr>
          </a:p>
          <a:p>
            <a:r>
              <a:rPr lang="en-US" sz="1600" b="1" dirty="0">
                <a:solidFill>
                  <a:schemeClr val="folHlink"/>
                </a:solidFill>
                <a:latin typeface="Consolas" pitchFamily="49" charset="0"/>
              </a:rPr>
              <a:t>( x + y – 2*x*y &lt;= 81 ) </a:t>
            </a:r>
            <a:r>
              <a:rPr lang="en-US" sz="1600" b="1" dirty="0" smtClean="0">
                <a:solidFill>
                  <a:schemeClr val="folHlink"/>
                </a:solidFill>
                <a:latin typeface="Consolas" pitchFamily="49" charset="0"/>
              </a:rPr>
              <a:t>|| </a:t>
            </a:r>
            <a:r>
              <a:rPr lang="en-US" sz="1600" b="1" dirty="0">
                <a:solidFill>
                  <a:schemeClr val="folHlink"/>
                </a:solidFill>
                <a:latin typeface="Consolas" pitchFamily="49" charset="0"/>
              </a:rPr>
              <a:t>( x &gt; y </a:t>
            </a:r>
            <a:r>
              <a:rPr lang="en-US" sz="1600" b="1" dirty="0" smtClean="0">
                <a:solidFill>
                  <a:schemeClr val="folHlink"/>
                </a:solidFill>
                <a:latin typeface="Consolas" pitchFamily="49" charset="0"/>
              </a:rPr>
              <a:t>)</a:t>
            </a:r>
            <a:endParaRPr lang="ru-RU" sz="1600" b="1" dirty="0" smtClean="0">
              <a:solidFill>
                <a:schemeClr val="folHlink"/>
              </a:solidFill>
              <a:latin typeface="Consolas" pitchFamily="49" charset="0"/>
            </a:endParaRPr>
          </a:p>
          <a:p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</a:rPr>
              <a:t>( x + y – 2*x*y &lt;= 81 ) </a:t>
            </a:r>
            <a:r>
              <a:rPr lang="ru-RU" sz="1400" b="1" dirty="0" smtClean="0">
                <a:solidFill>
                  <a:srgbClr val="00B050"/>
                </a:solidFill>
                <a:latin typeface="Consolas" pitchFamily="49" charset="0"/>
              </a:rPr>
              <a:t>ИЛИ</a:t>
            </a: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</a:rPr>
              <a:t> ( x &gt; y )</a:t>
            </a:r>
            <a:endParaRPr lang="en-US" sz="1400" b="1" dirty="0">
              <a:solidFill>
                <a:srgbClr val="00B050"/>
              </a:solidFill>
              <a:latin typeface="Consolas" pitchFamily="49" charset="0"/>
            </a:endParaRPr>
          </a:p>
          <a:p>
            <a:endParaRPr lang="en-US" sz="1600" b="1" dirty="0">
              <a:solidFill>
                <a:schemeClr val="folHlink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folHlink"/>
                </a:solidFill>
                <a:latin typeface="Consolas" pitchFamily="49" charset="0"/>
              </a:rPr>
              <a:t>! ( </a:t>
            </a:r>
            <a:r>
              <a:rPr lang="en-US" sz="1600" b="1" dirty="0" err="1" smtClean="0">
                <a:solidFill>
                  <a:schemeClr val="folHlink"/>
                </a:solidFill>
                <a:latin typeface="Consolas" pitchFamily="49" charset="0"/>
              </a:rPr>
              <a:t>Math.Sqrt</a:t>
            </a:r>
            <a:r>
              <a:rPr lang="en-US" sz="1600" b="1" dirty="0">
                <a:solidFill>
                  <a:schemeClr val="folHlink"/>
                </a:solidFill>
                <a:latin typeface="Consolas" pitchFamily="49" charset="0"/>
              </a:rPr>
              <a:t>( x*x + y*y ) </a:t>
            </a:r>
            <a:r>
              <a:rPr lang="en-US" sz="1600" b="1" dirty="0" smtClean="0">
                <a:solidFill>
                  <a:schemeClr val="folHlink"/>
                </a:solidFill>
                <a:latin typeface="Consolas" pitchFamily="49" charset="0"/>
              </a:rPr>
              <a:t>!= 9 )</a:t>
            </a:r>
            <a:endParaRPr lang="ru-RU" sz="1600" b="1" dirty="0" smtClean="0">
              <a:solidFill>
                <a:schemeClr val="folHlink"/>
              </a:solidFill>
              <a:latin typeface="Consolas" pitchFamily="49" charset="0"/>
            </a:endParaRPr>
          </a:p>
          <a:p>
            <a:r>
              <a:rPr lang="ru-RU" sz="1400" b="1" dirty="0" smtClean="0">
                <a:solidFill>
                  <a:srgbClr val="00B050"/>
                </a:solidFill>
                <a:latin typeface="Consolas" pitchFamily="49" charset="0"/>
              </a:rPr>
              <a:t>НЕ</a:t>
            </a: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</a:rPr>
              <a:t> ( </a:t>
            </a:r>
            <a:r>
              <a:rPr lang="en-US" sz="1400" b="1" dirty="0" err="1" smtClean="0">
                <a:solidFill>
                  <a:srgbClr val="00B050"/>
                </a:solidFill>
                <a:latin typeface="Consolas" pitchFamily="49" charset="0"/>
              </a:rPr>
              <a:t>Math.Sqrt</a:t>
            </a: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</a:rPr>
              <a:t>( x*x + y*y ) != 9 )</a:t>
            </a:r>
            <a:endParaRPr lang="ru-RU" sz="1400" b="1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62000" y="5257800"/>
            <a:ext cx="76533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Возвращается значение </a:t>
            </a:r>
            <a:r>
              <a:rPr lang="en-US" b="1" dirty="0"/>
              <a:t>true</a:t>
            </a:r>
            <a:r>
              <a:rPr lang="ru-RU" dirty="0"/>
              <a:t>, если выражение истинно (условие выполняется)</a:t>
            </a:r>
            <a:r>
              <a:rPr lang="en-US" dirty="0"/>
              <a:t>,</a:t>
            </a:r>
            <a:endParaRPr lang="ru-RU" dirty="0"/>
          </a:p>
          <a:p>
            <a:r>
              <a:rPr lang="en-US" dirty="0"/>
              <a:t>		   </a:t>
            </a:r>
            <a:r>
              <a:rPr lang="ru-RU" dirty="0"/>
              <a:t>     </a:t>
            </a:r>
            <a:r>
              <a:rPr lang="en-US" b="1" dirty="0"/>
              <a:t>false</a:t>
            </a:r>
            <a:r>
              <a:rPr lang="en-US" dirty="0"/>
              <a:t>,</a:t>
            </a:r>
            <a:r>
              <a:rPr lang="ru-RU" dirty="0"/>
              <a:t> если выражение ложно (условие не выполняется)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1752600" y="533400"/>
            <a:ext cx="57150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Логические выражения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362200" y="4572000"/>
            <a:ext cx="478881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 dirty="0" smtClean="0"/>
              <a:t>ЕСЛИ</a:t>
            </a:r>
          </a:p>
          <a:p>
            <a:endParaRPr lang="ru-RU" b="1" dirty="0" smtClean="0"/>
          </a:p>
          <a:p>
            <a:r>
              <a:rPr lang="ru-RU" dirty="0" smtClean="0"/>
              <a:t>пол - мужской </a:t>
            </a:r>
            <a:r>
              <a:rPr lang="ru-RU" b="1" dirty="0" smtClean="0"/>
              <a:t>И</a:t>
            </a:r>
            <a:r>
              <a:rPr lang="ru-RU" dirty="0" smtClean="0"/>
              <a:t> возраст больше или равен 18,</a:t>
            </a:r>
          </a:p>
          <a:p>
            <a:endParaRPr lang="ru-RU" dirty="0" smtClean="0"/>
          </a:p>
          <a:p>
            <a:r>
              <a:rPr lang="ru-RU" b="1" dirty="0" smtClean="0"/>
              <a:t>ТО</a:t>
            </a:r>
            <a:r>
              <a:rPr lang="ru-RU" dirty="0" smtClean="0"/>
              <a:t> выдать сообщение</a:t>
            </a:r>
            <a:endParaRPr lang="ru-RU" dirty="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457200" y="2057400"/>
            <a:ext cx="70866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_age = 20;</a:t>
            </a: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bool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_isMale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true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 _age &gt;= 18 &amp;&amp; _isMale 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"Neo, you're chosen one!"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762000" y="533400"/>
            <a:ext cx="76200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Еще пример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85800" y="1600200"/>
            <a:ext cx="815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Написать программу, считывающую с экрана целые числа </a:t>
            </a:r>
            <a:r>
              <a:rPr lang="ru-RU" b="1" dirty="0"/>
              <a:t>х</a:t>
            </a:r>
            <a:r>
              <a:rPr lang="ru-RU" dirty="0"/>
              <a:t> и </a:t>
            </a:r>
            <a:r>
              <a:rPr lang="ru-RU" b="1" dirty="0"/>
              <a:t>у</a:t>
            </a:r>
            <a:r>
              <a:rPr lang="ru-RU" dirty="0"/>
              <a:t> и вычисляющую выражение </a:t>
            </a:r>
            <a:r>
              <a:rPr lang="en-US" b="1" dirty="0"/>
              <a:t>|x-y|</a:t>
            </a:r>
            <a:r>
              <a:rPr lang="ru-RU" dirty="0"/>
              <a:t> без использования стандартной функции </a:t>
            </a:r>
            <a:r>
              <a:rPr lang="en-US" dirty="0"/>
              <a:t>abs()</a:t>
            </a:r>
            <a:r>
              <a:rPr lang="ru-RU" dirty="0"/>
              <a:t>.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228600" y="2569726"/>
            <a:ext cx="9144000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x, y;</a:t>
            </a: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absDiff;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x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.Parse(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.ReadLine() 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y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.Parse(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.ReadLine() );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(x &gt; y)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absDiff = x - y;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else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absDiff = y - x;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"|{0} - {1}| = {2}"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x, y, absDiff 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7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7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7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7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7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7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7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7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7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7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7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9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62000" y="533400"/>
            <a:ext cx="76962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Условные операторы</a:t>
            </a:r>
            <a:r>
              <a:rPr lang="en-US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 </a:t>
            </a: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(нюансы)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0" y="2286000"/>
            <a:ext cx="92202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n = 10, d = 0;</a:t>
            </a:r>
          </a:p>
          <a:p>
            <a:pPr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 smtClean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 d &gt; 0 &amp;&amp; n % d &gt; 2 )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укороченный оператор И не будет проверять второе условие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 n / d 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</a:p>
          <a:p>
            <a:pPr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 d &gt; 0 &amp; n % d &gt; 2 )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оператор И проверит оба условия (здесь "вылетит" программа)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.WriteLine(n / d);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762000" y="533400"/>
            <a:ext cx="76200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Вложенные операторы </a:t>
            </a:r>
            <a:r>
              <a:rPr lang="en-US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if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38200" y="1524000"/>
            <a:ext cx="800100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/>
              <a:t>Условные операторы можно вкладывать друг в друга, программируя таким образом</a:t>
            </a:r>
          </a:p>
          <a:p>
            <a:r>
              <a:rPr lang="ru-RU" sz="1600" dirty="0"/>
              <a:t>сложные ветвления.</a:t>
            </a:r>
          </a:p>
          <a:p>
            <a:endParaRPr lang="ru-RU" sz="800" dirty="0"/>
          </a:p>
          <a:p>
            <a:r>
              <a:rPr lang="ru-RU" sz="1600" dirty="0"/>
              <a:t>Например, изменим постановку предыдущей задачи: необходимо вычислить:</a:t>
            </a:r>
          </a:p>
          <a:p>
            <a:pPr lvl="3">
              <a:buFontTx/>
              <a:buChar char="•"/>
            </a:pPr>
            <a:r>
              <a:rPr lang="ru-RU" sz="1600" dirty="0"/>
              <a:t> </a:t>
            </a:r>
            <a:r>
              <a:rPr lang="en-US" sz="1600" dirty="0"/>
              <a:t>|x-y|</a:t>
            </a:r>
            <a:r>
              <a:rPr lang="ru-RU" sz="1600" dirty="0"/>
              <a:t>, если оба числа больше 0;</a:t>
            </a:r>
          </a:p>
          <a:p>
            <a:pPr lvl="3">
              <a:buFontTx/>
              <a:buChar char="•"/>
            </a:pPr>
            <a:r>
              <a:rPr lang="ru-RU" sz="1600" dirty="0"/>
              <a:t>  иначе программа должна выводить 0: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62000" y="5867400"/>
            <a:ext cx="63992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Рекомендуется избегать уровня вложенности больше 2, т.к. это затрудняет</a:t>
            </a:r>
          </a:p>
          <a:p>
            <a:r>
              <a:rPr lang="ru-RU" sz="1600" dirty="0"/>
              <a:t>понимание и читабельность программы.</a:t>
            </a:r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1600200" y="2895600"/>
            <a:ext cx="5943600" cy="286232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x, y;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absDiff;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x = 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.Parse( 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.ReadLine() );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y = 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.Parse( 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.ReadLine() );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(x &gt; 0 &amp;&amp; y &gt; 0)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(x &gt; y)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{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absDiff = x - y;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}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else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{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absDiff = y - x;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}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"|{0} - {1}| = {2}"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x, y, absDiff);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else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"Error! Both x and y should be positive!"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3793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3" grpId="0" animBg="1"/>
      <p:bldP spid="3379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1300</Words>
  <Application>Microsoft Office PowerPoint</Application>
  <PresentationFormat>On-screen Show (4:3)</PresentationFormat>
  <Paragraphs>311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Tim</cp:lastModifiedBy>
  <cp:revision>316</cp:revision>
  <dcterms:created xsi:type="dcterms:W3CDTF">2006-08-16T00:00:00Z</dcterms:created>
  <dcterms:modified xsi:type="dcterms:W3CDTF">2014-10-19T15:38:44Z</dcterms:modified>
</cp:coreProperties>
</file>