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82" r:id="rId2"/>
    <p:sldId id="308" r:id="rId3"/>
    <p:sldId id="309" r:id="rId4"/>
    <p:sldId id="320" r:id="rId5"/>
    <p:sldId id="329" r:id="rId6"/>
    <p:sldId id="334" r:id="rId7"/>
    <p:sldId id="330" r:id="rId8"/>
    <p:sldId id="331" r:id="rId9"/>
    <p:sldId id="336" r:id="rId10"/>
    <p:sldId id="328" r:id="rId11"/>
    <p:sldId id="321" r:id="rId12"/>
    <p:sldId id="335" r:id="rId13"/>
    <p:sldId id="342" r:id="rId14"/>
    <p:sldId id="323" r:id="rId15"/>
    <p:sldId id="332" r:id="rId16"/>
    <p:sldId id="333" r:id="rId17"/>
    <p:sldId id="343" r:id="rId18"/>
    <p:sldId id="322" r:id="rId19"/>
    <p:sldId id="324" r:id="rId20"/>
    <p:sldId id="325" r:id="rId21"/>
    <p:sldId id="326" r:id="rId22"/>
    <p:sldId id="327" r:id="rId23"/>
    <p:sldId id="312" r:id="rId24"/>
    <p:sldId id="313" r:id="rId25"/>
    <p:sldId id="337" r:id="rId26"/>
    <p:sldId id="314" r:id="rId27"/>
    <p:sldId id="315" r:id="rId28"/>
    <p:sldId id="338" r:id="rId29"/>
    <p:sldId id="344" r:id="rId30"/>
    <p:sldId id="340" r:id="rId31"/>
    <p:sldId id="341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420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5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CBD47-ACB8-44C4-830A-17F6F96AE595}" type="datetimeFigureOut">
              <a:rPr lang="ru-RU" smtClean="0"/>
              <a:pPr/>
              <a:t>21.12.2016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39EFB-DE11-4798-80C8-CB55D856FF8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49D1-18BD-418B-B696-B5187668C566}" type="datetime1">
              <a:rPr lang="en-US" smtClean="0"/>
              <a:pPr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97E9-E938-42E8-AAEF-9F86B385D060}" type="datetime1">
              <a:rPr lang="en-US" smtClean="0"/>
              <a:pPr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92B0-2A11-4865-8C76-A2B164AC7F4E}" type="datetime1">
              <a:rPr lang="en-US" smtClean="0"/>
              <a:pPr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4CA4C-B8B9-439A-A3B3-E3A6919C3530}" type="datetime1">
              <a:rPr lang="en-US" smtClean="0"/>
              <a:pPr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FA8A-FFA9-41AC-8A0D-319E4CD5267E}" type="datetime1">
              <a:rPr lang="en-US" smtClean="0"/>
              <a:pPr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3FA2-4530-4143-B590-C2218C28BEB2}" type="datetime1">
              <a:rPr lang="en-US" smtClean="0"/>
              <a:pPr/>
              <a:t>12/21/2016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E779-D56A-4E9B-8249-766664941F65}" type="datetime1">
              <a:rPr lang="en-US" smtClean="0"/>
              <a:pPr/>
              <a:t>12/21/2016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F8FDB-AA56-4B60-8FFD-2B18603792A3}" type="datetime1">
              <a:rPr lang="en-US" smtClean="0"/>
              <a:pPr/>
              <a:t>12/21/2016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E758-7B76-4DD1-A3D7-6951135F13F5}" type="datetime1">
              <a:rPr lang="en-US" smtClean="0"/>
              <a:pPr/>
              <a:t>12/21/2016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C565C-551F-4D3C-9C97-52F296EEF78C}" type="datetime1">
              <a:rPr lang="en-US" smtClean="0"/>
              <a:pPr/>
              <a:t>12/21/2016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CE86-40D6-4AD3-852A-9EF1D4E95443}" type="datetime1">
              <a:rPr lang="en-US" smtClean="0"/>
              <a:pPr/>
              <a:t>12/21/2016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08E66-A70B-4497-A33C-1CE8676EE28F}" type="datetime1">
              <a:rPr lang="en-US" smtClean="0"/>
              <a:pPr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A0%D0%B5%D0%B3%D1%83%D0%BB%D1%8F%D1%80%D0%BD%D1%8B%D0%B5_%D0%B2%D1%8B%D1%80%D0%B0%D0%B6%D0%B5%D0%BD%D0%B8%D1%8F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143000" y="1981200"/>
            <a:ext cx="7086600" cy="7620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200" b="1" dirty="0" smtClean="0">
                <a:latin typeface="Footlight MT Light" pitchFamily="18" charset="0"/>
              </a:rPr>
              <a:t>Работа со строками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ootlight MT Light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1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ootlight MT Light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057400" y="3352800"/>
            <a:ext cx="6400800" cy="28956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sz="2800" dirty="0" smtClean="0">
                <a:latin typeface="Showcard Gothic" pitchFamily="82" charset="0"/>
              </a:rPr>
              <a:t>Тип </a:t>
            </a:r>
            <a:r>
              <a:rPr lang="en-US" sz="2800" dirty="0" smtClean="0">
                <a:latin typeface="Showcard Gothic" pitchFamily="82" charset="0"/>
              </a:rPr>
              <a:t>string</a:t>
            </a:r>
            <a:endParaRPr lang="ru-RU" sz="2800" dirty="0" smtClean="0">
              <a:latin typeface="Showcard Gothic" pitchFamily="82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sz="2800" dirty="0" smtClean="0">
                <a:latin typeface="Showcard Gothic" pitchFamily="82" charset="0"/>
              </a:rPr>
              <a:t>Тип </a:t>
            </a:r>
            <a:r>
              <a:rPr lang="en-US" sz="2800" dirty="0" err="1" smtClean="0">
                <a:latin typeface="Showcard Gothic" pitchFamily="82" charset="0"/>
              </a:rPr>
              <a:t>StringBuilder</a:t>
            </a:r>
            <a:endParaRPr lang="ru-RU" sz="2800" dirty="0" smtClean="0">
              <a:latin typeface="Showcard Gothic" pitchFamily="82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sz="2800" dirty="0" smtClean="0">
                <a:latin typeface="Showcard Gothic" pitchFamily="82" charset="0"/>
              </a:rPr>
              <a:t>Работа со строками как с массивом</a:t>
            </a:r>
            <a:endParaRPr lang="en-US" sz="2800" dirty="0" smtClean="0">
              <a:latin typeface="Showcard Gothic" pitchFamily="82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sz="2800" dirty="0" smtClean="0">
                <a:latin typeface="Showcard Gothic" pitchFamily="82" charset="0"/>
              </a:rPr>
              <a:t>Регулярные выражения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304800"/>
            <a:ext cx="23495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регулярное выражение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457200"/>
            <a:ext cx="2590800" cy="1541765"/>
          </a:xfrm>
          <a:prstGeom prst="rect">
            <a:avLst/>
          </a:prstGeom>
          <a:noFill/>
        </p:spPr>
      </p:pic>
      <p:pic>
        <p:nvPicPr>
          <p:cNvPr id="24578" name="Picture 2" descr="http://www.dotnetperls.com/string-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0" y="304800"/>
            <a:ext cx="1943100" cy="19240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304800" y="381000"/>
            <a:ext cx="8610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Методы </a:t>
            </a:r>
            <a:r>
              <a:rPr kumimoji="0" lang="en-US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string</a:t>
            </a: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 (поиск в строке)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38200" y="1676400"/>
            <a:ext cx="7772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string  test = "quick brown fox";</a:t>
            </a:r>
            <a:endParaRPr lang="ru-RU" dirty="0" smtClean="0"/>
          </a:p>
          <a:p>
            <a:r>
              <a:rPr lang="en-US" dirty="0" err="1" smtClean="0"/>
              <a:t>Console.WriteLine</a:t>
            </a:r>
            <a:r>
              <a:rPr lang="en-US" dirty="0" smtClean="0"/>
              <a:t> ( </a:t>
            </a:r>
            <a:r>
              <a:rPr lang="en-US" dirty="0" err="1" smtClean="0"/>
              <a:t>test.Contains</a:t>
            </a:r>
            <a:r>
              <a:rPr lang="en-US" dirty="0" smtClean="0"/>
              <a:t> ("brown") ); </a:t>
            </a:r>
            <a:r>
              <a:rPr lang="ru-RU" dirty="0" smtClean="0"/>
              <a:t>		</a:t>
            </a:r>
            <a:r>
              <a:rPr lang="en-US" dirty="0" smtClean="0"/>
              <a:t>// True</a:t>
            </a:r>
          </a:p>
          <a:p>
            <a:r>
              <a:rPr lang="en-US" dirty="0" err="1" smtClean="0"/>
              <a:t>Console.WriteLine</a:t>
            </a:r>
            <a:r>
              <a:rPr lang="en-US" dirty="0" smtClean="0"/>
              <a:t> ( </a:t>
            </a:r>
            <a:r>
              <a:rPr lang="en-US" dirty="0" err="1" smtClean="0"/>
              <a:t>test.EndsWith</a:t>
            </a:r>
            <a:r>
              <a:rPr lang="en-US" dirty="0" smtClean="0"/>
              <a:t> ("fox") ); </a:t>
            </a:r>
            <a:r>
              <a:rPr lang="ru-RU" dirty="0" smtClean="0"/>
              <a:t>		</a:t>
            </a:r>
            <a:r>
              <a:rPr lang="en-US" dirty="0" smtClean="0"/>
              <a:t>// True</a:t>
            </a:r>
            <a:endParaRPr lang="ru-RU" dirty="0"/>
          </a:p>
        </p:txBody>
      </p:sp>
      <p:sp>
        <p:nvSpPr>
          <p:cNvPr id="15" name="Rectangle 14"/>
          <p:cNvSpPr/>
          <p:nvPr/>
        </p:nvSpPr>
        <p:spPr>
          <a:xfrm>
            <a:off x="838200" y="2971800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Console.WriteLine</a:t>
            </a:r>
            <a:r>
              <a:rPr lang="en-US" dirty="0" smtClean="0"/>
              <a:t> </a:t>
            </a:r>
            <a:r>
              <a:rPr lang="en-US" dirty="0" smtClean="0">
                <a:effectLst>
                  <a:outerShdw blurRad="50800" dist="50800" dir="5400000" algn="ctr" rotWithShape="0">
                    <a:srgbClr val="FFFF00"/>
                  </a:outerShdw>
                </a:effectLst>
              </a:rPr>
              <a:t>("</a:t>
            </a:r>
            <a:r>
              <a:rPr lang="en-US" dirty="0" err="1" smtClean="0">
                <a:effectLst>
                  <a:outerShdw blurRad="50800" dist="50800" dir="5400000" algn="ctr" rotWithShape="0">
                    <a:srgbClr val="FFFF00"/>
                  </a:outerShdw>
                </a:effectLst>
              </a:rPr>
              <a:t>abcde".</a:t>
            </a:r>
            <a:r>
              <a:rPr lang="en-US" dirty="0" err="1" smtClean="0"/>
              <a:t>IndexOf</a:t>
            </a:r>
            <a:r>
              <a:rPr lang="en-US" dirty="0" smtClean="0"/>
              <a:t> ("</a:t>
            </a:r>
            <a:r>
              <a:rPr lang="en-US" dirty="0" err="1" smtClean="0"/>
              <a:t>cd</a:t>
            </a:r>
            <a:r>
              <a:rPr lang="en-US" dirty="0" smtClean="0"/>
              <a:t>")); </a:t>
            </a:r>
            <a:r>
              <a:rPr lang="ru-RU" dirty="0" smtClean="0"/>
              <a:t>		</a:t>
            </a:r>
            <a:r>
              <a:rPr lang="en-US" dirty="0" smtClean="0"/>
              <a:t>// 2</a:t>
            </a:r>
            <a:endParaRPr lang="ru-RU" dirty="0"/>
          </a:p>
        </p:txBody>
      </p:sp>
      <p:sp>
        <p:nvSpPr>
          <p:cNvPr id="16" name="Rectangle 15"/>
          <p:cNvSpPr/>
          <p:nvPr/>
        </p:nvSpPr>
        <p:spPr>
          <a:xfrm>
            <a:off x="762000" y="3962400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Console.Write</a:t>
            </a:r>
            <a:r>
              <a:rPr lang="en-US" dirty="0" smtClean="0"/>
              <a:t> ("</a:t>
            </a:r>
            <a:r>
              <a:rPr lang="en-US" dirty="0" err="1" smtClean="0"/>
              <a:t>abcdef".StartsWith</a:t>
            </a:r>
            <a:r>
              <a:rPr lang="en-US" dirty="0" smtClean="0"/>
              <a:t> ("</a:t>
            </a:r>
            <a:r>
              <a:rPr lang="en-US" dirty="0" err="1" smtClean="0"/>
              <a:t>aBc</a:t>
            </a:r>
            <a:r>
              <a:rPr lang="en-US" dirty="0" smtClean="0"/>
              <a:t>"</a:t>
            </a:r>
            <a:r>
              <a:rPr lang="en-US" b="1" dirty="0" smtClean="0"/>
              <a:t>, 						</a:t>
            </a:r>
            <a:r>
              <a:rPr lang="en-US" b="1" dirty="0" err="1" smtClean="0"/>
              <a:t>StringComparison.InvariantCultureIgnoreCase</a:t>
            </a:r>
            <a:r>
              <a:rPr lang="en-US" b="1" dirty="0" smtClean="0"/>
              <a:t>) );</a:t>
            </a:r>
            <a:endParaRPr lang="ru-RU" dirty="0"/>
          </a:p>
        </p:txBody>
      </p:sp>
      <p:sp>
        <p:nvSpPr>
          <p:cNvPr id="17" name="Rectangle 16"/>
          <p:cNvSpPr/>
          <p:nvPr/>
        </p:nvSpPr>
        <p:spPr>
          <a:xfrm>
            <a:off x="609600" y="5105400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Console.Write</a:t>
            </a:r>
            <a:r>
              <a:rPr lang="en-US" dirty="0" smtClean="0"/>
              <a:t> ("</a:t>
            </a:r>
            <a:r>
              <a:rPr lang="en-US" dirty="0" err="1" smtClean="0"/>
              <a:t>ab,cd</a:t>
            </a:r>
            <a:r>
              <a:rPr lang="en-US" dirty="0" smtClean="0"/>
              <a:t> </a:t>
            </a:r>
            <a:r>
              <a:rPr lang="en-US" dirty="0" err="1" smtClean="0"/>
              <a:t>ef".IndexOfAny</a:t>
            </a:r>
            <a:r>
              <a:rPr lang="en-US" dirty="0" smtClean="0"/>
              <a:t> (new char[] {' ', ','} )); </a:t>
            </a:r>
            <a:r>
              <a:rPr lang="ru-RU" dirty="0" smtClean="0"/>
              <a:t>	                   </a:t>
            </a:r>
            <a:r>
              <a:rPr lang="en-US" dirty="0" smtClean="0"/>
              <a:t>// 2</a:t>
            </a:r>
          </a:p>
          <a:p>
            <a:r>
              <a:rPr lang="en-US" dirty="0" err="1" smtClean="0"/>
              <a:t>Console.Write</a:t>
            </a:r>
            <a:r>
              <a:rPr lang="en-US" dirty="0" smtClean="0"/>
              <a:t> ("pas5w0rd".IndexOfAny ("0123456789".ToCharArray() )); </a:t>
            </a:r>
            <a:r>
              <a:rPr lang="ru-RU" dirty="0" smtClean="0"/>
              <a:t>             </a:t>
            </a:r>
            <a:r>
              <a:rPr lang="en-US" dirty="0" smtClean="0"/>
              <a:t>// 3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allAtOnce"/>
      <p:bldP spid="16" grpId="0" build="allAtOnce"/>
      <p:bldP spid="17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Методы </a:t>
            </a:r>
            <a:r>
              <a:rPr kumimoji="0" lang="en-US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string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1524000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string left3 = "12345".Substring (0, 3); </a:t>
            </a:r>
            <a:r>
              <a:rPr lang="ru-RU" dirty="0" smtClean="0"/>
              <a:t>		</a:t>
            </a:r>
            <a:r>
              <a:rPr lang="en-US" dirty="0" smtClean="0"/>
              <a:t>// left3 = "123";</a:t>
            </a:r>
          </a:p>
          <a:p>
            <a:r>
              <a:rPr lang="en-US" dirty="0" smtClean="0"/>
              <a:t>string mid3 = "12345".Substring (1, 3); </a:t>
            </a:r>
            <a:r>
              <a:rPr lang="ru-RU" dirty="0" smtClean="0"/>
              <a:t>		</a:t>
            </a:r>
            <a:r>
              <a:rPr lang="en-US" dirty="0" smtClean="0"/>
              <a:t>// mid3 = "234";</a:t>
            </a:r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838200" y="2133600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string end3 = "12345".Substring (2); </a:t>
            </a:r>
            <a:r>
              <a:rPr lang="ru-RU" dirty="0" smtClean="0"/>
              <a:t>		</a:t>
            </a:r>
            <a:r>
              <a:rPr lang="en-US" dirty="0" smtClean="0"/>
              <a:t>// end3 = "345";</a:t>
            </a:r>
            <a:endParaRPr lang="ru-RU" dirty="0"/>
          </a:p>
        </p:txBody>
      </p:sp>
      <p:sp>
        <p:nvSpPr>
          <p:cNvPr id="9" name="Rectangle 8"/>
          <p:cNvSpPr/>
          <p:nvPr/>
        </p:nvSpPr>
        <p:spPr>
          <a:xfrm>
            <a:off x="838200" y="2819400"/>
            <a:ext cx="739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string s1 = "</a:t>
            </a:r>
            <a:r>
              <a:rPr lang="en-US" dirty="0" err="1" smtClean="0"/>
              <a:t>helloworld".Insert</a:t>
            </a:r>
            <a:r>
              <a:rPr lang="en-US" dirty="0" smtClean="0"/>
              <a:t> (5, ", "); </a:t>
            </a:r>
            <a:r>
              <a:rPr lang="ru-RU" dirty="0" smtClean="0"/>
              <a:t>		</a:t>
            </a:r>
            <a:r>
              <a:rPr lang="en-US" dirty="0" smtClean="0"/>
              <a:t>// s1 = "hello, world"</a:t>
            </a:r>
          </a:p>
          <a:p>
            <a:r>
              <a:rPr lang="en-US" dirty="0" smtClean="0"/>
              <a:t>string s2 = s1.Remove (5, 2); </a:t>
            </a:r>
            <a:r>
              <a:rPr lang="ru-RU" dirty="0" smtClean="0"/>
              <a:t>			</a:t>
            </a:r>
            <a:r>
              <a:rPr lang="en-US" dirty="0" smtClean="0"/>
              <a:t>// s2 = "</a:t>
            </a:r>
            <a:r>
              <a:rPr lang="en-US" dirty="0" err="1" smtClean="0"/>
              <a:t>helloworld</a:t>
            </a:r>
            <a:r>
              <a:rPr lang="en-US" dirty="0" smtClean="0"/>
              <a:t>";</a:t>
            </a:r>
            <a:endParaRPr lang="ru-RU" dirty="0"/>
          </a:p>
        </p:txBody>
      </p:sp>
      <p:sp>
        <p:nvSpPr>
          <p:cNvPr id="10" name="Rectangle 9"/>
          <p:cNvSpPr/>
          <p:nvPr/>
        </p:nvSpPr>
        <p:spPr>
          <a:xfrm>
            <a:off x="838200" y="3697069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Console.WriteLine</a:t>
            </a:r>
            <a:r>
              <a:rPr lang="en-US" dirty="0" smtClean="0"/>
              <a:t> ("12345".PadLeft (9, '*')); </a:t>
            </a:r>
            <a:r>
              <a:rPr lang="ru-RU" dirty="0" smtClean="0"/>
              <a:t>	</a:t>
            </a:r>
            <a:r>
              <a:rPr lang="en-US" dirty="0" smtClean="0"/>
              <a:t>// ****12345</a:t>
            </a:r>
          </a:p>
          <a:p>
            <a:r>
              <a:rPr lang="en-US" dirty="0" err="1" smtClean="0"/>
              <a:t>Console.WriteLine</a:t>
            </a:r>
            <a:r>
              <a:rPr lang="en-US" dirty="0" smtClean="0"/>
              <a:t> ("12345".PadLeft (9)); </a:t>
            </a:r>
            <a:r>
              <a:rPr lang="ru-RU" dirty="0" smtClean="0"/>
              <a:t>	</a:t>
            </a:r>
            <a:r>
              <a:rPr lang="en-US" dirty="0" smtClean="0"/>
              <a:t>// 12345</a:t>
            </a:r>
            <a:endParaRPr lang="ru-RU" dirty="0"/>
          </a:p>
        </p:txBody>
      </p:sp>
      <p:sp>
        <p:nvSpPr>
          <p:cNvPr id="11" name="Rectangle 10"/>
          <p:cNvSpPr/>
          <p:nvPr/>
        </p:nvSpPr>
        <p:spPr>
          <a:xfrm>
            <a:off x="838200" y="5297269"/>
            <a:ext cx="746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Console.WriteLine</a:t>
            </a:r>
            <a:r>
              <a:rPr lang="en-US" dirty="0" smtClean="0"/>
              <a:t> ("to be </a:t>
            </a:r>
            <a:r>
              <a:rPr lang="en-US" dirty="0" err="1" smtClean="0"/>
              <a:t>done".Replace</a:t>
            </a:r>
            <a:r>
              <a:rPr lang="en-US" dirty="0" smtClean="0"/>
              <a:t> (" ", " | ") ); </a:t>
            </a:r>
            <a:r>
              <a:rPr lang="ru-RU" dirty="0" smtClean="0"/>
              <a:t>	</a:t>
            </a:r>
            <a:r>
              <a:rPr lang="en-US" dirty="0" smtClean="0"/>
              <a:t>// to | be | done</a:t>
            </a:r>
          </a:p>
          <a:p>
            <a:r>
              <a:rPr lang="en-US" dirty="0" err="1" smtClean="0"/>
              <a:t>Console.WriteLine</a:t>
            </a:r>
            <a:r>
              <a:rPr lang="en-US" dirty="0" smtClean="0"/>
              <a:t> ("to be </a:t>
            </a:r>
            <a:r>
              <a:rPr lang="en-US" dirty="0" err="1" smtClean="0"/>
              <a:t>done".Replace</a:t>
            </a:r>
            <a:r>
              <a:rPr lang="en-US" dirty="0" smtClean="0"/>
              <a:t> (" ", "") ); </a:t>
            </a:r>
            <a:r>
              <a:rPr lang="ru-RU" dirty="0" smtClean="0"/>
              <a:t>	</a:t>
            </a:r>
            <a:r>
              <a:rPr lang="en-US" dirty="0" smtClean="0"/>
              <a:t>// </a:t>
            </a:r>
            <a:r>
              <a:rPr lang="en-US" dirty="0" err="1" smtClean="0"/>
              <a:t>tobedone</a:t>
            </a:r>
            <a:endParaRPr lang="ru-RU" dirty="0"/>
          </a:p>
        </p:txBody>
      </p:sp>
      <p:sp>
        <p:nvSpPr>
          <p:cNvPr id="13" name="Rectangle 12"/>
          <p:cNvSpPr/>
          <p:nvPr/>
        </p:nvSpPr>
        <p:spPr>
          <a:xfrm>
            <a:off x="838200" y="4659868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Console.WriteLine</a:t>
            </a:r>
            <a:r>
              <a:rPr lang="en-US" dirty="0" smtClean="0"/>
              <a:t> (" </a:t>
            </a:r>
            <a:r>
              <a:rPr lang="en-US" dirty="0" err="1" smtClean="0"/>
              <a:t>abc</a:t>
            </a:r>
            <a:r>
              <a:rPr lang="en-US" dirty="0" smtClean="0"/>
              <a:t> \t\r\n ".Trim().Length); </a:t>
            </a:r>
            <a:r>
              <a:rPr lang="ru-RU" dirty="0" smtClean="0"/>
              <a:t>		</a:t>
            </a:r>
            <a:r>
              <a:rPr lang="en-US" dirty="0" smtClean="0"/>
              <a:t>// 3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  <p:bldP spid="10" grpId="0" build="allAtOnce"/>
      <p:bldP spid="11" grpId="0" build="allAtOnce"/>
      <p:bldP spid="13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Массивы строк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676400"/>
            <a:ext cx="7514897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819400" y="3962400"/>
            <a:ext cx="358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Console.WriteLine</a:t>
            </a:r>
            <a:r>
              <a:rPr lang="en-US" dirty="0" smtClean="0"/>
              <a:t>(digits[1][2]);</a:t>
            </a:r>
          </a:p>
        </p:txBody>
      </p:sp>
      <p:sp>
        <p:nvSpPr>
          <p:cNvPr id="9" name="Rectangle 8"/>
          <p:cNvSpPr/>
          <p:nvPr/>
        </p:nvSpPr>
        <p:spPr>
          <a:xfrm>
            <a:off x="2819400" y="4876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string </a:t>
            </a:r>
            <a:r>
              <a:rPr lang="en-US" dirty="0" err="1" smtClean="0"/>
              <a:t>onlyNo</a:t>
            </a:r>
            <a:r>
              <a:rPr lang="en-US" dirty="0" smtClean="0"/>
              <a:t> = digits[1].Replace("</a:t>
            </a:r>
            <a:r>
              <a:rPr lang="en-US" dirty="0" err="1" smtClean="0"/>
              <a:t>pe</a:t>
            </a:r>
            <a:r>
              <a:rPr lang="en-US" dirty="0" smtClean="0"/>
              <a:t>", "!");</a:t>
            </a:r>
          </a:p>
          <a:p>
            <a:endParaRPr lang="ru-RU" dirty="0" smtClean="0"/>
          </a:p>
          <a:p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ru-RU" dirty="0" smtClean="0"/>
              <a:t> </a:t>
            </a:r>
            <a:r>
              <a:rPr lang="en-US" dirty="0" err="1" smtClean="0"/>
              <a:t>onlyNo</a:t>
            </a:r>
            <a:r>
              <a:rPr lang="ru-RU" dirty="0" smtClean="0"/>
              <a:t> </a:t>
            </a:r>
            <a:r>
              <a:rPr lang="en-US" dirty="0" smtClean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9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Сплиты (разбиение строк)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4800600"/>
            <a:ext cx="240909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533400" y="1905000"/>
            <a:ext cx="5334000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1778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.WriteLine(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"Enter x, y, z: 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);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R="0" lvl="0" indent="177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string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numberString =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.ReadLine();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R="0" lvl="0" indent="177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R="0" lvl="0" indent="177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string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[] numbers = numberString.Split(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' '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','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);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R="0" lvl="0" indent="177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R="0" lvl="0" indent="177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foreach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string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num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numbers)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R="0" lvl="0" indent="177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.WriteLine( num );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R="0" lvl="0" indent="177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R="0" lvl="0" indent="177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x =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.Parse(numbers[0]);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R="0" lvl="0" indent="177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y =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.Parse(numbers[1]);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R="0" lvl="0" indent="177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z =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.Parse(numbers[2]);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Сплиты и джойны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0" y="1752600"/>
            <a:ext cx="1981200" cy="1577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752600"/>
            <a:ext cx="6654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5715000"/>
            <a:ext cx="7252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8200" y="4648200"/>
            <a:ext cx="448887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Сравнение</a:t>
            </a:r>
            <a:r>
              <a:rPr kumimoji="0" lang="ru-RU" sz="39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 </a:t>
            </a: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строк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1447800"/>
            <a:ext cx="655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Arial Black" pitchFamily="34" charset="0"/>
              </a:rPr>
              <a:t>Equality comparison (</a:t>
            </a:r>
            <a:r>
              <a:rPr lang="ru-RU" b="1" dirty="0" smtClean="0">
                <a:latin typeface="Arial Black" pitchFamily="34" charset="0"/>
              </a:rPr>
              <a:t>Проверка на равенство</a:t>
            </a:r>
            <a:r>
              <a:rPr lang="en-US" b="1" dirty="0" smtClean="0">
                <a:latin typeface="Arial Black" pitchFamily="34" charset="0"/>
              </a:rPr>
              <a:t>)</a:t>
            </a:r>
            <a:endParaRPr lang="ru-RU" b="1" dirty="0">
              <a:latin typeface="Arial Black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4343400"/>
            <a:ext cx="5867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 Black" pitchFamily="34" charset="0"/>
              </a:rPr>
              <a:t>Order comparison</a:t>
            </a:r>
            <a:r>
              <a:rPr lang="ru-RU" dirty="0" smtClean="0">
                <a:latin typeface="Arial Black" pitchFamily="34" charset="0"/>
              </a:rPr>
              <a:t> (Порядковое сравнение)</a:t>
            </a:r>
            <a:endParaRPr lang="ru-RU" dirty="0">
              <a:latin typeface="Arial Black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4400" y="3239869"/>
            <a:ext cx="731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Console.WriteLine</a:t>
            </a:r>
            <a:r>
              <a:rPr lang="en-US" dirty="0" smtClean="0"/>
              <a:t> (</a:t>
            </a:r>
            <a:r>
              <a:rPr lang="en-US" dirty="0" err="1" smtClean="0"/>
              <a:t>string.Equals</a:t>
            </a:r>
            <a:r>
              <a:rPr lang="en-US" dirty="0" smtClean="0"/>
              <a:t> ("</a:t>
            </a:r>
            <a:r>
              <a:rPr lang="en-US" dirty="0" err="1" smtClean="0"/>
              <a:t>foo</a:t>
            </a:r>
            <a:r>
              <a:rPr lang="en-US" dirty="0" smtClean="0"/>
              <a:t>", "FOO ", 					</a:t>
            </a:r>
            <a:r>
              <a:rPr lang="en-US" b="1" dirty="0" err="1" smtClean="0"/>
              <a:t>StringComparison.OrdinalIgnoreCase</a:t>
            </a:r>
            <a:r>
              <a:rPr lang="en-US" dirty="0" smtClean="0"/>
              <a:t>)); 	// True</a:t>
            </a:r>
            <a:endParaRPr lang="ru-RU" dirty="0"/>
          </a:p>
        </p:txBody>
      </p:sp>
      <p:sp>
        <p:nvSpPr>
          <p:cNvPr id="10" name="Rectangle 9"/>
          <p:cNvSpPr/>
          <p:nvPr/>
        </p:nvSpPr>
        <p:spPr>
          <a:xfrm>
            <a:off x="914400" y="2133600"/>
            <a:ext cx="731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Console.WriteLine</a:t>
            </a:r>
            <a:r>
              <a:rPr lang="en-US" dirty="0" smtClean="0"/>
              <a:t> ("</a:t>
            </a:r>
            <a:r>
              <a:rPr lang="en-US" dirty="0" err="1" smtClean="0"/>
              <a:t>foo</a:t>
            </a:r>
            <a:r>
              <a:rPr lang="en-US" dirty="0" smtClean="0"/>
              <a:t>" == "FOO"); 				// False</a:t>
            </a:r>
            <a:endParaRPr lang="ru-RU" dirty="0"/>
          </a:p>
        </p:txBody>
      </p:sp>
      <p:sp>
        <p:nvSpPr>
          <p:cNvPr id="11" name="Rectangle 10"/>
          <p:cNvSpPr/>
          <p:nvPr/>
        </p:nvSpPr>
        <p:spPr>
          <a:xfrm>
            <a:off x="914400" y="2667000"/>
            <a:ext cx="731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Console.WriteLine</a:t>
            </a:r>
            <a:r>
              <a:rPr lang="en-US" dirty="0" smtClean="0"/>
              <a:t> (</a:t>
            </a:r>
            <a:r>
              <a:rPr lang="en-US" dirty="0" err="1" smtClean="0"/>
              <a:t>string.Equals</a:t>
            </a:r>
            <a:r>
              <a:rPr lang="en-US" dirty="0" smtClean="0"/>
              <a:t> ("</a:t>
            </a:r>
            <a:r>
              <a:rPr lang="en-US" dirty="0" err="1" smtClean="0"/>
              <a:t>foo</a:t>
            </a:r>
            <a:r>
              <a:rPr lang="en-US" dirty="0" smtClean="0"/>
              <a:t>", "FOO")); 			// False</a:t>
            </a:r>
            <a:endParaRPr lang="ru-RU" dirty="0"/>
          </a:p>
        </p:txBody>
      </p:sp>
      <p:sp>
        <p:nvSpPr>
          <p:cNvPr id="13" name="Rectangle 12"/>
          <p:cNvSpPr/>
          <p:nvPr/>
        </p:nvSpPr>
        <p:spPr>
          <a:xfrm>
            <a:off x="914400" y="5029200"/>
            <a:ext cx="7315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/>
              <a:t>Console.WriteLine ("Boston".CompareTo ("Austin")); 		// 1</a:t>
            </a:r>
          </a:p>
          <a:p>
            <a:r>
              <a:rPr lang="it-IT" dirty="0" smtClean="0"/>
              <a:t>Console.WriteLine ("Boston".CompareTo ("Boston")); 		// 0</a:t>
            </a:r>
          </a:p>
          <a:p>
            <a:r>
              <a:rPr lang="it-IT" dirty="0" smtClean="0"/>
              <a:t>Console.WriteLine ("Boston".CompareTo ("Chicago")); 		// −1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900" b="1" dirty="0" err="1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Stout" pitchFamily="18" charset="0"/>
              </a:rPr>
              <a:t>StringBuilder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762000" y="1905000"/>
            <a:ext cx="739140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StringBuilder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sb =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StringBuilder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();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i = 0; i &lt; 50; i++)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sb.Append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(i +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","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sb.AppendLine();</a:t>
            </a:r>
            <a:endParaRPr kumimoji="0" 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sb.Append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"That’s All Folks!"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);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sb[0]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'X'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 (sb.ToString());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sb.Length = 0;</a:t>
            </a:r>
            <a:endParaRPr kumimoji="0" 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9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Stout" pitchFamily="18" charset="0"/>
              </a:rPr>
              <a:t>Подытожим…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990600" y="1325463"/>
            <a:ext cx="76200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ru-RU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 Вставка символа/строки в строку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onsolas" pitchFamily="49" charset="0"/>
              </a:rPr>
              <a:t>	(</a:t>
            </a:r>
            <a:r>
              <a:rPr lang="en-US" sz="1600" dirty="0" err="1" smtClean="0">
                <a:latin typeface="Consolas" pitchFamily="49" charset="0"/>
              </a:rPr>
              <a:t>string.Insert</a:t>
            </a:r>
            <a:r>
              <a:rPr lang="en-US" sz="1600" dirty="0" smtClean="0">
                <a:latin typeface="Consolas" pitchFamily="49" charset="0"/>
              </a:rPr>
              <a:t>, </a:t>
            </a:r>
            <a:r>
              <a:rPr lang="en-US" sz="1600" dirty="0" err="1" smtClean="0">
                <a:latin typeface="Consolas" pitchFamily="49" charset="0"/>
              </a:rPr>
              <a:t>StringBuilder.Insert</a:t>
            </a:r>
            <a:r>
              <a:rPr lang="en-US" sz="1600" dirty="0" smtClean="0">
                <a:latin typeface="Consolas" pitchFamily="49" charset="0"/>
              </a:rPr>
              <a:t>)</a:t>
            </a:r>
            <a:endParaRPr kumimoji="0" lang="en-US" sz="1600" b="1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ru-RU" sz="1600" b="1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ru-RU" sz="1600" b="1" dirty="0" smtClean="0">
                <a:latin typeface="Consolas" pitchFamily="49" charset="0"/>
              </a:rPr>
              <a:t> Добавление символа/строки в конец строки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onsolas" pitchFamily="49" charset="0"/>
              </a:rPr>
              <a:t>	(</a:t>
            </a:r>
            <a:r>
              <a:rPr lang="en-US" sz="1600" dirty="0" err="1" smtClean="0">
                <a:latin typeface="Consolas" pitchFamily="49" charset="0"/>
              </a:rPr>
              <a:t>StringBuilder.Append</a:t>
            </a:r>
            <a:r>
              <a:rPr lang="en-US" sz="1600" dirty="0" smtClean="0">
                <a:latin typeface="Consolas" pitchFamily="49" charset="0"/>
              </a:rPr>
              <a:t>, </a:t>
            </a:r>
            <a:r>
              <a:rPr lang="en-US" sz="1600" dirty="0" err="1" smtClean="0">
                <a:latin typeface="Consolas" pitchFamily="49" charset="0"/>
              </a:rPr>
              <a:t>StringBuilder.AppendLine</a:t>
            </a:r>
            <a:r>
              <a:rPr lang="en-US" sz="1600" dirty="0" smtClean="0">
                <a:latin typeface="Consolas" pitchFamily="49" charset="0"/>
              </a:rPr>
              <a:t>)</a:t>
            </a:r>
            <a:endParaRPr kumimoji="0" lang="en-US" sz="1600" b="1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ru-RU" sz="1600" b="1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ru-RU" sz="1600" b="1" baseline="0" dirty="0" smtClean="0">
                <a:latin typeface="Consolas" pitchFamily="49" charset="0"/>
              </a:rPr>
              <a:t> Удаление символа/строки из строки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onsolas" pitchFamily="49" charset="0"/>
              </a:rPr>
              <a:t>	(</a:t>
            </a:r>
            <a:r>
              <a:rPr lang="en-US" sz="1600" dirty="0" err="1" smtClean="0">
                <a:latin typeface="Consolas" pitchFamily="49" charset="0"/>
              </a:rPr>
              <a:t>string.Remove</a:t>
            </a:r>
            <a:r>
              <a:rPr lang="en-US" sz="1600" dirty="0" smtClean="0">
                <a:latin typeface="Consolas" pitchFamily="49" charset="0"/>
              </a:rPr>
              <a:t>, </a:t>
            </a:r>
            <a:r>
              <a:rPr lang="en-US" sz="1600" dirty="0" err="1" smtClean="0">
                <a:latin typeface="Consolas" pitchFamily="49" charset="0"/>
              </a:rPr>
              <a:t>StringBuilder.Remove</a:t>
            </a:r>
            <a:r>
              <a:rPr lang="en-US" sz="1600" dirty="0" smtClean="0">
                <a:latin typeface="Consolas" pitchFamily="49" charset="0"/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ru-RU" sz="1600" b="1" baseline="0" dirty="0" smtClean="0">
              <a:latin typeface="Consolas" pitchFamily="49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ru-RU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 Замена символа/строки на символ/строку в строке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onsolas" pitchFamily="49" charset="0"/>
              </a:rPr>
              <a:t>	(</a:t>
            </a:r>
            <a:r>
              <a:rPr lang="en-US" sz="1600" dirty="0" err="1" smtClean="0">
                <a:latin typeface="Consolas" pitchFamily="49" charset="0"/>
              </a:rPr>
              <a:t>string.Replace</a:t>
            </a:r>
            <a:r>
              <a:rPr lang="en-US" sz="1600" dirty="0" smtClean="0">
                <a:latin typeface="Consolas" pitchFamily="49" charset="0"/>
              </a:rPr>
              <a:t>, </a:t>
            </a:r>
            <a:r>
              <a:rPr lang="en-US" sz="1600" dirty="0" err="1" smtClean="0">
                <a:latin typeface="Consolas" pitchFamily="49" charset="0"/>
              </a:rPr>
              <a:t>stringBuilder.Replace</a:t>
            </a:r>
            <a:r>
              <a:rPr lang="en-US" sz="1600" dirty="0" smtClean="0">
                <a:latin typeface="Consolas" pitchFamily="49" charset="0"/>
              </a:rPr>
              <a:t>)</a:t>
            </a:r>
            <a:endParaRPr kumimoji="0" lang="en-US" sz="1600" b="1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ru-RU" sz="1600" b="1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ru-RU" sz="1600" b="1" baseline="0" dirty="0" smtClean="0">
                <a:latin typeface="Consolas" pitchFamily="49" charset="0"/>
              </a:rPr>
              <a:t> Поиск подстроки в строке</a:t>
            </a:r>
            <a:r>
              <a:rPr lang="en-US" sz="1600" b="1" baseline="0" dirty="0" smtClean="0">
                <a:latin typeface="Consolas" pitchFamily="49" charset="0"/>
              </a:rPr>
              <a:t>		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 smtClean="0">
                <a:latin typeface="Consolas" pitchFamily="49" charset="0"/>
              </a:rPr>
              <a:t>	</a:t>
            </a:r>
            <a:r>
              <a:rPr lang="en-US" sz="1600" baseline="0" dirty="0" smtClean="0">
                <a:latin typeface="Consolas" pitchFamily="49" charset="0"/>
              </a:rPr>
              <a:t>(</a:t>
            </a:r>
            <a:r>
              <a:rPr lang="en-US" sz="1600" baseline="0" dirty="0" err="1" smtClean="0">
                <a:latin typeface="Consolas" pitchFamily="49" charset="0"/>
              </a:rPr>
              <a:t>string.IndexOf</a:t>
            </a:r>
            <a:r>
              <a:rPr lang="en-US" sz="1600" baseline="0" dirty="0" smtClean="0">
                <a:latin typeface="Consolas" pitchFamily="49" charset="0"/>
              </a:rPr>
              <a:t>, </a:t>
            </a:r>
            <a:r>
              <a:rPr lang="en-US" sz="1600" baseline="0" dirty="0" err="1" smtClean="0">
                <a:latin typeface="Consolas" pitchFamily="49" charset="0"/>
              </a:rPr>
              <a:t>LastIndexOf</a:t>
            </a:r>
            <a:r>
              <a:rPr lang="en-US" sz="1600" baseline="0" dirty="0" smtClean="0">
                <a:latin typeface="Consolas" pitchFamily="49" charset="0"/>
              </a:rPr>
              <a:t>, </a:t>
            </a:r>
            <a:r>
              <a:rPr lang="en-US" sz="1600" baseline="0" dirty="0" err="1" smtClean="0">
                <a:latin typeface="Consolas" pitchFamily="49" charset="0"/>
              </a:rPr>
              <a:t>IndexOfAny</a:t>
            </a:r>
            <a:r>
              <a:rPr lang="en-US" sz="1600" baseline="0" dirty="0" smtClean="0">
                <a:latin typeface="Consolas" pitchFamily="49" charset="0"/>
              </a:rPr>
              <a:t>, </a:t>
            </a:r>
            <a:r>
              <a:rPr lang="en-US" sz="1600" baseline="0" dirty="0" err="1" smtClean="0">
                <a:latin typeface="Consolas" pitchFamily="49" charset="0"/>
              </a:rPr>
              <a:t>LastIndexOfAny</a:t>
            </a:r>
            <a:r>
              <a:rPr lang="en-US" sz="1600" baseline="0" dirty="0" smtClean="0">
                <a:latin typeface="Consolas" pitchFamily="49" charset="0"/>
              </a:rPr>
              <a:t>)</a:t>
            </a:r>
            <a:endParaRPr lang="ru-RU" sz="1600" baseline="0" dirty="0" smtClean="0">
              <a:latin typeface="Consolas" pitchFamily="49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ru-RU" sz="1600" b="1" baseline="0" dirty="0" smtClean="0">
              <a:latin typeface="Consolas" pitchFamily="49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ru-RU" sz="1600" b="1" dirty="0" smtClean="0">
                <a:latin typeface="Consolas" pitchFamily="49" charset="0"/>
              </a:rPr>
              <a:t> Извлечение подстроки из строки</a:t>
            </a:r>
            <a:r>
              <a:rPr lang="en-US" sz="1600" b="1" dirty="0" smtClean="0">
                <a:latin typeface="Consolas" pitchFamily="49" charset="0"/>
              </a:rPr>
              <a:t>		</a:t>
            </a:r>
            <a:r>
              <a:rPr lang="en-US" sz="1600" dirty="0" smtClean="0">
                <a:latin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</a:rPr>
              <a:t>string.Substring</a:t>
            </a:r>
            <a:r>
              <a:rPr lang="en-US" sz="1600" dirty="0" smtClean="0">
                <a:latin typeface="Consolas" pitchFamily="49" charset="0"/>
              </a:rPr>
              <a:t>)</a:t>
            </a:r>
            <a:endParaRPr lang="ru-RU" sz="1600" dirty="0" smtClean="0">
              <a:latin typeface="Consolas" pitchFamily="49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ru-RU" sz="1600" b="1" baseline="0" dirty="0" smtClean="0">
              <a:latin typeface="Consolas" pitchFamily="49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ru-RU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 Разбиение строки на подстроки	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	</a:t>
            </a:r>
            <a:r>
              <a:rPr kumimoji="0" lang="ru-RU" sz="16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(</a:t>
            </a:r>
            <a:r>
              <a:rPr kumimoji="0" lang="en-US" sz="160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string.Split</a:t>
            </a:r>
            <a:r>
              <a:rPr kumimoji="0" lang="ru-RU" sz="16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)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ru-RU" sz="1600" b="1" baseline="0" dirty="0" smtClean="0">
                <a:latin typeface="Consolas" pitchFamily="49" charset="0"/>
              </a:rPr>
              <a:t> Объединение подстрок в строку</a:t>
            </a:r>
            <a:r>
              <a:rPr lang="en-US" sz="1600" b="1" baseline="0" dirty="0" smtClean="0">
                <a:latin typeface="Consolas" pitchFamily="49" charset="0"/>
              </a:rPr>
              <a:t>		</a:t>
            </a:r>
            <a:r>
              <a:rPr lang="en-US" sz="1600" baseline="0" dirty="0" smtClean="0">
                <a:latin typeface="Consolas" pitchFamily="49" charset="0"/>
              </a:rPr>
              <a:t>(</a:t>
            </a:r>
            <a:r>
              <a:rPr lang="en-US" sz="1600" baseline="0" dirty="0" err="1" smtClean="0">
                <a:latin typeface="Consolas" pitchFamily="49" charset="0"/>
              </a:rPr>
              <a:t>string.Join</a:t>
            </a:r>
            <a:r>
              <a:rPr lang="en-US" sz="1600" baseline="0" dirty="0" smtClean="0">
                <a:latin typeface="Consolas" pitchFamily="49" charset="0"/>
              </a:rPr>
              <a:t>)</a:t>
            </a:r>
            <a:endParaRPr kumimoji="0" lang="ru-RU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Форматирование </a:t>
            </a:r>
            <a:r>
              <a:rPr kumimoji="0" lang="en-US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string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" y="1905000"/>
            <a:ext cx="777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string composite = "Name=</a:t>
            </a:r>
            <a:r>
              <a:rPr lang="en-US" b="1" dirty="0" smtClean="0"/>
              <a:t>{0,-20} Credit Limit={1,15:C}";</a:t>
            </a:r>
            <a:endParaRPr lang="ru-RU" b="1" dirty="0" smtClean="0"/>
          </a:p>
          <a:p>
            <a:endParaRPr lang="en-US" b="1" dirty="0" smtClean="0"/>
          </a:p>
          <a:p>
            <a:r>
              <a:rPr lang="en-US" dirty="0" err="1" smtClean="0"/>
              <a:t>Console.WriteLine</a:t>
            </a:r>
            <a:r>
              <a:rPr lang="en-US" dirty="0" smtClean="0"/>
              <a:t> (</a:t>
            </a:r>
            <a:r>
              <a:rPr lang="en-US" dirty="0" err="1" smtClean="0"/>
              <a:t>string.Format</a:t>
            </a:r>
            <a:r>
              <a:rPr lang="en-US" dirty="0" smtClean="0"/>
              <a:t> (composite, "Mary", 500));</a:t>
            </a:r>
          </a:p>
          <a:p>
            <a:r>
              <a:rPr lang="en-US" dirty="0" err="1" smtClean="0"/>
              <a:t>Console.WriteLine</a:t>
            </a:r>
            <a:r>
              <a:rPr lang="en-US" dirty="0" smtClean="0"/>
              <a:t> (</a:t>
            </a:r>
            <a:r>
              <a:rPr lang="en-US" dirty="0" err="1" smtClean="0"/>
              <a:t>string.Format</a:t>
            </a:r>
            <a:r>
              <a:rPr lang="en-US" dirty="0" smtClean="0"/>
              <a:t> (composite, "Elizabeth", 20000));</a:t>
            </a:r>
            <a:endParaRPr lang="ru-RU" dirty="0"/>
          </a:p>
        </p:txBody>
      </p:sp>
      <p:sp>
        <p:nvSpPr>
          <p:cNvPr id="9" name="Rectangle 8"/>
          <p:cNvSpPr/>
          <p:nvPr/>
        </p:nvSpPr>
        <p:spPr>
          <a:xfrm>
            <a:off x="838200" y="5373469"/>
            <a:ext cx="7848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string s = "Name=" + "</a:t>
            </a:r>
            <a:r>
              <a:rPr lang="en-US" dirty="0" err="1" smtClean="0"/>
              <a:t>Mary".PadRight</a:t>
            </a:r>
            <a:r>
              <a:rPr lang="en-US" dirty="0" smtClean="0"/>
              <a:t> (20) +</a:t>
            </a:r>
          </a:p>
          <a:p>
            <a:r>
              <a:rPr lang="ru-RU" dirty="0" smtClean="0"/>
              <a:t>			</a:t>
            </a:r>
            <a:r>
              <a:rPr lang="en-US" dirty="0" smtClean="0"/>
              <a:t>" Credit Limit=" + 500.ToString ("C").</a:t>
            </a:r>
            <a:r>
              <a:rPr lang="en-US" dirty="0" err="1" smtClean="0"/>
              <a:t>PadLeft</a:t>
            </a:r>
            <a:r>
              <a:rPr lang="en-US" dirty="0" smtClean="0"/>
              <a:t> (15);</a:t>
            </a:r>
            <a:endParaRPr lang="ru-RU" dirty="0"/>
          </a:p>
        </p:txBody>
      </p:sp>
      <p:sp>
        <p:nvSpPr>
          <p:cNvPr id="10" name="Rectangle 9"/>
          <p:cNvSpPr/>
          <p:nvPr/>
        </p:nvSpPr>
        <p:spPr>
          <a:xfrm>
            <a:off x="1828800" y="3810000"/>
            <a:ext cx="5257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Name=Mary </a:t>
            </a:r>
            <a:r>
              <a:rPr lang="ru-RU" dirty="0" smtClean="0"/>
              <a:t>	</a:t>
            </a:r>
            <a:r>
              <a:rPr lang="en-US" dirty="0" smtClean="0"/>
              <a:t>Credit Limit= </a:t>
            </a:r>
            <a:r>
              <a:rPr lang="ru-RU" dirty="0" smtClean="0"/>
              <a:t>	</a:t>
            </a:r>
            <a:r>
              <a:rPr lang="en-US" dirty="0" smtClean="0"/>
              <a:t>$500.00</a:t>
            </a:r>
          </a:p>
          <a:p>
            <a:r>
              <a:rPr lang="en-US" dirty="0" smtClean="0"/>
              <a:t>Name=Elizabeth </a:t>
            </a:r>
            <a:r>
              <a:rPr lang="ru-RU" dirty="0" smtClean="0"/>
              <a:t>	</a:t>
            </a:r>
            <a:r>
              <a:rPr lang="en-US" dirty="0" smtClean="0"/>
              <a:t>Credit Limit= </a:t>
            </a:r>
            <a:r>
              <a:rPr lang="ru-RU" dirty="0" smtClean="0"/>
              <a:t>	</a:t>
            </a:r>
            <a:r>
              <a:rPr lang="en-US" dirty="0" smtClean="0"/>
              <a:t>$20,000.00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28600"/>
            <a:ext cx="70866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Уже кое-что знаем: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0" y="5257800"/>
            <a:ext cx="2081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string</a:t>
            </a:r>
            <a:r>
              <a:rPr lang="en-US" dirty="0" smtClean="0"/>
              <a:t> s</a:t>
            </a:r>
            <a:r>
              <a:rPr lang="ru-RU" dirty="0" smtClean="0"/>
              <a:t>1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C00000"/>
                </a:solidFill>
              </a:rPr>
              <a:t>"a"</a:t>
            </a:r>
            <a:r>
              <a:rPr lang="en-US" dirty="0" smtClean="0"/>
              <a:t> + </a:t>
            </a:r>
            <a:r>
              <a:rPr lang="en-US" dirty="0" smtClean="0">
                <a:solidFill>
                  <a:srgbClr val="C00000"/>
                </a:solidFill>
              </a:rPr>
              <a:t>"b"</a:t>
            </a:r>
            <a:r>
              <a:rPr lang="en-US" dirty="0" smtClean="0"/>
              <a:t>;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5181600" y="5715000"/>
            <a:ext cx="2774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string</a:t>
            </a:r>
            <a:r>
              <a:rPr lang="en-US" dirty="0" smtClean="0"/>
              <a:t> s</a:t>
            </a:r>
            <a:r>
              <a:rPr lang="ru-RU" dirty="0" smtClean="0"/>
              <a:t>2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C00000"/>
                </a:solidFill>
              </a:rPr>
              <a:t>"a"</a:t>
            </a:r>
            <a:r>
              <a:rPr lang="en-US" dirty="0" smtClean="0"/>
              <a:t> + 5; </a:t>
            </a:r>
            <a:r>
              <a:rPr lang="ru-RU" dirty="0" smtClean="0"/>
              <a:t>       </a:t>
            </a:r>
            <a:r>
              <a:rPr lang="en-US" dirty="0" smtClean="0">
                <a:solidFill>
                  <a:srgbClr val="00B050"/>
                </a:solidFill>
              </a:rPr>
              <a:t>// a5</a:t>
            </a:r>
            <a:endParaRPr lang="ru-RU" dirty="0">
              <a:solidFill>
                <a:srgbClr val="00B05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524000"/>
            <a:ext cx="6705600" cy="2760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5029200"/>
            <a:ext cx="3352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638800" y="4800600"/>
            <a:ext cx="1257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Конкатенация</a:t>
            </a:r>
            <a:endParaRPr lang="ru-RU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6" grpId="0" build="allAtOnce"/>
      <p:bldP spid="8" grpId="0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143000"/>
            <a:ext cx="7696200" cy="4593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695325"/>
            <a:ext cx="6924675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2752725"/>
            <a:ext cx="7058025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457200"/>
            <a:ext cx="7344253" cy="581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Регулярные выражения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056507" y="1597223"/>
            <a:ext cx="1706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http://regex101.com</a:t>
            </a:r>
            <a:endParaRPr lang="ru-RU" sz="1400" dirty="0"/>
          </a:p>
        </p:txBody>
      </p:sp>
      <p:pic>
        <p:nvPicPr>
          <p:cNvPr id="4098" name="Picture 2" descr="регулярное выражени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990600"/>
            <a:ext cx="4017488" cy="2390776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457200" y="3429000"/>
            <a:ext cx="8305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u="sng" dirty="0" smtClean="0">
                <a:hlinkClick r:id="rId3"/>
              </a:rPr>
              <a:t>Регулярное выражение</a:t>
            </a:r>
            <a:r>
              <a:rPr lang="ru-RU" dirty="0" smtClean="0"/>
              <a:t> — это маска или образец последовательности символов. Они используются для поиска и изменения подстрок в тексте. В качестве примеров типичных задач, которые решаются с использованием регулярных выражений, можно привести:</a:t>
            </a:r>
            <a:endParaRPr lang="en-US" dirty="0" smtClean="0"/>
          </a:p>
          <a:p>
            <a:pPr fontAlgn="base"/>
            <a:endParaRPr lang="ru-RU" dirty="0" smtClean="0"/>
          </a:p>
          <a:p>
            <a:pPr fontAlgn="base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ru-RU" dirty="0" smtClean="0"/>
              <a:t>валидация строки которая должна представлять собой ip адрес, email или логин</a:t>
            </a:r>
          </a:p>
          <a:p>
            <a:pPr fontAlgn="base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ru-RU" dirty="0" smtClean="0"/>
              <a:t>замена устаревшего названия на новое</a:t>
            </a:r>
          </a:p>
          <a:p>
            <a:pPr fontAlgn="base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ru-RU" dirty="0" smtClean="0"/>
              <a:t>подсчет того, сколько раз некоторая конструкция встречается в тексте</a:t>
            </a:r>
          </a:p>
          <a:p>
            <a:pPr fontAlgn="base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ru-RU" dirty="0" smtClean="0"/>
              <a:t>нахождение в директории файлов с определенным расширением, например, txt</a:t>
            </a:r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0" y="6550223"/>
            <a:ext cx="5486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http://www.friendlyfunction.com/ru/using-regular-expressions-java/</a:t>
            </a:r>
            <a:endParaRPr lang="ru-RU" sz="1400" dirty="0"/>
          </a:p>
        </p:txBody>
      </p:sp>
      <p:sp>
        <p:nvSpPr>
          <p:cNvPr id="9" name="Rectangle 8"/>
          <p:cNvSpPr/>
          <p:nvPr/>
        </p:nvSpPr>
        <p:spPr>
          <a:xfrm>
            <a:off x="5486400" y="1295400"/>
            <a:ext cx="32850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http://www.dotnetperls.com/regex-match</a:t>
            </a:r>
            <a:endParaRPr lang="ru-RU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Регулярные выражения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76400" y="1600200"/>
          <a:ext cx="6096000" cy="3296242"/>
        </p:xfrm>
        <a:graphic>
          <a:graphicData uri="http://schemas.openxmlformats.org/drawingml/2006/table">
            <a:tbl>
              <a:tblPr/>
              <a:tblGrid>
                <a:gridCol w="1752600"/>
                <a:gridCol w="4343400"/>
              </a:tblGrid>
              <a:tr h="396373">
                <a:tc>
                  <a:txBody>
                    <a:bodyPr/>
                    <a:lstStyle/>
                    <a:p>
                      <a:pPr algn="l" fontAlgn="b"/>
                      <a:r>
                        <a:rPr lang="ru-RU" sz="1700" b="1" dirty="0">
                          <a:solidFill>
                            <a:srgbClr val="FFFFFF"/>
                          </a:solidFill>
                        </a:rPr>
                        <a:t>выражение</a:t>
                      </a:r>
                    </a:p>
                  </a:txBody>
                  <a:tcPr marL="70781" marR="70781" marT="70781" marB="70781"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700" b="1">
                          <a:solidFill>
                            <a:srgbClr val="FFFFFF"/>
                          </a:solidFill>
                        </a:rPr>
                        <a:t>значение</a:t>
                      </a:r>
                    </a:p>
                  </a:txBody>
                  <a:tcPr marL="70781" marR="70781" marT="70781" marB="70781"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396373">
                <a:tc>
                  <a:txBody>
                    <a:bodyPr/>
                    <a:lstStyle/>
                    <a:p>
                      <a:pPr algn="l" fontAlgn="t"/>
                      <a:r>
                        <a:rPr lang="ru-RU" sz="1700"/>
                        <a:t>.</a:t>
                      </a:r>
                    </a:p>
                  </a:txBody>
                  <a:tcPr marL="70781" marR="70781" marT="70781" marB="70781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700"/>
                        <a:t>любой символ</a:t>
                      </a:r>
                    </a:p>
                  </a:txBody>
                  <a:tcPr marL="70781" marR="70781" marT="70781" marB="70781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373">
                <a:tc>
                  <a:txBody>
                    <a:bodyPr/>
                    <a:lstStyle/>
                    <a:p>
                      <a:pPr algn="l" fontAlgn="t"/>
                      <a:r>
                        <a:rPr lang="ru-RU" sz="1700" dirty="0"/>
                        <a:t>аб</a:t>
                      </a:r>
                    </a:p>
                  </a:txBody>
                  <a:tcPr marL="70781" marR="70781" marT="70781" marB="70781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700"/>
                        <a:t>последовательность символов</a:t>
                      </a:r>
                    </a:p>
                  </a:txBody>
                  <a:tcPr marL="70781" marR="70781" marT="70781" marB="70781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373">
                <a:tc>
                  <a:txBody>
                    <a:bodyPr/>
                    <a:lstStyle/>
                    <a:p>
                      <a:pPr algn="l" fontAlgn="t"/>
                      <a:r>
                        <a:rPr lang="ru-RU" sz="1700" dirty="0"/>
                        <a:t>а|б</a:t>
                      </a:r>
                    </a:p>
                  </a:txBody>
                  <a:tcPr marL="70781" marR="70781" marT="70781" marB="70781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700"/>
                        <a:t>любой из символов</a:t>
                      </a:r>
                    </a:p>
                  </a:txBody>
                  <a:tcPr marL="70781" marR="70781" marT="70781" marB="70781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373">
                <a:tc>
                  <a:txBody>
                    <a:bodyPr/>
                    <a:lstStyle/>
                    <a:p>
                      <a:pPr algn="l" fontAlgn="t"/>
                      <a:r>
                        <a:rPr lang="ru-RU" sz="1700" dirty="0">
                          <a:solidFill>
                            <a:schemeClr val="tx1"/>
                          </a:solidFill>
                        </a:rPr>
                        <a:t>[абв]</a:t>
                      </a:r>
                    </a:p>
                  </a:txBody>
                  <a:tcPr marL="70781" marR="70781" marT="70781" marB="70781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700" dirty="0">
                          <a:solidFill>
                            <a:schemeClr val="tx1"/>
                          </a:solidFill>
                        </a:rPr>
                        <a:t>любое из значений в списке</a:t>
                      </a:r>
                    </a:p>
                  </a:txBody>
                  <a:tcPr marL="70781" marR="70781" marT="70781" marB="70781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373">
                <a:tc>
                  <a:txBody>
                    <a:bodyPr/>
                    <a:lstStyle/>
                    <a:p>
                      <a:pPr algn="l" fontAlgn="t"/>
                      <a:r>
                        <a:rPr lang="ru-RU" sz="1700"/>
                        <a:t>[^абв]</a:t>
                      </a:r>
                    </a:p>
                  </a:txBody>
                  <a:tcPr marL="70781" marR="70781" marT="70781" marB="70781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700" dirty="0"/>
                        <a:t>все, кроме значений в списке</a:t>
                      </a:r>
                    </a:p>
                  </a:txBody>
                  <a:tcPr marL="70781" marR="70781" marT="70781" marB="70781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748">
                <a:tc>
                  <a:txBody>
                    <a:bodyPr/>
                    <a:lstStyle/>
                    <a:p>
                      <a:pPr algn="l" fontAlgn="t"/>
                      <a:r>
                        <a:rPr lang="ru-RU" sz="1700" dirty="0"/>
                        <a:t>[а-г]</a:t>
                      </a:r>
                    </a:p>
                  </a:txBody>
                  <a:tcPr marL="70781" marR="70781" marT="70781" marB="70781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700" dirty="0"/>
                        <a:t>любое из значений в промежутке</a:t>
                      </a:r>
                    </a:p>
                  </a:txBody>
                  <a:tcPr marL="70781" marR="70781" marT="70781" marB="70781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373">
                <a:tc>
                  <a:txBody>
                    <a:bodyPr/>
                    <a:lstStyle/>
                    <a:p>
                      <a:pPr algn="l" fontAlgn="t"/>
                      <a:r>
                        <a:rPr lang="ru-RU" sz="1700" dirty="0"/>
                        <a:t>[а-гА-Г]</a:t>
                      </a:r>
                    </a:p>
                  </a:txBody>
                  <a:tcPr marL="70781" marR="70781" marT="70781" marB="70781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700" dirty="0"/>
                        <a:t>любой из промежутков</a:t>
                      </a:r>
                    </a:p>
                  </a:txBody>
                  <a:tcPr marL="70781" marR="70781" marT="70781" marB="70781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733800" y="5943600"/>
            <a:ext cx="228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\ * + ? | { [ () ^ $ . #</a:t>
            </a:r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1524000" y="5486400"/>
            <a:ext cx="632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Эти  символы должны предваряться символом «</a:t>
            </a:r>
            <a:r>
              <a:rPr lang="en-US" dirty="0" smtClean="0"/>
              <a:t>\</a:t>
            </a:r>
            <a:r>
              <a:rPr lang="ru-RU" dirty="0" smtClean="0"/>
              <a:t>» в регулярке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7" grpId="0" build="allAtOnce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Регулярные выражения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381000" y="2133600"/>
            <a:ext cx="8610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Regex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RegExp =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Regex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@"(U|u)ser[1-5]"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</a:p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string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test =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"user2,   Uuser7 uUser3     'user4'  usr2"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foreach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Match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match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RegExp.Matches(test) )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				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.WriteLine(match);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// user2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// User3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// user4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Регулярные выражения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76400" y="1600200"/>
          <a:ext cx="6019800" cy="4293788"/>
        </p:xfrm>
        <a:graphic>
          <a:graphicData uri="http://schemas.openxmlformats.org/drawingml/2006/table">
            <a:tbl>
              <a:tblPr/>
              <a:tblGrid>
                <a:gridCol w="1524000"/>
                <a:gridCol w="4495800"/>
              </a:tblGrid>
              <a:tr h="360672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dirty="0">
                          <a:solidFill>
                            <a:srgbClr val="FFFFFF"/>
                          </a:solidFill>
                        </a:rPr>
                        <a:t>выражение</a:t>
                      </a:r>
                    </a:p>
                  </a:txBody>
                  <a:tcPr marL="45561" marR="45561" marT="45561" marB="45561"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dirty="0">
                          <a:solidFill>
                            <a:srgbClr val="FFFFFF"/>
                          </a:solidFill>
                        </a:rPr>
                        <a:t>значение</a:t>
                      </a:r>
                    </a:p>
                  </a:txBody>
                  <a:tcPr marL="45561" marR="45561" marT="45561" marB="45561"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422954"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/>
                        <a:t>^выражение</a:t>
                      </a:r>
                    </a:p>
                  </a:txBody>
                  <a:tcPr marL="45561" marR="45561" marT="45561" marB="45561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/>
                        <a:t>начало строки</a:t>
                      </a:r>
                    </a:p>
                  </a:txBody>
                  <a:tcPr marL="45561" marR="45561" marT="45561" marB="45561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194"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/>
                        <a:t>выражение$</a:t>
                      </a:r>
                    </a:p>
                  </a:txBody>
                  <a:tcPr marL="45561" marR="45561" marT="45561" marB="45561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/>
                        <a:t>конец строки</a:t>
                      </a:r>
                    </a:p>
                  </a:txBody>
                  <a:tcPr marL="45561" marR="45561" marT="45561" marB="45561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19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/>
                        <a:t>\b</a:t>
                      </a:r>
                      <a:endParaRPr lang="ru-RU" sz="1600" dirty="0"/>
                    </a:p>
                  </a:txBody>
                  <a:tcPr marL="45561" marR="45561" marT="45561" marB="45561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 smtClean="0"/>
                        <a:t>граница</a:t>
                      </a:r>
                      <a:r>
                        <a:rPr lang="ru-RU" sz="1600" baseline="0" dirty="0" smtClean="0"/>
                        <a:t> слова</a:t>
                      </a:r>
                      <a:endParaRPr lang="ru-RU" sz="1600" dirty="0"/>
                    </a:p>
                  </a:txBody>
                  <a:tcPr marL="45561" marR="45561" marT="45561" marB="45561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194"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 smtClean="0"/>
                        <a:t>(</a:t>
                      </a:r>
                      <a:r>
                        <a:rPr lang="en-US" sz="1600" dirty="0" smtClean="0"/>
                        <a:t>?</a:t>
                      </a:r>
                      <a:r>
                        <a:rPr lang="en-US" sz="1600" dirty="0" err="1" smtClean="0"/>
                        <a:t>i</a:t>
                      </a:r>
                      <a:r>
                        <a:rPr lang="ru-RU" sz="1600" dirty="0" smtClean="0"/>
                        <a:t>)</a:t>
                      </a:r>
                      <a:endParaRPr lang="ru-RU" sz="1600" dirty="0"/>
                    </a:p>
                  </a:txBody>
                  <a:tcPr marL="45561" marR="45561" marT="45561" marB="45561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 smtClean="0"/>
                        <a:t>игнорировать</a:t>
                      </a:r>
                      <a:r>
                        <a:rPr lang="ru-RU" sz="1600" baseline="0" dirty="0" smtClean="0"/>
                        <a:t> различия в регистре</a:t>
                      </a:r>
                      <a:endParaRPr lang="ru-RU" sz="1600" dirty="0"/>
                    </a:p>
                  </a:txBody>
                  <a:tcPr marL="45561" marR="45561" marT="45561" marB="45561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19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/>
                        <a:t>\d</a:t>
                      </a:r>
                    </a:p>
                  </a:txBody>
                  <a:tcPr marL="45561" marR="45561" marT="45561" marB="45561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/>
                        <a:t>цифра</a:t>
                      </a:r>
                    </a:p>
                  </a:txBody>
                  <a:tcPr marL="45561" marR="45561" marT="45561" marB="45561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19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/>
                        <a:t>\D</a:t>
                      </a:r>
                    </a:p>
                  </a:txBody>
                  <a:tcPr marL="45561" marR="45561" marT="45561" marB="45561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/>
                        <a:t>все, кроме цифр</a:t>
                      </a:r>
                    </a:p>
                  </a:txBody>
                  <a:tcPr marL="45561" marR="45561" marT="45561" marB="45561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43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/>
                        <a:t>\s</a:t>
                      </a:r>
                    </a:p>
                  </a:txBody>
                  <a:tcPr marL="45561" marR="45561" marT="45561" marB="45561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/>
                        <a:t>пробельный символ, эквивалентно [\</a:t>
                      </a:r>
                      <a:r>
                        <a:rPr lang="en-US" sz="1600" dirty="0"/>
                        <a:t>t\n\x0B\f\r]</a:t>
                      </a:r>
                    </a:p>
                  </a:txBody>
                  <a:tcPr marL="45561" marR="45561" marT="45561" marB="45561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43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/>
                        <a:t>\S</a:t>
                      </a:r>
                    </a:p>
                  </a:txBody>
                  <a:tcPr marL="45561" marR="45561" marT="45561" marB="45561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/>
                        <a:t>все, кробе пробельных символов</a:t>
                      </a:r>
                    </a:p>
                  </a:txBody>
                  <a:tcPr marL="45561" marR="45561" marT="45561" marB="45561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12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/>
                        <a:t>\w</a:t>
                      </a:r>
                      <a:endParaRPr lang="en-US" sz="1600" dirty="0"/>
                    </a:p>
                  </a:txBody>
                  <a:tcPr marL="45561" marR="45561" marT="45561" marB="45561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 smtClean="0"/>
                        <a:t>символы слов</a:t>
                      </a:r>
                      <a:endParaRPr lang="ru-RU" sz="1600" dirty="0"/>
                    </a:p>
                  </a:txBody>
                  <a:tcPr marL="45561" marR="45561" marT="45561" marB="45561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/>
                        <a:t>\W</a:t>
                      </a:r>
                      <a:endParaRPr lang="en-US" sz="1600" dirty="0"/>
                    </a:p>
                  </a:txBody>
                  <a:tcPr marL="45561" marR="45561" marT="45561" marB="45561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 smtClean="0"/>
                        <a:t>все, кроме символов слов</a:t>
                      </a:r>
                      <a:endParaRPr lang="ru-RU" sz="1600" dirty="0"/>
                    </a:p>
                  </a:txBody>
                  <a:tcPr marL="45561" marR="45561" marT="45561" marB="45561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Регулярные выражения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1828800"/>
          <a:ext cx="6781800" cy="4061473"/>
        </p:xfrm>
        <a:graphic>
          <a:graphicData uri="http://schemas.openxmlformats.org/drawingml/2006/table">
            <a:tbl>
              <a:tblPr/>
              <a:tblGrid>
                <a:gridCol w="2712720"/>
                <a:gridCol w="4069080"/>
              </a:tblGrid>
              <a:tr h="651184">
                <a:tc>
                  <a:txBody>
                    <a:bodyPr/>
                    <a:lstStyle/>
                    <a:p>
                      <a:pPr algn="l" fontAlgn="t"/>
                      <a:r>
                        <a:rPr lang="ru-RU" sz="1700"/>
                        <a:t>выражение{количество}</a:t>
                      </a:r>
                    </a:p>
                  </a:txBody>
                  <a:tcPr marL="70781" marR="70781" marT="70781" marB="70781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700"/>
                        <a:t>сколько раз встречается, например, а{2}</a:t>
                      </a:r>
                    </a:p>
                  </a:txBody>
                  <a:tcPr marL="70781" marR="70781" marT="70781" marB="70781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651184">
                <a:tc>
                  <a:txBody>
                    <a:bodyPr/>
                    <a:lstStyle/>
                    <a:p>
                      <a:pPr algn="l" fontAlgn="t"/>
                      <a:r>
                        <a:rPr lang="ru-RU" sz="1700"/>
                        <a:t>выражение{мин,макс}</a:t>
                      </a:r>
                    </a:p>
                  </a:txBody>
                  <a:tcPr marL="70781" marR="70781" marT="70781" marB="70781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700"/>
                        <a:t>сколько раз встречается, промежуток</a:t>
                      </a:r>
                    </a:p>
                  </a:txBody>
                  <a:tcPr marL="70781" marR="70781" marT="70781" marB="70781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184">
                <a:tc>
                  <a:txBody>
                    <a:bodyPr/>
                    <a:lstStyle/>
                    <a:p>
                      <a:pPr algn="l" fontAlgn="t"/>
                      <a:r>
                        <a:rPr lang="ru-RU" sz="1700"/>
                        <a:t>выражение{мин,}</a:t>
                      </a:r>
                    </a:p>
                  </a:txBody>
                  <a:tcPr marL="70781" marR="70781" marT="70781" marB="70781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700"/>
                        <a:t>сколько раз встречается, минимум</a:t>
                      </a:r>
                    </a:p>
                  </a:txBody>
                  <a:tcPr marL="70781" marR="70781" marT="70781" marB="70781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373">
                <a:tc>
                  <a:txBody>
                    <a:bodyPr/>
                    <a:lstStyle/>
                    <a:p>
                      <a:pPr algn="l" fontAlgn="t"/>
                      <a:r>
                        <a:rPr lang="ru-RU" sz="1700"/>
                        <a:t>выражение*</a:t>
                      </a:r>
                    </a:p>
                  </a:txBody>
                  <a:tcPr marL="70781" marR="70781" marT="70781" marB="70781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700"/>
                        <a:t>0 или более раз</a:t>
                      </a:r>
                    </a:p>
                  </a:txBody>
                  <a:tcPr marL="70781" marR="70781" marT="70781" marB="70781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373">
                <a:tc>
                  <a:txBody>
                    <a:bodyPr/>
                    <a:lstStyle/>
                    <a:p>
                      <a:pPr algn="l" fontAlgn="t"/>
                      <a:r>
                        <a:rPr lang="ru-RU" sz="1700"/>
                        <a:t>выражение+</a:t>
                      </a:r>
                    </a:p>
                  </a:txBody>
                  <a:tcPr marL="70781" marR="70781" marT="70781" marB="70781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700"/>
                        <a:t>1 или более раз</a:t>
                      </a:r>
                    </a:p>
                  </a:txBody>
                  <a:tcPr marL="70781" marR="70781" marT="70781" marB="70781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373">
                <a:tc>
                  <a:txBody>
                    <a:bodyPr/>
                    <a:lstStyle/>
                    <a:p>
                      <a:pPr algn="l" fontAlgn="t"/>
                      <a:r>
                        <a:rPr lang="ru-RU" sz="1700"/>
                        <a:t>выражение?</a:t>
                      </a:r>
                    </a:p>
                  </a:txBody>
                  <a:tcPr marL="70781" marR="70781" marT="70781" marB="70781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700"/>
                        <a:t>0 или 1 раз</a:t>
                      </a:r>
                    </a:p>
                  </a:txBody>
                  <a:tcPr marL="70781" marR="70781" marT="70781" marB="70781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5995">
                <a:tc>
                  <a:txBody>
                    <a:bodyPr/>
                    <a:lstStyle/>
                    <a:p>
                      <a:pPr algn="l" fontAlgn="t"/>
                      <a:r>
                        <a:rPr lang="ru-RU" sz="1700"/>
                        <a:t>(выражение)</a:t>
                      </a:r>
                    </a:p>
                  </a:txBody>
                  <a:tcPr marL="70781" marR="70781" marT="70781" marB="70781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700" dirty="0"/>
                        <a:t>использовать группу как единое выражение, например, (аб)+</a:t>
                      </a:r>
                    </a:p>
                  </a:txBody>
                  <a:tcPr marL="70781" marR="70781" marT="70781" marB="70781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Регулярные выражения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4198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4648200"/>
            <a:ext cx="3906342" cy="128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762000" y="1981200"/>
            <a:ext cx="71628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Regex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r =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Regex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@"[+-]?\d+"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string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input =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.ReadLine();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1600" dirty="0" smtClean="0"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foreach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Match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match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r.Matches(input))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		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.WriteLine(match);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Группы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990600" y="2133600"/>
            <a:ext cx="71628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Regex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RegExp =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Regex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@"\b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(\w)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\w*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\1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\b"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);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string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test =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"mouth eye  nose,  ear  wow!"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1600" dirty="0" smtClean="0"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foreach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Match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match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RegExp.Matches(test) )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		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.WriteLine(match);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1600" dirty="0" smtClean="0"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// eye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// wow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string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876800" y="1447800"/>
            <a:ext cx="1794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Неизменяемый!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5091684" y="1752600"/>
            <a:ext cx="1385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Ссылочный!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295400" y="1524000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System.String</a:t>
            </a:r>
            <a:endParaRPr lang="ru-RU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609600" y="2895600"/>
            <a:ext cx="502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string s2 = "First Line\r\</a:t>
            </a:r>
            <a:r>
              <a:rPr lang="en-US" dirty="0" err="1" smtClean="0"/>
              <a:t>nSecond</a:t>
            </a:r>
            <a:r>
              <a:rPr lang="en-US" dirty="0" smtClean="0"/>
              <a:t> Line";</a:t>
            </a:r>
          </a:p>
          <a:p>
            <a:r>
              <a:rPr lang="en-US" dirty="0" smtClean="0"/>
              <a:t>string s3 = @"\\server\fileshare\helloworld.cs";</a:t>
            </a:r>
            <a:endParaRPr lang="ru-RU" dirty="0"/>
          </a:p>
        </p:txBody>
      </p:sp>
      <p:sp>
        <p:nvSpPr>
          <p:cNvPr id="9" name="Rectangle 8"/>
          <p:cNvSpPr/>
          <p:nvPr/>
        </p:nvSpPr>
        <p:spPr>
          <a:xfrm>
            <a:off x="609600" y="3593068"/>
            <a:ext cx="5867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Console.Write</a:t>
            </a:r>
            <a:r>
              <a:rPr lang="en-US" dirty="0" smtClean="0"/>
              <a:t> (new string ('*', 10));           // **********</a:t>
            </a:r>
            <a:endParaRPr lang="ru-RU" dirty="0"/>
          </a:p>
        </p:txBody>
      </p:sp>
      <p:sp>
        <p:nvSpPr>
          <p:cNvPr id="10" name="Rectangle 9"/>
          <p:cNvSpPr/>
          <p:nvPr/>
        </p:nvSpPr>
        <p:spPr>
          <a:xfrm>
            <a:off x="609600" y="4876800"/>
            <a:ext cx="5257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string empty = "";</a:t>
            </a:r>
          </a:p>
          <a:p>
            <a:r>
              <a:rPr lang="en-US" dirty="0" err="1" smtClean="0"/>
              <a:t>Console.WriteLine</a:t>
            </a:r>
            <a:r>
              <a:rPr lang="en-US" dirty="0" smtClean="0"/>
              <a:t> (empty == ""); // True</a:t>
            </a:r>
          </a:p>
          <a:p>
            <a:r>
              <a:rPr lang="en-US" dirty="0" err="1" smtClean="0"/>
              <a:t>Console.WriteLine</a:t>
            </a:r>
            <a:r>
              <a:rPr lang="en-US" dirty="0" smtClean="0"/>
              <a:t> (empty == </a:t>
            </a:r>
            <a:r>
              <a:rPr lang="en-US" dirty="0" err="1" smtClean="0"/>
              <a:t>string.Empty</a:t>
            </a:r>
            <a:r>
              <a:rPr lang="en-US" dirty="0" smtClean="0"/>
              <a:t>); // True</a:t>
            </a:r>
          </a:p>
          <a:p>
            <a:r>
              <a:rPr lang="en-US" dirty="0" err="1" smtClean="0"/>
              <a:t>Console.WriteLine</a:t>
            </a:r>
            <a:r>
              <a:rPr lang="en-US" dirty="0" smtClean="0"/>
              <a:t> (</a:t>
            </a:r>
            <a:r>
              <a:rPr lang="en-US" dirty="0" err="1" smtClean="0"/>
              <a:t>empty.Length</a:t>
            </a:r>
            <a:r>
              <a:rPr lang="en-US" dirty="0" smtClean="0"/>
              <a:t> == 0); // True</a:t>
            </a:r>
            <a:endParaRPr lang="ru-RU" dirty="0"/>
          </a:p>
        </p:txBody>
      </p:sp>
      <p:sp>
        <p:nvSpPr>
          <p:cNvPr id="11" name="Rectangle 10"/>
          <p:cNvSpPr/>
          <p:nvPr/>
        </p:nvSpPr>
        <p:spPr>
          <a:xfrm>
            <a:off x="838200" y="5105400"/>
            <a:ext cx="7848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string </a:t>
            </a:r>
            <a:r>
              <a:rPr lang="en-US" dirty="0" err="1" smtClean="0"/>
              <a:t>nullString</a:t>
            </a:r>
            <a:r>
              <a:rPr lang="en-US" dirty="0" smtClean="0"/>
              <a:t> = null;</a:t>
            </a:r>
          </a:p>
          <a:p>
            <a:r>
              <a:rPr lang="en-US" dirty="0" err="1" smtClean="0"/>
              <a:t>Console.WriteLine</a:t>
            </a:r>
            <a:r>
              <a:rPr lang="en-US" dirty="0" smtClean="0"/>
              <a:t> (</a:t>
            </a:r>
            <a:r>
              <a:rPr lang="en-US" dirty="0" err="1" smtClean="0"/>
              <a:t>nullString</a:t>
            </a:r>
            <a:r>
              <a:rPr lang="en-US" dirty="0" smtClean="0"/>
              <a:t> == null); 	// True</a:t>
            </a:r>
          </a:p>
          <a:p>
            <a:r>
              <a:rPr lang="en-US" dirty="0" err="1" smtClean="0"/>
              <a:t>Console.WriteLine</a:t>
            </a:r>
            <a:r>
              <a:rPr lang="en-US" dirty="0" smtClean="0"/>
              <a:t> (</a:t>
            </a:r>
            <a:r>
              <a:rPr lang="en-US" dirty="0" err="1" smtClean="0"/>
              <a:t>nullString</a:t>
            </a:r>
            <a:r>
              <a:rPr lang="en-US" dirty="0" smtClean="0"/>
              <a:t> == ""); 	// False</a:t>
            </a:r>
          </a:p>
          <a:p>
            <a:r>
              <a:rPr lang="en-US" dirty="0" err="1" smtClean="0"/>
              <a:t>Console.WriteLine</a:t>
            </a:r>
            <a:r>
              <a:rPr lang="en-US" dirty="0" smtClean="0"/>
              <a:t> (</a:t>
            </a:r>
            <a:r>
              <a:rPr lang="en-US" dirty="0" err="1" smtClean="0"/>
              <a:t>nullString.Length</a:t>
            </a:r>
            <a:r>
              <a:rPr lang="en-US" dirty="0" smtClean="0"/>
              <a:t> == 0); 	// </a:t>
            </a:r>
            <a:r>
              <a:rPr lang="en-US" dirty="0" err="1" smtClean="0"/>
              <a:t>NullReferenceException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916 0.00786 C 0.30711 0.03724 0.43507 0.06708 0.44809 0.00671 C 0.46111 -0.05367 0.29114 -0.29864 0.25781 -0.35416 C 0.22448 -0.40944 0.25069 -0.32362 0.24809 -0.3257 C 0.24548 -0.32778 0.24288 -0.3604 0.24218 -0.36734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" y="-17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2.28314E-6 C -0.0158 0.02452 -0.0316 0.04927 -0.03872 0.06038 C -0.04583 0.07148 -0.04462 0.0687 -0.0434 0.06639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" y="3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65325E-6 C -0.01719 0.03354 -0.03438 0.06731 -0.04219 0.08235 C -0.05 0.09738 -0.04879 0.09368 -0.04723 0.09044 " pathEditMode="relative" rAng="0" ptsTypes="a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" y="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Типы квантификаторов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1676400"/>
            <a:ext cx="82296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itchFamily="34" charset="0"/>
              <a:buChar char="•"/>
            </a:pPr>
            <a:r>
              <a:rPr lang="ru-RU" sz="2000" b="1" dirty="0" smtClean="0"/>
              <a:t>Жадные квантификаторы</a:t>
            </a:r>
          </a:p>
          <a:p>
            <a:pPr fontAlgn="base"/>
            <a:r>
              <a:rPr lang="ru-RU" sz="1600" dirty="0" smtClean="0"/>
              <a:t>начинают с того что сопоставляют с выражением как можно большую подстроку. Если это не приводит к успеху то они на каждом следующем шаге уменьшают свой аппетит. Жадность является состоянием по умолчанию для квантификаторов, поэтому нам не нужно её специально указывать.</a:t>
            </a:r>
          </a:p>
          <a:p>
            <a:pPr fontAlgn="base"/>
            <a:endParaRPr lang="ru-RU" sz="1600" dirty="0" smtClean="0"/>
          </a:p>
          <a:p>
            <a:pPr fontAlgn="base">
              <a:buFont typeface="Arial" pitchFamily="34" charset="0"/>
              <a:buChar char="•"/>
            </a:pPr>
            <a:r>
              <a:rPr lang="ru-RU" sz="2000" b="1" dirty="0" smtClean="0"/>
              <a:t>Ленивые квантификаторы</a:t>
            </a:r>
          </a:p>
          <a:p>
            <a:pPr fontAlgn="base"/>
            <a:r>
              <a:rPr lang="ru-RU" sz="1600" dirty="0" smtClean="0"/>
              <a:t>начинают с как можно меньшей подстроки, постепенно увеличивая её пока не добьются успеха. Для их обозначения используется символ «?» после квантификатора, например, «выражение*?» или «выражение{3}?».</a:t>
            </a:r>
          </a:p>
          <a:p>
            <a:pPr fontAlgn="base"/>
            <a:endParaRPr lang="ru-RU" sz="1600" dirty="0" smtClean="0"/>
          </a:p>
          <a:p>
            <a:pPr fontAlgn="base">
              <a:buFont typeface="Arial" pitchFamily="34" charset="0"/>
              <a:buChar char="•"/>
            </a:pPr>
            <a:r>
              <a:rPr lang="ru-RU" sz="2000" b="1" dirty="0" smtClean="0"/>
              <a:t>Cобственнические квантификаторы</a:t>
            </a:r>
          </a:p>
          <a:p>
            <a:pPr fontAlgn="base"/>
            <a:r>
              <a:rPr lang="ru-RU" sz="1600" dirty="0" smtClean="0"/>
              <a:t>как и жадные начинают с наибольшей подстроки, но, в отличии от жадных, на этом и заканчивают. Если сопоставление с наибольшей подстрокой не привело к разрешению регулярного выражения то возвращается несовпадение. Cобственнические квантификаторы обозначаются с помощью символа «+», например, «выражение++» или «выражение{1,2}+»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Типы квантификаторов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1000" y="1447800"/>
            <a:ext cx="85344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Пусть у нас есть строка «00183295200».</a:t>
            </a:r>
          </a:p>
          <a:p>
            <a:r>
              <a:rPr lang="ru-RU" sz="1600" dirty="0" smtClean="0"/>
              <a:t>Рассмотрим регулярное выражение «.*00″, оно использует жадный квантификатор и найдет в нашей подстроку являющуюся всей строкой, т.е. «00183295200».</a:t>
            </a:r>
          </a:p>
          <a:p>
            <a:endParaRPr lang="ru-RU" sz="1600" dirty="0" smtClean="0"/>
          </a:p>
          <a:p>
            <a:r>
              <a:rPr lang="ru-RU" sz="1600" dirty="0" smtClean="0"/>
              <a:t>Ленивое регулярное выражение «.*?00″ сначала вернет «00», а затем и всю строку.</a:t>
            </a:r>
          </a:p>
          <a:p>
            <a:endParaRPr lang="ru-RU" sz="1600" dirty="0" smtClean="0"/>
          </a:p>
          <a:p>
            <a:r>
              <a:rPr lang="ru-RU" sz="1600" i="1" dirty="0" smtClean="0"/>
              <a:t>Собственническое же выражение «.*+00″ не вернет вообще ничего, «.*» заберет все символы и «00» сопоставить не удастся. С</a:t>
            </a:r>
            <a:r>
              <a:rPr lang="en-US" sz="1600" i="1" dirty="0" smtClean="0"/>
              <a:t>#.NET </a:t>
            </a:r>
            <a:r>
              <a:rPr lang="ru-RU" sz="1600" i="1" dirty="0" smtClean="0"/>
              <a:t>НЕ ПОДДЕРЖИВАЕТ</a:t>
            </a:r>
            <a:r>
              <a:rPr lang="en-US" sz="1600" i="1" dirty="0" smtClean="0"/>
              <a:t> </a:t>
            </a:r>
            <a:r>
              <a:rPr lang="ru-RU" sz="1600" i="1" dirty="0" smtClean="0"/>
              <a:t>ТАКИЕ ТИПЫ!</a:t>
            </a:r>
            <a:endParaRPr lang="ru-RU" sz="1600" i="1" dirty="0"/>
          </a:p>
        </p:txBody>
      </p:sp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2200" y="4721469"/>
            <a:ext cx="2448838" cy="1145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381000" y="3875544"/>
            <a:ext cx="55626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88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string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str =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"00183295200"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</a:p>
          <a:p>
            <a:pPr marR="0" lvl="0" indent="88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R="0" lvl="0" indent="88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Regex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r1 =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Regex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@".*00"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);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R="0" lvl="0" indent="88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Regex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r2 =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Regex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@".*?00"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);</a:t>
            </a:r>
          </a:p>
          <a:p>
            <a:pPr marR="0" lvl="0" indent="88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R="0" lvl="0" indent="88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.WriteLine(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"Жадный результат:"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);</a:t>
            </a:r>
            <a:endParaRPr lang="ru-RU" sz="1400" dirty="0" smtClean="0"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R="0" lvl="0" indent="88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foreach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Match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match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r1.Matches(str))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R="0" lvl="0" indent="88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        Console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.WriteLine(match);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R="0" lvl="0" indent="88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rgbClr val="2B91AF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R="0" lvl="0" indent="88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.WriteLine(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"Ленивый результат:"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);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R="0" lvl="0" indent="88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foreach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Match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match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r2.Matches(str))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R="0" lvl="0" indent="88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.WriteLine(match);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8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Доступ</a:t>
            </a:r>
            <a:r>
              <a:rPr kumimoji="0" lang="ru-RU" sz="39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 к символам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133600" y="2133600"/>
            <a:ext cx="5410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string </a:t>
            </a:r>
            <a:r>
              <a:rPr lang="en-US" dirty="0" err="1" smtClean="0"/>
              <a:t>str</a:t>
            </a:r>
            <a:r>
              <a:rPr lang="en-US" dirty="0" smtClean="0"/>
              <a:t> = "</a:t>
            </a:r>
            <a:r>
              <a:rPr lang="en-US" dirty="0" err="1" smtClean="0"/>
              <a:t>abcde</a:t>
            </a:r>
            <a:r>
              <a:rPr lang="en-US" dirty="0" smtClean="0"/>
              <a:t>";</a:t>
            </a:r>
            <a:endParaRPr lang="ru-RU" dirty="0" smtClean="0"/>
          </a:p>
          <a:p>
            <a:endParaRPr lang="en-US" dirty="0" smtClean="0"/>
          </a:p>
          <a:p>
            <a:r>
              <a:rPr lang="en-US" dirty="0" smtClean="0"/>
              <a:t>char letter = </a:t>
            </a:r>
            <a:r>
              <a:rPr lang="en-US" dirty="0" err="1" smtClean="0"/>
              <a:t>str</a:t>
            </a:r>
            <a:r>
              <a:rPr lang="en-US" dirty="0" smtClean="0"/>
              <a:t>[1]; </a:t>
            </a:r>
            <a:r>
              <a:rPr lang="ru-RU" dirty="0" smtClean="0"/>
              <a:t>		</a:t>
            </a:r>
            <a:r>
              <a:rPr lang="en-US" dirty="0" smtClean="0"/>
              <a:t>// letter == 'b'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2057400" y="4343400"/>
            <a:ext cx="5257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foreach</a:t>
            </a:r>
            <a:r>
              <a:rPr lang="en-US" dirty="0" smtClean="0"/>
              <a:t> (char c in "123")</a:t>
            </a:r>
            <a:endParaRPr lang="ru-RU" dirty="0" smtClean="0"/>
          </a:p>
          <a:p>
            <a:r>
              <a:rPr lang="ru-RU" dirty="0" smtClean="0"/>
              <a:t>	</a:t>
            </a:r>
            <a:r>
              <a:rPr lang="en-US" dirty="0" err="1" smtClean="0"/>
              <a:t>Console.Write</a:t>
            </a:r>
            <a:r>
              <a:rPr lang="en-US" dirty="0" smtClean="0"/>
              <a:t> (c + ","); </a:t>
            </a:r>
            <a:r>
              <a:rPr lang="ru-RU" dirty="0" smtClean="0"/>
              <a:t>	</a:t>
            </a:r>
            <a:r>
              <a:rPr lang="en-US" dirty="0" smtClean="0"/>
              <a:t>// 1,2,3,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Char []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0" y="1600201"/>
            <a:ext cx="4572000" cy="381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string </a:t>
            </a:r>
            <a:r>
              <a:rPr lang="en-US" dirty="0" err="1" smtClean="0"/>
              <a:t>helloString</a:t>
            </a:r>
            <a:r>
              <a:rPr lang="en-US" dirty="0" smtClean="0"/>
              <a:t> = "Hello";</a:t>
            </a:r>
          </a:p>
          <a:p>
            <a:r>
              <a:rPr lang="en-US" dirty="0" smtClean="0"/>
              <a:t>char[] ca = </a:t>
            </a:r>
            <a:r>
              <a:rPr lang="en-US" dirty="0" err="1" smtClean="0"/>
              <a:t>helloString.ToCharArray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//char[] ca = "</a:t>
            </a:r>
            <a:r>
              <a:rPr lang="en-US" dirty="0" err="1" smtClean="0">
                <a:solidFill>
                  <a:srgbClr val="00B050"/>
                </a:solidFill>
              </a:rPr>
              <a:t>Hello".ToCharArray</a:t>
            </a:r>
            <a:r>
              <a:rPr lang="en-US" dirty="0" smtClean="0">
                <a:solidFill>
                  <a:srgbClr val="00B050"/>
                </a:solidFill>
              </a:rPr>
              <a:t>();</a:t>
            </a:r>
            <a:endParaRPr lang="ru-RU" dirty="0" smtClean="0">
              <a:solidFill>
                <a:srgbClr val="00B050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string s = new string (ca); </a:t>
            </a:r>
            <a:r>
              <a:rPr lang="ru-RU" dirty="0" smtClean="0"/>
              <a:t>             </a:t>
            </a:r>
            <a:r>
              <a:rPr lang="en-US" dirty="0" smtClean="0">
                <a:solidFill>
                  <a:srgbClr val="00B050"/>
                </a:solidFill>
              </a:rPr>
              <a:t>// s = "Hello"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62200" y="3469481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H</a:t>
            </a:r>
            <a:endParaRPr lang="ru-RU" sz="4000" dirty="0"/>
          </a:p>
        </p:txBody>
      </p:sp>
      <p:sp>
        <p:nvSpPr>
          <p:cNvPr id="7" name="Rectangle 6"/>
          <p:cNvSpPr/>
          <p:nvPr/>
        </p:nvSpPr>
        <p:spPr>
          <a:xfrm>
            <a:off x="3124200" y="3469481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e</a:t>
            </a:r>
            <a:endParaRPr lang="ru-RU" sz="4000" dirty="0"/>
          </a:p>
        </p:txBody>
      </p:sp>
      <p:sp>
        <p:nvSpPr>
          <p:cNvPr id="8" name="Rectangle 7"/>
          <p:cNvSpPr/>
          <p:nvPr/>
        </p:nvSpPr>
        <p:spPr>
          <a:xfrm>
            <a:off x="3886200" y="3469481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l</a:t>
            </a:r>
            <a:endParaRPr lang="ru-RU" sz="4000" dirty="0"/>
          </a:p>
        </p:txBody>
      </p:sp>
      <p:sp>
        <p:nvSpPr>
          <p:cNvPr id="9" name="Rectangle 8"/>
          <p:cNvSpPr/>
          <p:nvPr/>
        </p:nvSpPr>
        <p:spPr>
          <a:xfrm>
            <a:off x="4648200" y="3469481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l</a:t>
            </a:r>
            <a:endParaRPr lang="ru-RU" sz="4000" dirty="0"/>
          </a:p>
        </p:txBody>
      </p:sp>
      <p:sp>
        <p:nvSpPr>
          <p:cNvPr id="10" name="Rectangle 9"/>
          <p:cNvSpPr/>
          <p:nvPr/>
        </p:nvSpPr>
        <p:spPr>
          <a:xfrm>
            <a:off x="5410200" y="3469481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o</a:t>
            </a:r>
            <a:endParaRPr lang="ru-RU" sz="4000" dirty="0"/>
          </a:p>
        </p:txBody>
      </p:sp>
      <p:cxnSp>
        <p:nvCxnSpPr>
          <p:cNvPr id="15" name="Straight Arrow Connector 14"/>
          <p:cNvCxnSpPr>
            <a:endCxn id="10" idx="0"/>
          </p:cNvCxnSpPr>
          <p:nvPr/>
        </p:nvCxnSpPr>
        <p:spPr>
          <a:xfrm rot="10800000" flipV="1">
            <a:off x="5791200" y="2859881"/>
            <a:ext cx="1752600" cy="609600"/>
          </a:xfrm>
          <a:prstGeom prst="straightConnector1">
            <a:avLst/>
          </a:prstGeom>
          <a:ln w="158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96200" y="2555081"/>
            <a:ext cx="64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ca[4]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Char []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38400" y="32766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H</a:t>
            </a:r>
            <a:endParaRPr lang="ru-RU" sz="4000" dirty="0"/>
          </a:p>
        </p:txBody>
      </p:sp>
      <p:sp>
        <p:nvSpPr>
          <p:cNvPr id="7" name="Rectangle 6"/>
          <p:cNvSpPr/>
          <p:nvPr/>
        </p:nvSpPr>
        <p:spPr>
          <a:xfrm>
            <a:off x="3200400" y="32766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e</a:t>
            </a:r>
            <a:endParaRPr lang="ru-RU" sz="4000" dirty="0"/>
          </a:p>
        </p:txBody>
      </p:sp>
      <p:sp>
        <p:nvSpPr>
          <p:cNvPr id="8" name="Rectangle 7"/>
          <p:cNvSpPr/>
          <p:nvPr/>
        </p:nvSpPr>
        <p:spPr>
          <a:xfrm>
            <a:off x="3962400" y="32766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l</a:t>
            </a:r>
            <a:endParaRPr lang="ru-RU" sz="4000" dirty="0"/>
          </a:p>
        </p:txBody>
      </p:sp>
      <p:sp>
        <p:nvSpPr>
          <p:cNvPr id="9" name="Rectangle 8"/>
          <p:cNvSpPr/>
          <p:nvPr/>
        </p:nvSpPr>
        <p:spPr>
          <a:xfrm>
            <a:off x="4724400" y="32766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l</a:t>
            </a:r>
            <a:endParaRPr lang="ru-RU" sz="4000" dirty="0"/>
          </a:p>
        </p:txBody>
      </p:sp>
      <p:sp>
        <p:nvSpPr>
          <p:cNvPr id="10" name="Rectangle 9"/>
          <p:cNvSpPr/>
          <p:nvPr/>
        </p:nvSpPr>
        <p:spPr>
          <a:xfrm>
            <a:off x="5486400" y="32766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o</a:t>
            </a:r>
            <a:endParaRPr lang="ru-RU" sz="4000" dirty="0"/>
          </a:p>
        </p:txBody>
      </p:sp>
      <p:cxnSp>
        <p:nvCxnSpPr>
          <p:cNvPr id="15" name="Straight Arrow Connector 14"/>
          <p:cNvCxnSpPr>
            <a:endCxn id="10" idx="0"/>
          </p:cNvCxnSpPr>
          <p:nvPr/>
        </p:nvCxnSpPr>
        <p:spPr>
          <a:xfrm rot="10800000" flipV="1">
            <a:off x="5867400" y="2667000"/>
            <a:ext cx="1752600" cy="609600"/>
          </a:xfrm>
          <a:prstGeom prst="straightConnector1">
            <a:avLst/>
          </a:prstGeom>
          <a:ln w="158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772400" y="2362200"/>
            <a:ext cx="64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ca[4]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563" y="2286000"/>
            <a:ext cx="85248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Тип </a:t>
            </a:r>
            <a:r>
              <a:rPr kumimoji="0" lang="en-US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char </a:t>
            </a: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не так-то прост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43000" y="2743200"/>
            <a:ext cx="7010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Console.WriteLine</a:t>
            </a:r>
            <a:r>
              <a:rPr lang="en-US" dirty="0" smtClean="0"/>
              <a:t> (</a:t>
            </a:r>
            <a:r>
              <a:rPr lang="en-US" dirty="0" err="1" smtClean="0"/>
              <a:t>char.ToUpper</a:t>
            </a:r>
            <a:r>
              <a:rPr lang="en-US" dirty="0" smtClean="0"/>
              <a:t> ('c')); 			// C</a:t>
            </a:r>
          </a:p>
          <a:p>
            <a:endParaRPr lang="en-US" dirty="0" smtClean="0"/>
          </a:p>
          <a:p>
            <a:r>
              <a:rPr lang="en-US" dirty="0" err="1" smtClean="0"/>
              <a:t>Console.WriteLine</a:t>
            </a:r>
            <a:r>
              <a:rPr lang="en-US" dirty="0" smtClean="0"/>
              <a:t> (</a:t>
            </a:r>
            <a:r>
              <a:rPr lang="en-US" dirty="0" err="1" smtClean="0"/>
              <a:t>System.Char.IsWhiteSpace</a:t>
            </a:r>
            <a:r>
              <a:rPr lang="en-US" dirty="0" smtClean="0"/>
              <a:t> ('\t')); 	// True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1143000" y="3810000"/>
            <a:ext cx="731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Console.WriteLine</a:t>
            </a:r>
            <a:r>
              <a:rPr lang="en-US" dirty="0" smtClean="0"/>
              <a:t> (</a:t>
            </a:r>
            <a:r>
              <a:rPr lang="en-US" dirty="0" err="1" smtClean="0"/>
              <a:t>char.ToUpperInvariant</a:t>
            </a:r>
            <a:r>
              <a:rPr lang="en-US" dirty="0" smtClean="0"/>
              <a:t> (‘t')); 		// T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867400" y="5181600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System.Char</a:t>
            </a:r>
            <a:endParaRPr lang="ru-RU" sz="2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Тип </a:t>
            </a:r>
            <a:r>
              <a:rPr kumimoji="0" lang="en-US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char </a:t>
            </a: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не так-то прост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219200"/>
            <a:ext cx="5486400" cy="493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304800" y="381000"/>
            <a:ext cx="8610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Конкатенирование строк (сцепление)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438400"/>
            <a:ext cx="8288866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4933</TotalTime>
  <Words>1166</Words>
  <Application>Microsoft Office PowerPoint</Application>
  <PresentationFormat>Экран (4:3)</PresentationFormat>
  <Paragraphs>308</Paragraphs>
  <Slides>31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2" baseType="lpstr">
      <vt:lpstr>Office Theme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Дмитрий</cp:lastModifiedBy>
  <cp:revision>476</cp:revision>
  <dcterms:created xsi:type="dcterms:W3CDTF">2006-08-16T00:00:00Z</dcterms:created>
  <dcterms:modified xsi:type="dcterms:W3CDTF">2016-12-21T19:13:06Z</dcterms:modified>
</cp:coreProperties>
</file>