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82" r:id="rId2"/>
    <p:sldId id="308" r:id="rId3"/>
    <p:sldId id="309" r:id="rId4"/>
    <p:sldId id="310" r:id="rId5"/>
    <p:sldId id="311" r:id="rId6"/>
    <p:sldId id="315" r:id="rId7"/>
    <p:sldId id="313" r:id="rId8"/>
    <p:sldId id="317" r:id="rId9"/>
    <p:sldId id="318" r:id="rId10"/>
    <p:sldId id="320" r:id="rId11"/>
    <p:sldId id="321" r:id="rId12"/>
    <p:sldId id="316" r:id="rId13"/>
    <p:sldId id="319" r:id="rId14"/>
    <p:sldId id="312" r:id="rId15"/>
    <p:sldId id="322" r:id="rId16"/>
    <p:sldId id="314" r:id="rId17"/>
    <p:sldId id="325" r:id="rId18"/>
    <p:sldId id="323" r:id="rId19"/>
    <p:sldId id="326" r:id="rId20"/>
    <p:sldId id="324" r:id="rId21"/>
    <p:sldId id="327" r:id="rId22"/>
    <p:sldId id="328" r:id="rId23"/>
    <p:sldId id="330" r:id="rId24"/>
    <p:sldId id="331" r:id="rId25"/>
    <p:sldId id="329" r:id="rId26"/>
    <p:sldId id="332" r:id="rId27"/>
    <p:sldId id="33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099" autoAdjust="0"/>
    <p:restoredTop sz="94624" autoAdjust="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CBD47-ACB8-44C4-830A-17F6F96AE595}" type="datetimeFigureOut">
              <a:rPr lang="ru-RU" smtClean="0"/>
              <a:pPr/>
              <a:t>17.02.2015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139EFB-DE11-4798-80C8-CB55D856FF8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49D1-18BD-418B-B696-B5187668C566}" type="datetime1">
              <a:rPr lang="en-US" smtClean="0"/>
              <a:pPr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97E9-E938-42E8-AAEF-9F86B385D060}" type="datetime1">
              <a:rPr lang="en-US" smtClean="0"/>
              <a:pPr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92B0-2A11-4865-8C76-A2B164AC7F4E}" type="datetime1">
              <a:rPr lang="en-US" smtClean="0"/>
              <a:pPr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4CA4C-B8B9-439A-A3B3-E3A6919C3530}" type="datetime1">
              <a:rPr lang="en-US" smtClean="0"/>
              <a:pPr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FA8A-FFA9-41AC-8A0D-319E4CD5267E}" type="datetime1">
              <a:rPr lang="en-US" smtClean="0"/>
              <a:pPr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3FA2-4530-4143-B590-C2218C28BEB2}" type="datetime1">
              <a:rPr lang="en-US" smtClean="0"/>
              <a:pPr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E779-D56A-4E9B-8249-766664941F65}" type="datetime1">
              <a:rPr lang="en-US" smtClean="0"/>
              <a:pPr/>
              <a:t>2/17/2015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F8FDB-AA56-4B60-8FFD-2B18603792A3}" type="datetime1">
              <a:rPr lang="en-US" smtClean="0"/>
              <a:pPr/>
              <a:t>2/17/2015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E758-7B76-4DD1-A3D7-6951135F13F5}" type="datetime1">
              <a:rPr lang="en-US" smtClean="0"/>
              <a:pPr/>
              <a:t>2/17/2015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C565C-551F-4D3C-9C97-52F296EEF78C}" type="datetime1">
              <a:rPr lang="en-US" smtClean="0"/>
              <a:pPr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CE86-40D6-4AD3-852A-9EF1D4E95443}" type="datetime1">
              <a:rPr lang="en-US" smtClean="0"/>
              <a:pPr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08E66-A70B-4497-A33C-1CE8676EE28F}" type="datetime1">
              <a:rPr lang="en-US" smtClean="0"/>
              <a:pPr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219200" y="1828800"/>
            <a:ext cx="7086600" cy="7620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200" b="1" dirty="0" smtClean="0">
                <a:latin typeface="Footlight MT Light" pitchFamily="18" charset="0"/>
              </a:rPr>
              <a:t>Работа с файлами в </a:t>
            </a:r>
            <a:r>
              <a:rPr lang="en-US" sz="3200" b="1" dirty="0" smtClean="0">
                <a:latin typeface="Footlight MT Light" pitchFamily="18" charset="0"/>
              </a:rPr>
              <a:t>.NET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ootlight MT Light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1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ootlight MT Light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895600" y="3124200"/>
            <a:ext cx="5791200" cy="3200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ru-RU" sz="2800" dirty="0" smtClean="0">
                <a:latin typeface="Showcard Gothic" pitchFamily="82" charset="0"/>
              </a:rPr>
              <a:t>Потоки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ru-RU" sz="2800" dirty="0" smtClean="0">
                <a:latin typeface="Showcard Gothic" pitchFamily="82" charset="0"/>
              </a:rPr>
              <a:t>Текстовые файлы 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ru-RU" sz="2800" dirty="0" smtClean="0">
                <a:latin typeface="Showcard Gothic" pitchFamily="82" charset="0"/>
              </a:rPr>
              <a:t>Бинарные файлы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ru-RU" sz="2800" dirty="0" smtClean="0">
                <a:latin typeface="Showcard Gothic" pitchFamily="82" charset="0"/>
              </a:rPr>
              <a:t>Операции с файлами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ru-RU" sz="2800" dirty="0" smtClean="0">
                <a:latin typeface="Showcard Gothic" pitchFamily="82" charset="0"/>
              </a:rPr>
              <a:t>Работа с файловой системой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400" y="304800"/>
            <a:ext cx="23495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9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FileStream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1295400"/>
            <a:ext cx="3505200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3505200"/>
            <a:ext cx="8743950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304800" y="1600200"/>
            <a:ext cx="4267199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ru-RU" sz="1600" dirty="0" smtClean="0"/>
              <a:t>Содержимое файла </a:t>
            </a:r>
            <a:r>
              <a:rPr lang="en-US" sz="1600" dirty="0" smtClean="0"/>
              <a:t>D:\myfile.dat</a:t>
            </a:r>
          </a:p>
          <a:p>
            <a:endParaRPr lang="en-US" sz="1600" dirty="0" smtClean="0"/>
          </a:p>
          <a:p>
            <a:r>
              <a:rPr lang="ru-RU" sz="1600" dirty="0" smtClean="0"/>
              <a:t>Там всего 3 байта (не </a:t>
            </a:r>
            <a:r>
              <a:rPr lang="en-US" sz="1600" dirty="0" smtClean="0"/>
              <a:t>ASCII-</a:t>
            </a:r>
            <a:r>
              <a:rPr lang="ru-RU" sz="1600" dirty="0" smtClean="0"/>
              <a:t>коды символов), поэтому  в «блокноте»  крокозябры</a:t>
            </a:r>
            <a:endParaRPr lang="ru-RU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9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FileStream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381000" y="1600200"/>
            <a:ext cx="4267199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ru-RU" sz="1600" dirty="0" smtClean="0"/>
              <a:t>Содержимое файла </a:t>
            </a:r>
            <a:r>
              <a:rPr lang="en-US" sz="1600" dirty="0" smtClean="0"/>
              <a:t>D:\myfile.dat</a:t>
            </a:r>
          </a:p>
          <a:p>
            <a:endParaRPr lang="en-US" sz="1600" dirty="0" smtClean="0"/>
          </a:p>
          <a:p>
            <a:r>
              <a:rPr lang="ru-RU" sz="1600" dirty="0" smtClean="0"/>
              <a:t>Если мы запишем 3 байта: 65, 66 и 67 </a:t>
            </a:r>
          </a:p>
          <a:p>
            <a:r>
              <a:rPr lang="ru-RU" sz="1600" dirty="0" smtClean="0"/>
              <a:t>(это </a:t>
            </a:r>
            <a:r>
              <a:rPr lang="en-US" sz="1600" dirty="0" smtClean="0"/>
              <a:t>ASCII-</a:t>
            </a:r>
            <a:r>
              <a:rPr lang="ru-RU" sz="1600" dirty="0" smtClean="0"/>
              <a:t>коды символов </a:t>
            </a:r>
            <a:r>
              <a:rPr lang="en-US" sz="1600" dirty="0" smtClean="0"/>
              <a:t>A,B,C</a:t>
            </a:r>
            <a:r>
              <a:rPr lang="ru-RU" sz="1600" dirty="0" smtClean="0"/>
              <a:t>), то результат будет более наглядным</a:t>
            </a:r>
            <a:endParaRPr lang="ru-RU" sz="1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1295400"/>
            <a:ext cx="3505200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3657600"/>
            <a:ext cx="8743950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9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StreamReader</a:t>
            </a:r>
            <a:r>
              <a:rPr kumimoji="0" lang="en-US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 </a:t>
            </a: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и </a:t>
            </a:r>
            <a:r>
              <a:rPr kumimoji="0" lang="en-US" sz="39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StreamWriter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85800" y="1295400"/>
            <a:ext cx="83058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ru-RU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sz="16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FileStream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fs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6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FileStream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(@"d:\myfile.txt", </a:t>
            </a:r>
            <a:r>
              <a:rPr lang="en-US" sz="16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FileMode.Create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);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6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StreamWriter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file = new </a:t>
            </a:r>
            <a:r>
              <a:rPr lang="en-US" sz="16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StreamWriter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 </a:t>
            </a:r>
            <a:r>
              <a:rPr lang="en-US" sz="16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fs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);</a:t>
            </a:r>
          </a:p>
          <a:p>
            <a:endParaRPr lang="en-US" sz="16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ru-RU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ru-RU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sz="16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StreamWriter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file = new </a:t>
            </a:r>
            <a:r>
              <a:rPr lang="en-US" sz="16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StreamWriter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 @"d:\myfile.txt" );</a:t>
            </a:r>
          </a:p>
          <a:p>
            <a:endParaRPr lang="ru-RU" sz="16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3)</a:t>
            </a:r>
            <a:endParaRPr lang="en-US" sz="16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StreamWriter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file 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File.CreateText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 @"d:\myfile.txt" );</a:t>
            </a:r>
          </a:p>
          <a:p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file.WriteLine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 "ABC" );</a:t>
            </a:r>
          </a:p>
          <a:p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file.WriteLine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 "and other stuff" );</a:t>
            </a:r>
          </a:p>
          <a:p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file.WriteLine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 "that's all!" );</a:t>
            </a:r>
          </a:p>
          <a:p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file.Close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StreamReader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fileToRead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File.OpenText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 @"d:\myfile.txt" );</a:t>
            </a:r>
          </a:p>
          <a:p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allLines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fileToRead.ReadToEnd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allLines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);</a:t>
            </a:r>
          </a:p>
          <a:p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fileToRead.Close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();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en-US" sz="3900" b="1" dirty="0" err="1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Stout" pitchFamily="18" charset="0"/>
              </a:rPr>
              <a:t>StreamReader</a:t>
            </a:r>
            <a:r>
              <a:rPr lang="en-US" sz="39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Stout" pitchFamily="18" charset="0"/>
              </a:rPr>
              <a:t> </a:t>
            </a:r>
            <a:r>
              <a:rPr lang="ru-RU" sz="39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Stout" pitchFamily="18" charset="0"/>
              </a:rPr>
              <a:t>и </a:t>
            </a:r>
            <a:r>
              <a:rPr lang="en-US" sz="3900" b="1" dirty="0" err="1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Stout" pitchFamily="18" charset="0"/>
              </a:rPr>
              <a:t>StreamWriter</a:t>
            </a:r>
            <a:endParaRPr lang="ru-RU" sz="3200" b="1" dirty="0" smtClean="0"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9600" y="1752600"/>
            <a:ext cx="3505200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609600" y="4648200"/>
            <a:ext cx="6781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while ( !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fileToRead.EndOfStream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)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fileToRead.ReadLine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 );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itchFamily="34" charset="0"/>
              </a:rPr>
              <a:t>Бинарные файлы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81000" y="1524000"/>
            <a:ext cx="85344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FileStream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fss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FileStream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(@"d:\myfile.dat",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FileMode.Create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BinaryWriter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file = new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BinaryWriter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fss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file.Write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 (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)15 );</a:t>
            </a:r>
          </a:p>
          <a:p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double d = 34.45;</a:t>
            </a:r>
          </a:p>
          <a:p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file.Write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 d );</a:t>
            </a:r>
          </a:p>
          <a:p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file.Write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 "that's all!" );</a:t>
            </a:r>
          </a:p>
          <a:p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file.Close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FileStream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fssRead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FileStream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(@"d:\myfile.dat",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FileMode.Open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BinaryReader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fileToRead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BinaryReader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fssRead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x1 = fileToRead.ReadInt32();            // x1 = 15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double x2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fileToRead.ReadDouble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();        // x2 = 34.45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string x3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fileToRead.ReadString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();        // x3 = "that's all"</a:t>
            </a:r>
          </a:p>
          <a:p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fileToRead.Close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();</a:t>
            </a:r>
            <a:endParaRPr lang="ru-RU" sz="1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itchFamily="34" charset="0"/>
              </a:rPr>
              <a:t>Бинарные файлы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1371600"/>
            <a:ext cx="3505200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3657600"/>
            <a:ext cx="89154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906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itchFamily="34" charset="0"/>
              </a:rPr>
              <a:t>Прямой</a:t>
            </a:r>
            <a:r>
              <a:rPr kumimoji="0" lang="ru-RU" sz="39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itchFamily="34" charset="0"/>
              </a:rPr>
              <a:t> (произвольный) доступ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9550" y="1533525"/>
            <a:ext cx="8705850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906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itchFamily="34" charset="0"/>
              </a:rPr>
              <a:t>Перемещение</a:t>
            </a:r>
            <a:r>
              <a:rPr kumimoji="0" lang="ru-RU" sz="39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itchFamily="34" charset="0"/>
              </a:rPr>
              <a:t> по файлу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2057400"/>
            <a:ext cx="7543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FileStream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fssRead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FileStream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(@"d:\myfile.dat",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FileMode.Open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BinaryReader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fileToRead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BinaryReader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fssRead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</a:t>
            </a:r>
          </a:p>
          <a:p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b="1" dirty="0" err="1" smtClean="0">
                <a:latin typeface="Consolas" pitchFamily="49" charset="0"/>
                <a:cs typeface="Consolas" pitchFamily="49" charset="0"/>
              </a:rPr>
              <a:t>fssRead.Seek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(4, </a:t>
            </a:r>
            <a:r>
              <a:rPr lang="en-US" sz="1600" b="1" dirty="0" err="1" smtClean="0">
                <a:latin typeface="Consolas" pitchFamily="49" charset="0"/>
                <a:cs typeface="Consolas" pitchFamily="49" charset="0"/>
              </a:rPr>
              <a:t>SeekOrigin.Begin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);</a:t>
            </a:r>
            <a:r>
              <a:rPr lang="ru-RU" sz="1600" b="1" dirty="0" smtClean="0">
                <a:latin typeface="Consolas" pitchFamily="49" charset="0"/>
                <a:cs typeface="Consolas" pitchFamily="49" charset="0"/>
              </a:rPr>
              <a:t>	// пропускаем 4 байта</a:t>
            </a:r>
          </a:p>
          <a:p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double x2 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fileToRead.ReadDouble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();        // x2 = 34.45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string x3 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fileToRead.ReadString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();        // x3 = "that's all“</a:t>
            </a:r>
          </a:p>
          <a:p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fileToRead.Close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();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906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itchFamily="34" charset="0"/>
              </a:rPr>
              <a:t>Работа с файловой</a:t>
            </a:r>
            <a:r>
              <a:rPr kumimoji="0" lang="ru-RU" sz="39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itchFamily="34" charset="0"/>
              </a:rPr>
              <a:t> системой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62000" y="2057400"/>
            <a:ext cx="7924800" cy="4527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File.Exists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(string path);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File.Delete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(string path);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File.Copy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(string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sourceFileName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 string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destFileName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File.Move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(string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sourceFileName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 string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destFileName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File.Replace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(string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sourceFileName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 string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destinationFileName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			       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destinationBackupFileName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FileAttributes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File.GetAttributes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(string path);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File.SetAttributes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(string path,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FileAttributes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fileAttributes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File.Decrypt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(string path);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File.Encrypt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(string path);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1752600" y="1447800"/>
            <a:ext cx="6781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Операции с ФАЙЛАМИ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906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itchFamily="34" charset="0"/>
              </a:rPr>
              <a:t>Работа с файловой</a:t>
            </a:r>
            <a:r>
              <a:rPr kumimoji="0" lang="ru-RU" sz="39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itchFamily="34" charset="0"/>
              </a:rPr>
              <a:t> системой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5800" y="1752600"/>
            <a:ext cx="8001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DateTime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File.GetCreationTime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(string path); 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DateTime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File.GetLastAccessTime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(string path); 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DateTime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File.GetLastWriteTime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(string path);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File.SetCreationTime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(string path,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DateTime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creationTime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File.SetLastAccessTime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(string path,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DateTime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lastAccessTime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File.SetLastWriteTime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(string path,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DateTime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lastWriteTime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FileSecurity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File.GetAccessControl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(string path);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File.SetAccessControl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(string path,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FileSecurity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fileSecurity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Потоки (</a:t>
            </a:r>
            <a:r>
              <a:rPr kumimoji="0" lang="en-US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Streams</a:t>
            </a: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)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133600"/>
            <a:ext cx="680166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4572000" y="5562600"/>
            <a:ext cx="39869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/>
            <a:r>
              <a:rPr lang="ru-RU" dirty="0" smtClean="0"/>
              <a:t>Пространство имен: </a:t>
            </a:r>
            <a:r>
              <a:rPr lang="en-US" sz="2000" b="1" dirty="0" smtClean="0"/>
              <a:t>using System.IO;</a:t>
            </a:r>
            <a:endParaRPr lang="ru-RU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906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itchFamily="34" charset="0"/>
              </a:rPr>
              <a:t>Работа с файловой</a:t>
            </a:r>
            <a:r>
              <a:rPr kumimoji="0" lang="ru-RU" sz="39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itchFamily="34" charset="0"/>
              </a:rPr>
              <a:t> системой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752600" y="2590800"/>
            <a:ext cx="6477000" cy="29766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Directory.GetCurrentDirectory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();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Directory.SetCurrentDirectory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(string path);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DirectoryInfo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Directory.CreateDirectory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(string path);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DirectoryInfo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Directory.GetParent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(string path);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Directory.GetDirectoryRoot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(string path);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string[]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Directory.GetLogicalDrives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();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52600" y="1676400"/>
            <a:ext cx="6781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Операции с ДИРЕКТОРИЯМИ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906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itchFamily="34" charset="0"/>
              </a:rPr>
              <a:t>Работа с файловой</a:t>
            </a:r>
            <a:r>
              <a:rPr kumimoji="0" lang="ru-RU" sz="39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itchFamily="34" charset="0"/>
              </a:rPr>
              <a:t> системой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00200" y="2057400"/>
            <a:ext cx="6400800" cy="116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string[]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Directory.GetFiles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(string path);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string[]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Directory.GetDirectories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(string path);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string[]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Directory.GetFileSystemEntries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(string path);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0" y="4191000"/>
            <a:ext cx="8077200" cy="1899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&lt;string&gt;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Directory.EnumerateFiles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(string path);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&lt;string&gt;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Directory.EnumerateDirectories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(string path);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&lt;string&gt;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Directory.EnumerateFileSystemEntries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(string path);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906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9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itchFamily="34" charset="0"/>
              </a:rPr>
              <a:t>FileInfo</a:t>
            </a:r>
            <a:r>
              <a:rPr kumimoji="0" lang="en-US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itchFamily="34" charset="0"/>
              </a:rPr>
              <a:t>, </a:t>
            </a:r>
            <a:r>
              <a:rPr kumimoji="0" lang="en-US" sz="39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itchFamily="34" charset="0"/>
              </a:rPr>
              <a:t>DirectoryInfo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90600" y="2286000"/>
            <a:ext cx="7620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FileInfo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FileInfo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(@"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c:\temp\FileInfo.txt");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fi.Name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 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//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FileInfo.txt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fi.FullName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//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c:\temp\FileInfo.txt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fi.DirectoryName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 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//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c:\temp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fi.Directory.Name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 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//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temp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fi.Extension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 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//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.txt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fi.Length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 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// 9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906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itchFamily="34" charset="0"/>
              </a:rPr>
              <a:t>Пример 1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4724400"/>
            <a:ext cx="5539409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533400" y="1676400"/>
            <a:ext cx="76962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if (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File.Exists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(@"d:\myfile.txt") )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{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Directory.CreateDirectory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 @"d:\TEMP" );</a:t>
            </a:r>
          </a:p>
          <a:p>
            <a:pPr lvl="1"/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File.Move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 @"d:\myfile.txt", @"d:\TEMP\myfile.txt" );</a:t>
            </a:r>
          </a:p>
          <a:p>
            <a:pPr lvl="1"/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FileInfo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info = new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FileInfo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(@"d:\TEMP\myfile.txt");</a:t>
            </a:r>
          </a:p>
          <a:p>
            <a:pPr lvl="1"/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("Size: " +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info.Length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+ " bytes");</a:t>
            </a:r>
          </a:p>
          <a:p>
            <a:pPr lvl="1"/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info.LastAccessTime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);</a:t>
            </a:r>
          </a:p>
          <a:p>
            <a:pPr lvl="1"/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info.DirectoryName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);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}</a:t>
            </a:r>
            <a:endParaRPr lang="ru-RU" sz="1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906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itchFamily="34" charset="0"/>
              </a:rPr>
              <a:t>Пример 2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2362200"/>
            <a:ext cx="8458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 string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dirname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in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Directory.EnumerateDirectories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 @"C:\Program Files\" ) )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{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DirectoryInfo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info = new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DirectoryInfo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dirname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);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info.Name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);</a:t>
            </a:r>
          </a:p>
          <a:p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(string filename in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Directory.EnumerateFiles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dirname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))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	{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 "\t" + filename );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	}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}</a:t>
            </a:r>
            <a:endParaRPr lang="ru-RU" sz="1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906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itchFamily="34" charset="0"/>
              </a:rPr>
              <a:t>Работа с полными именами файлов (</a:t>
            </a:r>
            <a:r>
              <a:rPr kumimoji="0" lang="en-US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itchFamily="34" charset="0"/>
              </a:rPr>
              <a:t>Path</a:t>
            </a: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itchFamily="34" charset="0"/>
              </a:rPr>
              <a:t>)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95400" y="1219200"/>
            <a:ext cx="4572000" cy="172354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string dir = @"c:\mydir";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string file = "myfile.txt";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string path = @"c:\mydir\myfile.txt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";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Directory.SetCurrentDirectory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(@"k:\demo");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971800"/>
            <a:ext cx="7258050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906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itchFamily="34" charset="0"/>
              </a:rPr>
              <a:t>Работа с полными именами файлов (</a:t>
            </a:r>
            <a:r>
              <a:rPr kumimoji="0" lang="en-US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itchFamily="34" charset="0"/>
              </a:rPr>
              <a:t>Path</a:t>
            </a: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itchFamily="34" charset="0"/>
              </a:rPr>
              <a:t>)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95400" y="1219200"/>
            <a:ext cx="4572000" cy="172354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string dir = @"c:\mydir";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string file = "myfile.txt";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string path = @"c:\mydir\myfile.txt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";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Directory.SetCurrentDirectory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(@"k:\demo");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3962400"/>
            <a:ext cx="5562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906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itchFamily="34" charset="0"/>
              </a:rPr>
              <a:t>Работа с полными именами файлов (</a:t>
            </a:r>
            <a:r>
              <a:rPr kumimoji="0" lang="en-US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itchFamily="34" charset="0"/>
              </a:rPr>
              <a:t>Path</a:t>
            </a: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itchFamily="34" charset="0"/>
              </a:rPr>
              <a:t>)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95400" y="1219200"/>
            <a:ext cx="4572000" cy="172354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string dir = @"c:\mydir";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string file = "myfile.txt";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string path = @"c:\mydir\myfile.txt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";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Directory.SetCurrentDirectory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(@"k:\demo");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895600"/>
            <a:ext cx="7077075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Потоки (</a:t>
            </a:r>
            <a:r>
              <a:rPr kumimoji="0" lang="en-US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Streams</a:t>
            </a: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)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95400"/>
            <a:ext cx="8143875" cy="538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itchFamily="34" charset="0"/>
              </a:rPr>
              <a:t>Файлы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143000" y="1905000"/>
            <a:ext cx="73914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ru-RU" sz="1600" b="1" dirty="0">
                <a:solidFill>
                  <a:schemeClr val="hlink"/>
                </a:solidFill>
              </a:rPr>
              <a:t>Файл </a:t>
            </a:r>
            <a:r>
              <a:rPr lang="ru-RU" sz="1600" i="1" dirty="0"/>
              <a:t>-</a:t>
            </a:r>
            <a:r>
              <a:rPr lang="ru-RU" sz="1600" dirty="0"/>
              <a:t>  именованная область внешней памяти ПК либо логическое устройство (источник или приемник информации).</a:t>
            </a:r>
          </a:p>
          <a:p>
            <a:endParaRPr lang="ru-RU" sz="1600" dirty="0"/>
          </a:p>
          <a:p>
            <a:r>
              <a:rPr lang="ru-RU" sz="1600" b="1" dirty="0">
                <a:solidFill>
                  <a:schemeClr val="hlink"/>
                </a:solidFill>
              </a:rPr>
              <a:t>Файл</a:t>
            </a:r>
            <a:r>
              <a:rPr lang="ru-RU" sz="1600" i="1" dirty="0">
                <a:solidFill>
                  <a:schemeClr val="hlink"/>
                </a:solidFill>
              </a:rPr>
              <a:t> </a:t>
            </a:r>
            <a:r>
              <a:rPr lang="ru-RU" sz="1600" i="1" dirty="0"/>
              <a:t>-</a:t>
            </a:r>
            <a:r>
              <a:rPr lang="ru-RU" sz="1600" dirty="0"/>
              <a:t>  последовательность </a:t>
            </a:r>
            <a:r>
              <a:rPr lang="ru-RU" sz="1600" dirty="0" smtClean="0"/>
              <a:t>байт (мы можем трактовать ее по-разному).</a:t>
            </a:r>
            <a:endParaRPr lang="ru-RU" sz="1600" dirty="0"/>
          </a:p>
        </p:txBody>
      </p:sp>
      <p:sp>
        <p:nvSpPr>
          <p:cNvPr id="7" name="Text Box 18"/>
          <p:cNvSpPr txBox="1">
            <a:spLocks noChangeArrowheads="1"/>
          </p:cNvSpPr>
          <p:nvPr/>
        </p:nvSpPr>
        <p:spPr bwMode="auto">
          <a:xfrm>
            <a:off x="1524000" y="3810000"/>
            <a:ext cx="67818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ru-RU" sz="1600" dirty="0" smtClean="0"/>
              <a:t>Классификация файлов 		компонент </a:t>
            </a:r>
            <a:r>
              <a:rPr lang="en-US" sz="1600" dirty="0" smtClean="0"/>
              <a:t>.NET</a:t>
            </a:r>
            <a:endParaRPr lang="ru-RU" sz="1600" dirty="0" smtClean="0"/>
          </a:p>
          <a:p>
            <a:r>
              <a:rPr lang="ru-RU" sz="1600" dirty="0" smtClean="0"/>
              <a:t>(аналог в языке </a:t>
            </a:r>
            <a:r>
              <a:rPr lang="en-US" sz="1600" dirty="0" smtClean="0"/>
              <a:t>Pascal</a:t>
            </a:r>
            <a:r>
              <a:rPr lang="ru-RU" sz="1600" dirty="0" smtClean="0"/>
              <a:t>):</a:t>
            </a:r>
            <a:endParaRPr lang="ru-RU" sz="1600" dirty="0"/>
          </a:p>
          <a:p>
            <a:r>
              <a:rPr lang="en-US" sz="1600" dirty="0" smtClean="0"/>
              <a:t>_______________________________________________________________</a:t>
            </a:r>
          </a:p>
          <a:p>
            <a:endParaRPr lang="ru-RU" sz="1600" dirty="0"/>
          </a:p>
          <a:p>
            <a:pPr>
              <a:buFontTx/>
              <a:buChar char="-"/>
            </a:pPr>
            <a:r>
              <a:rPr lang="ru-RU" sz="1600" dirty="0"/>
              <a:t> текстовые </a:t>
            </a:r>
            <a:r>
              <a:rPr lang="ru-RU" sz="1600" dirty="0" smtClean="0"/>
              <a:t>файлы</a:t>
            </a:r>
            <a:r>
              <a:rPr lang="en-US" sz="1600" dirty="0" smtClean="0"/>
              <a:t> 		</a:t>
            </a:r>
            <a:r>
              <a:rPr lang="en-US" sz="1600" dirty="0" smtClean="0">
                <a:sym typeface="Wingdings" pitchFamily="2" charset="2"/>
              </a:rPr>
              <a:t> 	</a:t>
            </a:r>
            <a:r>
              <a:rPr lang="en-US" sz="1600" dirty="0" err="1" smtClean="0">
                <a:sym typeface="Wingdings" pitchFamily="2" charset="2"/>
              </a:rPr>
              <a:t>TextReader</a:t>
            </a:r>
            <a:r>
              <a:rPr lang="en-US" sz="1600" dirty="0" smtClean="0">
                <a:sym typeface="Wingdings" pitchFamily="2" charset="2"/>
              </a:rPr>
              <a:t>, </a:t>
            </a:r>
            <a:r>
              <a:rPr lang="en-US" sz="1600" dirty="0" err="1" smtClean="0">
                <a:sym typeface="Wingdings" pitchFamily="2" charset="2"/>
              </a:rPr>
              <a:t>TextWriter</a:t>
            </a:r>
            <a:endParaRPr lang="ru-RU" sz="1600" dirty="0"/>
          </a:p>
          <a:p>
            <a:pPr>
              <a:buFontTx/>
              <a:buChar char="-"/>
            </a:pPr>
            <a:r>
              <a:rPr lang="ru-RU" sz="1600" dirty="0"/>
              <a:t> типизированные </a:t>
            </a:r>
            <a:r>
              <a:rPr lang="ru-RU" sz="1600" dirty="0" smtClean="0"/>
              <a:t>файлы</a:t>
            </a:r>
            <a:r>
              <a:rPr lang="en-US" sz="1600" dirty="0" smtClean="0"/>
              <a:t>	</a:t>
            </a:r>
            <a:r>
              <a:rPr lang="en-US" sz="1600" dirty="0" smtClean="0">
                <a:sym typeface="Wingdings" pitchFamily="2" charset="2"/>
              </a:rPr>
              <a:t>	</a:t>
            </a:r>
            <a:r>
              <a:rPr lang="en-US" sz="1600" dirty="0" err="1" smtClean="0">
                <a:sym typeface="Wingdings" pitchFamily="2" charset="2"/>
              </a:rPr>
              <a:t>BinaryReader</a:t>
            </a:r>
            <a:r>
              <a:rPr lang="en-US" sz="1600" dirty="0" smtClean="0">
                <a:sym typeface="Wingdings" pitchFamily="2" charset="2"/>
              </a:rPr>
              <a:t>, </a:t>
            </a:r>
            <a:r>
              <a:rPr lang="en-US" sz="1600" dirty="0" err="1" smtClean="0">
                <a:sym typeface="Wingdings" pitchFamily="2" charset="2"/>
              </a:rPr>
              <a:t>BinaryWriter</a:t>
            </a:r>
            <a:endParaRPr lang="ru-RU" sz="1600" dirty="0"/>
          </a:p>
          <a:p>
            <a:pPr>
              <a:buFontTx/>
              <a:buChar char="-"/>
            </a:pPr>
            <a:r>
              <a:rPr lang="ru-RU" sz="1600" dirty="0"/>
              <a:t> нетипизированные </a:t>
            </a:r>
            <a:r>
              <a:rPr lang="ru-RU" sz="1600" dirty="0" smtClean="0"/>
              <a:t>файлы</a:t>
            </a:r>
            <a:r>
              <a:rPr lang="en-US" sz="1600" dirty="0" smtClean="0"/>
              <a:t>	</a:t>
            </a:r>
            <a:r>
              <a:rPr lang="en-US" sz="1600" dirty="0" smtClean="0">
                <a:sym typeface="Wingdings" pitchFamily="2" charset="2"/>
              </a:rPr>
              <a:t>	</a:t>
            </a:r>
            <a:r>
              <a:rPr lang="en-US" sz="1600" dirty="0" err="1" smtClean="0">
                <a:sym typeface="Wingdings" pitchFamily="2" charset="2"/>
              </a:rPr>
              <a:t>FileStream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9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Некоторые особенности файлов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1143000" y="2209800"/>
            <a:ext cx="7192963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 sz="1600" dirty="0"/>
              <a:t>При описании файловой переменной неявно описывается скрытая переменная, </a:t>
            </a:r>
          </a:p>
          <a:p>
            <a:r>
              <a:rPr lang="ru-RU" sz="1600" dirty="0"/>
              <a:t>которая хранит </a:t>
            </a:r>
            <a:r>
              <a:rPr lang="ru-RU" sz="1600" b="1" i="1" dirty="0">
                <a:solidFill>
                  <a:schemeClr val="hlink"/>
                </a:solidFill>
              </a:rPr>
              <a:t>текущий указатель файла</a:t>
            </a:r>
            <a:r>
              <a:rPr lang="ru-RU" sz="1600" dirty="0"/>
              <a:t> (адрес текущего элемента файла).</a:t>
            </a:r>
          </a:p>
          <a:p>
            <a:r>
              <a:rPr lang="ru-RU" sz="1600" dirty="0"/>
              <a:t>Если операции выполняются над файлом покомпонентно, то в действии участвует</a:t>
            </a:r>
          </a:p>
          <a:p>
            <a:r>
              <a:rPr lang="ru-RU" sz="1600" dirty="0"/>
              <a:t>тот компонент, который обозначен текущим указателем</a:t>
            </a:r>
            <a:r>
              <a:rPr lang="ru-RU" sz="1400" dirty="0"/>
              <a:t>;</a:t>
            </a: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1143000" y="4038600"/>
            <a:ext cx="715962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 sz="1600" dirty="0"/>
              <a:t>При открытии файла ОС устанавливает каждому открываемому файлу обработчик</a:t>
            </a:r>
          </a:p>
          <a:p>
            <a:r>
              <a:rPr lang="ru-RU" sz="1600" dirty="0"/>
              <a:t>с определенным номером, называемый </a:t>
            </a:r>
            <a:r>
              <a:rPr lang="ru-RU" sz="1600" b="1" i="1" dirty="0">
                <a:solidFill>
                  <a:schemeClr val="hlink"/>
                </a:solidFill>
              </a:rPr>
              <a:t>дескриптором</a:t>
            </a:r>
            <a:r>
              <a:rPr lang="ru-RU" sz="1600" dirty="0"/>
              <a:t> файла. Этот обработчик</a:t>
            </a:r>
          </a:p>
          <a:p>
            <a:r>
              <a:rPr lang="ru-RU" sz="1600" dirty="0"/>
              <a:t>осуществляет операции обмена данными через буфер ввода-вывода</a:t>
            </a:r>
            <a:r>
              <a:rPr lang="ru-RU" sz="14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itchFamily="34" charset="0"/>
              </a:rPr>
              <a:t>Доступ к компонентам файла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762000" y="2743200"/>
            <a:ext cx="7772400" cy="3447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/>
            <a:r>
              <a:rPr lang="ru-RU" dirty="0">
                <a:latin typeface="Tahoma" pitchFamily="34" charset="0"/>
              </a:rPr>
              <a:t> </a:t>
            </a:r>
          </a:p>
          <a:p>
            <a:pPr marL="457200" indent="-457200">
              <a:buFontTx/>
              <a:buChar char="•"/>
            </a:pPr>
            <a:r>
              <a:rPr lang="ru-RU" b="1" dirty="0">
                <a:solidFill>
                  <a:schemeClr val="hlink"/>
                </a:solidFill>
              </a:rPr>
              <a:t>Текстовые</a:t>
            </a:r>
          </a:p>
          <a:p>
            <a:pPr marL="914400" lvl="1" indent="-457200"/>
            <a:r>
              <a:rPr lang="ru-RU" sz="1600" dirty="0"/>
              <a:t>Предназначены для хранения текстовой информации. Компоненты-строки</a:t>
            </a:r>
          </a:p>
          <a:p>
            <a:pPr marL="914400" lvl="1" indent="-457200"/>
            <a:r>
              <a:rPr lang="ru-RU" sz="1600" dirty="0"/>
              <a:t>текстового файла могут иметь произвольную длину, поэтому доступ к ним</a:t>
            </a:r>
          </a:p>
          <a:p>
            <a:pPr marL="914400" lvl="1" indent="-457200"/>
            <a:r>
              <a:rPr lang="ru-RU" sz="1600" dirty="0"/>
              <a:t>возможен лишь </a:t>
            </a:r>
            <a:r>
              <a:rPr lang="ru-RU" sz="1600" b="1" dirty="0"/>
              <a:t>последовательный</a:t>
            </a:r>
          </a:p>
          <a:p>
            <a:pPr marL="914400" lvl="1" indent="-457200"/>
            <a:endParaRPr lang="ru-RU" sz="800" b="1" dirty="0">
              <a:latin typeface="Tahoma" pitchFamily="34" charset="0"/>
            </a:endParaRPr>
          </a:p>
          <a:p>
            <a:pPr marL="457200" indent="-457200">
              <a:buFontTx/>
              <a:buChar char="•"/>
            </a:pPr>
            <a:r>
              <a:rPr lang="ru-RU" b="1" dirty="0">
                <a:solidFill>
                  <a:schemeClr val="hlink"/>
                </a:solidFill>
              </a:rPr>
              <a:t>Типизированные</a:t>
            </a:r>
          </a:p>
          <a:p>
            <a:pPr marL="457200" indent="-457200"/>
            <a:r>
              <a:rPr lang="ru-RU" sz="1400" dirty="0">
                <a:latin typeface="Tahoma" pitchFamily="34" charset="0"/>
              </a:rPr>
              <a:t>	</a:t>
            </a:r>
            <a:r>
              <a:rPr lang="ru-RU" sz="1600" dirty="0"/>
              <a:t>Предназначены для хранения компонентов любого типа; </a:t>
            </a:r>
            <a:r>
              <a:rPr lang="ru-RU" sz="1600" dirty="0" smtClean="0"/>
              <a:t>если компоненты однотипны, то можно </a:t>
            </a:r>
            <a:r>
              <a:rPr lang="ru-RU" sz="1600" dirty="0"/>
              <a:t>организовать </a:t>
            </a:r>
            <a:r>
              <a:rPr lang="ru-RU" sz="1600" b="1" dirty="0"/>
              <a:t>прямой</a:t>
            </a:r>
            <a:r>
              <a:rPr lang="ru-RU" sz="1600" dirty="0"/>
              <a:t> доступ</a:t>
            </a:r>
          </a:p>
          <a:p>
            <a:pPr marL="457200" indent="-457200"/>
            <a:endParaRPr lang="ru-RU" sz="800" dirty="0">
              <a:latin typeface="Tahoma" pitchFamily="34" charset="0"/>
            </a:endParaRPr>
          </a:p>
          <a:p>
            <a:pPr marL="457200" indent="-457200">
              <a:buFontTx/>
              <a:buChar char="•"/>
            </a:pPr>
            <a:r>
              <a:rPr lang="ru-RU" b="1" dirty="0">
                <a:solidFill>
                  <a:schemeClr val="hlink"/>
                </a:solidFill>
              </a:rPr>
              <a:t>Нетипизированные</a:t>
            </a:r>
          </a:p>
          <a:p>
            <a:pPr marL="457200" indent="-457200"/>
            <a:r>
              <a:rPr lang="ru-RU" dirty="0">
                <a:latin typeface="Tahoma" pitchFamily="34" charset="0"/>
              </a:rPr>
              <a:t>	</a:t>
            </a:r>
            <a:r>
              <a:rPr lang="ru-RU" sz="1600" dirty="0"/>
              <a:t>Отличаются от остальных тем, что для них не указан тип компонентов. Данные,</a:t>
            </a:r>
          </a:p>
          <a:p>
            <a:pPr marL="457200" indent="-457200"/>
            <a:r>
              <a:rPr lang="ru-RU" sz="1600" dirty="0"/>
              <a:t>	которые хранятся в таком файле, обрабатываются блоками по </a:t>
            </a:r>
            <a:r>
              <a:rPr lang="en-US" sz="1600" dirty="0"/>
              <a:t>N </a:t>
            </a:r>
            <a:r>
              <a:rPr lang="ru-RU" sz="1600" dirty="0"/>
              <a:t>байт. Доступ к</a:t>
            </a:r>
          </a:p>
          <a:p>
            <a:pPr marL="457200" indent="-457200"/>
            <a:r>
              <a:rPr lang="ru-RU" sz="1600" dirty="0"/>
              <a:t>	блокам </a:t>
            </a:r>
            <a:r>
              <a:rPr lang="ru-RU" sz="1600" b="1" dirty="0"/>
              <a:t>прямой.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990600" y="1295400"/>
            <a:ext cx="754380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ru-RU" sz="1600" dirty="0"/>
              <a:t>Доступ к компонентам файла может быть как последовательным, так и прямым.</a:t>
            </a:r>
          </a:p>
          <a:p>
            <a:r>
              <a:rPr lang="ru-RU" sz="1600" dirty="0"/>
              <a:t>При последовательном доступе текущий указатель файла может перемещаться</a:t>
            </a:r>
          </a:p>
          <a:p>
            <a:r>
              <a:rPr lang="ru-RU" sz="1600" dirty="0"/>
              <a:t>только последовательно; при прямом – произвольно.</a:t>
            </a:r>
          </a:p>
          <a:p>
            <a:endParaRPr lang="ru-RU" sz="1000" dirty="0"/>
          </a:p>
          <a:p>
            <a:r>
              <a:rPr lang="ru-RU" sz="1600" dirty="0"/>
              <a:t>Следующие типы файлов различаются организацией хранения данных и</a:t>
            </a:r>
          </a:p>
          <a:p>
            <a:r>
              <a:rPr lang="ru-RU" sz="1600" dirty="0"/>
              <a:t>способом доступа: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itchFamily="34" charset="0"/>
              </a:rPr>
              <a:t>Операции с файлами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286000" y="1828800"/>
            <a:ext cx="55626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/>
            <a:r>
              <a:rPr lang="ru-RU" sz="2400" dirty="0">
                <a:latin typeface="Tahoma" pitchFamily="34" charset="0"/>
              </a:rPr>
              <a:t> </a:t>
            </a:r>
          </a:p>
          <a:p>
            <a:pPr marL="457200" indent="-457200">
              <a:buFontTx/>
              <a:buChar char="•"/>
            </a:pPr>
            <a:r>
              <a:rPr lang="ru-RU" sz="2400" b="1" dirty="0" smtClean="0">
                <a:solidFill>
                  <a:schemeClr val="hlink"/>
                </a:solidFill>
              </a:rPr>
              <a:t>Открытие / закрытие файла</a:t>
            </a:r>
          </a:p>
          <a:p>
            <a:pPr marL="457200" indent="-457200">
              <a:buFontTx/>
              <a:buChar char="•"/>
            </a:pPr>
            <a:endParaRPr lang="ru-RU" sz="2400" b="1" dirty="0">
              <a:solidFill>
                <a:schemeClr val="hlink"/>
              </a:solidFill>
            </a:endParaRPr>
          </a:p>
          <a:p>
            <a:pPr marL="914400" lvl="1" indent="-457200"/>
            <a:endParaRPr lang="ru-RU" sz="2400" b="1" dirty="0">
              <a:latin typeface="Tahoma" pitchFamily="34" charset="0"/>
            </a:endParaRPr>
          </a:p>
          <a:p>
            <a:pPr marL="457200" indent="-457200">
              <a:buFontTx/>
              <a:buChar char="•"/>
            </a:pPr>
            <a:r>
              <a:rPr lang="ru-RU" sz="2400" b="1" dirty="0" smtClean="0">
                <a:solidFill>
                  <a:schemeClr val="hlink"/>
                </a:solidFill>
              </a:rPr>
              <a:t>Чтение / запись в файл</a:t>
            </a:r>
            <a:endParaRPr lang="ru-RU" sz="2400" b="1" dirty="0">
              <a:solidFill>
                <a:schemeClr val="hlink"/>
              </a:solidFill>
            </a:endParaRPr>
          </a:p>
          <a:p>
            <a:pPr marL="457200" indent="-457200"/>
            <a:r>
              <a:rPr lang="ru-RU" sz="2400" dirty="0">
                <a:latin typeface="Tahoma" pitchFamily="34" charset="0"/>
              </a:rPr>
              <a:t>	</a:t>
            </a:r>
            <a:endParaRPr lang="ru-RU" sz="2400" dirty="0" smtClean="0">
              <a:latin typeface="Tahoma" pitchFamily="34" charset="0"/>
            </a:endParaRPr>
          </a:p>
          <a:p>
            <a:pPr marL="457200" indent="-457200"/>
            <a:endParaRPr lang="ru-RU" sz="2400" dirty="0">
              <a:latin typeface="Tahoma" pitchFamily="34" charset="0"/>
            </a:endParaRPr>
          </a:p>
          <a:p>
            <a:pPr marL="457200" indent="-457200">
              <a:buFontTx/>
              <a:buChar char="•"/>
            </a:pPr>
            <a:r>
              <a:rPr lang="ru-RU" sz="2400" b="1" dirty="0" smtClean="0">
                <a:solidFill>
                  <a:schemeClr val="hlink"/>
                </a:solidFill>
              </a:rPr>
              <a:t>Перемещение по файлу</a:t>
            </a:r>
          </a:p>
          <a:p>
            <a:pPr marL="457200" indent="-457200">
              <a:buFontTx/>
              <a:buChar char="•"/>
            </a:pPr>
            <a:endParaRPr lang="en-US" sz="2400" b="1" dirty="0" smtClean="0">
              <a:solidFill>
                <a:schemeClr val="hlink"/>
              </a:solidFill>
            </a:endParaRPr>
          </a:p>
          <a:p>
            <a:pPr marL="457200" indent="-457200">
              <a:buFontTx/>
              <a:buChar char="•"/>
            </a:pPr>
            <a:endParaRPr lang="ru-RU" b="1" dirty="0">
              <a:solidFill>
                <a:schemeClr val="hlink"/>
              </a:solidFill>
            </a:endParaRPr>
          </a:p>
          <a:p>
            <a:pPr marL="457200" indent="-457200"/>
            <a:r>
              <a:rPr lang="ru-RU" dirty="0">
                <a:latin typeface="Tahoma" pitchFamily="34" charset="0"/>
              </a:rPr>
              <a:t>	</a:t>
            </a:r>
            <a:endParaRPr lang="ru-RU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9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FileStream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8" y="1266825"/>
            <a:ext cx="8658225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914400" y="381000"/>
            <a:ext cx="7467600" cy="533400"/>
          </a:xfrm>
          <a:prstGeom prst="rect">
            <a:avLst/>
          </a:prstGeom>
          <a:ln cap="rnd">
            <a:noFill/>
            <a:beve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9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oudy Stout" pitchFamily="18" charset="0"/>
              </a:rPr>
              <a:t>FileStream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udy Stou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66800" y="1295400"/>
            <a:ext cx="731520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 Создание файла (открытие нового файла)</a:t>
            </a:r>
          </a:p>
          <a:p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FileStream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file = new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FileStream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(@"d:\myfile.dat", </a:t>
            </a:r>
            <a:r>
              <a:rPr lang="en-US" sz="1400" b="1" dirty="0" err="1" smtClean="0">
                <a:latin typeface="Consolas" pitchFamily="49" charset="0"/>
                <a:cs typeface="Consolas" pitchFamily="49" charset="0"/>
              </a:rPr>
              <a:t>FileMode.Create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 Запись в файл (поток) 3 байт</a:t>
            </a:r>
          </a:p>
          <a:p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file.WriteByte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( 12 );</a:t>
            </a:r>
          </a:p>
          <a:p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file.WriteByte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( 15 );</a:t>
            </a:r>
          </a:p>
          <a:p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file.WriteByte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( 29 );</a:t>
            </a:r>
          </a:p>
          <a:p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file.Close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();</a:t>
            </a:r>
            <a:r>
              <a:rPr lang="ru-RU" sz="1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ru-RU" sz="1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/// Закрытие файла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 Открытие (существующего) файла</a:t>
            </a:r>
          </a:p>
          <a:p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FileStream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fileToRead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FileStream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(@"d:\myfile.dat", </a:t>
            </a:r>
            <a:r>
              <a:rPr lang="en-US" sz="1400" b="1" dirty="0" err="1" smtClean="0">
                <a:latin typeface="Consolas" pitchFamily="49" charset="0"/>
                <a:cs typeface="Consolas" pitchFamily="49" charset="0"/>
              </a:rPr>
              <a:t>FileMode.Open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ru-RU" sz="14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u-RU" sz="1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/// Чтение из файла всех байт</a:t>
            </a:r>
          </a:p>
          <a:p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nn-NO" sz="1400" dirty="0" smtClean="0">
                <a:latin typeface="Consolas" pitchFamily="49" charset="0"/>
                <a:cs typeface="Consolas" pitchFamily="49" charset="0"/>
              </a:rPr>
              <a:t>for ( int i=0; i&lt;fileToRead.Length; i++ 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fileToRead.ReadByte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 );</a:t>
            </a:r>
          </a:p>
          <a:p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fileToRead.Close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();</a:t>
            </a:r>
            <a:r>
              <a:rPr lang="ru-RU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ru-RU" sz="1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/// Закрытие файла</a:t>
            </a:r>
            <a:endParaRPr lang="ru-RU" sz="1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4274</TotalTime>
  <Words>769</Words>
  <Application>Microsoft Office PowerPoint</Application>
  <PresentationFormat>On-screen Show (4:3)</PresentationFormat>
  <Paragraphs>232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Tim</cp:lastModifiedBy>
  <cp:revision>416</cp:revision>
  <dcterms:created xsi:type="dcterms:W3CDTF">2006-08-16T00:00:00Z</dcterms:created>
  <dcterms:modified xsi:type="dcterms:W3CDTF">2015-02-17T17:09:30Z</dcterms:modified>
</cp:coreProperties>
</file>