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82" r:id="rId2"/>
    <p:sldId id="308" r:id="rId3"/>
    <p:sldId id="309" r:id="rId4"/>
    <p:sldId id="314" r:id="rId5"/>
    <p:sldId id="323" r:id="rId6"/>
    <p:sldId id="310" r:id="rId7"/>
    <p:sldId id="333" r:id="rId8"/>
    <p:sldId id="324" r:id="rId9"/>
    <p:sldId id="311" r:id="rId10"/>
    <p:sldId id="315" r:id="rId11"/>
    <p:sldId id="317" r:id="rId12"/>
    <p:sldId id="319" r:id="rId13"/>
    <p:sldId id="320" r:id="rId14"/>
    <p:sldId id="316" r:id="rId15"/>
    <p:sldId id="312" r:id="rId16"/>
    <p:sldId id="318" r:id="rId17"/>
    <p:sldId id="322" r:id="rId18"/>
    <p:sldId id="313" r:id="rId19"/>
    <p:sldId id="328" r:id="rId20"/>
    <p:sldId id="321" r:id="rId21"/>
    <p:sldId id="332" r:id="rId22"/>
    <p:sldId id="329" r:id="rId23"/>
    <p:sldId id="326" r:id="rId24"/>
    <p:sldId id="327" r:id="rId25"/>
    <p:sldId id="325" r:id="rId26"/>
    <p:sldId id="330" r:id="rId27"/>
    <p:sldId id="33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imen.com/blog/2012/04/17/computer-algorithms-boyer-moore-string-search-and-matching/" TargetMode="External"/><Relationship Id="rId2" Type="http://schemas.openxmlformats.org/officeDocument/2006/relationships/hyperlink" Target="https://ru.wikipedia.org/wiki/&#1040;&#1083;&#1075;&#1086;&#1088;&#1080;&#1090;&#1084;_&#1041;&#1086;&#1081;&#1077;&#1088;&#1072;_-_&#1052;&#1091;&#1088;&#1072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Основные алгоритмы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 поиска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2895600"/>
            <a:ext cx="70866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Линейный поиск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Бинарный поиск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Интерполяционный поиск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Простой поиск подстроки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 </a:t>
            </a:r>
            <a:r>
              <a:rPr lang="ru-RU" sz="2800" dirty="0" smtClean="0">
                <a:latin typeface="Showcard Gothic" pitchFamily="82" charset="0"/>
              </a:rPr>
              <a:t>Кнута-Морриса-Пратта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Алгоритм Бойера-Мура(-Хорспула)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Простой поиск подстроки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ru-RU" b="1" dirty="0" smtClean="0"/>
              <a:t>Чем алгоритм плох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Никак не анализирует дополнительно сами строки. Особенно плохо, если искать надо много раз одну и ту же подстроку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Медленный – как и всякий перебор (</a:t>
            </a:r>
            <a:r>
              <a:rPr lang="en-US" dirty="0" smtClean="0"/>
              <a:t>brute force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518160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O( MN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572000"/>
            <a:ext cx="3867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1524000"/>
            <a:ext cx="7620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Дана строка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Т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ребуется вычислить для неё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префикс-функцию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т.е. массив чисел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                                  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где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         определяется следующим образом: это такая наибольшая длина наибольшего собственного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 smtClean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суффикса подстроки   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         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, совпадающего с её префиксом (собственный суффикс — значит не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 smtClean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совпадающий со всей строкой). В частности, значение          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полагается равным нулю.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7" name="Picture 5" descr="s[0 \ldots n-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971550" cy="190501"/>
          </a:xfrm>
          <a:prstGeom prst="rect">
            <a:avLst/>
          </a:prstGeom>
          <a:noFill/>
        </p:spPr>
      </p:pic>
      <p:pic>
        <p:nvPicPr>
          <p:cNvPr id="3078" name="Picture 6" descr="\pi[0 \ldots n-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438400"/>
            <a:ext cx="1000125" cy="190501"/>
          </a:xfrm>
          <a:prstGeom prst="rect">
            <a:avLst/>
          </a:prstGeom>
          <a:noFill/>
        </p:spPr>
      </p:pic>
      <p:pic>
        <p:nvPicPr>
          <p:cNvPr id="3079" name="Picture 7" descr="\pi[i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2819400"/>
            <a:ext cx="266700" cy="190501"/>
          </a:xfrm>
          <a:prstGeom prst="rect">
            <a:avLst/>
          </a:prstGeom>
          <a:noFill/>
        </p:spPr>
      </p:pic>
      <p:pic>
        <p:nvPicPr>
          <p:cNvPr id="3081" name="Picture 9" descr="\pi[0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3505200"/>
            <a:ext cx="295275" cy="190500"/>
          </a:xfrm>
          <a:prstGeom prst="rect">
            <a:avLst/>
          </a:prstGeom>
          <a:noFill/>
        </p:spPr>
      </p:pic>
      <p:pic>
        <p:nvPicPr>
          <p:cNvPr id="3083" name="Picture 11" descr="s[0 \ldots i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3124200"/>
            <a:ext cx="600075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810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расчета префикс-функции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7262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876800"/>
            <a:ext cx="3867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381000" y="381000"/>
            <a:ext cx="87630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расчета префикс-функции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447800" y="1479352"/>
            <a:ext cx="6324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computePrefixFunction(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 = s.Length;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pi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[m];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pi[0] = 0;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1;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m;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 0 &amp;&amp; s[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!= 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pi[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(s[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== 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pi[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pi;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3429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400300"/>
            <a:ext cx="8620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00800" y="52578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O( M</a:t>
            </a:r>
            <a:r>
              <a:rPr lang="ru-RU" sz="2800" b="1" dirty="0" smtClean="0"/>
              <a:t>+</a:t>
            </a:r>
            <a:r>
              <a:rPr lang="en-US" sz="2800" b="1" dirty="0" smtClean="0"/>
              <a:t>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47063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Алгоритм Кнута-Мориса</a:t>
            </a:r>
            <a:r>
              <a:rPr lang="ru-RU" sz="3900" b="1" baseline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-Пратта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066800" y="1244054"/>
            <a:ext cx="67818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Search(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pattern,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text)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text.Length;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 = pattern.Length;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prefix = computePrefixFunction(pattern);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1; i &lt;= n; i++)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&gt; 0 &amp;&amp; pattern[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!= text[i - 1])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prefix[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- 1];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(pattern[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== text[i - 1])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m)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ru-RU" sz="13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- m;	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Найдено в позиции </a:t>
            </a:r>
            <a:r>
              <a:rPr lang="en-US" sz="13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-1;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</a:t>
            </a:r>
            <a:r>
              <a:rPr lang="en-US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13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Не найдено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  <a:cs typeface="David" pitchFamily="34" charset="-79"/>
              </a:rPr>
              <a:t>Алгоритм Бойера-Мура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5146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Алгоритм основан на учете двух эвристик: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524071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Good Suffixes</a:t>
            </a:r>
            <a:endParaRPr lang="ru-RU" sz="24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ru-RU" sz="2400" b="1" dirty="0" smtClean="0">
                <a:cs typeface="Aharoni" pitchFamily="2" charset="-79"/>
              </a:rPr>
              <a:t>(Совпавшие Суффиксы)</a:t>
            </a:r>
            <a:endParaRPr lang="ru-RU" sz="2400" b="1" dirty="0"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3505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Bad Characters</a:t>
            </a:r>
            <a:endParaRPr lang="ru-RU" sz="2400" b="1" dirty="0" smtClean="0">
              <a:latin typeface="Aharoni" pitchFamily="2" charset="-79"/>
              <a:cs typeface="Aharoni" pitchFamily="2" charset="-79"/>
            </a:endParaRPr>
          </a:p>
          <a:p>
            <a:r>
              <a:rPr lang="ru-RU" sz="2400" b="1" dirty="0" smtClean="0">
                <a:cs typeface="Aharoni" pitchFamily="2" charset="-79"/>
              </a:rPr>
              <a:t>(Стоп-символы)</a:t>
            </a:r>
            <a:endParaRPr lang="ru-RU" sz="2400" b="1" dirty="0"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15240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O( M</a:t>
            </a:r>
            <a:r>
              <a:rPr lang="ru-RU" sz="2800" b="1" dirty="0" smtClean="0"/>
              <a:t>+</a:t>
            </a:r>
            <a:r>
              <a:rPr lang="en-US" sz="2800" b="1" dirty="0" smtClean="0"/>
              <a:t>N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5345668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Алгоритм_Бойера_-_Мура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http://www.stoimen.com/blog/2012/04/17/computer-algorithms-boyer-moore-string-search-and-matching/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Алгоритм Бойера-Мура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 descr="http://4.bp.blogspot.com/-3LgG3evDguo/UFLIJ8lRfRI/AAAAAAAAADo/EDRrt-qMACA/s1600/EX+bad+charac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2057400"/>
          </a:xfrm>
          <a:prstGeom prst="rect">
            <a:avLst/>
          </a:prstGeom>
          <a:noFill/>
        </p:spPr>
      </p:pic>
      <p:pic>
        <p:nvPicPr>
          <p:cNvPr id="7" name="Picture 2" descr="Boyer-Moore Comparison 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84831"/>
            <a:ext cx="6962601" cy="1891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стоп-символов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0275"/>
            <a:ext cx="52114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724275"/>
            <a:ext cx="55295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</a:rPr>
              <a:t>Линейный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3201412"/>
            <a:ext cx="4876800" cy="30469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Здесь может быть Ваш код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ym typeface="Wingdings" pitchFamily="2" charset="2"/>
              </a:rPr>
              <a:t></a:t>
            </a:r>
          </a:p>
          <a:p>
            <a:pPr algn="ctr"/>
            <a:endParaRPr lang="ru-RU" dirty="0" smtClean="0">
              <a:sym typeface="Wingdings" pitchFamily="2" charset="2"/>
            </a:endParaRPr>
          </a:p>
          <a:p>
            <a:pPr algn="ctr"/>
            <a:r>
              <a:rPr lang="ru-RU" sz="1600" dirty="0" smtClean="0">
                <a:sym typeface="Wingdings" pitchFamily="2" charset="2"/>
              </a:rPr>
              <a:t>(функция </a:t>
            </a:r>
            <a:r>
              <a:rPr lang="en-US" sz="1600" dirty="0" smtClean="0">
                <a:sym typeface="Wingdings" pitchFamily="2" charset="2"/>
              </a:rPr>
              <a:t>Search( </a:t>
            </a:r>
            <a:r>
              <a:rPr lang="en-US" sz="1600" dirty="0" err="1" smtClean="0">
                <a:sym typeface="Wingdings" pitchFamily="2" charset="2"/>
              </a:rPr>
              <a:t>int</a:t>
            </a:r>
            <a:r>
              <a:rPr lang="en-US" sz="1600" dirty="0" smtClean="0">
                <a:sym typeface="Wingdings" pitchFamily="2" charset="2"/>
              </a:rPr>
              <a:t>[] a, </a:t>
            </a:r>
            <a:r>
              <a:rPr lang="en-US" sz="1600" dirty="0" err="1" smtClean="0">
                <a:sym typeface="Wingdings" pitchFamily="2" charset="2"/>
              </a:rPr>
              <a:t>int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elem</a:t>
            </a:r>
            <a:r>
              <a:rPr lang="en-US" sz="1600" dirty="0" smtClean="0">
                <a:sym typeface="Wingdings" pitchFamily="2" charset="2"/>
              </a:rPr>
              <a:t> ) </a:t>
            </a:r>
            <a:r>
              <a:rPr lang="ru-RU" sz="1600" dirty="0" smtClean="0">
                <a:sym typeface="Wingdings" pitchFamily="2" charset="2"/>
              </a:rPr>
              <a:t>должна вернуть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ru-RU" sz="1600" dirty="0" smtClean="0">
                <a:sym typeface="Wingdings" pitchFamily="2" charset="2"/>
              </a:rPr>
              <a:t>индекс найденного элемента или</a:t>
            </a:r>
            <a:r>
              <a:rPr lang="en-US" sz="1600" dirty="0" smtClean="0">
                <a:sym typeface="Wingdings" pitchFamily="2" charset="2"/>
              </a:rPr>
              <a:t> -1</a:t>
            </a:r>
            <a:r>
              <a:rPr lang="ru-RU" sz="1600" dirty="0" smtClean="0">
                <a:sym typeface="Wingdings" pitchFamily="2" charset="2"/>
              </a:rPr>
              <a:t>, если элемента в массиве нет)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4114800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O(N)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36220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Простой перебор элементов массива в цикле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22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стоп-символов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6002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BadCharactersTable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pattern)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[256];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0; i &lt; 256;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] = -1;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0; i &lt; m - 1;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)pattern[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]] =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38600"/>
            <a:ext cx="641003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28800"/>
            <a:ext cx="6477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794" name="Picture 2" descr="Boyer-Moore Good-suffix Shift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375050" cy="1371600"/>
          </a:xfrm>
          <a:prstGeom prst="rect">
            <a:avLst/>
          </a:prstGeom>
          <a:noFill/>
        </p:spPr>
      </p:pic>
      <p:pic>
        <p:nvPicPr>
          <p:cNvPr id="33796" name="Picture 4" descr="Boyer-Moore Good Suffix Shift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52800"/>
            <a:ext cx="4375050" cy="1371600"/>
          </a:xfrm>
          <a:prstGeom prst="rect">
            <a:avLst/>
          </a:prstGeom>
          <a:noFill/>
        </p:spPr>
      </p:pic>
      <p:pic>
        <p:nvPicPr>
          <p:cNvPr id="33798" name="Picture 6" descr="Boyer-Moore Good Suffix Shift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181600"/>
            <a:ext cx="4131992" cy="1295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191000" y="1868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Искомая строка (образец) может состоять из повторяющихся фрагментов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343400" y="3821668"/>
            <a:ext cx="406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Иногда эти фрагменты перекрываются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343400" y="5373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Только подстрока искомого образца</a:t>
            </a:r>
            <a:r>
              <a:rPr lang="en-US" dirty="0" smtClean="0"/>
              <a:t> </a:t>
            </a:r>
            <a:r>
              <a:rPr lang="ru-RU" dirty="0" smtClean="0"/>
              <a:t>можеть заново встретиться в его начале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90221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GoodSuffixTable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string pattern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suffixes = Suffixes(pattern);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[m];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0; i &lt; m; i++)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m;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400" dirty="0" smtClean="0">
                <a:latin typeface="Consolas" pitchFamily="49" charset="0"/>
                <a:cs typeface="Consolas" pitchFamily="49" charset="0"/>
              </a:rPr>
              <a:t>for (int i = m - 1; i &gt;= 0; i--)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if (suffixes[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+ 1)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for (int j = 0; j &lt; m - i - 1; j++)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[j] == m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[j] = m -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- 1;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0; i &lt; m - 2; i++)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[m - 1 -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]] = m -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- 1;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goodSuffixes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суффиксов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353264"/>
            <a:ext cx="8153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Suffixes(string pattern)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suffixes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[m];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suffixes[m - 1] = m;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g = m - 1, f = 0;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m - 2; i &gt;= 0; --i)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&gt; g &amp;&amp;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m - 1 - f] 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g)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m - 1 - f];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 g)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	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while (g &gt;= 0 &amp;&amp; pattern[g] == pattern[g + m - 1 - f])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g--;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suffixes[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f - g;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suffixes;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  <a:cs typeface="David" pitchFamily="34" charset="-79"/>
              </a:rPr>
              <a:t>Алгоритм Бойера-Мура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430953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Search(string pattern, string text)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text.Length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if (m &gt; n)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BadCharactersTable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goodSuffix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GoodSuffixTable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offset = 0;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(offset &lt;= n-m)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 = m - 1; i &gt;= 0 &amp;&amp; pattern[i] == text[i + offset]; i--);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0)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return offset;                              // Match found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offset +=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Math.Max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[ 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)text[offset +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] ],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goodSuffix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] 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  <a:cs typeface="David" pitchFamily="34" charset="-79"/>
              </a:rPr>
              <a:t>Алгоритм Бойера-Мура-Хорспула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Search(string pattern, string text)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text.Length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pattern.Length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if (m &gt; n)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BadCharactersTable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pattern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offset = 0;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(offset &lt;= n-m)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 = m - 1; i &gt;= 0 &amp;&amp; pattern[i] == text[i + offset]; i--);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 0)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return offset;                              // Match found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offset +=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badShift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[ 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)text[offset + m-1] ];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28600" y="381000"/>
            <a:ext cx="86868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Таблица стоп-символов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 (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для Б-М-Х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cs typeface="David" pitchFamily="34" charset="-79"/>
              </a:rPr>
              <a:t>)</a:t>
            </a:r>
            <a:endParaRPr lang="ru-RU" sz="3200" b="1" dirty="0" smtClean="0">
              <a:latin typeface="Constantia" pitchFamily="18" charset="0"/>
              <a:cs typeface="David" pitchFamily="34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066800" y="1752600"/>
            <a:ext cx="7086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BadCharactersTable(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pattern)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 = pattern.Length;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badShift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[256];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256;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badShift[i] = m;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 = 0; i &lt; m-1; i++)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badShift[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)pattern[i] ] = m-1 - i;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badShift;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Бинарный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4" name="Picture 4" descr="http://2.bp.blogspot.com/-5JQU7S9_xHw/TyqDEHbuQcI/AAAAAAAAAGA/_Q0dZxO85c4/s1600/binary+search_header+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477000" cy="4952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Бинарный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129540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b="1" dirty="0" smtClean="0"/>
              <a:t>Θ</a:t>
            </a:r>
            <a:r>
              <a:rPr lang="en-US" sz="4400" b="1" dirty="0" smtClean="0"/>
              <a:t>(log</a:t>
            </a:r>
            <a:r>
              <a:rPr lang="en-US" sz="4400" b="1" baseline="-25000" dirty="0" smtClean="0"/>
              <a:t>2</a:t>
            </a:r>
            <a:r>
              <a:rPr lang="en-US" sz="4400" b="1" dirty="0" smtClean="0"/>
              <a:t>N)</a:t>
            </a:r>
            <a:endParaRPr lang="ru-RU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Search(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int l = 0, r = N-1;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(r &gt;= l)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mid = (l + r) / 2;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a[mid]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return mid;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a[mid]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r = mid - 1;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l = mid + 1;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Бинарный поиск (рекурсивно)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129540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b="1" dirty="0" smtClean="0"/>
              <a:t>Θ</a:t>
            </a:r>
            <a:r>
              <a:rPr lang="en-US" sz="4400" b="1" dirty="0" smtClean="0"/>
              <a:t>(log</a:t>
            </a:r>
            <a:r>
              <a:rPr lang="en-US" sz="4400" b="1" baseline="-25000" dirty="0" smtClean="0"/>
              <a:t>2</a:t>
            </a:r>
            <a:r>
              <a:rPr lang="en-US" sz="4400" b="1" dirty="0" smtClean="0"/>
              <a:t>N)</a:t>
            </a:r>
            <a:endParaRPr lang="ru-RU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64926"/>
            <a:ext cx="6019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r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(l &gt; r)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-1;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mid =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l+r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/ 2;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(a[mid]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mid;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(l == r) return -1;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 a[mid] &gt;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a, l, mid-1 );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a, mid+1, r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Интерполяционный 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00300"/>
            <a:ext cx="871321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4876800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</a:t>
            </a:r>
            <a:r>
              <a:rPr lang="en-US" sz="4400" b="1" dirty="0" smtClean="0"/>
              <a:t>(log </a:t>
            </a:r>
            <a:r>
              <a:rPr lang="en-US" sz="4400" b="1" dirty="0" err="1" smtClean="0"/>
              <a:t>logN</a:t>
            </a:r>
            <a:r>
              <a:rPr lang="en-US" sz="4400" b="1" dirty="0" smtClean="0"/>
              <a:t>)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Интерполяционны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й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поиск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759327"/>
            <a:ext cx="8153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Search(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int l = 0, r = N-1;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while( r &gt;= l)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t-BR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mid = l + (r - l)*(elem - a[l]) / (a[r] - a[l]);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a[mid]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r = mid - 1;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else if 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a[mid]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l = mid + 1;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else return mid;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-1;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Простой поиск подстроки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46482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O( MN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600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</a:t>
            </a:r>
            <a:endParaRPr lang="ru-RU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Y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</a:t>
            </a:r>
            <a:endParaRPr lang="ru-R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endParaRPr lang="ru-RU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</a:t>
            </a:r>
            <a:endParaRPr lang="ru-RU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</a:t>
            </a:r>
            <a:endParaRPr lang="ru-RU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</a:t>
            </a:r>
            <a:endParaRPr lang="ru-RU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</a:t>
            </a:r>
            <a:endParaRPr lang="ru-RU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endParaRPr lang="ru-RU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390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</a:t>
            </a:r>
            <a:endParaRPr lang="ru-RU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</a:t>
            </a:r>
            <a:endParaRPr lang="ru-RU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_</a:t>
            </a:r>
            <a:endParaRPr lang="ru-RU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3581400"/>
            <a:ext cx="5029200" cy="27699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Здесь может быть Ваш код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ym typeface="Wingdings" pitchFamily="2" charset="2"/>
              </a:rPr>
              <a:t></a:t>
            </a:r>
          </a:p>
          <a:p>
            <a:pPr algn="ctr"/>
            <a:endParaRPr lang="ru-RU" dirty="0" smtClean="0">
              <a:sym typeface="Wingdings" pitchFamily="2" charset="2"/>
            </a:endParaRPr>
          </a:p>
          <a:p>
            <a:pPr algn="ctr"/>
            <a:r>
              <a:rPr lang="ru-RU" sz="1600" dirty="0" smtClean="0">
                <a:sym typeface="Wingdings" pitchFamily="2" charset="2"/>
              </a:rPr>
              <a:t>(функция </a:t>
            </a:r>
            <a:r>
              <a:rPr lang="en-US" sz="1600" dirty="0" smtClean="0">
                <a:sym typeface="Wingdings" pitchFamily="2" charset="2"/>
              </a:rPr>
              <a:t>Search( string text, string pattern ) </a:t>
            </a:r>
            <a:r>
              <a:rPr lang="ru-RU" sz="1600" dirty="0" smtClean="0">
                <a:sym typeface="Wingdings" pitchFamily="2" charset="2"/>
              </a:rPr>
              <a:t>должна вернуть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ru-RU" sz="1600" dirty="0" smtClean="0">
                <a:sym typeface="Wingdings" pitchFamily="2" charset="2"/>
              </a:rPr>
              <a:t>индекс подстроки </a:t>
            </a:r>
            <a:r>
              <a:rPr lang="en-US" sz="1600" dirty="0" smtClean="0">
                <a:sym typeface="Wingdings" pitchFamily="2" charset="2"/>
              </a:rPr>
              <a:t>pattern</a:t>
            </a:r>
            <a:r>
              <a:rPr lang="ru-RU" sz="1600" dirty="0" smtClean="0">
                <a:sym typeface="Wingdings" pitchFamily="2" charset="2"/>
              </a:rPr>
              <a:t> в строке</a:t>
            </a:r>
            <a:r>
              <a:rPr lang="en-US" sz="1600" dirty="0" smtClean="0">
                <a:sym typeface="Wingdings" pitchFamily="2" charset="2"/>
              </a:rPr>
              <a:t> text</a:t>
            </a:r>
            <a:r>
              <a:rPr lang="ru-RU" sz="1600" dirty="0" smtClean="0">
                <a:sym typeface="Wingdings" pitchFamily="2" charset="2"/>
              </a:rPr>
              <a:t> или</a:t>
            </a:r>
            <a:r>
              <a:rPr lang="en-US" sz="1600" dirty="0" smtClean="0">
                <a:sym typeface="Wingdings" pitchFamily="2" charset="2"/>
              </a:rPr>
              <a:t> -1</a:t>
            </a:r>
            <a:r>
              <a:rPr lang="ru-RU" sz="1600" dirty="0" smtClean="0">
                <a:sym typeface="Wingdings" pitchFamily="2" charset="2"/>
              </a:rPr>
              <a:t>, если подстроки в строке нет)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Простой поиск подстроки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Чем алгоритм хорош: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Не требует предварительной обработки текста</a:t>
            </a:r>
            <a:r>
              <a:rPr lang="en-US" dirty="0" smtClean="0"/>
              <a:t> – </a:t>
            </a:r>
            <a:r>
              <a:rPr lang="ru-RU" dirty="0" smtClean="0"/>
              <a:t>это достоинство, если нам нужно искать подстроку только единожды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Не требует дополнительной памяти</a:t>
            </a:r>
            <a:r>
              <a:rPr lang="en-US" dirty="0" smtClean="0"/>
              <a:t> – </a:t>
            </a:r>
            <a:r>
              <a:rPr lang="ru-RU" dirty="0" smtClean="0"/>
              <a:t>не нужно хранить вспомогательную информацию в дополнительных структурах данных, как в более продвинутых алгоритмах (см.далее)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Весьма эффективен для коротких строк и подстрок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1285</Words>
  <Application>Microsoft Office PowerPoint</Application>
  <PresentationFormat>On-screen Show (4:3)</PresentationFormat>
  <Paragraphs>369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417</cp:revision>
  <dcterms:created xsi:type="dcterms:W3CDTF">2006-08-16T00:00:00Z</dcterms:created>
  <dcterms:modified xsi:type="dcterms:W3CDTF">2015-01-19T19:26:47Z</dcterms:modified>
</cp:coreProperties>
</file>