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2" r:id="rId2"/>
    <p:sldId id="308" r:id="rId3"/>
    <p:sldId id="318" r:id="rId4"/>
    <p:sldId id="310" r:id="rId5"/>
    <p:sldId id="311" r:id="rId6"/>
    <p:sldId id="321" r:id="rId7"/>
    <p:sldId id="317" r:id="rId8"/>
    <p:sldId id="322" r:id="rId9"/>
    <p:sldId id="323" r:id="rId10"/>
    <p:sldId id="329" r:id="rId11"/>
    <p:sldId id="325" r:id="rId12"/>
    <p:sldId id="324" r:id="rId13"/>
    <p:sldId id="326" r:id="rId14"/>
    <p:sldId id="327" r:id="rId15"/>
    <p:sldId id="328" r:id="rId16"/>
    <p:sldId id="309" r:id="rId17"/>
    <p:sldId id="312" r:id="rId18"/>
    <p:sldId id="313" r:id="rId19"/>
    <p:sldId id="314" r:id="rId20"/>
    <p:sldId id="315" r:id="rId21"/>
    <p:sldId id="320" r:id="rId22"/>
    <p:sldId id="316" r:id="rId23"/>
    <p:sldId id="3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21.04.2015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otlight MT Light" pitchFamily="18" charset="0"/>
              </a:rPr>
              <a:t>Важнейшие структуры данных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5000" y="2971800"/>
            <a:ext cx="67056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Фундаментальные структуры данных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Абстрактные типы данных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Массивы и связные списки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Стек, очередь, дек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Сортированные списки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1728549"/>
            <a:ext cx="7543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		// </a:t>
            </a:r>
            <a:r>
              <a:rPr lang="ru-RU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то же самое (короче)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node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(head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tail.next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node;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tail = node;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1666994"/>
            <a:ext cx="69342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node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(head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head;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head = node;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379577"/>
            <a:ext cx="6934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InsertAfter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after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node = head;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 node != null &amp;&amp;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!= after 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   if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(node == tail)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295400"/>
            <a:ext cx="6934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Remove(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node = head;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(node != null &amp;&amp;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null)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head)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(node == tail)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prevnode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50288"/>
            <a:ext cx="8305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Count()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for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head; node != null;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n++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n;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Print()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node = head;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(node != null)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" "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node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350288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SingleLinkedListInt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SingleLinkedListInt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list.Append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(1);			// 1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list.Append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	// 1 -&gt; 2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list.Append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	// 1 -&gt; 2 -&gt; 3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(7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// 7 -&gt; 1 -&gt; 2 -&gt; 3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(8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// 8 -&gt; 7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list.Prepend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(9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// 9 -&gt; 8 -&gt; 7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list.InsertAfter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( 5, 4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9 -&gt;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list.InsertAfter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( 14, 9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9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-&gt; 14 -&gt;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list.InsertAfter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( 9, 21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9 -&gt; 14 -&gt; 8 -&gt; 7 -&gt; 1 -&gt; 2 -&gt; 3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list.Remove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			//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9 -&gt; 14 -&gt; 8 -&gt; 7 -&gt; 1 -&gt;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list.Print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list.Count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19812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nip and Round Single Corner Rectangle 7"/>
          <p:cNvSpPr/>
          <p:nvPr/>
        </p:nvSpPr>
        <p:spPr>
          <a:xfrm>
            <a:off x="28194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14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and Round Single Corner Rectangle 9"/>
          <p:cNvSpPr/>
          <p:nvPr/>
        </p:nvSpPr>
        <p:spPr>
          <a:xfrm>
            <a:off x="36576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12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1722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29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579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6934200" y="5334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14" idx="3"/>
            <a:endCxn id="6" idx="2"/>
          </p:cNvCxnSpPr>
          <p:nvPr/>
        </p:nvCxnSpPr>
        <p:spPr>
          <a:xfrm>
            <a:off x="1219200" y="59817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12" idx="3"/>
          </p:cNvCxnSpPr>
          <p:nvPr/>
        </p:nvCxnSpPr>
        <p:spPr>
          <a:xfrm rot="10800000" flipV="1">
            <a:off x="6400800" y="552450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5943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48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and Round Single Corner Rectangle 25"/>
          <p:cNvSpPr/>
          <p:nvPr/>
        </p:nvSpPr>
        <p:spPr>
          <a:xfrm>
            <a:off x="44958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nip and Round Single Corner Rectangle 28"/>
          <p:cNvSpPr/>
          <p:nvPr/>
        </p:nvSpPr>
        <p:spPr>
          <a:xfrm>
            <a:off x="5334000" y="5867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8" grpId="0"/>
      <p:bldP spid="26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Абстрактные типы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0" y="2057400"/>
            <a:ext cx="3810000" cy="3505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Стек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Очередь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Дек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Сортированный список</a:t>
            </a:r>
            <a:endParaRPr lang="en-US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endParaRPr lang="en-US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Дерево бинарного поиска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Хеш-таблица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Стек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58588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Очередь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83248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Дек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543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Фундаментальные структуры данных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600200"/>
            <a:ext cx="5562600" cy="50292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Записи / структуры / классы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Массивы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Связные списки: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ru-RU" dirty="0" smtClean="0">
                <a:latin typeface="Showcard Gothic" pitchFamily="82" charset="0"/>
              </a:rPr>
              <a:t>        - односвязные</a:t>
            </a:r>
          </a:p>
          <a:p>
            <a:pPr marL="514350" lvl="0" indent="-514350">
              <a:spcBef>
                <a:spcPct val="20000"/>
              </a:spcBef>
              <a:defRPr/>
            </a:pPr>
            <a:r>
              <a:rPr lang="ru-RU" dirty="0" smtClean="0">
                <a:latin typeface="Showcard Gothic" pitchFamily="82" charset="0"/>
              </a:rPr>
              <a:t>        - двусвязные</a:t>
            </a:r>
          </a:p>
          <a:p>
            <a:pPr marL="514350" lvl="0" indent="-514350">
              <a:spcBef>
                <a:spcPct val="20000"/>
              </a:spcBef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lang="ru-RU" dirty="0" smtClean="0">
                <a:latin typeface="Showcard Gothic" pitchFamily="82" charset="0"/>
              </a:rPr>
              <a:t>Деревья</a:t>
            </a: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5410200" y="1295400"/>
            <a:ext cx="1828800" cy="9906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Студент</a:t>
            </a:r>
          </a:p>
          <a:p>
            <a:pPr algn="ctr"/>
            <a:endParaRPr lang="ru-RU" sz="800" dirty="0" smtClean="0">
              <a:solidFill>
                <a:schemeClr val="tx1"/>
              </a:solidFill>
            </a:endParaRPr>
          </a:p>
          <a:p>
            <a:r>
              <a:rPr lang="ru-RU" sz="1200" i="1" dirty="0" smtClean="0">
                <a:solidFill>
                  <a:schemeClr val="tx1"/>
                </a:solidFill>
              </a:rPr>
              <a:t>ФИО</a:t>
            </a:r>
          </a:p>
          <a:p>
            <a:r>
              <a:rPr lang="ru-RU" sz="1200" i="1" dirty="0" smtClean="0">
                <a:solidFill>
                  <a:schemeClr val="tx1"/>
                </a:solidFill>
              </a:rPr>
              <a:t>Дата рождения</a:t>
            </a:r>
          </a:p>
          <a:p>
            <a:r>
              <a:rPr lang="ru-RU" sz="12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48768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53340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57912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62484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67056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7162800" y="2667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6248400" y="5257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5486400" y="5715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934200" y="57150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18" name="Straight Arrow Connector 17"/>
          <p:cNvCxnSpPr>
            <a:stCxn id="14" idx="2"/>
          </p:cNvCxnSpPr>
          <p:nvPr/>
        </p:nvCxnSpPr>
        <p:spPr>
          <a:xfrm rot="10800000" flipV="1">
            <a:off x="5867400" y="5486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>
            <a:off x="6705600" y="5486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4724400" y="6248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5105400" y="6019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nip and Round Single Corner Rectangle 23"/>
          <p:cNvSpPr/>
          <p:nvPr/>
        </p:nvSpPr>
        <p:spPr>
          <a:xfrm>
            <a:off x="6096000" y="6248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>
            <a:off x="5943600" y="5943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and Round Single Corner Rectangle 27"/>
          <p:cNvSpPr/>
          <p:nvPr/>
        </p:nvSpPr>
        <p:spPr>
          <a:xfrm>
            <a:off x="47244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816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nip and Round Single Corner Rectangle 32"/>
          <p:cNvSpPr/>
          <p:nvPr/>
        </p:nvSpPr>
        <p:spPr>
          <a:xfrm>
            <a:off x="55626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98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and Round Single Corner Rectangle 34"/>
          <p:cNvSpPr/>
          <p:nvPr/>
        </p:nvSpPr>
        <p:spPr>
          <a:xfrm>
            <a:off x="64008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and Round Single Corner Rectangle 36"/>
          <p:cNvSpPr/>
          <p:nvPr/>
        </p:nvSpPr>
        <p:spPr>
          <a:xfrm>
            <a:off x="7239000" y="3657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6962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38"/>
          <p:cNvSpPr/>
          <p:nvPr/>
        </p:nvSpPr>
        <p:spPr>
          <a:xfrm>
            <a:off x="47244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816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and Round Single Corner Rectangle 40"/>
          <p:cNvSpPr/>
          <p:nvPr/>
        </p:nvSpPr>
        <p:spPr>
          <a:xfrm>
            <a:off x="55626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and Round Single Corner Rectangle 42"/>
          <p:cNvSpPr/>
          <p:nvPr/>
        </p:nvSpPr>
        <p:spPr>
          <a:xfrm>
            <a:off x="64008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80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and Round Single Corner Rectangle 44"/>
          <p:cNvSpPr/>
          <p:nvPr/>
        </p:nvSpPr>
        <p:spPr>
          <a:xfrm>
            <a:off x="7239000" y="4343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i="1" dirty="0" smtClean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962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8580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60198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1816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4343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3" grpId="0" build="allAtOnce" animBg="1"/>
      <p:bldP spid="14" grpId="0" animBg="1"/>
      <p:bldP spid="15" grpId="0" animBg="1"/>
      <p:bldP spid="16" grpId="0" animBg="1"/>
      <p:bldP spid="21" grpId="0" animBg="1"/>
      <p:bldP spid="24" grpId="0" animBg="1"/>
      <p:bldP spid="28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Сортированный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Snip and Round Single Corner Rectangle 10"/>
          <p:cNvSpPr/>
          <p:nvPr/>
        </p:nvSpPr>
        <p:spPr>
          <a:xfrm flipH="1">
            <a:off x="6096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Snip and Round Single Corner Rectangle 12"/>
          <p:cNvSpPr/>
          <p:nvPr/>
        </p:nvSpPr>
        <p:spPr>
          <a:xfrm flipH="1">
            <a:off x="1259541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 flipH="1">
            <a:off x="19050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Snip and Round Single Corner Rectangle 14"/>
          <p:cNvSpPr/>
          <p:nvPr/>
        </p:nvSpPr>
        <p:spPr>
          <a:xfrm flipH="1">
            <a:off x="2514600" y="22860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 flipH="1">
            <a:off x="50292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 flipH="1">
            <a:off x="5679141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Snip and Round Single Corner Rectangle 25"/>
          <p:cNvSpPr/>
          <p:nvPr/>
        </p:nvSpPr>
        <p:spPr>
          <a:xfrm flipH="1">
            <a:off x="6934200" y="2286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Snip and Round Single Corner Rectangle 26"/>
          <p:cNvSpPr/>
          <p:nvPr/>
        </p:nvSpPr>
        <p:spPr>
          <a:xfrm flipH="1">
            <a:off x="7543800" y="22860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 flipH="1">
            <a:off x="6324600" y="31242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rot="5400000" flipH="1" flipV="1">
            <a:off x="6362700" y="2857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53200" y="1981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15200" y="175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6800" y="4876800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основе массива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Сортированный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Snip and Round Single Corner Rectangle 10"/>
          <p:cNvSpPr/>
          <p:nvPr/>
        </p:nvSpPr>
        <p:spPr>
          <a:xfrm flipH="1">
            <a:off x="609600" y="16002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Snip and Round Single Corner Rectangle 12"/>
          <p:cNvSpPr/>
          <p:nvPr/>
        </p:nvSpPr>
        <p:spPr>
          <a:xfrm flipH="1">
            <a:off x="1143000" y="2667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nip and Round Single Corner Rectangle 13"/>
          <p:cNvSpPr/>
          <p:nvPr/>
        </p:nvSpPr>
        <p:spPr>
          <a:xfrm flipH="1">
            <a:off x="2057400" y="1905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Snip and Round Single Corner Rectangle 14"/>
          <p:cNvSpPr/>
          <p:nvPr/>
        </p:nvSpPr>
        <p:spPr>
          <a:xfrm flipH="1">
            <a:off x="2743200" y="31242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Snip and Round Single Corner Rectangle 30"/>
          <p:cNvSpPr/>
          <p:nvPr/>
        </p:nvSpPr>
        <p:spPr>
          <a:xfrm flipH="1">
            <a:off x="6400800" y="3733800"/>
            <a:ext cx="1143000" cy="9144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Arrow Connector 32"/>
          <p:cNvCxnSpPr>
            <a:stCxn id="38" idx="1"/>
            <a:endCxn id="31" idx="3"/>
          </p:cNvCxnSpPr>
          <p:nvPr/>
        </p:nvCxnSpPr>
        <p:spPr>
          <a:xfrm rot="16200000" flipH="1">
            <a:off x="6180480" y="2941979"/>
            <a:ext cx="496669" cy="108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4953000"/>
            <a:ext cx="28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основе связного списка</a:t>
            </a:r>
            <a:endParaRPr lang="ru-RU" dirty="0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>
          <a:xfrm rot="16200000" flipH="1">
            <a:off x="865530" y="2160929"/>
            <a:ext cx="572869" cy="43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 rot="5400000" flipH="1" flipV="1">
            <a:off x="1571283" y="2180883"/>
            <a:ext cx="51503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5" idx="3"/>
          </p:cNvCxnSpPr>
          <p:nvPr/>
        </p:nvCxnSpPr>
        <p:spPr>
          <a:xfrm>
            <a:off x="2702859" y="2151966"/>
            <a:ext cx="345141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and Round Single Corner Rectangle 36"/>
          <p:cNvSpPr/>
          <p:nvPr/>
        </p:nvSpPr>
        <p:spPr>
          <a:xfrm flipH="1">
            <a:off x="5029200" y="16764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Snip and Round Single Corner Rectangle 37"/>
          <p:cNvSpPr/>
          <p:nvPr/>
        </p:nvSpPr>
        <p:spPr>
          <a:xfrm flipH="1">
            <a:off x="5562600" y="27432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Snip and Round Single Corner Rectangle 38"/>
          <p:cNvSpPr/>
          <p:nvPr/>
        </p:nvSpPr>
        <p:spPr>
          <a:xfrm flipH="1">
            <a:off x="7391400" y="1905000"/>
            <a:ext cx="645459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Snip and Round Single Corner Rectangle 40"/>
          <p:cNvSpPr/>
          <p:nvPr/>
        </p:nvSpPr>
        <p:spPr>
          <a:xfrm flipH="1">
            <a:off x="8077200" y="3124200"/>
            <a:ext cx="609600" cy="49393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2" name="Straight Arrow Connector 41"/>
          <p:cNvCxnSpPr>
            <a:stCxn id="37" idx="1"/>
          </p:cNvCxnSpPr>
          <p:nvPr/>
        </p:nvCxnSpPr>
        <p:spPr>
          <a:xfrm rot="16200000" flipH="1">
            <a:off x="5285130" y="2237129"/>
            <a:ext cx="572869" cy="439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39" idx="0"/>
          </p:cNvCxnSpPr>
          <p:nvPr/>
        </p:nvCxnSpPr>
        <p:spPr>
          <a:xfrm rot="5400000" flipH="1" flipV="1">
            <a:off x="6390933" y="2733333"/>
            <a:ext cx="158183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1" idx="3"/>
          </p:cNvCxnSpPr>
          <p:nvPr/>
        </p:nvCxnSpPr>
        <p:spPr>
          <a:xfrm>
            <a:off x="8036859" y="2151966"/>
            <a:ext cx="345141" cy="972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Сортированный список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99" y="1377240"/>
          <a:ext cx="7162801" cy="4032960"/>
        </p:xfrm>
        <a:graphic>
          <a:graphicData uri="http://schemas.openxmlformats.org/drawingml/2006/table">
            <a:tbl>
              <a:tblPr/>
              <a:tblGrid>
                <a:gridCol w="2294471"/>
                <a:gridCol w="1920012"/>
                <a:gridCol w="204349"/>
                <a:gridCol w="2743969"/>
              </a:tblGrid>
              <a:tr h="343775">
                <a:tc>
                  <a:txBody>
                    <a:bodyPr/>
                    <a:lstStyle/>
                    <a:p>
                      <a:pPr algn="l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Реализация </a:t>
                      </a:r>
                      <a:r>
                        <a:rPr lang="en-US" sz="1500" dirty="0" smtClean="0"/>
                        <a:t>sorted list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SortedList</a:t>
                      </a:r>
                      <a:r>
                        <a:rPr lang="en-US" sz="1500" dirty="0"/>
                        <a:t>- </a:t>
                      </a:r>
                    </a:p>
                    <a:p>
                      <a:pPr algn="ctr"/>
                      <a:r>
                        <a:rPr lang="ru-RU" sz="1500" dirty="0" smtClean="0"/>
                        <a:t>на</a:t>
                      </a:r>
                      <a:r>
                        <a:rPr lang="ru-RU" sz="1500" baseline="0" dirty="0" smtClean="0"/>
                        <a:t> основе массива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SortedList</a:t>
                      </a:r>
                      <a:r>
                        <a:rPr lang="en-US" sz="1500" dirty="0"/>
                        <a:t>- </a:t>
                      </a:r>
                    </a:p>
                    <a:p>
                      <a:pPr algn="ctr"/>
                      <a:r>
                        <a:rPr lang="ru-RU" sz="1500" dirty="0" smtClean="0"/>
                        <a:t>на основе</a:t>
                      </a:r>
                      <a:r>
                        <a:rPr lang="ru-RU" sz="1500" baseline="0" dirty="0" smtClean="0"/>
                        <a:t> списка</a:t>
                      </a:r>
                      <a:r>
                        <a:rPr lang="en-US" sz="1500" dirty="0" smtClean="0"/>
                        <a:t> 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ru-RU" sz="1500" dirty="0" smtClean="0"/>
                        <a:t>метод</a:t>
                      </a:r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Insert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</a:t>
                      </a:r>
                      <a:r>
                        <a:rPr lang="en-US" sz="1500" i="1"/>
                        <a:t>n</a:t>
                      </a:r>
                      <a:r>
                        <a:rPr lang="en-US" sz="150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IsMember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</a:t>
                      </a:r>
                      <a:r>
                        <a:rPr lang="en-US" sz="1500" i="1"/>
                        <a:t>n</a:t>
                      </a:r>
                      <a:r>
                        <a:rPr lang="en-US" sz="150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Find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 smtClean="0"/>
                        <a:t>O</a:t>
                      </a:r>
                      <a:r>
                        <a:rPr lang="en-US" sz="1500" dirty="0" smtClean="0"/>
                        <a:t>(</a:t>
                      </a:r>
                      <a:r>
                        <a:rPr lang="en-US" sz="1500" dirty="0" err="1" smtClean="0"/>
                        <a:t>log</a:t>
                      </a:r>
                      <a:r>
                        <a:rPr lang="en-US" sz="1500" i="1" dirty="0" err="1" smtClean="0"/>
                        <a:t>n</a:t>
                      </a:r>
                      <a:r>
                        <a:rPr lang="en-US" sz="1500" dirty="0" smtClean="0"/>
                        <a:t>)</a:t>
                      </a:r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Withdraw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</a:t>
                      </a:r>
                      <a:r>
                        <a:rPr lang="en-US" sz="1500" i="1"/>
                        <a:t>n</a:t>
                      </a:r>
                      <a:r>
                        <a:rPr lang="en-US" sz="150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this[int]{get}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(1)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3775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FindPosition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</a:t>
                      </a:r>
                      <a:r>
                        <a:rPr lang="en-US" sz="1500" dirty="0" err="1" smtClean="0"/>
                        <a:t>log</a:t>
                      </a:r>
                      <a:r>
                        <a:rPr lang="en-US" sz="1500" i="1" dirty="0" err="1" smtClean="0"/>
                        <a:t>n</a:t>
                      </a:r>
                      <a:r>
                        <a:rPr lang="en-US" sz="1500" dirty="0" smtClean="0"/>
                        <a:t>)</a:t>
                      </a:r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</a:t>
                      </a:r>
                      <a:r>
                        <a:rPr lang="en-US" sz="1500" i="1"/>
                        <a:t>n</a:t>
                      </a:r>
                      <a:r>
                        <a:rPr lang="en-US" sz="150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1785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Cursor.Datum{get}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(1)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/>
                        <a:t>O</a:t>
                      </a:r>
                      <a:r>
                        <a:rPr lang="en-US" sz="1500"/>
                        <a:t>(1)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Cursor.Withdraw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/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O</a:t>
                      </a:r>
                      <a:r>
                        <a:rPr lang="en-US" sz="1500" dirty="0"/>
                        <a:t>(</a:t>
                      </a:r>
                      <a:r>
                        <a:rPr lang="en-US" sz="1500" i="1" dirty="0"/>
                        <a:t>n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5259" marR="75259" marT="37630" marB="37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Сводная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udy Stout" pitchFamily="18" charset="0"/>
              </a:rPr>
              <a:t> таблица АТД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27" name="AutoShape 3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9" name="AutoShape 5" descr="tex2html_wrap_inline59121"/>
          <p:cNvSpPr>
            <a:spLocks noChangeAspect="1" noChangeArrowheads="1"/>
          </p:cNvSpPr>
          <p:nvPr/>
        </p:nvSpPr>
        <p:spPr bwMode="auto">
          <a:xfrm>
            <a:off x="0" y="0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tex2html_wrap_inline60913"/>
          <p:cNvSpPr>
            <a:spLocks noChangeAspect="1" noChangeArrowheads="1"/>
          </p:cNvSpPr>
          <p:nvPr/>
        </p:nvSpPr>
        <p:spPr bwMode="auto">
          <a:xfrm>
            <a:off x="0" y="0"/>
            <a:ext cx="104775" cy="238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tex2html_wrap_inline59121"/>
          <p:cNvSpPr>
            <a:spLocks noChangeAspect="1" noChangeArrowheads="1"/>
          </p:cNvSpPr>
          <p:nvPr/>
        </p:nvSpPr>
        <p:spPr bwMode="auto">
          <a:xfrm>
            <a:off x="-920750" y="-136525"/>
            <a:ext cx="5334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524000"/>
          <a:ext cx="8610600" cy="4323080"/>
        </p:xfrm>
        <a:graphic>
          <a:graphicData uri="http://schemas.openxmlformats.org/drawingml/2006/table">
            <a:tbl>
              <a:tblPr/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Структура</a:t>
                      </a:r>
                      <a:endParaRPr lang="ru-RU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Вставка</a:t>
                      </a:r>
                      <a:endParaRPr lang="ru-RU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/>
                        <a:t>Удаление</a:t>
                      </a:r>
                      <a:endParaRPr lang="ru-RU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/>
                        <a:t>Поиск</a:t>
                      </a:r>
                      <a:endParaRPr lang="ru-RU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/>
                        <a:t>Компонент </a:t>
                      </a:r>
                      <a:r>
                        <a:rPr lang="en-US" sz="1800" b="1"/>
                        <a:t>BCL</a:t>
                      </a:r>
                      <a:endParaRPr lang="en-US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Массив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Array</a:t>
                      </a:r>
                      <a:r>
                        <a:rPr lang="ru-RU" sz="1800" dirty="0" smtClean="0"/>
                        <a:t> (</a:t>
                      </a:r>
                      <a:r>
                        <a:rPr lang="en-US" sz="1800" dirty="0" smtClean="0"/>
                        <a:t>[ ])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646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Вектор</a:t>
                      </a:r>
                      <a:endParaRPr lang="ru-RU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List&lt;T&gt;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Связанный список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LinkedList&lt;T&gt;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Стек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добавление в конец)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удаление последнего)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Stack&lt;T&gt;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Очередь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добавление в конец)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 (</a:t>
                      </a:r>
                      <a:r>
                        <a:rPr lang="ru-RU" sz="1800"/>
                        <a:t>удаление первого)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Queue&lt;T&gt;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Хэш-таблица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O(1)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Dictionary</a:t>
                      </a:r>
                    </a:p>
                    <a:p>
                      <a:pPr algn="ctr"/>
                      <a:r>
                        <a:rPr lang="en-US" sz="1800" dirty="0" smtClean="0"/>
                        <a:t>&lt;Key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smtClean="0"/>
                        <a:t>Value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Векторы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9906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22098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34290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4648200" y="3239869"/>
            <a:ext cx="11430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5791200" y="3239869"/>
            <a:ext cx="12192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Snip and Round Single Corner Rectangle 25"/>
          <p:cNvSpPr/>
          <p:nvPr/>
        </p:nvSpPr>
        <p:spPr>
          <a:xfrm>
            <a:off x="7010400" y="3239869"/>
            <a:ext cx="1295400" cy="1219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3238500" y="2515969"/>
            <a:ext cx="304800" cy="480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ight Brace 27"/>
          <p:cNvSpPr/>
          <p:nvPr/>
        </p:nvSpPr>
        <p:spPr>
          <a:xfrm rot="16200000">
            <a:off x="4495800" y="-951131"/>
            <a:ext cx="304800" cy="731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41787" y="5297269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реальный размер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063657" y="1715869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Capacity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зарезервированный размер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Односвязные списки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0480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38862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47244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/>
          <p:cNvSpPr/>
          <p:nvPr/>
        </p:nvSpPr>
        <p:spPr>
          <a:xfrm>
            <a:off x="55626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198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194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334000" y="3886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 rot="5400000">
            <a:off x="30099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5252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7000" y="28956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Двусвязные списки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2004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40386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48768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340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/>
          <p:cNvSpPr/>
          <p:nvPr/>
        </p:nvSpPr>
        <p:spPr>
          <a:xfrm>
            <a:off x="5715000" y="33528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200" y="3581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3340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6576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8194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71800" y="2438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5486400" y="4343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rot="5400000">
            <a:off x="3162300" y="3086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677694" y="4075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3429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3505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Циклические списки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0480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38862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47244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3124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and Round Single Corner Rectangle 10"/>
          <p:cNvSpPr/>
          <p:nvPr/>
        </p:nvSpPr>
        <p:spPr>
          <a:xfrm>
            <a:off x="5562600" y="28956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812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194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5334000" y="3886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ru-RU" dirty="0"/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 rot="5400000">
            <a:off x="3009900" y="2628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5252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28700" y="40767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981200" y="5029200"/>
            <a:ext cx="5105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34894" y="407590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1" idx="0"/>
          </p:cNvCxnSpPr>
          <p:nvPr/>
        </p:nvCxnSpPr>
        <p:spPr>
          <a:xfrm rot="10800000">
            <a:off x="6019800" y="3124200"/>
            <a:ext cx="1067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4000" dirty="0" smtClean="0">
                <a:latin typeface="Showcard Gothic" pitchFamily="82" charset="0"/>
              </a:rPr>
              <a:t>Операции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0" y="1905000"/>
            <a:ext cx="3810000" cy="41148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Получить/изменить элемент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Вставка элемента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Удаление элемента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Поиск элемента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Удалить все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ru-RU" dirty="0" smtClean="0">
              <a:latin typeface="Showcard Gothic" pitchFamily="82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dirty="0" smtClean="0">
                <a:latin typeface="Showcard Gothic" pitchFamily="82" charset="0"/>
              </a:rPr>
              <a:t>Ресайз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ListIntNode</a:t>
            </a:r>
            <a:endParaRPr lang="en-US" sz="16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data;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next;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6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head = null;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tail = null;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Purge()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head = tail = null;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…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5791200" y="1676400"/>
            <a:ext cx="457200" cy="4572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8400" y="190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6629400" y="1676400"/>
            <a:ext cx="457200" cy="457200"/>
          </a:xfrm>
          <a:prstGeom prst="snip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latin typeface="Showcard Gothic" pitchFamily="82" charset="0"/>
              </a:rPr>
              <a:t>Чуточку кода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1287244"/>
            <a:ext cx="7543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1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SingleLinkedListInt</a:t>
            </a:r>
            <a:endParaRPr lang="en-US" sz="1400" b="1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…  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		// </a:t>
            </a:r>
            <a:r>
              <a:rPr lang="ru-RU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для понимания (неэфф.)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if (tail == null)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head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head.data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head.next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head;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node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ListIntNode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node.next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tail.next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node;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tail = node;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…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 smtClean="0">
              <a:latin typeface="Consolas" pitchFamily="49" charset="0"/>
              <a:cs typeface="Consolas" pitchFamily="49" charset="0"/>
            </a:endParaRPr>
          </a:p>
          <a:p>
            <a:endParaRPr lang="ru-RU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769</Words>
  <Application>Microsoft Office PowerPoint</Application>
  <PresentationFormat>On-screen Show (4:3)</PresentationFormat>
  <Paragraphs>398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Чуточку кода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388</cp:revision>
  <dcterms:created xsi:type="dcterms:W3CDTF">2006-08-16T00:00:00Z</dcterms:created>
  <dcterms:modified xsi:type="dcterms:W3CDTF">2015-04-21T20:51:44Z</dcterms:modified>
</cp:coreProperties>
</file>