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DFF7B-E761-5246-93E9-A4635E981423}" type="datetimeFigureOut">
              <a:rPr lang="en-US" smtClean="0"/>
              <a:t>17-05-15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CA98A-719F-F24F-ADEC-91052340B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3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22219-DE67-D541-9831-239273F9442F}" type="datetimeFigureOut">
              <a:rPr lang="en-US" smtClean="0"/>
              <a:t>17-05-15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3823F-CF99-1C42-8D05-E7E20902D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383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more</a:t>
            </a:r>
            <a:r>
              <a:rPr lang="en-US" baseline="0" dirty="0" smtClean="0"/>
              <a:t> fragments than we can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9768-2E6B-C24C-B30C-4F9A3851CD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AD01-A597-1541-AB40-DE9FED210D71}" type="datetime1">
              <a:rPr lang="en-CA" smtClean="0"/>
              <a:t>17-05-15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Life Labs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7990-D6C6-C84D-9A5D-142BB91B7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8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6D32-4327-9A4C-ACA4-7B34ECEC5447}" type="datetime1">
              <a:rPr lang="en-CA" smtClean="0"/>
              <a:t>17-05-15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Life Labs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7990-D6C6-C84D-9A5D-142BB91B7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4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CBAE-2B2A-A04D-A212-3CF62EC41ABA}" type="datetime1">
              <a:rPr lang="en-CA" smtClean="0"/>
              <a:t>17-05-15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Life Labs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7990-D6C6-C84D-9A5D-142BB91B7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7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DE99-4F74-AD40-8282-27F206FB2441}" type="datetime1">
              <a:rPr lang="en-CA" smtClean="0"/>
              <a:t>17-05-15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Life Labs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7990-D6C6-C84D-9A5D-142BB91B7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7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EAB8-C2B0-9740-83F8-9AAC54F1CDB5}" type="datetime1">
              <a:rPr lang="en-CA" smtClean="0"/>
              <a:t>17-05-15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Life Labs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7990-D6C6-C84D-9A5D-142BB91B7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5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A34E-1374-0E41-A0F5-827A2D35E399}" type="datetime1">
              <a:rPr lang="en-CA" smtClean="0"/>
              <a:t>17-05-15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Life Labs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7990-D6C6-C84D-9A5D-142BB91B7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2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4AFE-54FF-8A46-A64F-171666975DDF}" type="datetime1">
              <a:rPr lang="en-CA" smtClean="0"/>
              <a:t>17-05-15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Life Labs 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7990-D6C6-C84D-9A5D-142BB91B7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0E85-6CC8-D549-8C4E-6DB3087C040B}" type="datetime1">
              <a:rPr lang="en-CA" smtClean="0"/>
              <a:t>17-05-15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Life Labs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7990-D6C6-C84D-9A5D-142BB91B7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E4DB-E945-3944-9DD6-5762D0A0E3CA}" type="datetime1">
              <a:rPr lang="en-CA" smtClean="0"/>
              <a:t>17-05-15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Life Labs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7990-D6C6-C84D-9A5D-142BB91B7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0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3526-5DE5-A543-B67F-30C9ABA17638}" type="datetime1">
              <a:rPr lang="en-CA" smtClean="0"/>
              <a:t>17-05-15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Life Labs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7990-D6C6-C84D-9A5D-142BB91B7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0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C0E4-E301-F847-ACFF-8E568B619A48}" type="datetime1">
              <a:rPr lang="en-CA" smtClean="0"/>
              <a:t>17-05-15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Life Labs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7990-D6C6-C84D-9A5D-142BB91B7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76EF3-58BB-054C-B9A7-DB67B98614FD}" type="datetime1">
              <a:rPr lang="en-CA" smtClean="0"/>
              <a:t>17-05-15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Life Labs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07990-D6C6-C84D-9A5D-142BB91B7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5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Life Labs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microbiome</a:t>
            </a:r>
            <a:r>
              <a:rPr lang="en-US" dirty="0" smtClean="0"/>
              <a:t> analysis problem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Life Labs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4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biggest </a:t>
            </a:r>
            <a:r>
              <a:rPr lang="en-US" smtClean="0"/>
              <a:t>problem </a:t>
            </a:r>
            <a:r>
              <a:rPr lang="en-US" smtClean="0"/>
              <a:t>is analysi</a:t>
            </a:r>
            <a:r>
              <a:rPr lang="en-US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Sequencing data are high-dimensional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Therefore statistical analyses can be wildly optimistic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Sequencing data are sparse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Therefore we need to estimate many of our values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Sequencing data are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constant sum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everything correlates with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everything</a:t>
            </a:r>
          </a:p>
          <a:p>
            <a:r>
              <a:rPr lang="en-US" b="1" dirty="0"/>
              <a:t>Most of us are unaware of the </a:t>
            </a:r>
            <a:r>
              <a:rPr lang="en-US" b="1" dirty="0" smtClean="0"/>
              <a:t>problems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Life Labs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77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basics</a:t>
            </a:r>
            <a:endParaRPr lang="en-US" dirty="0"/>
          </a:p>
        </p:txBody>
      </p:sp>
      <p:pic>
        <p:nvPicPr>
          <p:cNvPr id="4" name="Content Placeholder 3" descr="fig_1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" r="1833" b="30506"/>
          <a:stretch/>
        </p:blipFill>
        <p:spPr>
          <a:xfrm>
            <a:off x="457200" y="1558743"/>
            <a:ext cx="5219959" cy="3740001"/>
          </a:xfrm>
        </p:spPr>
      </p:pic>
      <p:sp>
        <p:nvSpPr>
          <p:cNvPr id="6" name="TextBox 5"/>
          <p:cNvSpPr txBox="1"/>
          <p:nvPr/>
        </p:nvSpPr>
        <p:spPr>
          <a:xfrm>
            <a:off x="5438896" y="1852503"/>
            <a:ext cx="34602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DNA or RNA fragments from the environment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 </a:t>
            </a:r>
            <a:r>
              <a:rPr lang="en-US" dirty="0"/>
              <a:t>r</a:t>
            </a:r>
            <a:r>
              <a:rPr lang="en-US" dirty="0" smtClean="0"/>
              <a:t>andom sample used to make a library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 random sample of the library is sequenced and mapped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generates a table of counts per feature (OTU, gene) in each sample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The number of reads is determined by the machine!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Life Labs 2017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07125" y="6037263"/>
            <a:ext cx="213757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Gloor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 al.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2016. Ann.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Epidem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Gloor et al. 2016.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Can. J. Micro.</a:t>
            </a:r>
          </a:p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Gloor et al. 2016 Aus. J. Stats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825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Counting our things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1400175" y="3927475"/>
            <a:ext cx="6161088" cy="2644775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>
                <a:latin typeface="Calibri" charset="0"/>
              </a:rPr>
              <a:t>Example </a:t>
            </a:r>
            <a:r>
              <a:rPr lang="en-US" b="1" u="sng" dirty="0" smtClean="0">
                <a:latin typeface="Calibri" charset="0"/>
              </a:rPr>
              <a:t>100 random sample sets</a:t>
            </a:r>
            <a:endParaRPr lang="en-US" b="1" u="sng" dirty="0">
              <a:latin typeface="Calibri" charset="0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en-US" dirty="0" smtClean="0">
                <a:latin typeface="Calibri" charset="0"/>
              </a:rPr>
              <a:t>	range=</a:t>
            </a:r>
            <a:r>
              <a:rPr lang="en-US" dirty="0">
                <a:latin typeface="Calibri" charset="0"/>
              </a:rPr>
              <a:t>1800</a:t>
            </a:r>
            <a:r>
              <a:rPr lang="en-US" dirty="0" smtClean="0">
                <a:latin typeface="Calibri" charset="0"/>
              </a:rPr>
              <a:t>-2200</a:t>
            </a:r>
            <a:endParaRPr lang="en-US" dirty="0">
              <a:latin typeface="Calibri" charset="0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en-US" dirty="0" smtClean="0">
                <a:latin typeface="Calibri" charset="0"/>
              </a:rPr>
              <a:t>	range= </a:t>
            </a:r>
            <a:r>
              <a:rPr lang="en-US" dirty="0">
                <a:latin typeface="Calibri" charset="0"/>
              </a:rPr>
              <a:t>8000-12000</a:t>
            </a: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en-US" dirty="0" smtClean="0">
                <a:latin typeface="Calibri" charset="0"/>
              </a:rPr>
              <a:t>	range=</a:t>
            </a:r>
            <a:r>
              <a:rPr lang="en-US" dirty="0">
                <a:latin typeface="Calibri" charset="0"/>
              </a:rPr>
              <a:t>450-550</a:t>
            </a:r>
          </a:p>
          <a:p>
            <a:pPr lvl="1" eaLnBrk="1" hangingPunct="1">
              <a:defRPr/>
            </a:pPr>
            <a:endParaRPr lang="en-US" dirty="0">
              <a:latin typeface="Calibri" charset="0"/>
            </a:endParaRPr>
          </a:p>
        </p:txBody>
      </p:sp>
      <p:sp>
        <p:nvSpPr>
          <p:cNvPr id="18435" name="TextBox 14"/>
          <p:cNvSpPr txBox="1">
            <a:spLocks noChangeArrowheads="1"/>
          </p:cNvSpPr>
          <p:nvPr/>
        </p:nvSpPr>
        <p:spPr bwMode="auto">
          <a:xfrm>
            <a:off x="1757363" y="4633913"/>
            <a:ext cx="8604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000"/>
              <a:t>🐯</a:t>
            </a:r>
          </a:p>
          <a:p>
            <a:pPr eaLnBrk="1" hangingPunct="1"/>
            <a:r>
              <a:rPr lang="en-US" sz="3000"/>
              <a:t>🐞</a:t>
            </a:r>
          </a:p>
          <a:p>
            <a:pPr eaLnBrk="1" hangingPunct="1"/>
            <a:r>
              <a:rPr lang="en-US" sz="3000"/>
              <a:t>👽</a:t>
            </a:r>
          </a:p>
        </p:txBody>
      </p:sp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8539163" y="1417638"/>
            <a:ext cx="4921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🐯</a:t>
            </a:r>
          </a:p>
          <a:p>
            <a:pPr eaLnBrk="1" hangingPunct="1"/>
            <a:r>
              <a:rPr lang="en-US" sz="1800"/>
              <a:t>🐞</a:t>
            </a:r>
          </a:p>
          <a:p>
            <a:pPr eaLnBrk="1" hangingPunct="1"/>
            <a:r>
              <a:rPr lang="en-US" sz="1800"/>
              <a:t>👽</a:t>
            </a:r>
          </a:p>
        </p:txBody>
      </p:sp>
      <p:pic>
        <p:nvPicPr>
          <p:cNvPr id="18437" name="Picture 6" descr="tiger_coun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355725"/>
            <a:ext cx="8186738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Life Labs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15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HTS is not counting</a:t>
            </a:r>
          </a:p>
        </p:txBody>
      </p:sp>
      <p:pic>
        <p:nvPicPr>
          <p:cNvPr id="1945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498600"/>
            <a:ext cx="530860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1784350" y="4651375"/>
            <a:ext cx="5516563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285750" indent="-285750">
              <a:buFont typeface="Arial"/>
              <a:buChar char="•"/>
              <a:defRPr/>
            </a:pPr>
            <a:r>
              <a:rPr lang="en-US" dirty="0" smtClean="0"/>
              <a:t>Sequencing is a constant-sum operation</a:t>
            </a:r>
          </a:p>
          <a:p>
            <a:pPr marL="1028700" lvl="1">
              <a:buFont typeface="Courier New"/>
              <a:buChar char="o"/>
              <a:defRPr/>
            </a:pPr>
            <a:r>
              <a:rPr lang="en-US" dirty="0" smtClean="0"/>
              <a:t>We only get the number of reads that the machine can deliver</a:t>
            </a:r>
          </a:p>
          <a:p>
            <a:pPr marL="1028700" lvl="1">
              <a:buFont typeface="Arial"/>
              <a:buChar char="•"/>
              <a:defRPr/>
            </a:pPr>
            <a:endParaRPr lang="en-US" dirty="0" smtClean="0"/>
          </a:p>
          <a:p>
            <a:pPr marL="285750" indent="-285750">
              <a:buFont typeface="Arial"/>
              <a:buChar char="•"/>
              <a:defRPr/>
            </a:pPr>
            <a:r>
              <a:rPr lang="en-US" dirty="0" smtClean="0"/>
              <a:t>Any constant sum is equivalent</a:t>
            </a:r>
          </a:p>
          <a:p>
            <a:pPr marL="285750">
              <a:buFont typeface="Arial"/>
              <a:buChar char="•"/>
              <a:defRPr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180986" y="5634464"/>
            <a:ext cx="25058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Fernandes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et al, 2013,2014</a:t>
            </a:r>
          </a:p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Mandel et al. 2015</a:t>
            </a:r>
          </a:p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Gloor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et al. 2016. Ann Epidemiology</a:t>
            </a:r>
          </a:p>
          <a:p>
            <a:pPr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Gloor, et al. 2016. Can J. Micro</a:t>
            </a:r>
          </a:p>
        </p:txBody>
      </p:sp>
      <p:sp>
        <p:nvSpPr>
          <p:cNvPr id="19461" name="TextBox 5"/>
          <p:cNvSpPr txBox="1">
            <a:spLocks noChangeArrowheads="1"/>
          </p:cNvSpPr>
          <p:nvPr/>
        </p:nvSpPr>
        <p:spPr bwMode="auto">
          <a:xfrm>
            <a:off x="8539163" y="1417638"/>
            <a:ext cx="4921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🐯</a:t>
            </a:r>
          </a:p>
          <a:p>
            <a:pPr eaLnBrk="1" hangingPunct="1"/>
            <a:r>
              <a:rPr lang="en-US" sz="1800"/>
              <a:t>🐞</a:t>
            </a:r>
          </a:p>
          <a:p>
            <a:pPr eaLnBrk="1" hangingPunct="1"/>
            <a:r>
              <a:rPr lang="en-US" sz="1800"/>
              <a:t>👽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Life Labs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84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Content Placeholder 4" descr="tiger_prop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" r="-240"/>
          <a:stretch>
            <a:fillRect/>
          </a:stretch>
        </p:blipFill>
        <p:spPr>
          <a:xfrm>
            <a:off x="1109663" y="1417638"/>
            <a:ext cx="5821362" cy="4525962"/>
          </a:xfrm>
        </p:spPr>
      </p:pic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Effect </a:t>
            </a:r>
            <a:r>
              <a:rPr lang="en-US" dirty="0" smtClean="0">
                <a:latin typeface="Calibri" charset="0"/>
              </a:rPr>
              <a:t>of compositional data?</a:t>
            </a:r>
            <a:endParaRPr lang="en-US" dirty="0">
              <a:latin typeface="Calibri" charset="0"/>
            </a:endParaRPr>
          </a:p>
        </p:txBody>
      </p:sp>
      <p:sp>
        <p:nvSpPr>
          <p:cNvPr id="20483" name="TextBox 8"/>
          <p:cNvSpPr txBox="1">
            <a:spLocks noChangeArrowheads="1"/>
          </p:cNvSpPr>
          <p:nvPr/>
        </p:nvSpPr>
        <p:spPr bwMode="auto">
          <a:xfrm>
            <a:off x="5214470" y="3667125"/>
            <a:ext cx="3618379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102870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u="sng" dirty="0"/>
              <a:t>Constant sum of </a:t>
            </a:r>
            <a:r>
              <a:rPr lang="en-US" sz="1800" b="1" u="sng" dirty="0" smtClean="0"/>
              <a:t>1000 (or any other)</a:t>
            </a:r>
            <a:endParaRPr lang="en-US" sz="1800" dirty="0"/>
          </a:p>
          <a:p>
            <a:pPr lvl="1" eaLnBrk="1" hangingPunct="1">
              <a:buFont typeface="Wingdings" charset="0"/>
              <a:buChar char="Ø"/>
            </a:pPr>
            <a:r>
              <a:rPr lang="en-US" sz="1600" dirty="0" smtClean="0"/>
              <a:t>Count </a:t>
            </a:r>
            <a:r>
              <a:rPr lang="en-US" sz="1600" dirty="0"/>
              <a:t>normalization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sz="1600" dirty="0"/>
              <a:t>Rarefaction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sz="1600" dirty="0"/>
              <a:t>Proportion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sz="1600" dirty="0"/>
              <a:t>percentage, relative abundance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sz="1600" dirty="0"/>
              <a:t>RNA-</a:t>
            </a:r>
            <a:r>
              <a:rPr lang="en-US" sz="1600" dirty="0" err="1"/>
              <a:t>seq</a:t>
            </a:r>
            <a:r>
              <a:rPr lang="en-US" sz="1600" dirty="0"/>
              <a:t>, </a:t>
            </a:r>
            <a:r>
              <a:rPr lang="en-US" sz="1600" dirty="0" err="1"/>
              <a:t>metagenomics</a:t>
            </a:r>
            <a:r>
              <a:rPr lang="en-US" sz="1600" dirty="0"/>
              <a:t>, tag-sequencing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125" y="6037263"/>
            <a:ext cx="248016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Lovell et al, 2015.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PLoS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Comp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Bio</a:t>
            </a:r>
          </a:p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Gloor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et al. 2016. Ann Epidemiology</a:t>
            </a:r>
          </a:p>
          <a:p>
            <a:pPr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Gloor, et al. 2016. Can J. Micro</a:t>
            </a:r>
          </a:p>
        </p:txBody>
      </p:sp>
      <p:sp>
        <p:nvSpPr>
          <p:cNvPr id="20485" name="TextBox 6"/>
          <p:cNvSpPr txBox="1">
            <a:spLocks noChangeArrowheads="1"/>
          </p:cNvSpPr>
          <p:nvPr/>
        </p:nvSpPr>
        <p:spPr bwMode="auto">
          <a:xfrm>
            <a:off x="8539163" y="1417638"/>
            <a:ext cx="4921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🐯</a:t>
            </a:r>
          </a:p>
          <a:p>
            <a:pPr eaLnBrk="1" hangingPunct="1"/>
            <a:r>
              <a:rPr lang="en-US" sz="1800"/>
              <a:t>🐞</a:t>
            </a:r>
          </a:p>
          <a:p>
            <a:pPr eaLnBrk="1" hangingPunct="1"/>
            <a:r>
              <a:rPr lang="en-US" sz="1800"/>
              <a:t>👽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Life Labs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16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4682" cy="45259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Compositional data are logically inconsistent with most tools in common </a:t>
            </a:r>
            <a:r>
              <a:rPr lang="en-US" b="1" dirty="0" smtClean="0"/>
              <a:t>use (Pearson 1897)</a:t>
            </a:r>
            <a:endParaRPr lang="en-US" b="1" dirty="0"/>
          </a:p>
          <a:p>
            <a:pPr lvl="1"/>
            <a:r>
              <a:rPr lang="en-US" dirty="0" smtClean="0"/>
              <a:t>negative binomial, rarefaction, ZIG </a:t>
            </a:r>
          </a:p>
          <a:p>
            <a:pPr lvl="1"/>
            <a:r>
              <a:rPr lang="en-US" dirty="0" smtClean="0"/>
              <a:t>correlation</a:t>
            </a:r>
            <a:r>
              <a:rPr lang="en-US" dirty="0" smtClean="0"/>
              <a:t>, </a:t>
            </a:r>
            <a:r>
              <a:rPr lang="en-US" dirty="0" smtClean="0"/>
              <a:t>t-test, PCA </a:t>
            </a:r>
            <a:r>
              <a:rPr lang="en-US" dirty="0"/>
              <a:t>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The solution is to work in terms of relative difference (ratios)</a:t>
            </a:r>
          </a:p>
          <a:p>
            <a:pPr lvl="1"/>
            <a:r>
              <a:rPr lang="en-US" dirty="0" err="1" smtClean="0"/>
              <a:t>Aitchison</a:t>
            </a:r>
            <a:r>
              <a:rPr lang="en-US" dirty="0"/>
              <a:t> </a:t>
            </a:r>
            <a:r>
              <a:rPr lang="en-US" dirty="0" smtClean="0"/>
              <a:t>and others</a:t>
            </a:r>
          </a:p>
          <a:p>
            <a:pPr lvl="1"/>
            <a:r>
              <a:rPr lang="en-US" dirty="0" smtClean="0"/>
              <a:t>Conceptually similar to </a:t>
            </a:r>
            <a:r>
              <a:rPr lang="en-US" dirty="0" err="1" smtClean="0"/>
              <a:t>qPCR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Life Labs 2017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348" y="1417638"/>
            <a:ext cx="1602907" cy="2128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578" y="4362494"/>
            <a:ext cx="1591677" cy="1193758"/>
          </a:xfrm>
          <a:prstGeom prst="rect">
            <a:avLst/>
          </a:prstGeom>
        </p:spPr>
      </p:pic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539163" y="1417638"/>
            <a:ext cx="4921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🐯</a:t>
            </a:r>
          </a:p>
          <a:p>
            <a:pPr eaLnBrk="1" hangingPunct="1"/>
            <a:r>
              <a:rPr lang="en-US" sz="1800"/>
              <a:t>🐞</a:t>
            </a:r>
          </a:p>
          <a:p>
            <a:pPr eaLnBrk="1" hangingPunct="1"/>
            <a:r>
              <a:rPr lang="en-US" sz="1800"/>
              <a:t>👽</a:t>
            </a:r>
          </a:p>
        </p:txBody>
      </p:sp>
    </p:spTree>
    <p:extLst>
      <p:ext uri="{BB962C8B-B14F-4D97-AF65-F5344CB8AC3E}">
        <p14:creationId xmlns:p14="http://schemas.microsoft.com/office/powerpoint/2010/main" val="279338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363</Words>
  <Application>Microsoft Macintosh PowerPoint</Application>
  <PresentationFormat>On-screen Show (4:3)</PresentationFormat>
  <Paragraphs>76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Life Labs</vt:lpstr>
      <vt:lpstr>The biggest problem is analysis</vt:lpstr>
      <vt:lpstr>Back to basics</vt:lpstr>
      <vt:lpstr>Counting our things</vt:lpstr>
      <vt:lpstr>HTS is not counting</vt:lpstr>
      <vt:lpstr>Effect of compositional data?</vt:lpstr>
      <vt:lpstr>Compositional Data</vt:lpstr>
    </vt:vector>
  </TitlesOfParts>
  <Company>UWO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Labs</dc:title>
  <dc:creator>Greg Gloor</dc:creator>
  <cp:lastModifiedBy>Greg Gloor</cp:lastModifiedBy>
  <cp:revision>9</cp:revision>
  <dcterms:created xsi:type="dcterms:W3CDTF">2017-05-15T15:01:19Z</dcterms:created>
  <dcterms:modified xsi:type="dcterms:W3CDTF">2017-05-15T16:11:47Z</dcterms:modified>
</cp:coreProperties>
</file>