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48225" cy="42483088"/>
  <p:notesSz cx="6858000" cy="9144000"/>
  <p:defaultTextStyle>
    <a:defPPr>
      <a:defRPr lang="en-US"/>
    </a:defPPr>
    <a:lvl1pPr marL="0" algn="l" defTabSz="2057485" rtl="0" eaLnBrk="1" latinLnBrk="0" hangingPunct="1">
      <a:defRPr sz="8100" kern="1200">
        <a:solidFill>
          <a:schemeClr val="tx1"/>
        </a:solidFill>
        <a:latin typeface="+mn-lt"/>
        <a:ea typeface="+mn-ea"/>
        <a:cs typeface="+mn-cs"/>
      </a:defRPr>
    </a:lvl1pPr>
    <a:lvl2pPr marL="2057485" algn="l" defTabSz="2057485" rtl="0" eaLnBrk="1" latinLnBrk="0" hangingPunct="1">
      <a:defRPr sz="8100" kern="1200">
        <a:solidFill>
          <a:schemeClr val="tx1"/>
        </a:solidFill>
        <a:latin typeface="+mn-lt"/>
        <a:ea typeface="+mn-ea"/>
        <a:cs typeface="+mn-cs"/>
      </a:defRPr>
    </a:lvl2pPr>
    <a:lvl3pPr marL="4114969" algn="l" defTabSz="2057485" rtl="0" eaLnBrk="1" latinLnBrk="0" hangingPunct="1">
      <a:defRPr sz="8100" kern="1200">
        <a:solidFill>
          <a:schemeClr val="tx1"/>
        </a:solidFill>
        <a:latin typeface="+mn-lt"/>
        <a:ea typeface="+mn-ea"/>
        <a:cs typeface="+mn-cs"/>
      </a:defRPr>
    </a:lvl3pPr>
    <a:lvl4pPr marL="6172454" algn="l" defTabSz="2057485" rtl="0" eaLnBrk="1" latinLnBrk="0" hangingPunct="1">
      <a:defRPr sz="8100" kern="1200">
        <a:solidFill>
          <a:schemeClr val="tx1"/>
        </a:solidFill>
        <a:latin typeface="+mn-lt"/>
        <a:ea typeface="+mn-ea"/>
        <a:cs typeface="+mn-cs"/>
      </a:defRPr>
    </a:lvl4pPr>
    <a:lvl5pPr marL="8229938" algn="l" defTabSz="2057485" rtl="0" eaLnBrk="1" latinLnBrk="0" hangingPunct="1">
      <a:defRPr sz="8100" kern="1200">
        <a:solidFill>
          <a:schemeClr val="tx1"/>
        </a:solidFill>
        <a:latin typeface="+mn-lt"/>
        <a:ea typeface="+mn-ea"/>
        <a:cs typeface="+mn-cs"/>
      </a:defRPr>
    </a:lvl5pPr>
    <a:lvl6pPr marL="10287424" algn="l" defTabSz="2057485" rtl="0" eaLnBrk="1" latinLnBrk="0" hangingPunct="1">
      <a:defRPr sz="8100" kern="1200">
        <a:solidFill>
          <a:schemeClr val="tx1"/>
        </a:solidFill>
        <a:latin typeface="+mn-lt"/>
        <a:ea typeface="+mn-ea"/>
        <a:cs typeface="+mn-cs"/>
      </a:defRPr>
    </a:lvl6pPr>
    <a:lvl7pPr marL="12344908" algn="l" defTabSz="2057485" rtl="0" eaLnBrk="1" latinLnBrk="0" hangingPunct="1">
      <a:defRPr sz="8100" kern="1200">
        <a:solidFill>
          <a:schemeClr val="tx1"/>
        </a:solidFill>
        <a:latin typeface="+mn-lt"/>
        <a:ea typeface="+mn-ea"/>
        <a:cs typeface="+mn-cs"/>
      </a:defRPr>
    </a:lvl7pPr>
    <a:lvl8pPr marL="14402393" algn="l" defTabSz="2057485" rtl="0" eaLnBrk="1" latinLnBrk="0" hangingPunct="1">
      <a:defRPr sz="8100" kern="1200">
        <a:solidFill>
          <a:schemeClr val="tx1"/>
        </a:solidFill>
        <a:latin typeface="+mn-lt"/>
        <a:ea typeface="+mn-ea"/>
        <a:cs typeface="+mn-cs"/>
      </a:defRPr>
    </a:lvl8pPr>
    <a:lvl9pPr marL="16459877" algn="l" defTabSz="2057485" rtl="0" eaLnBrk="1" latinLnBrk="0" hangingPunct="1">
      <a:defRPr sz="81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 Macklaim" initials="JM" lastIdx="9" clrIdx="0"/>
  <p:cmAuthor id="1" name="Greg Gloor"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EF4EA"/>
    <a:srgbClr val="F5EA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568" y="10592"/>
      </p:cViewPr>
      <p:guideLst>
        <p:guide orient="horz" pos="13381"/>
        <p:guide pos="95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139B4-D6D4-2948-BDFD-FD780C2C0090}" type="datetimeFigureOut">
              <a:rPr lang="en-US" smtClean="0"/>
              <a:t>17-05-29</a:t>
            </a:fld>
            <a:endParaRPr lang="en-US"/>
          </a:p>
        </p:txBody>
      </p:sp>
      <p:sp>
        <p:nvSpPr>
          <p:cNvPr id="4" name="Slide Image Placeholder 3"/>
          <p:cNvSpPr>
            <a:spLocks noGrp="1" noRot="1" noChangeAspect="1"/>
          </p:cNvSpPr>
          <p:nvPr>
            <p:ph type="sldImg" idx="2"/>
          </p:nvPr>
        </p:nvSpPr>
        <p:spPr>
          <a:xfrm>
            <a:off x="2208213" y="685800"/>
            <a:ext cx="24415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F227E5-96D0-314F-95A5-A98E30754360}" type="slidenum">
              <a:rPr lang="en-US" smtClean="0"/>
              <a:t>‹#›</a:t>
            </a:fld>
            <a:endParaRPr lang="en-US"/>
          </a:p>
        </p:txBody>
      </p:sp>
    </p:spTree>
    <p:extLst>
      <p:ext uri="{BB962C8B-B14F-4D97-AF65-F5344CB8AC3E}">
        <p14:creationId xmlns:p14="http://schemas.microsoft.com/office/powerpoint/2010/main" val="697333663"/>
      </p:ext>
    </p:extLst>
  </p:cSld>
  <p:clrMap bg1="lt1" tx1="dk1" bg2="lt2" tx2="dk2" accent1="accent1" accent2="accent2" accent3="accent3" accent4="accent4" accent5="accent5" accent6="accent6" hlink="hlink" folHlink="folHlink"/>
  <p:notesStyle>
    <a:lvl1pPr marL="0" algn="l" defTabSz="502463" rtl="0" eaLnBrk="1" latinLnBrk="0" hangingPunct="1">
      <a:defRPr sz="1300" kern="1200">
        <a:solidFill>
          <a:schemeClr val="tx1"/>
        </a:solidFill>
        <a:latin typeface="+mn-lt"/>
        <a:ea typeface="+mn-ea"/>
        <a:cs typeface="+mn-cs"/>
      </a:defRPr>
    </a:lvl1pPr>
    <a:lvl2pPr marL="502463" algn="l" defTabSz="502463" rtl="0" eaLnBrk="1" latinLnBrk="0" hangingPunct="1">
      <a:defRPr sz="1300" kern="1200">
        <a:solidFill>
          <a:schemeClr val="tx1"/>
        </a:solidFill>
        <a:latin typeface="+mn-lt"/>
        <a:ea typeface="+mn-ea"/>
        <a:cs typeface="+mn-cs"/>
      </a:defRPr>
    </a:lvl2pPr>
    <a:lvl3pPr marL="1004926" algn="l" defTabSz="502463" rtl="0" eaLnBrk="1" latinLnBrk="0" hangingPunct="1">
      <a:defRPr sz="1300" kern="1200">
        <a:solidFill>
          <a:schemeClr val="tx1"/>
        </a:solidFill>
        <a:latin typeface="+mn-lt"/>
        <a:ea typeface="+mn-ea"/>
        <a:cs typeface="+mn-cs"/>
      </a:defRPr>
    </a:lvl3pPr>
    <a:lvl4pPr marL="1507388" algn="l" defTabSz="502463" rtl="0" eaLnBrk="1" latinLnBrk="0" hangingPunct="1">
      <a:defRPr sz="1300" kern="1200">
        <a:solidFill>
          <a:schemeClr val="tx1"/>
        </a:solidFill>
        <a:latin typeface="+mn-lt"/>
        <a:ea typeface="+mn-ea"/>
        <a:cs typeface="+mn-cs"/>
      </a:defRPr>
    </a:lvl4pPr>
    <a:lvl5pPr marL="2009851" algn="l" defTabSz="502463" rtl="0" eaLnBrk="1" latinLnBrk="0" hangingPunct="1">
      <a:defRPr sz="1300" kern="1200">
        <a:solidFill>
          <a:schemeClr val="tx1"/>
        </a:solidFill>
        <a:latin typeface="+mn-lt"/>
        <a:ea typeface="+mn-ea"/>
        <a:cs typeface="+mn-cs"/>
      </a:defRPr>
    </a:lvl5pPr>
    <a:lvl6pPr marL="2512314" algn="l" defTabSz="502463" rtl="0" eaLnBrk="1" latinLnBrk="0" hangingPunct="1">
      <a:defRPr sz="1300" kern="1200">
        <a:solidFill>
          <a:schemeClr val="tx1"/>
        </a:solidFill>
        <a:latin typeface="+mn-lt"/>
        <a:ea typeface="+mn-ea"/>
        <a:cs typeface="+mn-cs"/>
      </a:defRPr>
    </a:lvl6pPr>
    <a:lvl7pPr marL="3014777" algn="l" defTabSz="502463" rtl="0" eaLnBrk="1" latinLnBrk="0" hangingPunct="1">
      <a:defRPr sz="1300" kern="1200">
        <a:solidFill>
          <a:schemeClr val="tx1"/>
        </a:solidFill>
        <a:latin typeface="+mn-lt"/>
        <a:ea typeface="+mn-ea"/>
        <a:cs typeface="+mn-cs"/>
      </a:defRPr>
    </a:lvl7pPr>
    <a:lvl8pPr marL="3517240" algn="l" defTabSz="502463" rtl="0" eaLnBrk="1" latinLnBrk="0" hangingPunct="1">
      <a:defRPr sz="1300" kern="1200">
        <a:solidFill>
          <a:schemeClr val="tx1"/>
        </a:solidFill>
        <a:latin typeface="+mn-lt"/>
        <a:ea typeface="+mn-ea"/>
        <a:cs typeface="+mn-cs"/>
      </a:defRPr>
    </a:lvl8pPr>
    <a:lvl9pPr marL="4019702" algn="l" defTabSz="502463"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8213" y="685800"/>
            <a:ext cx="244157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F227E5-96D0-314F-95A5-A98E30754360}" type="slidenum">
              <a:rPr lang="en-US" smtClean="0"/>
              <a:t>1</a:t>
            </a:fld>
            <a:endParaRPr lang="en-US"/>
          </a:p>
        </p:txBody>
      </p:sp>
    </p:spTree>
    <p:extLst>
      <p:ext uri="{BB962C8B-B14F-4D97-AF65-F5344CB8AC3E}">
        <p14:creationId xmlns:p14="http://schemas.microsoft.com/office/powerpoint/2010/main" val="22020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618" y="13197298"/>
            <a:ext cx="25710991" cy="9106330"/>
          </a:xfrm>
        </p:spPr>
        <p:txBody>
          <a:bodyPr/>
          <a:lstStyle/>
          <a:p>
            <a:r>
              <a:rPr lang="en-CA" smtClean="0"/>
              <a:t>Click to edit Master title style</a:t>
            </a:r>
            <a:endParaRPr lang="en-US"/>
          </a:p>
        </p:txBody>
      </p:sp>
      <p:sp>
        <p:nvSpPr>
          <p:cNvPr id="3" name="Subtitle 2"/>
          <p:cNvSpPr>
            <a:spLocks noGrp="1"/>
          </p:cNvSpPr>
          <p:nvPr>
            <p:ph type="subTitle" idx="1"/>
          </p:nvPr>
        </p:nvSpPr>
        <p:spPr>
          <a:xfrm>
            <a:off x="4537235" y="24073750"/>
            <a:ext cx="21173758" cy="10856789"/>
          </a:xfrm>
        </p:spPr>
        <p:txBody>
          <a:bodyPr/>
          <a:lstStyle>
            <a:lvl1pPr marL="0" indent="0" algn="ctr">
              <a:buNone/>
              <a:defRPr>
                <a:solidFill>
                  <a:schemeClr val="tx1">
                    <a:tint val="75000"/>
                  </a:schemeClr>
                </a:solidFill>
              </a:defRPr>
            </a:lvl1pPr>
            <a:lvl2pPr marL="2057485" indent="0" algn="ctr">
              <a:buNone/>
              <a:defRPr>
                <a:solidFill>
                  <a:schemeClr val="tx1">
                    <a:tint val="75000"/>
                  </a:schemeClr>
                </a:solidFill>
              </a:defRPr>
            </a:lvl2pPr>
            <a:lvl3pPr marL="4114969" indent="0" algn="ctr">
              <a:buNone/>
              <a:defRPr>
                <a:solidFill>
                  <a:schemeClr val="tx1">
                    <a:tint val="75000"/>
                  </a:schemeClr>
                </a:solidFill>
              </a:defRPr>
            </a:lvl3pPr>
            <a:lvl4pPr marL="6172454" indent="0" algn="ctr">
              <a:buNone/>
              <a:defRPr>
                <a:solidFill>
                  <a:schemeClr val="tx1">
                    <a:tint val="75000"/>
                  </a:schemeClr>
                </a:solidFill>
              </a:defRPr>
            </a:lvl4pPr>
            <a:lvl5pPr marL="8229938" indent="0" algn="ctr">
              <a:buNone/>
              <a:defRPr>
                <a:solidFill>
                  <a:schemeClr val="tx1">
                    <a:tint val="75000"/>
                  </a:schemeClr>
                </a:solidFill>
              </a:defRPr>
            </a:lvl5pPr>
            <a:lvl6pPr marL="10287424" indent="0" algn="ctr">
              <a:buNone/>
              <a:defRPr>
                <a:solidFill>
                  <a:schemeClr val="tx1">
                    <a:tint val="75000"/>
                  </a:schemeClr>
                </a:solidFill>
              </a:defRPr>
            </a:lvl6pPr>
            <a:lvl7pPr marL="12344908" indent="0" algn="ctr">
              <a:buNone/>
              <a:defRPr>
                <a:solidFill>
                  <a:schemeClr val="tx1">
                    <a:tint val="75000"/>
                  </a:schemeClr>
                </a:solidFill>
              </a:defRPr>
            </a:lvl7pPr>
            <a:lvl8pPr marL="14402393" indent="0" algn="ctr">
              <a:buNone/>
              <a:defRPr>
                <a:solidFill>
                  <a:schemeClr val="tx1">
                    <a:tint val="75000"/>
                  </a:schemeClr>
                </a:solidFill>
              </a:defRPr>
            </a:lvl8pPr>
            <a:lvl9pPr marL="16459877"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200E6268-2604-0644-865F-E3BAE63455E4}" type="datetimeFigureOut">
              <a:rPr lang="en-US" smtClean="0"/>
              <a:t>17-05-29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42482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00E6268-2604-0644-865F-E3BAE63455E4}" type="datetimeFigureOut">
              <a:rPr lang="en-US" smtClean="0"/>
              <a:t>17-05-29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45790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754871" y="7936085"/>
            <a:ext cx="23820478" cy="169165297"/>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5293440" y="7936085"/>
            <a:ext cx="70957294" cy="169165297"/>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00E6268-2604-0644-865F-E3BAE63455E4}" type="datetimeFigureOut">
              <a:rPr lang="en-US" smtClean="0"/>
              <a:t>17-05-29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284276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00E6268-2604-0644-865F-E3BAE63455E4}" type="datetimeFigureOut">
              <a:rPr lang="en-US" smtClean="0"/>
              <a:t>17-05-29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5257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403" y="27299321"/>
            <a:ext cx="25710991" cy="8437614"/>
          </a:xfrm>
        </p:spPr>
        <p:txBody>
          <a:bodyPr anchor="t"/>
          <a:lstStyle>
            <a:lvl1pPr algn="l">
              <a:defRPr sz="18000" b="1" cap="all"/>
            </a:lvl1pPr>
          </a:lstStyle>
          <a:p>
            <a:r>
              <a:rPr lang="en-CA" smtClean="0"/>
              <a:t>Click to edit Master title style</a:t>
            </a:r>
            <a:endParaRPr lang="en-US"/>
          </a:p>
        </p:txBody>
      </p:sp>
      <p:sp>
        <p:nvSpPr>
          <p:cNvPr id="3" name="Text Placeholder 2"/>
          <p:cNvSpPr>
            <a:spLocks noGrp="1"/>
          </p:cNvSpPr>
          <p:nvPr>
            <p:ph type="body" idx="1"/>
          </p:nvPr>
        </p:nvSpPr>
        <p:spPr>
          <a:xfrm>
            <a:off x="2389403" y="18006149"/>
            <a:ext cx="25710991" cy="9293173"/>
          </a:xfrm>
        </p:spPr>
        <p:txBody>
          <a:bodyPr anchor="b"/>
          <a:lstStyle>
            <a:lvl1pPr marL="0" indent="0">
              <a:buNone/>
              <a:defRPr sz="9000">
                <a:solidFill>
                  <a:schemeClr val="tx1">
                    <a:tint val="75000"/>
                  </a:schemeClr>
                </a:solidFill>
              </a:defRPr>
            </a:lvl1pPr>
            <a:lvl2pPr marL="2057485" indent="0">
              <a:buNone/>
              <a:defRPr sz="8100">
                <a:solidFill>
                  <a:schemeClr val="tx1">
                    <a:tint val="75000"/>
                  </a:schemeClr>
                </a:solidFill>
              </a:defRPr>
            </a:lvl2pPr>
            <a:lvl3pPr marL="4114969" indent="0">
              <a:buNone/>
              <a:defRPr sz="7300">
                <a:solidFill>
                  <a:schemeClr val="tx1">
                    <a:tint val="75000"/>
                  </a:schemeClr>
                </a:solidFill>
              </a:defRPr>
            </a:lvl3pPr>
            <a:lvl4pPr marL="6172454" indent="0">
              <a:buNone/>
              <a:defRPr sz="6300">
                <a:solidFill>
                  <a:schemeClr val="tx1">
                    <a:tint val="75000"/>
                  </a:schemeClr>
                </a:solidFill>
              </a:defRPr>
            </a:lvl4pPr>
            <a:lvl5pPr marL="8229938" indent="0">
              <a:buNone/>
              <a:defRPr sz="6300">
                <a:solidFill>
                  <a:schemeClr val="tx1">
                    <a:tint val="75000"/>
                  </a:schemeClr>
                </a:solidFill>
              </a:defRPr>
            </a:lvl5pPr>
            <a:lvl6pPr marL="10287424" indent="0">
              <a:buNone/>
              <a:defRPr sz="6300">
                <a:solidFill>
                  <a:schemeClr val="tx1">
                    <a:tint val="75000"/>
                  </a:schemeClr>
                </a:solidFill>
              </a:defRPr>
            </a:lvl6pPr>
            <a:lvl7pPr marL="12344908" indent="0">
              <a:buNone/>
              <a:defRPr sz="6300">
                <a:solidFill>
                  <a:schemeClr val="tx1">
                    <a:tint val="75000"/>
                  </a:schemeClr>
                </a:solidFill>
              </a:defRPr>
            </a:lvl7pPr>
            <a:lvl8pPr marL="14402393" indent="0">
              <a:buNone/>
              <a:defRPr sz="6300">
                <a:solidFill>
                  <a:schemeClr val="tx1">
                    <a:tint val="75000"/>
                  </a:schemeClr>
                </a:solidFill>
              </a:defRPr>
            </a:lvl8pPr>
            <a:lvl9pPr marL="16459877" indent="0">
              <a:buNone/>
              <a:defRPr sz="63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200E6268-2604-0644-865F-E3BAE63455E4}" type="datetimeFigureOut">
              <a:rPr lang="en-US" smtClean="0"/>
              <a:t>17-05-29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0962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5293439" y="46259364"/>
            <a:ext cx="47388886" cy="130842013"/>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53186462" y="46259364"/>
            <a:ext cx="47388886" cy="130842013"/>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200E6268-2604-0644-865F-E3BAE63455E4}" type="datetimeFigureOut">
              <a:rPr lang="en-US" smtClean="0"/>
              <a:t>17-05-29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23971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2412" y="1701294"/>
            <a:ext cx="27223403" cy="7080515"/>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512412" y="9509530"/>
            <a:ext cx="13364885" cy="3963117"/>
          </a:xfrm>
        </p:spPr>
        <p:txBody>
          <a:bodyPr anchor="b"/>
          <a:lstStyle>
            <a:lvl1pPr marL="0" indent="0">
              <a:buNone/>
              <a:defRPr sz="10800" b="1"/>
            </a:lvl1pPr>
            <a:lvl2pPr marL="2057485" indent="0">
              <a:buNone/>
              <a:defRPr sz="9000" b="1"/>
            </a:lvl2pPr>
            <a:lvl3pPr marL="4114969" indent="0">
              <a:buNone/>
              <a:defRPr sz="8100" b="1"/>
            </a:lvl3pPr>
            <a:lvl4pPr marL="6172454" indent="0">
              <a:buNone/>
              <a:defRPr sz="7300" b="1"/>
            </a:lvl4pPr>
            <a:lvl5pPr marL="8229938" indent="0">
              <a:buNone/>
              <a:defRPr sz="7300" b="1"/>
            </a:lvl5pPr>
            <a:lvl6pPr marL="10287424" indent="0">
              <a:buNone/>
              <a:defRPr sz="7300" b="1"/>
            </a:lvl6pPr>
            <a:lvl7pPr marL="12344908" indent="0">
              <a:buNone/>
              <a:defRPr sz="7300" b="1"/>
            </a:lvl7pPr>
            <a:lvl8pPr marL="14402393" indent="0">
              <a:buNone/>
              <a:defRPr sz="7300" b="1"/>
            </a:lvl8pPr>
            <a:lvl9pPr marL="16459877" indent="0">
              <a:buNone/>
              <a:defRPr sz="7300" b="1"/>
            </a:lvl9pPr>
          </a:lstStyle>
          <a:p>
            <a:pPr lvl="0"/>
            <a:r>
              <a:rPr lang="en-CA" smtClean="0"/>
              <a:t>Click to edit Master text styles</a:t>
            </a:r>
          </a:p>
        </p:txBody>
      </p:sp>
      <p:sp>
        <p:nvSpPr>
          <p:cNvPr id="4" name="Content Placeholder 3"/>
          <p:cNvSpPr>
            <a:spLocks noGrp="1"/>
          </p:cNvSpPr>
          <p:nvPr>
            <p:ph sz="half" idx="2"/>
          </p:nvPr>
        </p:nvSpPr>
        <p:spPr>
          <a:xfrm>
            <a:off x="1512412" y="13472647"/>
            <a:ext cx="13364885" cy="24476950"/>
          </a:xfrm>
        </p:spPr>
        <p:txBody>
          <a:bodyPr/>
          <a:lstStyle>
            <a:lvl1pPr>
              <a:defRPr sz="10800"/>
            </a:lvl1pPr>
            <a:lvl2pPr>
              <a:defRPr sz="90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5365680" y="9509530"/>
            <a:ext cx="13370136" cy="3963117"/>
          </a:xfrm>
        </p:spPr>
        <p:txBody>
          <a:bodyPr anchor="b"/>
          <a:lstStyle>
            <a:lvl1pPr marL="0" indent="0">
              <a:buNone/>
              <a:defRPr sz="10800" b="1"/>
            </a:lvl1pPr>
            <a:lvl2pPr marL="2057485" indent="0">
              <a:buNone/>
              <a:defRPr sz="9000" b="1"/>
            </a:lvl2pPr>
            <a:lvl3pPr marL="4114969" indent="0">
              <a:buNone/>
              <a:defRPr sz="8100" b="1"/>
            </a:lvl3pPr>
            <a:lvl4pPr marL="6172454" indent="0">
              <a:buNone/>
              <a:defRPr sz="7300" b="1"/>
            </a:lvl4pPr>
            <a:lvl5pPr marL="8229938" indent="0">
              <a:buNone/>
              <a:defRPr sz="7300" b="1"/>
            </a:lvl5pPr>
            <a:lvl6pPr marL="10287424" indent="0">
              <a:buNone/>
              <a:defRPr sz="7300" b="1"/>
            </a:lvl6pPr>
            <a:lvl7pPr marL="12344908" indent="0">
              <a:buNone/>
              <a:defRPr sz="7300" b="1"/>
            </a:lvl7pPr>
            <a:lvl8pPr marL="14402393" indent="0">
              <a:buNone/>
              <a:defRPr sz="7300" b="1"/>
            </a:lvl8pPr>
            <a:lvl9pPr marL="16459877" indent="0">
              <a:buNone/>
              <a:defRPr sz="7300" b="1"/>
            </a:lvl9pPr>
          </a:lstStyle>
          <a:p>
            <a:pPr lvl="0"/>
            <a:r>
              <a:rPr lang="en-CA" smtClean="0"/>
              <a:t>Click to edit Master text styles</a:t>
            </a:r>
          </a:p>
        </p:txBody>
      </p:sp>
      <p:sp>
        <p:nvSpPr>
          <p:cNvPr id="6" name="Content Placeholder 5"/>
          <p:cNvSpPr>
            <a:spLocks noGrp="1"/>
          </p:cNvSpPr>
          <p:nvPr>
            <p:ph sz="quarter" idx="4"/>
          </p:nvPr>
        </p:nvSpPr>
        <p:spPr>
          <a:xfrm>
            <a:off x="15365680" y="13472647"/>
            <a:ext cx="13370136" cy="24476950"/>
          </a:xfrm>
        </p:spPr>
        <p:txBody>
          <a:bodyPr/>
          <a:lstStyle>
            <a:lvl1pPr>
              <a:defRPr sz="10800"/>
            </a:lvl1pPr>
            <a:lvl2pPr>
              <a:defRPr sz="90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200E6268-2604-0644-865F-E3BAE63455E4}" type="datetimeFigureOut">
              <a:rPr lang="en-US" smtClean="0"/>
              <a:t>17-05-29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74383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200E6268-2604-0644-865F-E3BAE63455E4}" type="datetimeFigureOut">
              <a:rPr lang="en-US" smtClean="0"/>
              <a:t>17-05-29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69749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E6268-2604-0644-865F-E3BAE63455E4}" type="datetimeFigureOut">
              <a:rPr lang="en-US" smtClean="0"/>
              <a:t>17-05-29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21138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413" y="1691456"/>
            <a:ext cx="9951458" cy="7198524"/>
          </a:xfrm>
        </p:spPr>
        <p:txBody>
          <a:bodyPr anchor="b"/>
          <a:lstStyle>
            <a:lvl1pPr algn="l">
              <a:defRPr sz="9000" b="1"/>
            </a:lvl1pPr>
          </a:lstStyle>
          <a:p>
            <a:r>
              <a:rPr lang="en-CA" smtClean="0"/>
              <a:t>Click to edit Master title style</a:t>
            </a:r>
            <a:endParaRPr lang="en-US"/>
          </a:p>
        </p:txBody>
      </p:sp>
      <p:sp>
        <p:nvSpPr>
          <p:cNvPr id="3" name="Content Placeholder 2"/>
          <p:cNvSpPr>
            <a:spLocks noGrp="1"/>
          </p:cNvSpPr>
          <p:nvPr>
            <p:ph idx="1"/>
          </p:nvPr>
        </p:nvSpPr>
        <p:spPr>
          <a:xfrm>
            <a:off x="11826217" y="1691461"/>
            <a:ext cx="16909598" cy="36258138"/>
          </a:xfrm>
        </p:spPr>
        <p:txBody>
          <a:bodyPr/>
          <a:lstStyle>
            <a:lvl1pPr>
              <a:defRPr sz="14400"/>
            </a:lvl1pPr>
            <a:lvl2pPr>
              <a:defRPr sz="12600"/>
            </a:lvl2pPr>
            <a:lvl3pPr>
              <a:defRPr sz="10800"/>
            </a:lvl3pPr>
            <a:lvl4pPr>
              <a:defRPr sz="9000"/>
            </a:lvl4pPr>
            <a:lvl5pPr>
              <a:defRPr sz="9000"/>
            </a:lvl5pPr>
            <a:lvl6pPr>
              <a:defRPr sz="9000"/>
            </a:lvl6pPr>
            <a:lvl7pPr>
              <a:defRPr sz="9000"/>
            </a:lvl7pPr>
            <a:lvl8pPr>
              <a:defRPr sz="9000"/>
            </a:lvl8pPr>
            <a:lvl9pPr>
              <a:defRPr sz="9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512413" y="8889985"/>
            <a:ext cx="9951458" cy="29059614"/>
          </a:xfrm>
        </p:spPr>
        <p:txBody>
          <a:bodyPr/>
          <a:lstStyle>
            <a:lvl1pPr marL="0" indent="0">
              <a:buNone/>
              <a:defRPr sz="6300"/>
            </a:lvl1pPr>
            <a:lvl2pPr marL="2057485" indent="0">
              <a:buNone/>
              <a:defRPr sz="5400"/>
            </a:lvl2pPr>
            <a:lvl3pPr marL="4114969" indent="0">
              <a:buNone/>
              <a:defRPr sz="4500"/>
            </a:lvl3pPr>
            <a:lvl4pPr marL="6172454" indent="0">
              <a:buNone/>
              <a:defRPr sz="4100"/>
            </a:lvl4pPr>
            <a:lvl5pPr marL="8229938" indent="0">
              <a:buNone/>
              <a:defRPr sz="4100"/>
            </a:lvl5pPr>
            <a:lvl6pPr marL="10287424" indent="0">
              <a:buNone/>
              <a:defRPr sz="4100"/>
            </a:lvl6pPr>
            <a:lvl7pPr marL="12344908" indent="0">
              <a:buNone/>
              <a:defRPr sz="4100"/>
            </a:lvl7pPr>
            <a:lvl8pPr marL="14402393" indent="0">
              <a:buNone/>
              <a:defRPr sz="4100"/>
            </a:lvl8pPr>
            <a:lvl9pPr marL="16459877" indent="0">
              <a:buNone/>
              <a:defRPr sz="41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00E6268-2604-0644-865F-E3BAE63455E4}" type="datetimeFigureOut">
              <a:rPr lang="en-US" smtClean="0"/>
              <a:t>17-05-29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5005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8864" y="29738163"/>
            <a:ext cx="18148935" cy="3510758"/>
          </a:xfrm>
        </p:spPr>
        <p:txBody>
          <a:bodyPr anchor="b"/>
          <a:lstStyle>
            <a:lvl1pPr algn="l">
              <a:defRPr sz="9000" b="1"/>
            </a:lvl1pPr>
          </a:lstStyle>
          <a:p>
            <a:r>
              <a:rPr lang="en-CA" smtClean="0"/>
              <a:t>Click to edit Master title style</a:t>
            </a:r>
            <a:endParaRPr lang="en-US"/>
          </a:p>
        </p:txBody>
      </p:sp>
      <p:sp>
        <p:nvSpPr>
          <p:cNvPr id="3" name="Picture Placeholder 2"/>
          <p:cNvSpPr>
            <a:spLocks noGrp="1"/>
          </p:cNvSpPr>
          <p:nvPr>
            <p:ph type="pic" idx="1"/>
          </p:nvPr>
        </p:nvSpPr>
        <p:spPr>
          <a:xfrm>
            <a:off x="5928864" y="3795943"/>
            <a:ext cx="18148935" cy="25489853"/>
          </a:xfrm>
        </p:spPr>
        <p:txBody>
          <a:bodyPr/>
          <a:lstStyle>
            <a:lvl1pPr marL="0" indent="0">
              <a:buNone/>
              <a:defRPr sz="14400"/>
            </a:lvl1pPr>
            <a:lvl2pPr marL="2057485" indent="0">
              <a:buNone/>
              <a:defRPr sz="12600"/>
            </a:lvl2pPr>
            <a:lvl3pPr marL="4114969" indent="0">
              <a:buNone/>
              <a:defRPr sz="10800"/>
            </a:lvl3pPr>
            <a:lvl4pPr marL="6172454" indent="0">
              <a:buNone/>
              <a:defRPr sz="9000"/>
            </a:lvl4pPr>
            <a:lvl5pPr marL="8229938" indent="0">
              <a:buNone/>
              <a:defRPr sz="9000"/>
            </a:lvl5pPr>
            <a:lvl6pPr marL="10287424" indent="0">
              <a:buNone/>
              <a:defRPr sz="9000"/>
            </a:lvl6pPr>
            <a:lvl7pPr marL="12344908" indent="0">
              <a:buNone/>
              <a:defRPr sz="9000"/>
            </a:lvl7pPr>
            <a:lvl8pPr marL="14402393" indent="0">
              <a:buNone/>
              <a:defRPr sz="9000"/>
            </a:lvl8pPr>
            <a:lvl9pPr marL="16459877" indent="0">
              <a:buNone/>
              <a:defRPr sz="9000"/>
            </a:lvl9pPr>
          </a:lstStyle>
          <a:p>
            <a:endParaRPr lang="en-US"/>
          </a:p>
        </p:txBody>
      </p:sp>
      <p:sp>
        <p:nvSpPr>
          <p:cNvPr id="4" name="Text Placeholder 3"/>
          <p:cNvSpPr>
            <a:spLocks noGrp="1"/>
          </p:cNvSpPr>
          <p:nvPr>
            <p:ph type="body" sz="half" idx="2"/>
          </p:nvPr>
        </p:nvSpPr>
        <p:spPr>
          <a:xfrm>
            <a:off x="5928864" y="33248922"/>
            <a:ext cx="18148935" cy="4985859"/>
          </a:xfrm>
        </p:spPr>
        <p:txBody>
          <a:bodyPr/>
          <a:lstStyle>
            <a:lvl1pPr marL="0" indent="0">
              <a:buNone/>
              <a:defRPr sz="6300"/>
            </a:lvl1pPr>
            <a:lvl2pPr marL="2057485" indent="0">
              <a:buNone/>
              <a:defRPr sz="5400"/>
            </a:lvl2pPr>
            <a:lvl3pPr marL="4114969" indent="0">
              <a:buNone/>
              <a:defRPr sz="4500"/>
            </a:lvl3pPr>
            <a:lvl4pPr marL="6172454" indent="0">
              <a:buNone/>
              <a:defRPr sz="4100"/>
            </a:lvl4pPr>
            <a:lvl5pPr marL="8229938" indent="0">
              <a:buNone/>
              <a:defRPr sz="4100"/>
            </a:lvl5pPr>
            <a:lvl6pPr marL="10287424" indent="0">
              <a:buNone/>
              <a:defRPr sz="4100"/>
            </a:lvl6pPr>
            <a:lvl7pPr marL="12344908" indent="0">
              <a:buNone/>
              <a:defRPr sz="4100"/>
            </a:lvl7pPr>
            <a:lvl8pPr marL="14402393" indent="0">
              <a:buNone/>
              <a:defRPr sz="4100"/>
            </a:lvl8pPr>
            <a:lvl9pPr marL="16459877" indent="0">
              <a:buNone/>
              <a:defRPr sz="41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00E6268-2604-0644-865F-E3BAE63455E4}" type="datetimeFigureOut">
              <a:rPr lang="en-US" smtClean="0"/>
              <a:t>17-05-29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40794108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2412" y="1701294"/>
            <a:ext cx="27223403" cy="7080515"/>
          </a:xfrm>
          <a:prstGeom prst="rect">
            <a:avLst/>
          </a:prstGeom>
        </p:spPr>
        <p:txBody>
          <a:bodyPr vert="horz" lIns="411497" tIns="205748" rIns="411497" bIns="205748"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512412" y="9912724"/>
            <a:ext cx="27223403" cy="28036874"/>
          </a:xfrm>
          <a:prstGeom prst="rect">
            <a:avLst/>
          </a:prstGeom>
        </p:spPr>
        <p:txBody>
          <a:bodyPr vert="horz" lIns="411497" tIns="205748" rIns="411497" bIns="205748"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512412" y="39375534"/>
            <a:ext cx="7057919" cy="2261831"/>
          </a:xfrm>
          <a:prstGeom prst="rect">
            <a:avLst/>
          </a:prstGeom>
        </p:spPr>
        <p:txBody>
          <a:bodyPr vert="horz" lIns="411497" tIns="205748" rIns="411497" bIns="205748" rtlCol="0" anchor="ctr"/>
          <a:lstStyle>
            <a:lvl1pPr algn="l">
              <a:defRPr sz="5400">
                <a:solidFill>
                  <a:schemeClr val="tx1">
                    <a:tint val="75000"/>
                  </a:schemeClr>
                </a:solidFill>
              </a:defRPr>
            </a:lvl1pPr>
          </a:lstStyle>
          <a:p>
            <a:fld id="{200E6268-2604-0644-865F-E3BAE63455E4}" type="datetimeFigureOut">
              <a:rPr lang="en-US" smtClean="0"/>
              <a:t>17-05-29</a:t>
            </a:fld>
            <a:endParaRPr lang="en-US"/>
          </a:p>
        </p:txBody>
      </p:sp>
      <p:sp>
        <p:nvSpPr>
          <p:cNvPr id="5" name="Footer Placeholder 4"/>
          <p:cNvSpPr>
            <a:spLocks noGrp="1"/>
          </p:cNvSpPr>
          <p:nvPr>
            <p:ph type="ftr" sz="quarter" idx="3"/>
          </p:nvPr>
        </p:nvSpPr>
        <p:spPr>
          <a:xfrm>
            <a:off x="10334810" y="39375534"/>
            <a:ext cx="9578605" cy="2261831"/>
          </a:xfrm>
          <a:prstGeom prst="rect">
            <a:avLst/>
          </a:prstGeom>
        </p:spPr>
        <p:txBody>
          <a:bodyPr vert="horz" lIns="411497" tIns="205748" rIns="411497" bIns="205748"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77896" y="39375534"/>
            <a:ext cx="7057919" cy="2261831"/>
          </a:xfrm>
          <a:prstGeom prst="rect">
            <a:avLst/>
          </a:prstGeom>
        </p:spPr>
        <p:txBody>
          <a:bodyPr vert="horz" lIns="411497" tIns="205748" rIns="411497" bIns="205748" rtlCol="0" anchor="ctr"/>
          <a:lstStyle>
            <a:lvl1pPr algn="r">
              <a:defRPr sz="5400">
                <a:solidFill>
                  <a:schemeClr val="tx1">
                    <a:tint val="75000"/>
                  </a:schemeClr>
                </a:solidFill>
              </a:defRPr>
            </a:lvl1pPr>
          </a:lstStyle>
          <a:p>
            <a:fld id="{E2A53003-168B-A747-8005-279E4C437C00}" type="slidenum">
              <a:rPr lang="en-US" smtClean="0"/>
              <a:t>‹#›</a:t>
            </a:fld>
            <a:endParaRPr lang="en-US"/>
          </a:p>
        </p:txBody>
      </p:sp>
    </p:spTree>
    <p:extLst>
      <p:ext uri="{BB962C8B-B14F-4D97-AF65-F5344CB8AC3E}">
        <p14:creationId xmlns:p14="http://schemas.microsoft.com/office/powerpoint/2010/main" val="3961410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57485" rtl="0" eaLnBrk="1" latinLnBrk="0" hangingPunct="1">
        <a:spcBef>
          <a:spcPct val="0"/>
        </a:spcBef>
        <a:buNone/>
        <a:defRPr sz="19800" kern="1200">
          <a:solidFill>
            <a:schemeClr val="tx1"/>
          </a:solidFill>
          <a:latin typeface="+mj-lt"/>
          <a:ea typeface="+mj-ea"/>
          <a:cs typeface="+mj-cs"/>
        </a:defRPr>
      </a:lvl1pPr>
    </p:titleStyle>
    <p:bodyStyle>
      <a:lvl1pPr marL="1543114" indent="-1543114" algn="l" defTabSz="2057485" rtl="0" eaLnBrk="1" latinLnBrk="0" hangingPunct="1">
        <a:spcBef>
          <a:spcPct val="20000"/>
        </a:spcBef>
        <a:buFont typeface="Arial"/>
        <a:buChar char="•"/>
        <a:defRPr sz="14400" kern="1200">
          <a:solidFill>
            <a:schemeClr val="tx1"/>
          </a:solidFill>
          <a:latin typeface="+mn-lt"/>
          <a:ea typeface="+mn-ea"/>
          <a:cs typeface="+mn-cs"/>
        </a:defRPr>
      </a:lvl1pPr>
      <a:lvl2pPr marL="3343413" indent="-1285928" algn="l" defTabSz="2057485" rtl="0" eaLnBrk="1" latinLnBrk="0" hangingPunct="1">
        <a:spcBef>
          <a:spcPct val="20000"/>
        </a:spcBef>
        <a:buFont typeface="Arial"/>
        <a:buChar char="–"/>
        <a:defRPr sz="12600" kern="1200">
          <a:solidFill>
            <a:schemeClr val="tx1"/>
          </a:solidFill>
          <a:latin typeface="+mn-lt"/>
          <a:ea typeface="+mn-ea"/>
          <a:cs typeface="+mn-cs"/>
        </a:defRPr>
      </a:lvl2pPr>
      <a:lvl3pPr marL="5143711" indent="-1028742" algn="l" defTabSz="2057485" rtl="0" eaLnBrk="1" latinLnBrk="0" hangingPunct="1">
        <a:spcBef>
          <a:spcPct val="20000"/>
        </a:spcBef>
        <a:buFont typeface="Arial"/>
        <a:buChar char="•"/>
        <a:defRPr sz="10800" kern="1200">
          <a:solidFill>
            <a:schemeClr val="tx1"/>
          </a:solidFill>
          <a:latin typeface="+mn-lt"/>
          <a:ea typeface="+mn-ea"/>
          <a:cs typeface="+mn-cs"/>
        </a:defRPr>
      </a:lvl3pPr>
      <a:lvl4pPr marL="7201196" indent="-1028742" algn="l" defTabSz="2057485" rtl="0" eaLnBrk="1" latinLnBrk="0" hangingPunct="1">
        <a:spcBef>
          <a:spcPct val="20000"/>
        </a:spcBef>
        <a:buFont typeface="Arial"/>
        <a:buChar char="–"/>
        <a:defRPr sz="9000" kern="1200">
          <a:solidFill>
            <a:schemeClr val="tx1"/>
          </a:solidFill>
          <a:latin typeface="+mn-lt"/>
          <a:ea typeface="+mn-ea"/>
          <a:cs typeface="+mn-cs"/>
        </a:defRPr>
      </a:lvl4pPr>
      <a:lvl5pPr marL="9258682" indent="-1028742" algn="l" defTabSz="2057485" rtl="0" eaLnBrk="1" latinLnBrk="0" hangingPunct="1">
        <a:spcBef>
          <a:spcPct val="20000"/>
        </a:spcBef>
        <a:buFont typeface="Arial"/>
        <a:buChar char="»"/>
        <a:defRPr sz="9000" kern="1200">
          <a:solidFill>
            <a:schemeClr val="tx1"/>
          </a:solidFill>
          <a:latin typeface="+mn-lt"/>
          <a:ea typeface="+mn-ea"/>
          <a:cs typeface="+mn-cs"/>
        </a:defRPr>
      </a:lvl5pPr>
      <a:lvl6pPr marL="11316166" indent="-1028742" algn="l" defTabSz="2057485" rtl="0" eaLnBrk="1" latinLnBrk="0" hangingPunct="1">
        <a:spcBef>
          <a:spcPct val="20000"/>
        </a:spcBef>
        <a:buFont typeface="Arial"/>
        <a:buChar char="•"/>
        <a:defRPr sz="9000" kern="1200">
          <a:solidFill>
            <a:schemeClr val="tx1"/>
          </a:solidFill>
          <a:latin typeface="+mn-lt"/>
          <a:ea typeface="+mn-ea"/>
          <a:cs typeface="+mn-cs"/>
        </a:defRPr>
      </a:lvl6pPr>
      <a:lvl7pPr marL="13373651" indent="-1028742" algn="l" defTabSz="2057485" rtl="0" eaLnBrk="1" latinLnBrk="0" hangingPunct="1">
        <a:spcBef>
          <a:spcPct val="20000"/>
        </a:spcBef>
        <a:buFont typeface="Arial"/>
        <a:buChar char="•"/>
        <a:defRPr sz="9000" kern="1200">
          <a:solidFill>
            <a:schemeClr val="tx1"/>
          </a:solidFill>
          <a:latin typeface="+mn-lt"/>
          <a:ea typeface="+mn-ea"/>
          <a:cs typeface="+mn-cs"/>
        </a:defRPr>
      </a:lvl7pPr>
      <a:lvl8pPr marL="15431135" indent="-1028742" algn="l" defTabSz="2057485" rtl="0" eaLnBrk="1" latinLnBrk="0" hangingPunct="1">
        <a:spcBef>
          <a:spcPct val="20000"/>
        </a:spcBef>
        <a:buFont typeface="Arial"/>
        <a:buChar char="•"/>
        <a:defRPr sz="9000" kern="1200">
          <a:solidFill>
            <a:schemeClr val="tx1"/>
          </a:solidFill>
          <a:latin typeface="+mn-lt"/>
          <a:ea typeface="+mn-ea"/>
          <a:cs typeface="+mn-cs"/>
        </a:defRPr>
      </a:lvl8pPr>
      <a:lvl9pPr marL="17488620" indent="-1028742" algn="l" defTabSz="2057485" rtl="0" eaLnBrk="1" latinLnBrk="0" hangingPunct="1">
        <a:spcBef>
          <a:spcPct val="20000"/>
        </a:spcBef>
        <a:buFont typeface="Arial"/>
        <a:buChar char="•"/>
        <a:defRPr sz="9000" kern="1200">
          <a:solidFill>
            <a:schemeClr val="tx1"/>
          </a:solidFill>
          <a:latin typeface="+mn-lt"/>
          <a:ea typeface="+mn-ea"/>
          <a:cs typeface="+mn-cs"/>
        </a:defRPr>
      </a:lvl9pPr>
    </p:bodyStyle>
    <p:otherStyle>
      <a:defPPr>
        <a:defRPr lang="en-US"/>
      </a:defPPr>
      <a:lvl1pPr marL="0" algn="l" defTabSz="2057485" rtl="0" eaLnBrk="1" latinLnBrk="0" hangingPunct="1">
        <a:defRPr sz="8100" kern="1200">
          <a:solidFill>
            <a:schemeClr val="tx1"/>
          </a:solidFill>
          <a:latin typeface="+mn-lt"/>
          <a:ea typeface="+mn-ea"/>
          <a:cs typeface="+mn-cs"/>
        </a:defRPr>
      </a:lvl1pPr>
      <a:lvl2pPr marL="2057485" algn="l" defTabSz="2057485" rtl="0" eaLnBrk="1" latinLnBrk="0" hangingPunct="1">
        <a:defRPr sz="8100" kern="1200">
          <a:solidFill>
            <a:schemeClr val="tx1"/>
          </a:solidFill>
          <a:latin typeface="+mn-lt"/>
          <a:ea typeface="+mn-ea"/>
          <a:cs typeface="+mn-cs"/>
        </a:defRPr>
      </a:lvl2pPr>
      <a:lvl3pPr marL="4114969" algn="l" defTabSz="2057485" rtl="0" eaLnBrk="1" latinLnBrk="0" hangingPunct="1">
        <a:defRPr sz="8100" kern="1200">
          <a:solidFill>
            <a:schemeClr val="tx1"/>
          </a:solidFill>
          <a:latin typeface="+mn-lt"/>
          <a:ea typeface="+mn-ea"/>
          <a:cs typeface="+mn-cs"/>
        </a:defRPr>
      </a:lvl3pPr>
      <a:lvl4pPr marL="6172454" algn="l" defTabSz="2057485" rtl="0" eaLnBrk="1" latinLnBrk="0" hangingPunct="1">
        <a:defRPr sz="8100" kern="1200">
          <a:solidFill>
            <a:schemeClr val="tx1"/>
          </a:solidFill>
          <a:latin typeface="+mn-lt"/>
          <a:ea typeface="+mn-ea"/>
          <a:cs typeface="+mn-cs"/>
        </a:defRPr>
      </a:lvl4pPr>
      <a:lvl5pPr marL="8229938" algn="l" defTabSz="2057485" rtl="0" eaLnBrk="1" latinLnBrk="0" hangingPunct="1">
        <a:defRPr sz="8100" kern="1200">
          <a:solidFill>
            <a:schemeClr val="tx1"/>
          </a:solidFill>
          <a:latin typeface="+mn-lt"/>
          <a:ea typeface="+mn-ea"/>
          <a:cs typeface="+mn-cs"/>
        </a:defRPr>
      </a:lvl5pPr>
      <a:lvl6pPr marL="10287424" algn="l" defTabSz="2057485" rtl="0" eaLnBrk="1" latinLnBrk="0" hangingPunct="1">
        <a:defRPr sz="8100" kern="1200">
          <a:solidFill>
            <a:schemeClr val="tx1"/>
          </a:solidFill>
          <a:latin typeface="+mn-lt"/>
          <a:ea typeface="+mn-ea"/>
          <a:cs typeface="+mn-cs"/>
        </a:defRPr>
      </a:lvl6pPr>
      <a:lvl7pPr marL="12344908" algn="l" defTabSz="2057485" rtl="0" eaLnBrk="1" latinLnBrk="0" hangingPunct="1">
        <a:defRPr sz="8100" kern="1200">
          <a:solidFill>
            <a:schemeClr val="tx1"/>
          </a:solidFill>
          <a:latin typeface="+mn-lt"/>
          <a:ea typeface="+mn-ea"/>
          <a:cs typeface="+mn-cs"/>
        </a:defRPr>
      </a:lvl7pPr>
      <a:lvl8pPr marL="14402393" algn="l" defTabSz="2057485" rtl="0" eaLnBrk="1" latinLnBrk="0" hangingPunct="1">
        <a:defRPr sz="8100" kern="1200">
          <a:solidFill>
            <a:schemeClr val="tx1"/>
          </a:solidFill>
          <a:latin typeface="+mn-lt"/>
          <a:ea typeface="+mn-ea"/>
          <a:cs typeface="+mn-cs"/>
        </a:defRPr>
      </a:lvl8pPr>
      <a:lvl9pPr marL="16459877" algn="l" defTabSz="2057485"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gloor@uwo.ca"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emf"/><Relationship Id="rId7" Type="http://schemas.openxmlformats.org/officeDocument/2006/relationships/image" Target="../media/image4.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072" y="4535002"/>
            <a:ext cx="8959493" cy="13582083"/>
          </a:xfrm>
          <a:prstGeom prst="rect">
            <a:avLst/>
          </a:prstGeom>
          <a:noFill/>
        </p:spPr>
        <p:txBody>
          <a:bodyPr wrap="square" lIns="100493" tIns="50246" rIns="100493" bIns="50246" rtlCol="0">
            <a:spAutoFit/>
          </a:bodyPr>
          <a:lstStyle/>
          <a:p>
            <a:pPr algn="ctr"/>
            <a:r>
              <a:rPr lang="en-US" sz="3600" b="1" u="sng" dirty="0" smtClean="0"/>
              <a:t>Abstract</a:t>
            </a:r>
          </a:p>
          <a:p>
            <a:r>
              <a:rPr lang="en-US" sz="2800" dirty="0"/>
              <a:t>High throughput sequencing </a:t>
            </a:r>
            <a:r>
              <a:rPr lang="en-US" sz="2800" dirty="0" smtClean="0"/>
              <a:t>(HTS) is </a:t>
            </a:r>
            <a:r>
              <a:rPr lang="en-US" sz="2800" dirty="0"/>
              <a:t>a technology that allows for the generation of millions of reads of genomic data regarding a study of interest, and data from high throughput sequencing platforms are usually count compositions. Subsequent analysis of such data can yield information on transcription profiles, microbial diversity, or even relative cellular abundance in culture. Because of the high cost of acquisition, the data are usually sparse, and always contain far fewer observations than variables. However, an under-appreciated pathology of these data are their often unbalanced nature: </a:t>
            </a:r>
            <a:r>
              <a:rPr lang="en-US" sz="2800" dirty="0" err="1"/>
              <a:t>i.e</a:t>
            </a:r>
            <a:r>
              <a:rPr lang="en-US" sz="2800" dirty="0"/>
              <a:t>, there is often systematic variation between groups simply due to presence or absence of features, and this variation is important to the biological interpretation of the data. A simple example would be comparing </a:t>
            </a:r>
            <a:r>
              <a:rPr lang="en-US" sz="2800" dirty="0" err="1"/>
              <a:t>transcriptomes</a:t>
            </a:r>
            <a:r>
              <a:rPr lang="en-US" sz="2800" dirty="0"/>
              <a:t> of yeast cells with and without a gene knockout. This causes samples in the comparison groups to exhibit widely varying </a:t>
            </a:r>
            <a:r>
              <a:rPr lang="en-US" sz="2800" dirty="0" err="1"/>
              <a:t>centres</a:t>
            </a:r>
            <a:r>
              <a:rPr lang="en-US" sz="2800" dirty="0"/>
              <a:t>. This work extends a previously described log-ratio transformation method that allows for variable comparisons between samples in a Bayesian compositional context. We demonstrate the pathology in  </a:t>
            </a:r>
            <a:r>
              <a:rPr lang="en-US" sz="2800" dirty="0" smtClean="0"/>
              <a:t>modeled </a:t>
            </a:r>
            <a:r>
              <a:rPr lang="en-US" sz="2800" dirty="0"/>
              <a:t>and real unbalanced experimental designs to show how this dramatically causes both false negative and false positive inference. We then introduce several approaches to demonstrate how the pathologies can be addressed. An extreme example is presented where only the use of a predefined basis is appropriate. The transformations are implemented as an extension to a general compositional data analysis tool known as ALDEx2 which is available on </a:t>
            </a:r>
            <a:r>
              <a:rPr lang="en-US" sz="2800" dirty="0" err="1"/>
              <a:t>Bioconductor</a:t>
            </a:r>
            <a:r>
              <a:rPr lang="en-US" sz="2800" dirty="0"/>
              <a:t>. </a:t>
            </a:r>
          </a:p>
        </p:txBody>
      </p:sp>
      <p:sp>
        <p:nvSpPr>
          <p:cNvPr id="2" name="Title 1"/>
          <p:cNvSpPr>
            <a:spLocks noGrp="1"/>
          </p:cNvSpPr>
          <p:nvPr>
            <p:ph type="ctrTitle"/>
          </p:nvPr>
        </p:nvSpPr>
        <p:spPr>
          <a:xfrm>
            <a:off x="4501878" y="533250"/>
            <a:ext cx="21129629" cy="3054178"/>
          </a:xfrm>
        </p:spPr>
        <p:txBody>
          <a:bodyPr>
            <a:noAutofit/>
          </a:bodyPr>
          <a:lstStyle/>
          <a:p>
            <a:r>
              <a:rPr lang="en-US" sz="5400" b="1" dirty="0"/>
              <a:t>Finding the </a:t>
            </a:r>
            <a:r>
              <a:rPr lang="en-US" sz="5400" b="1" dirty="0" err="1"/>
              <a:t>centre</a:t>
            </a:r>
            <a:r>
              <a:rPr lang="en-US" sz="5400" b="1" dirty="0"/>
              <a:t>: corrections for asymmetry in high-throughput sequencing datasets</a:t>
            </a:r>
            <a:r>
              <a:rPr lang="en-US" sz="6600" b="1" dirty="0" smtClean="0"/>
              <a:t/>
            </a:r>
            <a:br>
              <a:rPr lang="en-US" sz="6600" b="1" dirty="0" smtClean="0"/>
            </a:br>
            <a:r>
              <a:rPr lang="en-US" sz="3600" b="1" dirty="0" err="1" smtClean="0"/>
              <a:t>Jia</a:t>
            </a:r>
            <a:r>
              <a:rPr lang="en-US" sz="3600" b="1" dirty="0" smtClean="0"/>
              <a:t> R. Wu, Jean </a:t>
            </a:r>
            <a:r>
              <a:rPr lang="en-US" sz="3600" b="1" dirty="0" err="1" smtClean="0"/>
              <a:t>Macklaim</a:t>
            </a:r>
            <a:r>
              <a:rPr lang="en-US" sz="3600" b="1" dirty="0" smtClean="0"/>
              <a:t>, Briana L. </a:t>
            </a:r>
            <a:r>
              <a:rPr lang="en-US" sz="3600" b="1" dirty="0" err="1" smtClean="0"/>
              <a:t>Genge</a:t>
            </a:r>
            <a:r>
              <a:rPr lang="en-US" sz="3600" b="1" dirty="0" smtClean="0"/>
              <a:t>, Gregory B. Gloor</a:t>
            </a:r>
            <a:r>
              <a:rPr lang="en-US" sz="4000" b="1" dirty="0"/>
              <a:t/>
            </a:r>
            <a:br>
              <a:rPr lang="en-US" sz="4000" b="1" dirty="0"/>
            </a:br>
            <a:r>
              <a:rPr lang="en-US" sz="2400" b="1" dirty="0" smtClean="0"/>
              <a:t>The </a:t>
            </a:r>
            <a:r>
              <a:rPr lang="en-US" sz="2400" b="1" dirty="0"/>
              <a:t>University of Western Ontario</a:t>
            </a:r>
            <a:br>
              <a:rPr lang="en-US" sz="2400" b="1" dirty="0"/>
            </a:br>
            <a:r>
              <a:rPr lang="en-US" sz="2400" b="1" dirty="0">
                <a:solidFill>
                  <a:schemeClr val="tx1">
                    <a:lumMod val="95000"/>
                    <a:lumOff val="5000"/>
                  </a:schemeClr>
                </a:solidFill>
                <a:hlinkClick r:id="rId3"/>
              </a:rPr>
              <a:t>ggloor@uwo.ca</a:t>
            </a:r>
            <a:r>
              <a:rPr lang="en-US" sz="2400" b="1" dirty="0">
                <a:solidFill>
                  <a:schemeClr val="tx1">
                    <a:lumMod val="95000"/>
                    <a:lumOff val="5000"/>
                  </a:schemeClr>
                </a:solidFill>
              </a:rPr>
              <a:t> </a:t>
            </a:r>
            <a:r>
              <a:rPr lang="en-US" sz="2400" b="1" dirty="0" smtClean="0">
                <a:solidFill>
                  <a:schemeClr val="tx1">
                    <a:lumMod val="95000"/>
                    <a:lumOff val="5000"/>
                  </a:schemeClr>
                </a:solidFill>
              </a:rPr>
              <a:t>• </a:t>
            </a:r>
            <a:r>
              <a:rPr lang="en-US" sz="2400" b="1" dirty="0" err="1">
                <a:solidFill>
                  <a:schemeClr val="tx1">
                    <a:lumMod val="95000"/>
                    <a:lumOff val="5000"/>
                  </a:schemeClr>
                </a:solidFill>
              </a:rPr>
              <a:t>ggloor.github.io</a:t>
            </a:r>
            <a:r>
              <a:rPr lang="en-US" sz="2400" b="1" dirty="0">
                <a:solidFill>
                  <a:schemeClr val="tx1">
                    <a:lumMod val="95000"/>
                    <a:lumOff val="5000"/>
                  </a:schemeClr>
                </a:solidFill>
              </a:rPr>
              <a:t> </a:t>
            </a:r>
            <a:r>
              <a:rPr lang="en-US" sz="2400" b="1" dirty="0" smtClean="0">
                <a:solidFill>
                  <a:schemeClr val="tx1">
                    <a:lumMod val="95000"/>
                    <a:lumOff val="5000"/>
                  </a:schemeClr>
                </a:solidFill>
              </a:rPr>
              <a:t>• </a:t>
            </a:r>
            <a:r>
              <a:rPr lang="en-US" sz="2400" b="1" dirty="0" err="1" smtClean="0">
                <a:solidFill>
                  <a:schemeClr val="tx1">
                    <a:lumMod val="95000"/>
                    <a:lumOff val="5000"/>
                  </a:schemeClr>
                </a:solidFill>
              </a:rPr>
              <a:t>github.com</a:t>
            </a:r>
            <a:r>
              <a:rPr lang="en-US" sz="2400" b="1" dirty="0" smtClean="0">
                <a:solidFill>
                  <a:schemeClr val="tx1">
                    <a:lumMod val="95000"/>
                    <a:lumOff val="5000"/>
                  </a:schemeClr>
                </a:solidFill>
              </a:rPr>
              <a:t>/</a:t>
            </a:r>
            <a:r>
              <a:rPr lang="en-US" sz="2400" b="1" dirty="0" err="1" smtClean="0">
                <a:solidFill>
                  <a:schemeClr val="tx1">
                    <a:lumMod val="95000"/>
                    <a:lumOff val="5000"/>
                  </a:schemeClr>
                </a:solidFill>
              </a:rPr>
              <a:t>ggloor</a:t>
            </a:r>
            <a:r>
              <a:rPr lang="en-US" sz="2400" b="1" dirty="0" smtClean="0">
                <a:solidFill>
                  <a:schemeClr val="tx1">
                    <a:lumMod val="95000"/>
                    <a:lumOff val="5000"/>
                  </a:schemeClr>
                </a:solidFill>
              </a:rPr>
              <a:t>/ALDEx2</a:t>
            </a:r>
            <a:endParaRPr lang="en-US" sz="2400" b="1" dirty="0">
              <a:solidFill>
                <a:schemeClr val="tx1">
                  <a:lumMod val="95000"/>
                  <a:lumOff val="5000"/>
                </a:schemeClr>
              </a:solidFill>
            </a:endParaRPr>
          </a:p>
        </p:txBody>
      </p:sp>
      <p:sp>
        <p:nvSpPr>
          <p:cNvPr id="12" name="Rectangle 11"/>
          <p:cNvSpPr/>
          <p:nvPr/>
        </p:nvSpPr>
        <p:spPr>
          <a:xfrm>
            <a:off x="729976" y="17932079"/>
            <a:ext cx="9003324" cy="23353739"/>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lIns="100493" tIns="50246" rIns="100493" bIns="50246" rtlCol="0" anchor="ctr"/>
          <a:lstStyle/>
          <a:p>
            <a:pPr algn="ctr"/>
            <a:endParaRPr lang="en-US" dirty="0"/>
          </a:p>
        </p:txBody>
      </p:sp>
      <p:sp>
        <p:nvSpPr>
          <p:cNvPr id="3" name="Rectangle 2"/>
          <p:cNvSpPr/>
          <p:nvPr/>
        </p:nvSpPr>
        <p:spPr>
          <a:xfrm>
            <a:off x="923130" y="18413348"/>
            <a:ext cx="8623007" cy="655471"/>
          </a:xfrm>
          <a:prstGeom prst="rect">
            <a:avLst/>
          </a:prstGeom>
        </p:spPr>
        <p:txBody>
          <a:bodyPr wrap="square" lIns="100493" tIns="50246" rIns="100493" bIns="50246">
            <a:spAutoFit/>
          </a:bodyPr>
          <a:lstStyle/>
          <a:p>
            <a:pPr algn="ctr"/>
            <a:r>
              <a:rPr lang="en-US" sz="3600" b="1" u="sng" dirty="0" smtClean="0"/>
              <a:t>Differential (relative) abundance in ALDEx2</a:t>
            </a:r>
            <a:endParaRPr lang="en-US" sz="3600" b="1" u="sng" dirty="0"/>
          </a:p>
        </p:txBody>
      </p:sp>
      <p:pic>
        <p:nvPicPr>
          <p:cNvPr id="37" name="Picture 36" descr="Schulich.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5957616" y="606536"/>
            <a:ext cx="3247676" cy="2980892"/>
          </a:xfrm>
          <a:prstGeom prst="rect">
            <a:avLst/>
          </a:prstGeom>
        </p:spPr>
      </p:pic>
      <p:pic>
        <p:nvPicPr>
          <p:cNvPr id="38" name="Picture 37" descr="Western.pdf"/>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818903" y="551340"/>
            <a:ext cx="2754102" cy="3036088"/>
          </a:xfrm>
          <a:prstGeom prst="rect">
            <a:avLst/>
          </a:prstGeom>
        </p:spPr>
      </p:pic>
      <p:sp>
        <p:nvSpPr>
          <p:cNvPr id="39" name="TextBox 38"/>
          <p:cNvSpPr txBox="1"/>
          <p:nvPr/>
        </p:nvSpPr>
        <p:spPr>
          <a:xfrm>
            <a:off x="10576484" y="38325953"/>
            <a:ext cx="8969996" cy="2897503"/>
          </a:xfrm>
          <a:prstGeom prst="rect">
            <a:avLst/>
          </a:prstGeom>
          <a:noFill/>
        </p:spPr>
        <p:txBody>
          <a:bodyPr wrap="square" lIns="100493" tIns="50246" rIns="100493" bIns="50246" rtlCol="0">
            <a:spAutoFit/>
          </a:bodyPr>
          <a:lstStyle/>
          <a:p>
            <a:pPr algn="ctr"/>
            <a:endParaRPr lang="en-US" sz="1800" u="sng" dirty="0"/>
          </a:p>
          <a:p>
            <a:pPr marL="376847" indent="-376847">
              <a:buAutoNum type="arabicParenR"/>
            </a:pPr>
            <a:r>
              <a:rPr lang="en-US" sz="1500" dirty="0" err="1" smtClean="0"/>
              <a:t>Aitchison</a:t>
            </a:r>
            <a:r>
              <a:rPr lang="en-US" sz="1500" dirty="0" smtClean="0"/>
              <a:t>(</a:t>
            </a:r>
            <a:r>
              <a:rPr lang="en-US" sz="1500" dirty="0"/>
              <a:t>1986) The </a:t>
            </a:r>
            <a:r>
              <a:rPr lang="en-US" sz="1500" dirty="0" err="1"/>
              <a:t>statisitical</a:t>
            </a:r>
            <a:r>
              <a:rPr lang="en-US" sz="1500" dirty="0"/>
              <a:t> analysis of compositional data (Blackburn Press) and </a:t>
            </a:r>
            <a:r>
              <a:rPr lang="en-US" sz="1500" dirty="0" err="1"/>
              <a:t>Pawlowsky-Glahn</a:t>
            </a:r>
            <a:r>
              <a:rPr lang="en-US" sz="1500" dirty="0"/>
              <a:t> (2015) modeling and analysis of compositional data (Wiley)</a:t>
            </a:r>
          </a:p>
          <a:p>
            <a:pPr marL="376847" indent="-376847">
              <a:buAutoNum type="arabicParenR"/>
            </a:pPr>
            <a:r>
              <a:rPr lang="en-US" sz="1500" dirty="0" err="1"/>
              <a:t>Fernandes</a:t>
            </a:r>
            <a:r>
              <a:rPr lang="en-US" sz="1500" dirty="0"/>
              <a:t> (2013) ANOVA-like differential expression analysis for mixed population RNA-</a:t>
            </a:r>
            <a:r>
              <a:rPr lang="en-US" sz="1500" dirty="0" err="1"/>
              <a:t>seq</a:t>
            </a:r>
            <a:r>
              <a:rPr lang="en-US" sz="1500" dirty="0"/>
              <a:t> data (</a:t>
            </a:r>
            <a:r>
              <a:rPr lang="en-US" sz="1500" dirty="0" err="1"/>
              <a:t>PLoS</a:t>
            </a:r>
            <a:r>
              <a:rPr lang="en-US" sz="1500" dirty="0"/>
              <a:t> ONE )</a:t>
            </a:r>
          </a:p>
          <a:p>
            <a:pPr marL="376847" indent="-376847">
              <a:buAutoNum type="arabicParenR"/>
            </a:pPr>
            <a:r>
              <a:rPr lang="en-US" sz="1500" dirty="0" err="1"/>
              <a:t>Fernandes</a:t>
            </a:r>
            <a:r>
              <a:rPr lang="en-US" sz="1500" dirty="0"/>
              <a:t> (2014) Unifying the analysis of high throughput sequencing datasets (</a:t>
            </a:r>
            <a:r>
              <a:rPr lang="en-US" sz="1500" dirty="0" err="1"/>
              <a:t>Microbiome</a:t>
            </a:r>
            <a:r>
              <a:rPr lang="en-US" sz="1500" dirty="0" smtClean="0"/>
              <a:t>)</a:t>
            </a:r>
          </a:p>
          <a:p>
            <a:pPr marL="376847" indent="-376847">
              <a:buAutoNum type="arabicParenR"/>
            </a:pPr>
            <a:r>
              <a:rPr lang="en-US" sz="1500" dirty="0" smtClean="0"/>
              <a:t>Gloor (2016</a:t>
            </a:r>
            <a:r>
              <a:rPr lang="en-US" sz="1500" dirty="0"/>
              <a:t>) It's all relative: analyzing </a:t>
            </a:r>
            <a:r>
              <a:rPr lang="en-US" sz="1500" dirty="0" err="1"/>
              <a:t>microbiome</a:t>
            </a:r>
            <a:r>
              <a:rPr lang="en-US" sz="1500" dirty="0"/>
              <a:t> data as </a:t>
            </a:r>
            <a:r>
              <a:rPr lang="en-US" sz="1500" dirty="0" smtClean="0"/>
              <a:t>compositions (Annals of Epidemiology)</a:t>
            </a:r>
            <a:endParaRPr lang="en-US" sz="1500" dirty="0"/>
          </a:p>
          <a:p>
            <a:pPr marL="376847" indent="-376847">
              <a:buFontTx/>
              <a:buAutoNum type="arabicParenR"/>
            </a:pPr>
            <a:r>
              <a:rPr lang="en-US" sz="1500" dirty="0" smtClean="0"/>
              <a:t>Fernandez </a:t>
            </a:r>
            <a:r>
              <a:rPr lang="en-US" sz="1500" dirty="0"/>
              <a:t>(2014) Bayesian-multiplicative treatment of count zeros in compositional data sets (Statistical Modeling</a:t>
            </a:r>
            <a:r>
              <a:rPr lang="en-US" sz="1500" dirty="0" smtClean="0"/>
              <a:t>)</a:t>
            </a:r>
          </a:p>
          <a:p>
            <a:pPr marL="376847" indent="-376847">
              <a:buFontTx/>
              <a:buAutoNum type="arabicParenR"/>
            </a:pPr>
            <a:r>
              <a:rPr lang="en-US" sz="1500" dirty="0" err="1" smtClean="0"/>
              <a:t>Macklaim</a:t>
            </a:r>
            <a:r>
              <a:rPr lang="en-US" sz="1500" dirty="0" smtClean="0"/>
              <a:t> (2016</a:t>
            </a:r>
            <a:r>
              <a:rPr lang="en-US" sz="1500" dirty="0"/>
              <a:t>) Comparative meta</a:t>
            </a:r>
            <a:r>
              <a:rPr lang="en-US" sz="1500" dirty="0" smtClean="0"/>
              <a:t>-RNA-</a:t>
            </a:r>
            <a:r>
              <a:rPr lang="en-US" sz="1500" dirty="0" err="1"/>
              <a:t>seq</a:t>
            </a:r>
            <a:r>
              <a:rPr lang="en-US" sz="1500" dirty="0"/>
              <a:t> of the vaginal </a:t>
            </a:r>
            <a:r>
              <a:rPr lang="en-US" sz="1500" dirty="0" err="1"/>
              <a:t>microbiota</a:t>
            </a:r>
            <a:r>
              <a:rPr lang="en-US" sz="1500" dirty="0"/>
              <a:t> and differential expression </a:t>
            </a:r>
            <a:r>
              <a:rPr lang="en-US" sz="1500" dirty="0" smtClean="0"/>
              <a:t>by</a:t>
            </a:r>
            <a:r>
              <a:rPr lang="en-US" sz="1500" i="1" dirty="0" smtClean="0"/>
              <a:t> Lactobacillus </a:t>
            </a:r>
            <a:r>
              <a:rPr lang="en-US" sz="1500" i="1" dirty="0" err="1" smtClean="0"/>
              <a:t>iners</a:t>
            </a:r>
            <a:r>
              <a:rPr lang="en-US" sz="1500" i="1" dirty="0" smtClean="0"/>
              <a:t> </a:t>
            </a:r>
            <a:r>
              <a:rPr lang="en-US" sz="1500" dirty="0"/>
              <a:t>in health and </a:t>
            </a:r>
            <a:r>
              <a:rPr lang="en-US" sz="1500" dirty="0" err="1"/>
              <a:t>dysbiosis</a:t>
            </a:r>
            <a:r>
              <a:rPr lang="en-US" sz="1500" dirty="0"/>
              <a:t> </a:t>
            </a:r>
            <a:r>
              <a:rPr lang="en-US" sz="1500" dirty="0" smtClean="0"/>
              <a:t>(</a:t>
            </a:r>
            <a:r>
              <a:rPr lang="en-US" sz="1500" dirty="0" err="1" smtClean="0"/>
              <a:t>Microbiome</a:t>
            </a:r>
            <a:r>
              <a:rPr lang="en-US" sz="1500" dirty="0" smtClean="0"/>
              <a:t>)</a:t>
            </a:r>
            <a:endParaRPr lang="en-US" sz="1500" dirty="0"/>
          </a:p>
          <a:p>
            <a:pPr marL="376847" indent="-376847">
              <a:buFontTx/>
              <a:buAutoNum type="arabicParenR"/>
            </a:pPr>
            <a:endParaRPr lang="en-US" sz="1500" dirty="0"/>
          </a:p>
        </p:txBody>
      </p:sp>
      <p:sp>
        <p:nvSpPr>
          <p:cNvPr id="42" name="Rectangle 41"/>
          <p:cNvSpPr/>
          <p:nvPr/>
        </p:nvSpPr>
        <p:spPr>
          <a:xfrm>
            <a:off x="10380496" y="4660198"/>
            <a:ext cx="19421968" cy="36625620"/>
          </a:xfrm>
          <a:prstGeom prst="rect">
            <a:avLst/>
          </a:prstGeom>
          <a:noFill/>
          <a:ln w="38100" cmpd="sng">
            <a:solidFill>
              <a:srgbClr val="F79646"/>
            </a:solidFill>
          </a:ln>
        </p:spPr>
        <p:style>
          <a:lnRef idx="1">
            <a:schemeClr val="accent1"/>
          </a:lnRef>
          <a:fillRef idx="3">
            <a:schemeClr val="accent1"/>
          </a:fillRef>
          <a:effectRef idx="2">
            <a:schemeClr val="accent1"/>
          </a:effectRef>
          <a:fontRef idx="minor">
            <a:schemeClr val="lt1"/>
          </a:fontRef>
        </p:style>
        <p:txBody>
          <a:bodyPr lIns="100493" tIns="50246" rIns="100493" bIns="50246" rtlCol="0" anchor="ctr"/>
          <a:lstStyle/>
          <a:p>
            <a:pPr algn="ctr"/>
            <a:endParaRPr lang="en-US" dirty="0"/>
          </a:p>
        </p:txBody>
      </p:sp>
      <p:sp>
        <p:nvSpPr>
          <p:cNvPr id="59" name="TextBox 58"/>
          <p:cNvSpPr txBox="1"/>
          <p:nvPr/>
        </p:nvSpPr>
        <p:spPr>
          <a:xfrm>
            <a:off x="20550924" y="18857599"/>
            <a:ext cx="9212669" cy="7426556"/>
          </a:xfrm>
          <a:prstGeom prst="rect">
            <a:avLst/>
          </a:prstGeom>
          <a:noFill/>
        </p:spPr>
        <p:txBody>
          <a:bodyPr wrap="square" lIns="100493" tIns="50246" rIns="100493" bIns="50246" rtlCol="0">
            <a:spAutoFit/>
          </a:bodyPr>
          <a:lstStyle/>
          <a:p>
            <a:r>
              <a:rPr lang="en-US" sz="2800" dirty="0" smtClean="0"/>
              <a:t>References sequences were mapped to the SEED subsys4 database and reads mapping to those reference sequences were aggregated at that level. The figure shows a </a:t>
            </a:r>
            <a:r>
              <a:rPr lang="en-US" sz="2800" dirty="0" err="1" smtClean="0"/>
              <a:t>CoDa</a:t>
            </a:r>
            <a:r>
              <a:rPr lang="en-US" sz="2800" dirty="0" smtClean="0"/>
              <a:t> </a:t>
            </a:r>
            <a:r>
              <a:rPr lang="en-US" sz="2800" dirty="0" err="1" smtClean="0"/>
              <a:t>biplot</a:t>
            </a:r>
            <a:r>
              <a:rPr lang="en-US" sz="2800" dirty="0" smtClean="0"/>
              <a:t> of that data. The major split in the data is still between the healthy and BV samples. Two key conclusions are that there is redundancy in function despite differences in taxonomic composition, and the the conserved biochemical functions are the major unit of interest – not individual genes. </a:t>
            </a:r>
          </a:p>
          <a:p>
            <a:endParaRPr lang="en-US" sz="2800" dirty="0" smtClean="0"/>
          </a:p>
          <a:p>
            <a:endParaRPr lang="en-US" sz="2800" dirty="0"/>
          </a:p>
          <a:p>
            <a:endParaRPr lang="en-US" sz="2800" dirty="0" smtClean="0"/>
          </a:p>
          <a:p>
            <a:endParaRPr lang="en-US" sz="2800" dirty="0"/>
          </a:p>
          <a:p>
            <a:r>
              <a:rPr lang="en-US" sz="2800" dirty="0" smtClean="0"/>
              <a:t>Note that the BV samples now split into two groups. Comparison of the relative abundance of functions shows that this is driven largely by differential abundance of motility and polyamine-associated functions which can be observed at the SEED subsystem 1 level. </a:t>
            </a:r>
            <a:endParaRPr lang="en-US" sz="2800" dirty="0"/>
          </a:p>
        </p:txBody>
      </p:sp>
      <p:sp>
        <p:nvSpPr>
          <p:cNvPr id="60" name="TextBox 59"/>
          <p:cNvSpPr txBox="1"/>
          <p:nvPr/>
        </p:nvSpPr>
        <p:spPr>
          <a:xfrm>
            <a:off x="20550924" y="37268706"/>
            <a:ext cx="9212669" cy="3169834"/>
          </a:xfrm>
          <a:prstGeom prst="rect">
            <a:avLst/>
          </a:prstGeom>
          <a:noFill/>
        </p:spPr>
        <p:txBody>
          <a:bodyPr wrap="square" lIns="100493" tIns="50246" rIns="100493" bIns="50246" rtlCol="0">
            <a:spAutoFit/>
          </a:bodyPr>
          <a:lstStyle/>
          <a:p>
            <a:r>
              <a:rPr lang="en-US" sz="2800" dirty="0" smtClean="0"/>
              <a:t>The results of an untargeted </a:t>
            </a:r>
            <a:r>
              <a:rPr lang="en-US" sz="2800" dirty="0" err="1" smtClean="0"/>
              <a:t>metabolomic</a:t>
            </a:r>
            <a:r>
              <a:rPr lang="en-US" sz="2800" dirty="0" smtClean="0"/>
              <a:t> analysis overlaid on a subset of the data mapped as a </a:t>
            </a:r>
            <a:r>
              <a:rPr lang="en-US" sz="2800" dirty="0" err="1" smtClean="0"/>
              <a:t>CoDa</a:t>
            </a:r>
            <a:r>
              <a:rPr lang="en-US" sz="2800" dirty="0" smtClean="0"/>
              <a:t> </a:t>
            </a:r>
            <a:r>
              <a:rPr lang="en-US" sz="2800" dirty="0" err="1" smtClean="0"/>
              <a:t>biplot</a:t>
            </a:r>
            <a:r>
              <a:rPr lang="en-US" sz="2800" dirty="0" smtClean="0"/>
              <a:t> of SEED subsys4 functions shows good agreement of the </a:t>
            </a:r>
            <a:r>
              <a:rPr lang="en-US" sz="2800" dirty="0" err="1" smtClean="0"/>
              <a:t>metabolomic</a:t>
            </a:r>
            <a:r>
              <a:rPr lang="en-US" sz="2800" dirty="0" smtClean="0"/>
              <a:t> and </a:t>
            </a:r>
            <a:r>
              <a:rPr lang="en-US" sz="2800" dirty="0" err="1" smtClean="0"/>
              <a:t>metatranscriptomic</a:t>
            </a:r>
            <a:r>
              <a:rPr lang="en-US" sz="2800" dirty="0" smtClean="0"/>
              <a:t> data. The major differences between health and BV samples are amino acid and carbohydrate metabolism by both, and the difference between the two BV types in polyamine production is observed. </a:t>
            </a:r>
            <a:endParaRPr lang="en-US" sz="2800" dirty="0"/>
          </a:p>
        </p:txBody>
      </p:sp>
      <p:sp>
        <p:nvSpPr>
          <p:cNvPr id="233" name="Rectangle 232"/>
          <p:cNvSpPr/>
          <p:nvPr/>
        </p:nvSpPr>
        <p:spPr>
          <a:xfrm>
            <a:off x="946920" y="26272273"/>
            <a:ext cx="8787266" cy="15182520"/>
          </a:xfrm>
          <a:prstGeom prst="rect">
            <a:avLst/>
          </a:prstGeom>
        </p:spPr>
        <p:txBody>
          <a:bodyPr wrap="square" lIns="100493" tIns="50246" rIns="100493" bIns="50246">
            <a:spAutoFit/>
          </a:bodyPr>
          <a:lstStyle/>
          <a:p>
            <a:pPr algn="just"/>
            <a:r>
              <a:rPr lang="en-US" sz="2800" dirty="0"/>
              <a:t>This approach has consistent sampling properties and removes the problem of taking a logarithm of 0 when calculating the </a:t>
            </a:r>
            <a:r>
              <a:rPr lang="en-US" sz="2800" dirty="0" smtClean="0"/>
              <a:t>CLR (row-wise) </a:t>
            </a:r>
            <a:r>
              <a:rPr lang="en-US" sz="2800" dirty="0"/>
              <a:t>because the count 0 values are replaced by positive non-zero values that are consistent with the observed count </a:t>
            </a:r>
            <a:r>
              <a:rPr lang="en-US" sz="2800" dirty="0" smtClean="0"/>
              <a:t>data. </a:t>
            </a:r>
            <a:r>
              <a:rPr lang="en-US" sz="2800" dirty="0"/>
              <a:t>Each of the Monte-Carlo instances, by definition, conserves proportionality and accounts for the fact that there is more information when </a:t>
            </a:r>
            <a:r>
              <a:rPr lang="en-US" sz="2800" i="1" dirty="0" smtClean="0"/>
              <a:t>α</a:t>
            </a:r>
            <a:r>
              <a:rPr lang="en-US" sz="2800" i="1" baseline="-25000" dirty="0" err="1" smtClean="0"/>
              <a:t>i</a:t>
            </a:r>
            <a:r>
              <a:rPr lang="en-US" sz="2800" dirty="0" smtClean="0"/>
              <a:t> is </a:t>
            </a:r>
            <a:r>
              <a:rPr lang="en-US" sz="2800" dirty="0"/>
              <a:t>large than when it is small</a:t>
            </a:r>
            <a:r>
              <a:rPr lang="en-US" sz="2800" dirty="0" smtClean="0"/>
              <a:t>. </a:t>
            </a:r>
          </a:p>
          <a:p>
            <a:pPr algn="just"/>
            <a:endParaRPr lang="en-US" sz="2800" dirty="0"/>
          </a:p>
          <a:p>
            <a:pPr algn="just"/>
            <a:r>
              <a:rPr lang="en-US" sz="2800" dirty="0"/>
              <a:t>Summary statistics from the distribution of CLR values for each feature can be calculated and reported as either expected values or as medians of the </a:t>
            </a:r>
            <a:r>
              <a:rPr lang="en-US" sz="2800" dirty="0" smtClean="0"/>
              <a:t>distributions. </a:t>
            </a:r>
            <a:r>
              <a:rPr lang="en-US" sz="2800" dirty="0"/>
              <a:t>If we have two groups, A and B, where the indices of the samples in the first group are 1 . . . </a:t>
            </a:r>
            <a:r>
              <a:rPr lang="en-US" sz="2800" dirty="0" err="1"/>
              <a:t>ia</a:t>
            </a:r>
            <a:r>
              <a:rPr lang="en-US" sz="2800" dirty="0"/>
              <a:t> and the indices of the samples in the second group are ia+1 . . . n, then the distributions of CLR values for the </a:t>
            </a:r>
            <a:r>
              <a:rPr lang="en-US" sz="2800" dirty="0" err="1"/>
              <a:t>jth</a:t>
            </a:r>
            <a:r>
              <a:rPr lang="en-US" sz="2800" dirty="0"/>
              <a:t> feature of the two groups can be contained in the vectors: </a:t>
            </a:r>
            <a:r>
              <a:rPr lang="en-US" sz="2800" dirty="0" err="1"/>
              <a:t>aj</a:t>
            </a:r>
            <a:r>
              <a:rPr lang="en-US" sz="2800" dirty="0"/>
              <a:t> = C(1...</a:t>
            </a:r>
            <a:r>
              <a:rPr lang="en-US" sz="2800" dirty="0" err="1"/>
              <a:t>ia</a:t>
            </a:r>
            <a:r>
              <a:rPr lang="en-US" sz="2800" dirty="0"/>
              <a:t>)j(1...k) and, </a:t>
            </a:r>
            <a:r>
              <a:rPr lang="en-US" sz="2800" dirty="0" err="1"/>
              <a:t>bj</a:t>
            </a:r>
            <a:r>
              <a:rPr lang="en-US" sz="2800" dirty="0"/>
              <a:t> = C(ia+1...n)j(1...k). Summary statistics use for plotting and analysis are:</a:t>
            </a:r>
          </a:p>
          <a:p>
            <a:pPr algn="just"/>
            <a:r>
              <a:rPr lang="en-US" sz="2800" dirty="0"/>
              <a:t>• Log-ratio abundance of a feature is the median of the joint distribution of CLR values from groups A and B; i.e., it is the median of </a:t>
            </a:r>
            <a:r>
              <a:rPr lang="en-US" sz="2800" dirty="0" err="1"/>
              <a:t>aj</a:t>
            </a:r>
            <a:r>
              <a:rPr lang="en-US" sz="2800" dirty="0"/>
              <a:t> ∪ </a:t>
            </a:r>
            <a:r>
              <a:rPr lang="en-US" sz="2800" dirty="0" err="1"/>
              <a:t>bj</a:t>
            </a:r>
            <a:r>
              <a:rPr lang="en-US" sz="2800" dirty="0"/>
              <a:t>.</a:t>
            </a:r>
          </a:p>
          <a:p>
            <a:pPr algn="just"/>
            <a:r>
              <a:rPr lang="en-US" sz="2800" dirty="0"/>
              <a:t>• Dispersion is the median of the vector ∆</a:t>
            </a:r>
            <a:r>
              <a:rPr lang="en-US" sz="2800" dirty="0" err="1"/>
              <a:t>aj</a:t>
            </a:r>
            <a:r>
              <a:rPr lang="en-US" sz="2800" dirty="0"/>
              <a:t> ∨</a:t>
            </a:r>
            <a:r>
              <a:rPr lang="en-US" sz="2800" dirty="0" err="1"/>
              <a:t>bj</a:t>
            </a:r>
            <a:r>
              <a:rPr lang="en-US" sz="2800" dirty="0"/>
              <a:t> = maximum(|</a:t>
            </a:r>
            <a:r>
              <a:rPr lang="en-US" sz="2800" dirty="0" err="1"/>
              <a:t>aj</a:t>
            </a:r>
            <a:r>
              <a:rPr lang="en-US" sz="2800" dirty="0"/>
              <a:t> − </a:t>
            </a:r>
            <a:r>
              <a:rPr lang="en-US" sz="2800" dirty="0" err="1"/>
              <a:t>a⟨j</a:t>
            </a:r>
            <a:r>
              <a:rPr lang="en-US" sz="2800" dirty="0"/>
              <a:t>⟩| , |</a:t>
            </a:r>
            <a:r>
              <a:rPr lang="en-US" sz="2800" dirty="0" err="1"/>
              <a:t>bj</a:t>
            </a:r>
            <a:r>
              <a:rPr lang="en-US" sz="2800" dirty="0"/>
              <a:t> − </a:t>
            </a:r>
            <a:r>
              <a:rPr lang="en-US" sz="2800" dirty="0" err="1"/>
              <a:t>b⟨j</a:t>
            </a:r>
            <a:r>
              <a:rPr lang="en-US" sz="2800" dirty="0"/>
              <a:t>⟩|), where ⟨j⟩ indicates a random permutation of the vector. The reported dispersion for each feature is denoted as ∆ ̃ </a:t>
            </a:r>
            <a:r>
              <a:rPr lang="en-US" sz="2800" dirty="0" err="1"/>
              <a:t>aj</a:t>
            </a:r>
            <a:r>
              <a:rPr lang="en-US" sz="2800" dirty="0"/>
              <a:t> ∨</a:t>
            </a:r>
            <a:r>
              <a:rPr lang="en-US" sz="2800" dirty="0" err="1"/>
              <a:t>bj</a:t>
            </a:r>
            <a:r>
              <a:rPr lang="en-US" sz="2800" dirty="0"/>
              <a:t> and is a conservative surrogate for the median absolute deviation when </a:t>
            </a:r>
            <a:r>
              <a:rPr lang="en-US" sz="2800" dirty="0" err="1"/>
              <a:t>aj</a:t>
            </a:r>
            <a:r>
              <a:rPr lang="en-US" sz="2800" dirty="0"/>
              <a:t> and </a:t>
            </a:r>
            <a:r>
              <a:rPr lang="en-US" sz="2800" dirty="0" err="1"/>
              <a:t>bj</a:t>
            </a:r>
            <a:r>
              <a:rPr lang="en-US" sz="2800" dirty="0"/>
              <a:t> contain many entries (</a:t>
            </a:r>
            <a:r>
              <a:rPr lang="en-US" sz="2800" dirty="0" err="1"/>
              <a:t>Fernandes</a:t>
            </a:r>
            <a:r>
              <a:rPr lang="en-US" sz="2800" dirty="0"/>
              <a:t> et al. 2013).</a:t>
            </a:r>
          </a:p>
          <a:p>
            <a:pPr algn="just"/>
            <a:r>
              <a:rPr lang="en-US" sz="2800" dirty="0"/>
              <a:t>• Difference between groups is the median of the vector ∆</a:t>
            </a:r>
            <a:r>
              <a:rPr lang="en-US" sz="2800" dirty="0" err="1"/>
              <a:t>aj</a:t>
            </a:r>
            <a:r>
              <a:rPr lang="en-US" sz="2800" dirty="0"/>
              <a:t> −</a:t>
            </a:r>
            <a:r>
              <a:rPr lang="en-US" sz="2800" dirty="0" err="1"/>
              <a:t>bj</a:t>
            </a:r>
            <a:r>
              <a:rPr lang="en-US" sz="2800" dirty="0"/>
              <a:t> = (</a:t>
            </a:r>
            <a:r>
              <a:rPr lang="en-US" sz="2800" dirty="0" err="1"/>
              <a:t>aj</a:t>
            </a:r>
            <a:r>
              <a:rPr lang="en-US" sz="2800" dirty="0"/>
              <a:t> − </a:t>
            </a:r>
            <a:r>
              <a:rPr lang="en-US" sz="2800" dirty="0" err="1"/>
              <a:t>b⟨j</a:t>
            </a:r>
            <a:r>
              <a:rPr lang="en-US" sz="2800" dirty="0"/>
              <a:t>⟩), i.e., ∆ ̃ </a:t>
            </a:r>
            <a:r>
              <a:rPr lang="en-US" sz="2800" dirty="0" err="1"/>
              <a:t>aj</a:t>
            </a:r>
            <a:r>
              <a:rPr lang="en-US" sz="2800" dirty="0"/>
              <a:t> −</a:t>
            </a:r>
            <a:r>
              <a:rPr lang="en-US" sz="2800" dirty="0" err="1"/>
              <a:t>bj</a:t>
            </a:r>
            <a:r>
              <a:rPr lang="en-US" sz="2800" dirty="0"/>
              <a:t> .</a:t>
            </a:r>
          </a:p>
          <a:p>
            <a:pPr algn="just"/>
            <a:r>
              <a:rPr lang="en-US" sz="2800" dirty="0"/>
              <a:t>• Effect size for a given feature is the median the vector derived from ∆</a:t>
            </a:r>
            <a:r>
              <a:rPr lang="en-US" sz="2800" dirty="0" err="1"/>
              <a:t>aj</a:t>
            </a:r>
            <a:r>
              <a:rPr lang="en-US" sz="2800" dirty="0"/>
              <a:t> −</a:t>
            </a:r>
            <a:r>
              <a:rPr lang="en-US" sz="2800" dirty="0" err="1"/>
              <a:t>bj</a:t>
            </a:r>
            <a:r>
              <a:rPr lang="en-US" sz="2800" dirty="0"/>
              <a:t> /∆</a:t>
            </a:r>
            <a:r>
              <a:rPr lang="en-US" sz="2800" dirty="0" err="1"/>
              <a:t>aj</a:t>
            </a:r>
            <a:r>
              <a:rPr lang="en-US" sz="2800" dirty="0"/>
              <a:t> ∨</a:t>
            </a:r>
            <a:r>
              <a:rPr lang="en-US" sz="2800" dirty="0" err="1"/>
              <a:t>bj</a:t>
            </a:r>
            <a:r>
              <a:rPr lang="en-US" sz="2800" dirty="0"/>
              <a:t> , and is</a:t>
            </a:r>
          </a:p>
          <a:p>
            <a:pPr algn="just"/>
            <a:r>
              <a:rPr lang="en-US" sz="2800" dirty="0"/>
              <a:t>thus a standardized difference between the distributions in </a:t>
            </a:r>
            <a:r>
              <a:rPr lang="en-US" sz="2800" dirty="0" err="1"/>
              <a:t>aj</a:t>
            </a:r>
            <a:r>
              <a:rPr lang="en-US" sz="2800" dirty="0"/>
              <a:t> and </a:t>
            </a:r>
            <a:r>
              <a:rPr lang="en-US" sz="2800" dirty="0" err="1"/>
              <a:t>bj</a:t>
            </a:r>
            <a:r>
              <a:rPr lang="en-US" sz="2800" dirty="0"/>
              <a:t>.</a:t>
            </a:r>
          </a:p>
        </p:txBody>
      </p:sp>
      <p:sp>
        <p:nvSpPr>
          <p:cNvPr id="19" name="TextBox 18"/>
          <p:cNvSpPr txBox="1"/>
          <p:nvPr/>
        </p:nvSpPr>
        <p:spPr>
          <a:xfrm>
            <a:off x="10576484" y="15254296"/>
            <a:ext cx="8478577" cy="3159051"/>
          </a:xfrm>
          <a:prstGeom prst="rect">
            <a:avLst/>
          </a:prstGeom>
          <a:noFill/>
        </p:spPr>
        <p:txBody>
          <a:bodyPr wrap="square" rtlCol="0">
            <a:spAutoFit/>
          </a:bodyPr>
          <a:lstStyle/>
          <a:p>
            <a:r>
              <a:rPr lang="en-US" sz="2800" dirty="0" smtClean="0"/>
              <a:t>The samples were characterized by 16S </a:t>
            </a:r>
            <a:r>
              <a:rPr lang="en-US" sz="2800" dirty="0" err="1" smtClean="0"/>
              <a:t>rRNA</a:t>
            </a:r>
            <a:r>
              <a:rPr lang="en-US" sz="2800" dirty="0" smtClean="0"/>
              <a:t> gene sequencing using the V6 variable region. Each bar is a sample, and each color is a taxonomic member of the community. Typically, healthy conditions are dominated by one species of </a:t>
            </a:r>
            <a:r>
              <a:rPr lang="en-US" sz="2800" i="1" dirty="0" smtClean="0"/>
              <a:t>Lactobacillus</a:t>
            </a:r>
            <a:r>
              <a:rPr lang="en-US" sz="2800" dirty="0" smtClean="0"/>
              <a:t> (blue). A </a:t>
            </a:r>
            <a:r>
              <a:rPr lang="en-US" sz="2800" dirty="0" err="1" smtClean="0"/>
              <a:t>dysbiotic</a:t>
            </a:r>
            <a:r>
              <a:rPr lang="en-US" sz="2800" dirty="0" smtClean="0"/>
              <a:t> shift occurs in bacterial </a:t>
            </a:r>
            <a:r>
              <a:rPr lang="en-US" sz="2800" dirty="0" err="1" smtClean="0"/>
              <a:t>vaginosis</a:t>
            </a:r>
            <a:r>
              <a:rPr lang="en-US" sz="2800" dirty="0" smtClean="0"/>
              <a:t> (BV) where the community is dominated by a mixed population of anaerobes.</a:t>
            </a:r>
            <a:endParaRPr lang="en-US" sz="2800" dirty="0"/>
          </a:p>
        </p:txBody>
      </p:sp>
      <p:sp>
        <p:nvSpPr>
          <p:cNvPr id="106" name="Rectangle 105"/>
          <p:cNvSpPr/>
          <p:nvPr/>
        </p:nvSpPr>
        <p:spPr>
          <a:xfrm>
            <a:off x="10881539" y="19625369"/>
            <a:ext cx="8664942" cy="1332580"/>
          </a:xfrm>
          <a:prstGeom prst="rect">
            <a:avLst/>
          </a:prstGeom>
          <a:noFill/>
        </p:spPr>
        <p:txBody>
          <a:bodyPr wrap="square" lIns="100493" tIns="50246" rIns="100493" bIns="50246">
            <a:spAutoFit/>
          </a:bodyPr>
          <a:lstStyle/>
          <a:p>
            <a:pPr algn="ctr"/>
            <a:r>
              <a:rPr lang="en-US" sz="4000" b="1" u="sng" dirty="0" smtClean="0"/>
              <a:t>The sample set by mRNA mapping to organism-specific reference sequences</a:t>
            </a:r>
            <a:endParaRPr lang="en-US" sz="4000" b="1" u="sng" dirty="0"/>
          </a:p>
        </p:txBody>
      </p:sp>
      <p:sp>
        <p:nvSpPr>
          <p:cNvPr id="114" name="TextBox 113"/>
          <p:cNvSpPr txBox="1"/>
          <p:nvPr/>
        </p:nvSpPr>
        <p:spPr>
          <a:xfrm>
            <a:off x="10576484" y="31792825"/>
            <a:ext cx="8478577" cy="6717523"/>
          </a:xfrm>
          <a:prstGeom prst="rect">
            <a:avLst/>
          </a:prstGeom>
          <a:noFill/>
        </p:spPr>
        <p:txBody>
          <a:bodyPr wrap="square" rtlCol="0">
            <a:spAutoFit/>
          </a:bodyPr>
          <a:lstStyle/>
          <a:p>
            <a:r>
              <a:rPr lang="en-US" sz="2800" dirty="0" smtClean="0"/>
              <a:t>These data were explored by mapping the reads to reference sequences derived from individual organisms followed by the generation of a compositional </a:t>
            </a:r>
            <a:r>
              <a:rPr lang="en-US" sz="2800" dirty="0" err="1" smtClean="0"/>
              <a:t>biplot</a:t>
            </a:r>
            <a:r>
              <a:rPr lang="en-US" sz="2800" dirty="0" smtClean="0"/>
              <a:t>. Here we are examining the variance in the reference sequences and the samples, not abundance. The first principle component splits the health and BV types, the second principle component splits the different health types. ORFs in </a:t>
            </a:r>
            <a:r>
              <a:rPr lang="en-US" sz="2800" i="1" dirty="0" smtClean="0"/>
              <a:t>L. </a:t>
            </a:r>
            <a:r>
              <a:rPr lang="en-US" sz="2800" i="1" dirty="0" err="1" smtClean="0"/>
              <a:t>iners</a:t>
            </a:r>
            <a:r>
              <a:rPr lang="en-US" sz="2800" dirty="0" smtClean="0"/>
              <a:t> are near the center of the plot indicating that this organism is not contributing to the difference between the groups. Note that ORFs from some organisms (e.g. </a:t>
            </a:r>
            <a:r>
              <a:rPr lang="en-US" sz="2800" i="1" dirty="0" err="1" smtClean="0"/>
              <a:t>Megasphaera</a:t>
            </a:r>
            <a:r>
              <a:rPr lang="en-US" sz="2800" dirty="0" smtClean="0"/>
              <a:t>) are separated, likely because of different strains with different functions in the ecosystem. Note that the BV samples on the right are not differentiated. Also note, that reads mapping to </a:t>
            </a:r>
            <a:r>
              <a:rPr lang="en-US" sz="2800" i="1" dirty="0" err="1" smtClean="0"/>
              <a:t>Atopobium</a:t>
            </a:r>
            <a:r>
              <a:rPr lang="en-US" sz="2800" dirty="0" smtClean="0"/>
              <a:t> were not observed.  </a:t>
            </a:r>
            <a:endParaRPr lang="en-US" sz="2800" dirty="0"/>
          </a:p>
        </p:txBody>
      </p:sp>
      <p:sp>
        <p:nvSpPr>
          <p:cNvPr id="96" name="Rectangle 95"/>
          <p:cNvSpPr/>
          <p:nvPr/>
        </p:nvSpPr>
        <p:spPr>
          <a:xfrm>
            <a:off x="20120009" y="6302118"/>
            <a:ext cx="8664942" cy="1332580"/>
          </a:xfrm>
          <a:prstGeom prst="rect">
            <a:avLst/>
          </a:prstGeom>
          <a:noFill/>
        </p:spPr>
        <p:txBody>
          <a:bodyPr wrap="square" lIns="100493" tIns="50246" rIns="100493" bIns="50246">
            <a:spAutoFit/>
          </a:bodyPr>
          <a:lstStyle/>
          <a:p>
            <a:pPr algn="ctr"/>
            <a:r>
              <a:rPr lang="en-US" sz="4000" b="1" u="sng" dirty="0" smtClean="0"/>
              <a:t>The sample set by mRNA mapping to functions</a:t>
            </a:r>
            <a:endParaRPr lang="en-US" sz="4000" b="1" u="sng" dirty="0"/>
          </a:p>
        </p:txBody>
      </p:sp>
      <p:pic>
        <p:nvPicPr>
          <p:cNvPr id="15" name="Picture 14" descr="bv1v2.pdf"/>
          <p:cNvPicPr>
            <a:picLocks noChangeAspect="1"/>
          </p:cNvPicPr>
          <p:nvPr/>
        </p:nvPicPr>
        <p:blipFill rotWithShape="1">
          <a:blip r:embed="rId6" cstate="print">
            <a:extLst>
              <a:ext uri="{28A0092B-C50C-407E-A947-70E740481C1C}">
                <a14:useLocalDpi xmlns:a14="http://schemas.microsoft.com/office/drawing/2010/main"/>
              </a:ext>
            </a:extLst>
          </a:blip>
          <a:srcRect l="15109"/>
          <a:stretch/>
        </p:blipFill>
        <p:spPr>
          <a:xfrm>
            <a:off x="20589796" y="22484877"/>
            <a:ext cx="8615496" cy="1957184"/>
          </a:xfrm>
          <a:prstGeom prst="rect">
            <a:avLst/>
          </a:prstGeom>
        </p:spPr>
      </p:pic>
      <p:sp>
        <p:nvSpPr>
          <p:cNvPr id="13" name="Rectangle 12"/>
          <p:cNvSpPr/>
          <p:nvPr/>
        </p:nvSpPr>
        <p:spPr>
          <a:xfrm>
            <a:off x="20687200" y="23343326"/>
            <a:ext cx="176805" cy="26515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923129" y="19192231"/>
            <a:ext cx="8623007" cy="5693867"/>
          </a:xfrm>
          <a:prstGeom prst="rect">
            <a:avLst/>
          </a:prstGeom>
          <a:noFill/>
        </p:spPr>
        <p:txBody>
          <a:bodyPr wrap="square" rtlCol="0">
            <a:spAutoFit/>
          </a:bodyPr>
          <a:lstStyle/>
          <a:p>
            <a:r>
              <a:rPr lang="en-US" sz="2800" dirty="0" smtClean="0"/>
              <a:t>If we have a sample set composed of </a:t>
            </a:r>
            <a:r>
              <a:rPr lang="en-US" sz="2800" i="1" dirty="0" smtClean="0"/>
              <a:t>n</a:t>
            </a:r>
            <a:r>
              <a:rPr lang="en-US" sz="2800" dirty="0" smtClean="0"/>
              <a:t> samples  with D parts. We assume that the then the dispersion of the </a:t>
            </a:r>
            <a:r>
              <a:rPr lang="en-US" sz="2800" i="1" dirty="0" err="1" smtClean="0"/>
              <a:t>j</a:t>
            </a:r>
            <a:r>
              <a:rPr lang="en-US" sz="2800" i="1" baseline="30000" dirty="0" err="1" smtClean="0"/>
              <a:t>th</a:t>
            </a:r>
            <a:r>
              <a:rPr lang="en-US" sz="2800" dirty="0" smtClean="0"/>
              <a:t> part across the samples contains both biological variation and random variation: i.e. 𝝉</a:t>
            </a:r>
            <a:r>
              <a:rPr lang="en-US" sz="2800" baseline="-25000" dirty="0" smtClean="0"/>
              <a:t>j</a:t>
            </a:r>
            <a:r>
              <a:rPr lang="en-US" sz="2800" dirty="0" smtClean="0"/>
              <a:t>=</a:t>
            </a:r>
            <a:r>
              <a:rPr lang="en-US" sz="2800" b="1" dirty="0" err="1" smtClean="0"/>
              <a:t>υ</a:t>
            </a:r>
            <a:r>
              <a:rPr lang="en-US" sz="2800" baseline="-25000" dirty="0" err="1" smtClean="0"/>
              <a:t>j</a:t>
            </a:r>
            <a:r>
              <a:rPr lang="en-US" sz="2800" dirty="0" smtClean="0"/>
              <a:t> + 𝞮</a:t>
            </a:r>
            <a:r>
              <a:rPr lang="en-US" sz="2800" baseline="-25000" dirty="0" smtClean="0"/>
              <a:t>j</a:t>
            </a:r>
            <a:r>
              <a:rPr lang="en-US" sz="2800" dirty="0" smtClean="0"/>
              <a:t>. We assume that the biological variation, </a:t>
            </a:r>
            <a:r>
              <a:rPr lang="en-US" sz="2800" dirty="0"/>
              <a:t>that </a:t>
            </a:r>
            <a:r>
              <a:rPr lang="en-US" sz="2800" b="1" dirty="0" err="1" smtClean="0"/>
              <a:t>υ</a:t>
            </a:r>
            <a:r>
              <a:rPr lang="en-US" sz="2800" baseline="-25000" dirty="0" err="1" smtClean="0"/>
              <a:t>j</a:t>
            </a:r>
            <a:r>
              <a:rPr lang="en-US" sz="2800" dirty="0" smtClean="0"/>
              <a:t>, can only be estimated from the samples, but that the random variation,</a:t>
            </a:r>
            <a:r>
              <a:rPr lang="en-US" sz="2800" dirty="0"/>
              <a:t> </a:t>
            </a:r>
            <a:r>
              <a:rPr lang="en-US" sz="2800" dirty="0" smtClean="0"/>
              <a:t>𝞮</a:t>
            </a:r>
            <a:r>
              <a:rPr lang="en-US" sz="2800" baseline="-25000" dirty="0" smtClean="0"/>
              <a:t>j</a:t>
            </a:r>
            <a:r>
              <a:rPr lang="en-US" sz="2800" dirty="0" smtClean="0"/>
              <a:t>,  derives from a multivariate random Poisson process with a defined total; i.e. a </a:t>
            </a:r>
            <a:r>
              <a:rPr lang="en-US" sz="2800" dirty="0" err="1" smtClean="0"/>
              <a:t>Dirichlet</a:t>
            </a:r>
            <a:r>
              <a:rPr lang="en-US" sz="2800" dirty="0" smtClean="0"/>
              <a:t>. With this model, </a:t>
            </a:r>
            <a:r>
              <a:rPr lang="en-US" sz="2800" dirty="0"/>
              <a:t>the probability </a:t>
            </a:r>
            <a:r>
              <a:rPr lang="en-US" sz="2800" dirty="0" smtClean="0"/>
              <a:t>of </a:t>
            </a:r>
            <a:r>
              <a:rPr lang="en-US" sz="2800" dirty="0"/>
              <a:t>observing the counts conditioned on the fractional </a:t>
            </a:r>
            <a:r>
              <a:rPr lang="en-US" sz="2800" i="1" dirty="0"/>
              <a:t>f</a:t>
            </a:r>
            <a:r>
              <a:rPr lang="en-US" sz="2800" dirty="0"/>
              <a:t> that the feature represents in the underlying data </a:t>
            </a:r>
            <a:r>
              <a:rPr lang="en-US" sz="2800" dirty="0" smtClean="0"/>
              <a:t>conditioned on </a:t>
            </a:r>
            <a:r>
              <a:rPr lang="en-US" sz="2800" dirty="0"/>
              <a:t>the total read depth for the sample; i.e., </a:t>
            </a:r>
            <a:r>
              <a:rPr lang="en-US" sz="2800" dirty="0" err="1"/>
              <a:t>P</a:t>
            </a:r>
            <a:r>
              <a:rPr lang="en-US" sz="2800" baseline="-25000" dirty="0" err="1"/>
              <a:t>i,j</a:t>
            </a:r>
            <a:r>
              <a:rPr lang="en-US" sz="2800" dirty="0"/>
              <a:t>(</a:t>
            </a:r>
            <a:r>
              <a:rPr lang="en-US" sz="2800" i="1" dirty="0" err="1"/>
              <a:t>f</a:t>
            </a:r>
            <a:r>
              <a:rPr lang="en-US" sz="2800" i="1" baseline="-25000" dirty="0" err="1"/>
              <a:t>i,j</a:t>
            </a:r>
            <a:r>
              <a:rPr lang="en-US" sz="2800" dirty="0"/>
              <a:t>|</a:t>
            </a:r>
            <a:r>
              <a:rPr lang="en-US" sz="2800" i="1" dirty="0"/>
              <a:t>α</a:t>
            </a:r>
            <a:r>
              <a:rPr lang="en-US" sz="2800" i="1" baseline="-25000" dirty="0" err="1"/>
              <a:t>i</a:t>
            </a:r>
            <a:r>
              <a:rPr lang="en-US" sz="2800" dirty="0" smtClean="0"/>
              <a:t>) is</a:t>
            </a:r>
            <a:endParaRPr lang="en-US" sz="2800" baseline="-25000" dirty="0"/>
          </a:p>
          <a:p>
            <a:endParaRPr lang="en-US" sz="2800" dirty="0"/>
          </a:p>
        </p:txBody>
      </p:sp>
      <p:pic>
        <p:nvPicPr>
          <p:cNvPr id="8" name="Picture 7"/>
          <p:cNvPicPr>
            <a:picLocks noChangeAspect="1"/>
          </p:cNvPicPr>
          <p:nvPr/>
        </p:nvPicPr>
        <p:blipFill>
          <a:blip r:embed="rId7"/>
          <a:stretch>
            <a:fillRect/>
          </a:stretch>
        </p:blipFill>
        <p:spPr>
          <a:xfrm>
            <a:off x="775072" y="24667838"/>
            <a:ext cx="8813503" cy="1282388"/>
          </a:xfrm>
          <a:prstGeom prst="rect">
            <a:avLst/>
          </a:prstGeom>
        </p:spPr>
      </p:pic>
    </p:spTree>
    <p:extLst>
      <p:ext uri="{BB962C8B-B14F-4D97-AF65-F5344CB8AC3E}">
        <p14:creationId xmlns:p14="http://schemas.microsoft.com/office/powerpoint/2010/main" val="67216454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18121</TotalTime>
  <Words>1381</Words>
  <Application>Microsoft Macintosh PowerPoint</Application>
  <PresentationFormat>Custom</PresentationFormat>
  <Paragraphs>32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Finding the centre: corrections for asymmetry in high-throughput sequencing datasets Jia R. Wu, Jean Macklaim, Briana L. Genge, Gregory B. Gloor The University of Western Ontario ggloor@uwo.ca • ggloor.github.io • github.com/ggloor/ALDEx2</vt:lpstr>
    </vt:vector>
  </TitlesOfParts>
  <Company>UWO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Gloor</dc:creator>
  <cp:lastModifiedBy>Greg Gloor</cp:lastModifiedBy>
  <cp:revision>147</cp:revision>
  <cp:lastPrinted>2016-10-25T19:56:36Z</cp:lastPrinted>
  <dcterms:created xsi:type="dcterms:W3CDTF">2015-06-08T17:30:41Z</dcterms:created>
  <dcterms:modified xsi:type="dcterms:W3CDTF">2017-05-29T20:18:15Z</dcterms:modified>
</cp:coreProperties>
</file>