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6009263" cy="36009263"/>
  <p:notesSz cx="6858000" cy="9144000"/>
  <p:defaultTextStyle>
    <a:defPPr>
      <a:defRPr lang="en-US"/>
    </a:defPPr>
    <a:lvl1pPr marL="0" algn="l" defTabSz="2057485" rtl="0" eaLnBrk="1" latinLnBrk="0" hangingPunct="1">
      <a:defRPr sz="8100" kern="1200">
        <a:solidFill>
          <a:schemeClr val="tx1"/>
        </a:solidFill>
        <a:latin typeface="+mn-lt"/>
        <a:ea typeface="+mn-ea"/>
        <a:cs typeface="+mn-cs"/>
      </a:defRPr>
    </a:lvl1pPr>
    <a:lvl2pPr marL="2057485" algn="l" defTabSz="2057485" rtl="0" eaLnBrk="1" latinLnBrk="0" hangingPunct="1">
      <a:defRPr sz="8100" kern="1200">
        <a:solidFill>
          <a:schemeClr val="tx1"/>
        </a:solidFill>
        <a:latin typeface="+mn-lt"/>
        <a:ea typeface="+mn-ea"/>
        <a:cs typeface="+mn-cs"/>
      </a:defRPr>
    </a:lvl2pPr>
    <a:lvl3pPr marL="4114969" algn="l" defTabSz="2057485" rtl="0" eaLnBrk="1" latinLnBrk="0" hangingPunct="1">
      <a:defRPr sz="8100" kern="1200">
        <a:solidFill>
          <a:schemeClr val="tx1"/>
        </a:solidFill>
        <a:latin typeface="+mn-lt"/>
        <a:ea typeface="+mn-ea"/>
        <a:cs typeface="+mn-cs"/>
      </a:defRPr>
    </a:lvl3pPr>
    <a:lvl4pPr marL="6172454" algn="l" defTabSz="2057485" rtl="0" eaLnBrk="1" latinLnBrk="0" hangingPunct="1">
      <a:defRPr sz="8100" kern="1200">
        <a:solidFill>
          <a:schemeClr val="tx1"/>
        </a:solidFill>
        <a:latin typeface="+mn-lt"/>
        <a:ea typeface="+mn-ea"/>
        <a:cs typeface="+mn-cs"/>
      </a:defRPr>
    </a:lvl4pPr>
    <a:lvl5pPr marL="8229938" algn="l" defTabSz="2057485" rtl="0" eaLnBrk="1" latinLnBrk="0" hangingPunct="1">
      <a:defRPr sz="8100" kern="1200">
        <a:solidFill>
          <a:schemeClr val="tx1"/>
        </a:solidFill>
        <a:latin typeface="+mn-lt"/>
        <a:ea typeface="+mn-ea"/>
        <a:cs typeface="+mn-cs"/>
      </a:defRPr>
    </a:lvl5pPr>
    <a:lvl6pPr marL="10287424" algn="l" defTabSz="2057485" rtl="0" eaLnBrk="1" latinLnBrk="0" hangingPunct="1">
      <a:defRPr sz="8100" kern="1200">
        <a:solidFill>
          <a:schemeClr val="tx1"/>
        </a:solidFill>
        <a:latin typeface="+mn-lt"/>
        <a:ea typeface="+mn-ea"/>
        <a:cs typeface="+mn-cs"/>
      </a:defRPr>
    </a:lvl6pPr>
    <a:lvl7pPr marL="12344908" algn="l" defTabSz="2057485" rtl="0" eaLnBrk="1" latinLnBrk="0" hangingPunct="1">
      <a:defRPr sz="8100" kern="1200">
        <a:solidFill>
          <a:schemeClr val="tx1"/>
        </a:solidFill>
        <a:latin typeface="+mn-lt"/>
        <a:ea typeface="+mn-ea"/>
        <a:cs typeface="+mn-cs"/>
      </a:defRPr>
    </a:lvl7pPr>
    <a:lvl8pPr marL="14402393" algn="l" defTabSz="2057485" rtl="0" eaLnBrk="1" latinLnBrk="0" hangingPunct="1">
      <a:defRPr sz="8100" kern="1200">
        <a:solidFill>
          <a:schemeClr val="tx1"/>
        </a:solidFill>
        <a:latin typeface="+mn-lt"/>
        <a:ea typeface="+mn-ea"/>
        <a:cs typeface="+mn-cs"/>
      </a:defRPr>
    </a:lvl8pPr>
    <a:lvl9pPr marL="16459877" algn="l" defTabSz="2057485" rtl="0" eaLnBrk="1" latinLnBrk="0" hangingPunct="1">
      <a:defRPr sz="8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 Macklaim" initials="JM" lastIdx="9" clrIdx="0"/>
  <p:cmAuthor id="1" name="Greg Gloor"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5EAE0"/>
    <a:srgbClr val="D1D9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8" d="100"/>
          <a:sy n="48" d="100"/>
        </p:scale>
        <p:origin x="-120" y="-272"/>
      </p:cViewPr>
      <p:guideLst>
        <p:guide orient="horz" pos="11342"/>
        <p:guide pos="113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139B4-D6D4-2948-BDFD-FD780C2C0090}" type="datetimeFigureOut">
              <a:rPr lang="en-US" smtClean="0"/>
              <a:t>16-10-27</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227E5-96D0-314F-95A5-A98E30754360}" type="slidenum">
              <a:rPr lang="en-US" smtClean="0"/>
              <a:t>‹#›</a:t>
            </a:fld>
            <a:endParaRPr lang="en-US"/>
          </a:p>
        </p:txBody>
      </p:sp>
    </p:spTree>
    <p:extLst>
      <p:ext uri="{BB962C8B-B14F-4D97-AF65-F5344CB8AC3E}">
        <p14:creationId xmlns:p14="http://schemas.microsoft.com/office/powerpoint/2010/main" val="697333663"/>
      </p:ext>
    </p:extLst>
  </p:cSld>
  <p:clrMap bg1="lt1" tx1="dk1" bg2="lt2" tx2="dk2" accent1="accent1" accent2="accent2" accent3="accent3" accent4="accent4" accent5="accent5" accent6="accent6" hlink="hlink" folHlink="folHlink"/>
  <p:notesStyle>
    <a:lvl1pPr marL="0" algn="l" defTabSz="502463" rtl="0" eaLnBrk="1" latinLnBrk="0" hangingPunct="1">
      <a:defRPr sz="1300" kern="1200">
        <a:solidFill>
          <a:schemeClr val="tx1"/>
        </a:solidFill>
        <a:latin typeface="+mn-lt"/>
        <a:ea typeface="+mn-ea"/>
        <a:cs typeface="+mn-cs"/>
      </a:defRPr>
    </a:lvl1pPr>
    <a:lvl2pPr marL="502463" algn="l" defTabSz="502463" rtl="0" eaLnBrk="1" latinLnBrk="0" hangingPunct="1">
      <a:defRPr sz="1300" kern="1200">
        <a:solidFill>
          <a:schemeClr val="tx1"/>
        </a:solidFill>
        <a:latin typeface="+mn-lt"/>
        <a:ea typeface="+mn-ea"/>
        <a:cs typeface="+mn-cs"/>
      </a:defRPr>
    </a:lvl2pPr>
    <a:lvl3pPr marL="1004926" algn="l" defTabSz="502463" rtl="0" eaLnBrk="1" latinLnBrk="0" hangingPunct="1">
      <a:defRPr sz="1300" kern="1200">
        <a:solidFill>
          <a:schemeClr val="tx1"/>
        </a:solidFill>
        <a:latin typeface="+mn-lt"/>
        <a:ea typeface="+mn-ea"/>
        <a:cs typeface="+mn-cs"/>
      </a:defRPr>
    </a:lvl3pPr>
    <a:lvl4pPr marL="1507388" algn="l" defTabSz="502463" rtl="0" eaLnBrk="1" latinLnBrk="0" hangingPunct="1">
      <a:defRPr sz="1300" kern="1200">
        <a:solidFill>
          <a:schemeClr val="tx1"/>
        </a:solidFill>
        <a:latin typeface="+mn-lt"/>
        <a:ea typeface="+mn-ea"/>
        <a:cs typeface="+mn-cs"/>
      </a:defRPr>
    </a:lvl4pPr>
    <a:lvl5pPr marL="2009851" algn="l" defTabSz="502463" rtl="0" eaLnBrk="1" latinLnBrk="0" hangingPunct="1">
      <a:defRPr sz="1300" kern="1200">
        <a:solidFill>
          <a:schemeClr val="tx1"/>
        </a:solidFill>
        <a:latin typeface="+mn-lt"/>
        <a:ea typeface="+mn-ea"/>
        <a:cs typeface="+mn-cs"/>
      </a:defRPr>
    </a:lvl5pPr>
    <a:lvl6pPr marL="2512314" algn="l" defTabSz="502463" rtl="0" eaLnBrk="1" latinLnBrk="0" hangingPunct="1">
      <a:defRPr sz="1300" kern="1200">
        <a:solidFill>
          <a:schemeClr val="tx1"/>
        </a:solidFill>
        <a:latin typeface="+mn-lt"/>
        <a:ea typeface="+mn-ea"/>
        <a:cs typeface="+mn-cs"/>
      </a:defRPr>
    </a:lvl6pPr>
    <a:lvl7pPr marL="3014777" algn="l" defTabSz="502463" rtl="0" eaLnBrk="1" latinLnBrk="0" hangingPunct="1">
      <a:defRPr sz="1300" kern="1200">
        <a:solidFill>
          <a:schemeClr val="tx1"/>
        </a:solidFill>
        <a:latin typeface="+mn-lt"/>
        <a:ea typeface="+mn-ea"/>
        <a:cs typeface="+mn-cs"/>
      </a:defRPr>
    </a:lvl7pPr>
    <a:lvl8pPr marL="3517240" algn="l" defTabSz="502463" rtl="0" eaLnBrk="1" latinLnBrk="0" hangingPunct="1">
      <a:defRPr sz="1300" kern="1200">
        <a:solidFill>
          <a:schemeClr val="tx1"/>
        </a:solidFill>
        <a:latin typeface="+mn-lt"/>
        <a:ea typeface="+mn-ea"/>
        <a:cs typeface="+mn-cs"/>
      </a:defRPr>
    </a:lvl8pPr>
    <a:lvl9pPr marL="4019702" algn="l" defTabSz="50246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F227E5-96D0-314F-95A5-A98E30754360}" type="slidenum">
              <a:rPr lang="en-US" smtClean="0"/>
              <a:t>1</a:t>
            </a:fld>
            <a:endParaRPr lang="en-US"/>
          </a:p>
        </p:txBody>
      </p:sp>
    </p:spTree>
    <p:extLst>
      <p:ext uri="{BB962C8B-B14F-4D97-AF65-F5344CB8AC3E}">
        <p14:creationId xmlns:p14="http://schemas.microsoft.com/office/powerpoint/2010/main" val="22020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696" y="11186215"/>
            <a:ext cx="30607873" cy="7718653"/>
          </a:xfrm>
        </p:spPr>
        <p:txBody>
          <a:bodyPr/>
          <a:lstStyle/>
          <a:p>
            <a:r>
              <a:rPr lang="en-CA" smtClean="0"/>
              <a:t>Click to edit Master title style</a:t>
            </a:r>
            <a:endParaRPr lang="en-US"/>
          </a:p>
        </p:txBody>
      </p:sp>
      <p:sp>
        <p:nvSpPr>
          <p:cNvPr id="3" name="Subtitle 2"/>
          <p:cNvSpPr>
            <a:spLocks noGrp="1"/>
          </p:cNvSpPr>
          <p:nvPr>
            <p:ph type="subTitle" idx="1"/>
          </p:nvPr>
        </p:nvSpPr>
        <p:spPr>
          <a:xfrm>
            <a:off x="5401390" y="20405249"/>
            <a:ext cx="25206485" cy="9202367"/>
          </a:xfrm>
        </p:spPr>
        <p:txBody>
          <a:bodyPr/>
          <a:lstStyle>
            <a:lvl1pPr marL="0" indent="0" algn="ctr">
              <a:buNone/>
              <a:defRPr>
                <a:solidFill>
                  <a:schemeClr val="tx1">
                    <a:tint val="75000"/>
                  </a:schemeClr>
                </a:solidFill>
              </a:defRPr>
            </a:lvl1pPr>
            <a:lvl2pPr marL="2057485" indent="0" algn="ctr">
              <a:buNone/>
              <a:defRPr>
                <a:solidFill>
                  <a:schemeClr val="tx1">
                    <a:tint val="75000"/>
                  </a:schemeClr>
                </a:solidFill>
              </a:defRPr>
            </a:lvl2pPr>
            <a:lvl3pPr marL="4114969" indent="0" algn="ctr">
              <a:buNone/>
              <a:defRPr>
                <a:solidFill>
                  <a:schemeClr val="tx1">
                    <a:tint val="75000"/>
                  </a:schemeClr>
                </a:solidFill>
              </a:defRPr>
            </a:lvl3pPr>
            <a:lvl4pPr marL="6172454" indent="0" algn="ctr">
              <a:buNone/>
              <a:defRPr>
                <a:solidFill>
                  <a:schemeClr val="tx1">
                    <a:tint val="75000"/>
                  </a:schemeClr>
                </a:solidFill>
              </a:defRPr>
            </a:lvl4pPr>
            <a:lvl5pPr marL="8229938" indent="0" algn="ctr">
              <a:buNone/>
              <a:defRPr>
                <a:solidFill>
                  <a:schemeClr val="tx1">
                    <a:tint val="75000"/>
                  </a:schemeClr>
                </a:solidFill>
              </a:defRPr>
            </a:lvl5pPr>
            <a:lvl6pPr marL="10287424" indent="0" algn="ctr">
              <a:buNone/>
              <a:defRPr>
                <a:solidFill>
                  <a:schemeClr val="tx1">
                    <a:tint val="75000"/>
                  </a:schemeClr>
                </a:solidFill>
              </a:defRPr>
            </a:lvl6pPr>
            <a:lvl7pPr marL="12344908" indent="0" algn="ctr">
              <a:buNone/>
              <a:defRPr>
                <a:solidFill>
                  <a:schemeClr val="tx1">
                    <a:tint val="75000"/>
                  </a:schemeClr>
                </a:solidFill>
              </a:defRPr>
            </a:lvl7pPr>
            <a:lvl8pPr marL="14402393" indent="0" algn="ctr">
              <a:buNone/>
              <a:defRPr>
                <a:solidFill>
                  <a:schemeClr val="tx1">
                    <a:tint val="75000"/>
                  </a:schemeClr>
                </a:solidFill>
              </a:defRPr>
            </a:lvl8pPr>
            <a:lvl9pPr marL="16459877"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42482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45790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3505" y="6726737"/>
            <a:ext cx="28357295" cy="14338688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6301621" y="6726737"/>
            <a:ext cx="84471729" cy="14338688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284276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5257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4485" y="23139289"/>
            <a:ext cx="30607873" cy="7151840"/>
          </a:xfrm>
        </p:spPr>
        <p:txBody>
          <a:bodyPr anchor="t"/>
          <a:lstStyle>
            <a:lvl1pPr algn="l">
              <a:defRPr sz="18000" b="1" cap="all"/>
            </a:lvl1pPr>
          </a:lstStyle>
          <a:p>
            <a:r>
              <a:rPr lang="en-CA" smtClean="0"/>
              <a:t>Click to edit Master title style</a:t>
            </a:r>
            <a:endParaRPr lang="en-US"/>
          </a:p>
        </p:txBody>
      </p:sp>
      <p:sp>
        <p:nvSpPr>
          <p:cNvPr id="3" name="Text Placeholder 2"/>
          <p:cNvSpPr>
            <a:spLocks noGrp="1"/>
          </p:cNvSpPr>
          <p:nvPr>
            <p:ph type="body" idx="1"/>
          </p:nvPr>
        </p:nvSpPr>
        <p:spPr>
          <a:xfrm>
            <a:off x="2844485" y="15262265"/>
            <a:ext cx="30607873" cy="7877024"/>
          </a:xfrm>
        </p:spPr>
        <p:txBody>
          <a:bodyPr anchor="b"/>
          <a:lstStyle>
            <a:lvl1pPr marL="0" indent="0">
              <a:buNone/>
              <a:defRPr sz="9000">
                <a:solidFill>
                  <a:schemeClr val="tx1">
                    <a:tint val="75000"/>
                  </a:schemeClr>
                </a:solidFill>
              </a:defRPr>
            </a:lvl1pPr>
            <a:lvl2pPr marL="2057485" indent="0">
              <a:buNone/>
              <a:defRPr sz="8100">
                <a:solidFill>
                  <a:schemeClr val="tx1">
                    <a:tint val="75000"/>
                  </a:schemeClr>
                </a:solidFill>
              </a:defRPr>
            </a:lvl2pPr>
            <a:lvl3pPr marL="4114969" indent="0">
              <a:buNone/>
              <a:defRPr sz="7300">
                <a:solidFill>
                  <a:schemeClr val="tx1">
                    <a:tint val="75000"/>
                  </a:schemeClr>
                </a:solidFill>
              </a:defRPr>
            </a:lvl3pPr>
            <a:lvl4pPr marL="6172454" indent="0">
              <a:buNone/>
              <a:defRPr sz="6300">
                <a:solidFill>
                  <a:schemeClr val="tx1">
                    <a:tint val="75000"/>
                  </a:schemeClr>
                </a:solidFill>
              </a:defRPr>
            </a:lvl4pPr>
            <a:lvl5pPr marL="8229938" indent="0">
              <a:buNone/>
              <a:defRPr sz="6300">
                <a:solidFill>
                  <a:schemeClr val="tx1">
                    <a:tint val="75000"/>
                  </a:schemeClr>
                </a:solidFill>
              </a:defRPr>
            </a:lvl5pPr>
            <a:lvl6pPr marL="10287424" indent="0">
              <a:buNone/>
              <a:defRPr sz="6300">
                <a:solidFill>
                  <a:schemeClr val="tx1">
                    <a:tint val="75000"/>
                  </a:schemeClr>
                </a:solidFill>
              </a:defRPr>
            </a:lvl6pPr>
            <a:lvl7pPr marL="12344908" indent="0">
              <a:buNone/>
              <a:defRPr sz="6300">
                <a:solidFill>
                  <a:schemeClr val="tx1">
                    <a:tint val="75000"/>
                  </a:schemeClr>
                </a:solidFill>
              </a:defRPr>
            </a:lvl7pPr>
            <a:lvl8pPr marL="14402393" indent="0">
              <a:buNone/>
              <a:defRPr sz="6300">
                <a:solidFill>
                  <a:schemeClr val="tx1">
                    <a:tint val="75000"/>
                  </a:schemeClr>
                </a:solidFill>
              </a:defRPr>
            </a:lvl8pPr>
            <a:lvl9pPr marL="16459877" indent="0">
              <a:buNone/>
              <a:defRPr sz="63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00E6268-2604-0644-865F-E3BAE63455E4}" type="datetimeFigureOut">
              <a:rPr lang="en-US" smtClean="0"/>
              <a:t>16-10-27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0962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6301621" y="39210087"/>
            <a:ext cx="56414512" cy="110903531"/>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63316287" y="39210087"/>
            <a:ext cx="56414512" cy="110903531"/>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200E6268-2604-0644-865F-E3BAE63455E4}" type="datetimeFigureOut">
              <a:rPr lang="en-US" smtClean="0"/>
              <a:t>16-10-27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23971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464" y="1442041"/>
            <a:ext cx="32408337" cy="6001544"/>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800464" y="8060411"/>
            <a:ext cx="15910344" cy="3359194"/>
          </a:xfrm>
        </p:spPr>
        <p:txBody>
          <a:bodyPr anchor="b"/>
          <a:lstStyle>
            <a:lvl1pPr marL="0" indent="0">
              <a:buNone/>
              <a:defRPr sz="10800" b="1"/>
            </a:lvl1pPr>
            <a:lvl2pPr marL="2057485" indent="0">
              <a:buNone/>
              <a:defRPr sz="9000" b="1"/>
            </a:lvl2pPr>
            <a:lvl3pPr marL="4114969" indent="0">
              <a:buNone/>
              <a:defRPr sz="8100" b="1"/>
            </a:lvl3pPr>
            <a:lvl4pPr marL="6172454" indent="0">
              <a:buNone/>
              <a:defRPr sz="7300" b="1"/>
            </a:lvl4pPr>
            <a:lvl5pPr marL="8229938" indent="0">
              <a:buNone/>
              <a:defRPr sz="7300" b="1"/>
            </a:lvl5pPr>
            <a:lvl6pPr marL="10287424" indent="0">
              <a:buNone/>
              <a:defRPr sz="7300" b="1"/>
            </a:lvl6pPr>
            <a:lvl7pPr marL="12344908" indent="0">
              <a:buNone/>
              <a:defRPr sz="7300" b="1"/>
            </a:lvl7pPr>
            <a:lvl8pPr marL="14402393" indent="0">
              <a:buNone/>
              <a:defRPr sz="7300" b="1"/>
            </a:lvl8pPr>
            <a:lvl9pPr marL="16459877" indent="0">
              <a:buNone/>
              <a:defRPr sz="7300" b="1"/>
            </a:lvl9pPr>
          </a:lstStyle>
          <a:p>
            <a:pPr lvl="0"/>
            <a:r>
              <a:rPr lang="en-CA" smtClean="0"/>
              <a:t>Click to edit Master text styles</a:t>
            </a:r>
          </a:p>
        </p:txBody>
      </p:sp>
      <p:sp>
        <p:nvSpPr>
          <p:cNvPr id="4" name="Content Placeholder 3"/>
          <p:cNvSpPr>
            <a:spLocks noGrp="1"/>
          </p:cNvSpPr>
          <p:nvPr>
            <p:ph sz="half" idx="2"/>
          </p:nvPr>
        </p:nvSpPr>
        <p:spPr>
          <a:xfrm>
            <a:off x="1800464" y="11419605"/>
            <a:ext cx="15910344" cy="20747007"/>
          </a:xfrm>
        </p:spPr>
        <p:txBody>
          <a:bodyPr/>
          <a:lstStyle>
            <a:lvl1pPr>
              <a:defRPr sz="10800"/>
            </a:lvl1pPr>
            <a:lvl2pPr>
              <a:defRPr sz="90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8292207" y="8060411"/>
            <a:ext cx="15916595" cy="3359194"/>
          </a:xfrm>
        </p:spPr>
        <p:txBody>
          <a:bodyPr anchor="b"/>
          <a:lstStyle>
            <a:lvl1pPr marL="0" indent="0">
              <a:buNone/>
              <a:defRPr sz="10800" b="1"/>
            </a:lvl1pPr>
            <a:lvl2pPr marL="2057485" indent="0">
              <a:buNone/>
              <a:defRPr sz="9000" b="1"/>
            </a:lvl2pPr>
            <a:lvl3pPr marL="4114969" indent="0">
              <a:buNone/>
              <a:defRPr sz="8100" b="1"/>
            </a:lvl3pPr>
            <a:lvl4pPr marL="6172454" indent="0">
              <a:buNone/>
              <a:defRPr sz="7300" b="1"/>
            </a:lvl4pPr>
            <a:lvl5pPr marL="8229938" indent="0">
              <a:buNone/>
              <a:defRPr sz="7300" b="1"/>
            </a:lvl5pPr>
            <a:lvl6pPr marL="10287424" indent="0">
              <a:buNone/>
              <a:defRPr sz="7300" b="1"/>
            </a:lvl6pPr>
            <a:lvl7pPr marL="12344908" indent="0">
              <a:buNone/>
              <a:defRPr sz="7300" b="1"/>
            </a:lvl7pPr>
            <a:lvl8pPr marL="14402393" indent="0">
              <a:buNone/>
              <a:defRPr sz="7300" b="1"/>
            </a:lvl8pPr>
            <a:lvl9pPr marL="16459877" indent="0">
              <a:buNone/>
              <a:defRPr sz="7300" b="1"/>
            </a:lvl9pPr>
          </a:lstStyle>
          <a:p>
            <a:pPr lvl="0"/>
            <a:r>
              <a:rPr lang="en-CA" smtClean="0"/>
              <a:t>Click to edit Master text styles</a:t>
            </a:r>
          </a:p>
        </p:txBody>
      </p:sp>
      <p:sp>
        <p:nvSpPr>
          <p:cNvPr id="6" name="Content Placeholder 5"/>
          <p:cNvSpPr>
            <a:spLocks noGrp="1"/>
          </p:cNvSpPr>
          <p:nvPr>
            <p:ph sz="quarter" idx="4"/>
          </p:nvPr>
        </p:nvSpPr>
        <p:spPr>
          <a:xfrm>
            <a:off x="18292207" y="11419605"/>
            <a:ext cx="15916595" cy="20747007"/>
          </a:xfrm>
        </p:spPr>
        <p:txBody>
          <a:bodyPr/>
          <a:lstStyle>
            <a:lvl1pPr>
              <a:defRPr sz="10800"/>
            </a:lvl1pPr>
            <a:lvl2pPr>
              <a:defRPr sz="90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200E6268-2604-0644-865F-E3BAE63455E4}" type="datetimeFigureOut">
              <a:rPr lang="en-US" smtClean="0"/>
              <a:t>16-10-27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74383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200E6268-2604-0644-865F-E3BAE63455E4}" type="datetimeFigureOut">
              <a:rPr lang="en-US" smtClean="0"/>
              <a:t>16-10-27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69749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E6268-2604-0644-865F-E3BAE63455E4}" type="datetimeFigureOut">
              <a:rPr lang="en-US" smtClean="0"/>
              <a:t>16-10-27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21138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465" y="1433702"/>
            <a:ext cx="11846800" cy="6101570"/>
          </a:xfrm>
        </p:spPr>
        <p:txBody>
          <a:bodyPr anchor="b"/>
          <a:lstStyle>
            <a:lvl1pPr algn="l">
              <a:defRPr sz="9000" b="1"/>
            </a:lvl1pPr>
          </a:lstStyle>
          <a:p>
            <a:r>
              <a:rPr lang="en-CA" smtClean="0"/>
              <a:t>Click to edit Master title style</a:t>
            </a:r>
            <a:endParaRPr lang="en-US"/>
          </a:p>
        </p:txBody>
      </p:sp>
      <p:sp>
        <p:nvSpPr>
          <p:cNvPr id="3" name="Content Placeholder 2"/>
          <p:cNvSpPr>
            <a:spLocks noGrp="1"/>
          </p:cNvSpPr>
          <p:nvPr>
            <p:ph idx="1"/>
          </p:nvPr>
        </p:nvSpPr>
        <p:spPr>
          <a:xfrm>
            <a:off x="14078623" y="1433706"/>
            <a:ext cx="20130178" cy="30732908"/>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800465" y="7535276"/>
            <a:ext cx="11846800" cy="24631338"/>
          </a:xfrm>
        </p:spPr>
        <p:txBody>
          <a:bodyPr/>
          <a:lstStyle>
            <a:lvl1pPr marL="0" indent="0">
              <a:buNone/>
              <a:defRPr sz="6300"/>
            </a:lvl1pPr>
            <a:lvl2pPr marL="2057485" indent="0">
              <a:buNone/>
              <a:defRPr sz="5400"/>
            </a:lvl2pPr>
            <a:lvl3pPr marL="4114969" indent="0">
              <a:buNone/>
              <a:defRPr sz="4500"/>
            </a:lvl3pPr>
            <a:lvl4pPr marL="6172454" indent="0">
              <a:buNone/>
              <a:defRPr sz="4100"/>
            </a:lvl4pPr>
            <a:lvl5pPr marL="8229938" indent="0">
              <a:buNone/>
              <a:defRPr sz="4100"/>
            </a:lvl5pPr>
            <a:lvl6pPr marL="10287424" indent="0">
              <a:buNone/>
              <a:defRPr sz="4100"/>
            </a:lvl6pPr>
            <a:lvl7pPr marL="12344908" indent="0">
              <a:buNone/>
              <a:defRPr sz="4100"/>
            </a:lvl7pPr>
            <a:lvl8pPr marL="14402393" indent="0">
              <a:buNone/>
              <a:defRPr sz="4100"/>
            </a:lvl8pPr>
            <a:lvl9pPr marL="16459877" indent="0">
              <a:buNone/>
              <a:defRPr sz="41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00E6268-2604-0644-865F-E3BAE63455E4}" type="datetimeFigureOut">
              <a:rPr lang="en-US" smtClean="0"/>
              <a:t>16-10-27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5005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8068" y="25206485"/>
            <a:ext cx="21605558" cy="2975768"/>
          </a:xfrm>
        </p:spPr>
        <p:txBody>
          <a:bodyPr anchor="b"/>
          <a:lstStyle>
            <a:lvl1pPr algn="l">
              <a:defRPr sz="9000" b="1"/>
            </a:lvl1pPr>
          </a:lstStyle>
          <a:p>
            <a:r>
              <a:rPr lang="en-CA" smtClean="0"/>
              <a:t>Click to edit Master title style</a:t>
            </a:r>
            <a:endParaRPr lang="en-US"/>
          </a:p>
        </p:txBody>
      </p:sp>
      <p:sp>
        <p:nvSpPr>
          <p:cNvPr id="3" name="Picture Placeholder 2"/>
          <p:cNvSpPr>
            <a:spLocks noGrp="1"/>
          </p:cNvSpPr>
          <p:nvPr>
            <p:ph type="pic" idx="1"/>
          </p:nvPr>
        </p:nvSpPr>
        <p:spPr>
          <a:xfrm>
            <a:off x="7058068" y="3217495"/>
            <a:ext cx="21605558" cy="21605558"/>
          </a:xfrm>
        </p:spPr>
        <p:txBody>
          <a:bodyPr/>
          <a:lstStyle>
            <a:lvl1pPr marL="0" indent="0">
              <a:buNone/>
              <a:defRPr sz="14400"/>
            </a:lvl1pPr>
            <a:lvl2pPr marL="2057485" indent="0">
              <a:buNone/>
              <a:defRPr sz="12600"/>
            </a:lvl2pPr>
            <a:lvl3pPr marL="4114969" indent="0">
              <a:buNone/>
              <a:defRPr sz="10800"/>
            </a:lvl3pPr>
            <a:lvl4pPr marL="6172454" indent="0">
              <a:buNone/>
              <a:defRPr sz="9000"/>
            </a:lvl4pPr>
            <a:lvl5pPr marL="8229938" indent="0">
              <a:buNone/>
              <a:defRPr sz="9000"/>
            </a:lvl5pPr>
            <a:lvl6pPr marL="10287424" indent="0">
              <a:buNone/>
              <a:defRPr sz="9000"/>
            </a:lvl6pPr>
            <a:lvl7pPr marL="12344908" indent="0">
              <a:buNone/>
              <a:defRPr sz="9000"/>
            </a:lvl7pPr>
            <a:lvl8pPr marL="14402393" indent="0">
              <a:buNone/>
              <a:defRPr sz="9000"/>
            </a:lvl8pPr>
            <a:lvl9pPr marL="16459877" indent="0">
              <a:buNone/>
              <a:defRPr sz="9000"/>
            </a:lvl9pPr>
          </a:lstStyle>
          <a:p>
            <a:endParaRPr lang="en-US"/>
          </a:p>
        </p:txBody>
      </p:sp>
      <p:sp>
        <p:nvSpPr>
          <p:cNvPr id="4" name="Text Placeholder 3"/>
          <p:cNvSpPr>
            <a:spLocks noGrp="1"/>
          </p:cNvSpPr>
          <p:nvPr>
            <p:ph type="body" sz="half" idx="2"/>
          </p:nvPr>
        </p:nvSpPr>
        <p:spPr>
          <a:xfrm>
            <a:off x="7058068" y="28182254"/>
            <a:ext cx="21605558" cy="4226084"/>
          </a:xfrm>
        </p:spPr>
        <p:txBody>
          <a:bodyPr/>
          <a:lstStyle>
            <a:lvl1pPr marL="0" indent="0">
              <a:buNone/>
              <a:defRPr sz="6300"/>
            </a:lvl1pPr>
            <a:lvl2pPr marL="2057485" indent="0">
              <a:buNone/>
              <a:defRPr sz="5400"/>
            </a:lvl2pPr>
            <a:lvl3pPr marL="4114969" indent="0">
              <a:buNone/>
              <a:defRPr sz="4500"/>
            </a:lvl3pPr>
            <a:lvl4pPr marL="6172454" indent="0">
              <a:buNone/>
              <a:defRPr sz="4100"/>
            </a:lvl4pPr>
            <a:lvl5pPr marL="8229938" indent="0">
              <a:buNone/>
              <a:defRPr sz="4100"/>
            </a:lvl5pPr>
            <a:lvl6pPr marL="10287424" indent="0">
              <a:buNone/>
              <a:defRPr sz="4100"/>
            </a:lvl6pPr>
            <a:lvl7pPr marL="12344908" indent="0">
              <a:buNone/>
              <a:defRPr sz="4100"/>
            </a:lvl7pPr>
            <a:lvl8pPr marL="14402393" indent="0">
              <a:buNone/>
              <a:defRPr sz="4100"/>
            </a:lvl8pPr>
            <a:lvl9pPr marL="16459877" indent="0">
              <a:buNone/>
              <a:defRPr sz="41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00E6268-2604-0644-865F-E3BAE63455E4}" type="datetimeFigureOut">
              <a:rPr lang="en-US" smtClean="0"/>
              <a:t>16-10-27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4079410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0464" y="1442041"/>
            <a:ext cx="32408337" cy="6001544"/>
          </a:xfrm>
          <a:prstGeom prst="rect">
            <a:avLst/>
          </a:prstGeom>
        </p:spPr>
        <p:txBody>
          <a:bodyPr vert="horz" lIns="411497" tIns="205748" rIns="411497" bIns="205748"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800464" y="8402164"/>
            <a:ext cx="32408337" cy="23764449"/>
          </a:xfrm>
          <a:prstGeom prst="rect">
            <a:avLst/>
          </a:prstGeom>
        </p:spPr>
        <p:txBody>
          <a:bodyPr vert="horz" lIns="411497" tIns="205748" rIns="411497" bIns="205748"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800464" y="33375256"/>
            <a:ext cx="8402161" cy="1917160"/>
          </a:xfrm>
          <a:prstGeom prst="rect">
            <a:avLst/>
          </a:prstGeom>
        </p:spPr>
        <p:txBody>
          <a:bodyPr vert="horz" lIns="411497" tIns="205748" rIns="411497" bIns="205748" rtlCol="0" anchor="ctr"/>
          <a:lstStyle>
            <a:lvl1pPr algn="l">
              <a:defRPr sz="5400">
                <a:solidFill>
                  <a:schemeClr val="tx1">
                    <a:tint val="75000"/>
                  </a:schemeClr>
                </a:solidFill>
              </a:defRPr>
            </a:lvl1pPr>
          </a:lstStyle>
          <a:p>
            <a:fld id="{200E6268-2604-0644-865F-E3BAE63455E4}" type="datetimeFigureOut">
              <a:rPr lang="en-US" smtClean="0"/>
              <a:t>16-10-27</a:t>
            </a:fld>
            <a:endParaRPr lang="en-US"/>
          </a:p>
        </p:txBody>
      </p:sp>
      <p:sp>
        <p:nvSpPr>
          <p:cNvPr id="5" name="Footer Placeholder 4"/>
          <p:cNvSpPr>
            <a:spLocks noGrp="1"/>
          </p:cNvSpPr>
          <p:nvPr>
            <p:ph type="ftr" sz="quarter" idx="3"/>
          </p:nvPr>
        </p:nvSpPr>
        <p:spPr>
          <a:xfrm>
            <a:off x="12303165" y="33375256"/>
            <a:ext cx="11402934" cy="1917160"/>
          </a:xfrm>
          <a:prstGeom prst="rect">
            <a:avLst/>
          </a:prstGeom>
        </p:spPr>
        <p:txBody>
          <a:bodyPr vert="horz" lIns="411497" tIns="205748" rIns="411497" bIns="205748"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06640" y="33375256"/>
            <a:ext cx="8402161" cy="1917160"/>
          </a:xfrm>
          <a:prstGeom prst="rect">
            <a:avLst/>
          </a:prstGeom>
        </p:spPr>
        <p:txBody>
          <a:bodyPr vert="horz" lIns="411497" tIns="205748" rIns="411497" bIns="205748" rtlCol="0" anchor="ctr"/>
          <a:lstStyle>
            <a:lvl1pPr algn="r">
              <a:defRPr sz="5400">
                <a:solidFill>
                  <a:schemeClr val="tx1">
                    <a:tint val="75000"/>
                  </a:schemeClr>
                </a:solidFill>
              </a:defRPr>
            </a:lvl1pPr>
          </a:lstStyle>
          <a:p>
            <a:fld id="{E2A53003-168B-A747-8005-279E4C437C00}" type="slidenum">
              <a:rPr lang="en-US" smtClean="0"/>
              <a:t>‹#›</a:t>
            </a:fld>
            <a:endParaRPr lang="en-US"/>
          </a:p>
        </p:txBody>
      </p:sp>
    </p:spTree>
    <p:extLst>
      <p:ext uri="{BB962C8B-B14F-4D97-AF65-F5344CB8AC3E}">
        <p14:creationId xmlns:p14="http://schemas.microsoft.com/office/powerpoint/2010/main" val="3961410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57485" rtl="0" eaLnBrk="1" latinLnBrk="0" hangingPunct="1">
        <a:spcBef>
          <a:spcPct val="0"/>
        </a:spcBef>
        <a:buNone/>
        <a:defRPr sz="19800" kern="1200">
          <a:solidFill>
            <a:schemeClr val="tx1"/>
          </a:solidFill>
          <a:latin typeface="+mj-lt"/>
          <a:ea typeface="+mj-ea"/>
          <a:cs typeface="+mj-cs"/>
        </a:defRPr>
      </a:lvl1pPr>
    </p:titleStyle>
    <p:bodyStyle>
      <a:lvl1pPr marL="1543114" indent="-1543114" algn="l" defTabSz="2057485" rtl="0" eaLnBrk="1" latinLnBrk="0" hangingPunct="1">
        <a:spcBef>
          <a:spcPct val="20000"/>
        </a:spcBef>
        <a:buFont typeface="Arial"/>
        <a:buChar char="•"/>
        <a:defRPr sz="14400" kern="1200">
          <a:solidFill>
            <a:schemeClr val="tx1"/>
          </a:solidFill>
          <a:latin typeface="+mn-lt"/>
          <a:ea typeface="+mn-ea"/>
          <a:cs typeface="+mn-cs"/>
        </a:defRPr>
      </a:lvl1pPr>
      <a:lvl2pPr marL="3343413" indent="-1285928" algn="l" defTabSz="2057485" rtl="0" eaLnBrk="1" latinLnBrk="0" hangingPunct="1">
        <a:spcBef>
          <a:spcPct val="20000"/>
        </a:spcBef>
        <a:buFont typeface="Arial"/>
        <a:buChar char="–"/>
        <a:defRPr sz="12600" kern="1200">
          <a:solidFill>
            <a:schemeClr val="tx1"/>
          </a:solidFill>
          <a:latin typeface="+mn-lt"/>
          <a:ea typeface="+mn-ea"/>
          <a:cs typeface="+mn-cs"/>
        </a:defRPr>
      </a:lvl2pPr>
      <a:lvl3pPr marL="5143711" indent="-1028742" algn="l" defTabSz="2057485" rtl="0" eaLnBrk="1" latinLnBrk="0" hangingPunct="1">
        <a:spcBef>
          <a:spcPct val="20000"/>
        </a:spcBef>
        <a:buFont typeface="Arial"/>
        <a:buChar char="•"/>
        <a:defRPr sz="10800" kern="1200">
          <a:solidFill>
            <a:schemeClr val="tx1"/>
          </a:solidFill>
          <a:latin typeface="+mn-lt"/>
          <a:ea typeface="+mn-ea"/>
          <a:cs typeface="+mn-cs"/>
        </a:defRPr>
      </a:lvl3pPr>
      <a:lvl4pPr marL="7201196" indent="-1028742" algn="l" defTabSz="2057485" rtl="0" eaLnBrk="1" latinLnBrk="0" hangingPunct="1">
        <a:spcBef>
          <a:spcPct val="20000"/>
        </a:spcBef>
        <a:buFont typeface="Arial"/>
        <a:buChar char="–"/>
        <a:defRPr sz="9000" kern="1200">
          <a:solidFill>
            <a:schemeClr val="tx1"/>
          </a:solidFill>
          <a:latin typeface="+mn-lt"/>
          <a:ea typeface="+mn-ea"/>
          <a:cs typeface="+mn-cs"/>
        </a:defRPr>
      </a:lvl4pPr>
      <a:lvl5pPr marL="9258682" indent="-1028742" algn="l" defTabSz="2057485" rtl="0" eaLnBrk="1" latinLnBrk="0" hangingPunct="1">
        <a:spcBef>
          <a:spcPct val="20000"/>
        </a:spcBef>
        <a:buFont typeface="Arial"/>
        <a:buChar char="»"/>
        <a:defRPr sz="9000" kern="1200">
          <a:solidFill>
            <a:schemeClr val="tx1"/>
          </a:solidFill>
          <a:latin typeface="+mn-lt"/>
          <a:ea typeface="+mn-ea"/>
          <a:cs typeface="+mn-cs"/>
        </a:defRPr>
      </a:lvl5pPr>
      <a:lvl6pPr marL="11316166" indent="-1028742" algn="l" defTabSz="2057485" rtl="0" eaLnBrk="1" latinLnBrk="0" hangingPunct="1">
        <a:spcBef>
          <a:spcPct val="20000"/>
        </a:spcBef>
        <a:buFont typeface="Arial"/>
        <a:buChar char="•"/>
        <a:defRPr sz="9000" kern="1200">
          <a:solidFill>
            <a:schemeClr val="tx1"/>
          </a:solidFill>
          <a:latin typeface="+mn-lt"/>
          <a:ea typeface="+mn-ea"/>
          <a:cs typeface="+mn-cs"/>
        </a:defRPr>
      </a:lvl6pPr>
      <a:lvl7pPr marL="13373651" indent="-1028742" algn="l" defTabSz="2057485" rtl="0" eaLnBrk="1" latinLnBrk="0" hangingPunct="1">
        <a:spcBef>
          <a:spcPct val="20000"/>
        </a:spcBef>
        <a:buFont typeface="Arial"/>
        <a:buChar char="•"/>
        <a:defRPr sz="9000" kern="1200">
          <a:solidFill>
            <a:schemeClr val="tx1"/>
          </a:solidFill>
          <a:latin typeface="+mn-lt"/>
          <a:ea typeface="+mn-ea"/>
          <a:cs typeface="+mn-cs"/>
        </a:defRPr>
      </a:lvl7pPr>
      <a:lvl8pPr marL="15431135" indent="-1028742" algn="l" defTabSz="2057485" rtl="0" eaLnBrk="1" latinLnBrk="0" hangingPunct="1">
        <a:spcBef>
          <a:spcPct val="20000"/>
        </a:spcBef>
        <a:buFont typeface="Arial"/>
        <a:buChar char="•"/>
        <a:defRPr sz="9000" kern="1200">
          <a:solidFill>
            <a:schemeClr val="tx1"/>
          </a:solidFill>
          <a:latin typeface="+mn-lt"/>
          <a:ea typeface="+mn-ea"/>
          <a:cs typeface="+mn-cs"/>
        </a:defRPr>
      </a:lvl8pPr>
      <a:lvl9pPr marL="17488620" indent="-1028742" algn="l" defTabSz="2057485" rtl="0" eaLnBrk="1" latinLnBrk="0" hangingPunct="1">
        <a:spcBef>
          <a:spcPct val="20000"/>
        </a:spcBef>
        <a:buFont typeface="Arial"/>
        <a:buChar char="•"/>
        <a:defRPr sz="9000" kern="1200">
          <a:solidFill>
            <a:schemeClr val="tx1"/>
          </a:solidFill>
          <a:latin typeface="+mn-lt"/>
          <a:ea typeface="+mn-ea"/>
          <a:cs typeface="+mn-cs"/>
        </a:defRPr>
      </a:lvl9pPr>
    </p:bodyStyle>
    <p:otherStyle>
      <a:defPPr>
        <a:defRPr lang="en-US"/>
      </a:defPPr>
      <a:lvl1pPr marL="0" algn="l" defTabSz="2057485" rtl="0" eaLnBrk="1" latinLnBrk="0" hangingPunct="1">
        <a:defRPr sz="8100" kern="1200">
          <a:solidFill>
            <a:schemeClr val="tx1"/>
          </a:solidFill>
          <a:latin typeface="+mn-lt"/>
          <a:ea typeface="+mn-ea"/>
          <a:cs typeface="+mn-cs"/>
        </a:defRPr>
      </a:lvl1pPr>
      <a:lvl2pPr marL="2057485" algn="l" defTabSz="2057485" rtl="0" eaLnBrk="1" latinLnBrk="0" hangingPunct="1">
        <a:defRPr sz="8100" kern="1200">
          <a:solidFill>
            <a:schemeClr val="tx1"/>
          </a:solidFill>
          <a:latin typeface="+mn-lt"/>
          <a:ea typeface="+mn-ea"/>
          <a:cs typeface="+mn-cs"/>
        </a:defRPr>
      </a:lvl2pPr>
      <a:lvl3pPr marL="4114969" algn="l" defTabSz="2057485" rtl="0" eaLnBrk="1" latinLnBrk="0" hangingPunct="1">
        <a:defRPr sz="8100" kern="1200">
          <a:solidFill>
            <a:schemeClr val="tx1"/>
          </a:solidFill>
          <a:latin typeface="+mn-lt"/>
          <a:ea typeface="+mn-ea"/>
          <a:cs typeface="+mn-cs"/>
        </a:defRPr>
      </a:lvl3pPr>
      <a:lvl4pPr marL="6172454" algn="l" defTabSz="2057485" rtl="0" eaLnBrk="1" latinLnBrk="0" hangingPunct="1">
        <a:defRPr sz="8100" kern="1200">
          <a:solidFill>
            <a:schemeClr val="tx1"/>
          </a:solidFill>
          <a:latin typeface="+mn-lt"/>
          <a:ea typeface="+mn-ea"/>
          <a:cs typeface="+mn-cs"/>
        </a:defRPr>
      </a:lvl4pPr>
      <a:lvl5pPr marL="8229938" algn="l" defTabSz="2057485" rtl="0" eaLnBrk="1" latinLnBrk="0" hangingPunct="1">
        <a:defRPr sz="8100" kern="1200">
          <a:solidFill>
            <a:schemeClr val="tx1"/>
          </a:solidFill>
          <a:latin typeface="+mn-lt"/>
          <a:ea typeface="+mn-ea"/>
          <a:cs typeface="+mn-cs"/>
        </a:defRPr>
      </a:lvl5pPr>
      <a:lvl6pPr marL="10287424" algn="l" defTabSz="2057485" rtl="0" eaLnBrk="1" latinLnBrk="0" hangingPunct="1">
        <a:defRPr sz="8100" kern="1200">
          <a:solidFill>
            <a:schemeClr val="tx1"/>
          </a:solidFill>
          <a:latin typeface="+mn-lt"/>
          <a:ea typeface="+mn-ea"/>
          <a:cs typeface="+mn-cs"/>
        </a:defRPr>
      </a:lvl6pPr>
      <a:lvl7pPr marL="12344908" algn="l" defTabSz="2057485" rtl="0" eaLnBrk="1" latinLnBrk="0" hangingPunct="1">
        <a:defRPr sz="8100" kern="1200">
          <a:solidFill>
            <a:schemeClr val="tx1"/>
          </a:solidFill>
          <a:latin typeface="+mn-lt"/>
          <a:ea typeface="+mn-ea"/>
          <a:cs typeface="+mn-cs"/>
        </a:defRPr>
      </a:lvl7pPr>
      <a:lvl8pPr marL="14402393" algn="l" defTabSz="2057485" rtl="0" eaLnBrk="1" latinLnBrk="0" hangingPunct="1">
        <a:defRPr sz="8100" kern="1200">
          <a:solidFill>
            <a:schemeClr val="tx1"/>
          </a:solidFill>
          <a:latin typeface="+mn-lt"/>
          <a:ea typeface="+mn-ea"/>
          <a:cs typeface="+mn-cs"/>
        </a:defRPr>
      </a:lvl8pPr>
      <a:lvl9pPr marL="16459877" algn="l" defTabSz="2057485"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hyperlink" Target="mailto:ggloor@uwo.ca" TargetMode="External"/><Relationship Id="rId5" Type="http://schemas.openxmlformats.org/officeDocument/2006/relationships/image" Target="../media/image2.emf"/><Relationship Id="rId6" Type="http://schemas.openxmlformats.org/officeDocument/2006/relationships/image" Target="../media/image3.emf"/><Relationship Id="rId7" Type="http://schemas.openxmlformats.org/officeDocument/2006/relationships/image" Target="../media/image4.emf"/><Relationship Id="rId8" Type="http://schemas.openxmlformats.org/officeDocument/2006/relationships/image" Target="../media/image5.emf"/><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2498263" y="25299522"/>
            <a:ext cx="10967302" cy="8227537"/>
          </a:xfrm>
          <a:prstGeom prst="rect">
            <a:avLst/>
          </a:prstGeom>
          <a:solidFill>
            <a:schemeClr val="accent6">
              <a:alpha val="10000"/>
            </a:schemeClr>
          </a:solid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lIns="100493" tIns="50246" rIns="100493" bIns="50246" rtlCol="0" anchor="ctr"/>
          <a:lstStyle/>
          <a:p>
            <a:pPr algn="ctr"/>
            <a:endParaRPr lang="en-US" sz="4000" b="1" u="sng" dirty="0">
              <a:solidFill>
                <a:schemeClr val="tx1"/>
              </a:solidFill>
            </a:endParaRPr>
          </a:p>
        </p:txBody>
      </p:sp>
      <p:pic>
        <p:nvPicPr>
          <p:cNvPr id="21" name="Picture 20" descr="phi_grap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8711" y="25744022"/>
            <a:ext cx="8973380" cy="7268586"/>
          </a:xfrm>
          <a:prstGeom prst="rect">
            <a:avLst/>
          </a:prstGeom>
        </p:spPr>
      </p:pic>
      <p:sp>
        <p:nvSpPr>
          <p:cNvPr id="41" name="Rectangle 40"/>
          <p:cNvSpPr/>
          <p:nvPr/>
        </p:nvSpPr>
        <p:spPr>
          <a:xfrm>
            <a:off x="12552918" y="3998014"/>
            <a:ext cx="10967302" cy="3846811"/>
          </a:xfrm>
          <a:prstGeom prst="rect">
            <a:avLst/>
          </a:prstGeom>
          <a:solidFill>
            <a:schemeClr val="accent6">
              <a:alpha val="10000"/>
            </a:schemeClr>
          </a:solid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lIns="100493" tIns="50246" rIns="100493" bIns="50246" rtlCol="0" anchor="ctr"/>
          <a:lstStyle/>
          <a:p>
            <a:pPr algn="ctr"/>
            <a:endParaRPr lang="en-US" sz="4000" b="1" u="sng" dirty="0">
              <a:solidFill>
                <a:schemeClr val="tx1"/>
              </a:solidFill>
            </a:endParaRPr>
          </a:p>
        </p:txBody>
      </p:sp>
      <p:sp>
        <p:nvSpPr>
          <p:cNvPr id="26" name="Rectangle 25"/>
          <p:cNvSpPr/>
          <p:nvPr/>
        </p:nvSpPr>
        <p:spPr>
          <a:xfrm>
            <a:off x="12536213" y="17637510"/>
            <a:ext cx="10967301" cy="7159068"/>
          </a:xfrm>
          <a:prstGeom prst="rect">
            <a:avLst/>
          </a:prstGeom>
          <a:solidFill>
            <a:srgbClr val="D1D9E2"/>
          </a:solid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p:cNvSpPr/>
          <p:nvPr/>
        </p:nvSpPr>
        <p:spPr>
          <a:xfrm>
            <a:off x="24511301" y="3998013"/>
            <a:ext cx="10967302" cy="30996427"/>
          </a:xfrm>
          <a:prstGeom prst="rect">
            <a:avLst/>
          </a:prstGeom>
          <a:solidFill>
            <a:schemeClr val="accent6">
              <a:alpha val="10000"/>
            </a:schemeClr>
          </a:solidFill>
          <a:ln>
            <a:noFill/>
          </a:ln>
        </p:spPr>
        <p:style>
          <a:lnRef idx="1">
            <a:schemeClr val="accent1"/>
          </a:lnRef>
          <a:fillRef idx="3">
            <a:schemeClr val="accent1"/>
          </a:fillRef>
          <a:effectRef idx="2">
            <a:schemeClr val="accent1"/>
          </a:effectRef>
          <a:fontRef idx="minor">
            <a:schemeClr val="lt1"/>
          </a:fontRef>
        </p:style>
        <p:txBody>
          <a:bodyPr lIns="100493" tIns="50246" rIns="100493" bIns="50246" rtlCol="0" anchor="ctr"/>
          <a:lstStyle/>
          <a:p>
            <a:pPr algn="ctr"/>
            <a:endParaRPr lang="en-US" sz="4000" b="1" u="sng" dirty="0">
              <a:solidFill>
                <a:schemeClr val="tx1"/>
              </a:solidFill>
            </a:endParaRPr>
          </a:p>
        </p:txBody>
      </p:sp>
      <p:sp>
        <p:nvSpPr>
          <p:cNvPr id="2" name="Title 1"/>
          <p:cNvSpPr>
            <a:spLocks noGrp="1"/>
          </p:cNvSpPr>
          <p:nvPr>
            <p:ph type="ctrTitle"/>
          </p:nvPr>
        </p:nvSpPr>
        <p:spPr>
          <a:xfrm>
            <a:off x="5359299" y="451990"/>
            <a:ext cx="25153951" cy="2588764"/>
          </a:xfrm>
        </p:spPr>
        <p:txBody>
          <a:bodyPr>
            <a:noAutofit/>
          </a:bodyPr>
          <a:lstStyle/>
          <a:p>
            <a:r>
              <a:rPr lang="en-US" sz="6600" b="1" dirty="0"/>
              <a:t>It's all relative: compositional data analysis of </a:t>
            </a:r>
            <a:r>
              <a:rPr lang="en-US" sz="6600" b="1" dirty="0" err="1"/>
              <a:t>microbiome</a:t>
            </a:r>
            <a:r>
              <a:rPr lang="en-US" sz="6600" b="1" dirty="0"/>
              <a:t> datasets </a:t>
            </a:r>
            <a:r>
              <a:rPr lang="en-US" sz="6600" dirty="0"/>
              <a:t/>
            </a:r>
            <a:br>
              <a:rPr lang="en-US" sz="6600" dirty="0"/>
            </a:br>
            <a:r>
              <a:rPr lang="en-US" sz="4000" b="1" dirty="0"/>
              <a:t>Greg Gloor</a:t>
            </a:r>
            <a:br>
              <a:rPr lang="en-US" sz="4000" b="1" dirty="0"/>
            </a:br>
            <a:r>
              <a:rPr lang="en-US" sz="2600" b="1" dirty="0"/>
              <a:t>Department of Biochemistry, The University of Western Ontario</a:t>
            </a:r>
            <a:br>
              <a:rPr lang="en-US" sz="2600" b="1" dirty="0"/>
            </a:br>
            <a:r>
              <a:rPr lang="en-US" sz="2600" b="1" dirty="0">
                <a:solidFill>
                  <a:schemeClr val="tx1">
                    <a:lumMod val="95000"/>
                    <a:lumOff val="5000"/>
                  </a:schemeClr>
                </a:solidFill>
                <a:hlinkClick r:id="rId4"/>
              </a:rPr>
              <a:t>ggloor@uwo.ca</a:t>
            </a:r>
            <a:r>
              <a:rPr lang="en-US" sz="2600" b="1" dirty="0">
                <a:solidFill>
                  <a:schemeClr val="tx1">
                    <a:lumMod val="95000"/>
                    <a:lumOff val="5000"/>
                  </a:schemeClr>
                </a:solidFill>
              </a:rPr>
              <a:t> </a:t>
            </a:r>
            <a:r>
              <a:rPr lang="en-US" sz="2600" b="1" dirty="0" smtClean="0">
                <a:solidFill>
                  <a:schemeClr val="tx1">
                    <a:lumMod val="95000"/>
                    <a:lumOff val="5000"/>
                  </a:schemeClr>
                </a:solidFill>
              </a:rPr>
              <a:t>• </a:t>
            </a:r>
            <a:r>
              <a:rPr lang="en-US" sz="2600" b="1" dirty="0" err="1">
                <a:solidFill>
                  <a:schemeClr val="tx1">
                    <a:lumMod val="95000"/>
                    <a:lumOff val="5000"/>
                  </a:schemeClr>
                </a:solidFill>
              </a:rPr>
              <a:t>ggloor.github.io</a:t>
            </a:r>
            <a:r>
              <a:rPr lang="en-US" sz="2600" b="1" dirty="0">
                <a:solidFill>
                  <a:schemeClr val="tx1">
                    <a:lumMod val="95000"/>
                    <a:lumOff val="5000"/>
                  </a:schemeClr>
                </a:solidFill>
              </a:rPr>
              <a:t> </a:t>
            </a:r>
            <a:r>
              <a:rPr lang="en-US" sz="2600" b="1" dirty="0" smtClean="0">
                <a:solidFill>
                  <a:schemeClr val="tx1">
                    <a:lumMod val="95000"/>
                    <a:lumOff val="5000"/>
                  </a:schemeClr>
                </a:solidFill>
              </a:rPr>
              <a:t>• </a:t>
            </a:r>
            <a:r>
              <a:rPr lang="en-US" sz="2600" b="1" dirty="0" err="1">
                <a:solidFill>
                  <a:schemeClr val="tx1">
                    <a:lumMod val="95000"/>
                    <a:lumOff val="5000"/>
                  </a:schemeClr>
                </a:solidFill>
              </a:rPr>
              <a:t>github.com</a:t>
            </a:r>
            <a:r>
              <a:rPr lang="en-US" sz="2600" b="1" dirty="0">
                <a:solidFill>
                  <a:schemeClr val="tx1">
                    <a:lumMod val="95000"/>
                    <a:lumOff val="5000"/>
                  </a:schemeClr>
                </a:solidFill>
              </a:rPr>
              <a:t>/</a:t>
            </a:r>
            <a:r>
              <a:rPr lang="en-US" sz="2600" b="1" dirty="0" err="1">
                <a:solidFill>
                  <a:schemeClr val="tx1">
                    <a:lumMod val="95000"/>
                    <a:lumOff val="5000"/>
                  </a:schemeClr>
                </a:solidFill>
              </a:rPr>
              <a:t>ggloor</a:t>
            </a:r>
            <a:r>
              <a:rPr lang="en-US" sz="2600" b="1" dirty="0">
                <a:solidFill>
                  <a:schemeClr val="tx1">
                    <a:lumMod val="95000"/>
                    <a:lumOff val="5000"/>
                  </a:schemeClr>
                </a:solidFill>
              </a:rPr>
              <a:t>/</a:t>
            </a:r>
            <a:r>
              <a:rPr lang="en-US" sz="2600" b="1" dirty="0" err="1">
                <a:solidFill>
                  <a:schemeClr val="tx1">
                    <a:lumMod val="95000"/>
                    <a:lumOff val="5000"/>
                  </a:schemeClr>
                </a:solidFill>
              </a:rPr>
              <a:t>CoDaSeq</a:t>
            </a:r>
            <a:endParaRPr lang="en-US" sz="2600" b="1" dirty="0">
              <a:solidFill>
                <a:schemeClr val="tx1">
                  <a:lumMod val="95000"/>
                  <a:lumOff val="5000"/>
                </a:schemeClr>
              </a:solidFill>
            </a:endParaRPr>
          </a:p>
        </p:txBody>
      </p:sp>
      <p:sp>
        <p:nvSpPr>
          <p:cNvPr id="4" name="TextBox 3"/>
          <p:cNvSpPr txBox="1"/>
          <p:nvPr/>
        </p:nvSpPr>
        <p:spPr>
          <a:xfrm>
            <a:off x="922691" y="3843931"/>
            <a:ext cx="10665907" cy="7611221"/>
          </a:xfrm>
          <a:prstGeom prst="rect">
            <a:avLst/>
          </a:prstGeom>
          <a:noFill/>
        </p:spPr>
        <p:txBody>
          <a:bodyPr wrap="square" lIns="100493" tIns="50246" rIns="100493" bIns="50246" rtlCol="0">
            <a:spAutoFit/>
          </a:bodyPr>
          <a:lstStyle/>
          <a:p>
            <a:pPr algn="ctr"/>
            <a:r>
              <a:rPr lang="en-US" sz="4000" b="1" u="sng" dirty="0"/>
              <a:t>Abstract</a:t>
            </a:r>
          </a:p>
          <a:p>
            <a:r>
              <a:rPr lang="en-US" sz="2800" dirty="0"/>
              <a:t>Data collected using high throughput sequencing (HTS) methods are sequence reads mapped </a:t>
            </a:r>
            <a:r>
              <a:rPr lang="en-US" sz="2800" dirty="0" smtClean="0"/>
              <a:t>features such as OTUs, </a:t>
            </a:r>
            <a:r>
              <a:rPr lang="en-US" sz="2800" dirty="0"/>
              <a:t>and are commonly analyzed as either 'normalized count data’ or 'relative abundance data</a:t>
            </a:r>
            <a:r>
              <a:rPr lang="en-US" sz="2800" dirty="0" smtClean="0"/>
              <a:t>’ - with or without normalizations for sequencing depth. This attempts </a:t>
            </a:r>
            <a:r>
              <a:rPr lang="en-US" sz="2800" dirty="0"/>
              <a:t>to compensate for the problem that the sequencing instrument imposes an upper bound on the number of sequence reads. Positive data with an arbitrary bound are 'compositional data' (</a:t>
            </a:r>
            <a:r>
              <a:rPr lang="en-US" sz="2800" dirty="0" err="1"/>
              <a:t>CoDa</a:t>
            </a:r>
            <a:r>
              <a:rPr lang="en-US" sz="2800" dirty="0" smtClean="0"/>
              <a:t>), where the </a:t>
            </a:r>
            <a:r>
              <a:rPr lang="en-US" sz="2800" dirty="0" err="1" smtClean="0"/>
              <a:t>datapoints</a:t>
            </a:r>
            <a:r>
              <a:rPr lang="en-US" sz="2800" dirty="0" smtClean="0"/>
              <a:t> are non-independent </a:t>
            </a:r>
            <a:r>
              <a:rPr lang="en-US" sz="2800" dirty="0"/>
              <a:t>and </a:t>
            </a:r>
            <a:r>
              <a:rPr lang="en-US" sz="2800" dirty="0" smtClean="0"/>
              <a:t>so are </a:t>
            </a:r>
            <a:r>
              <a:rPr lang="en-US" sz="2800" dirty="0"/>
              <a:t>subject to the problem of spurious correlation (</a:t>
            </a:r>
            <a:r>
              <a:rPr lang="en-US" sz="2800" dirty="0" smtClean="0"/>
              <a:t>1,5,7). </a:t>
            </a:r>
            <a:r>
              <a:rPr lang="en-US" sz="2800" dirty="0"/>
              <a:t>Thus, ordination, clustering and network analysis become unreliable. A second problem is that the data are sparse: i.e., contain many 0 values. A third problem is that the largest measurement error is at the low count </a:t>
            </a:r>
            <a:r>
              <a:rPr lang="en-US" sz="2800" dirty="0" smtClean="0"/>
              <a:t>margin </a:t>
            </a:r>
            <a:r>
              <a:rPr lang="en-US" sz="2800" dirty="0"/>
              <a:t>in these datasets (2)</a:t>
            </a:r>
            <a:r>
              <a:rPr lang="en-US" sz="2800" dirty="0" smtClean="0"/>
              <a:t>. These issues result in unstable and irreproducible analyses. We </a:t>
            </a:r>
            <a:r>
              <a:rPr lang="en-US" sz="2800" dirty="0"/>
              <a:t>use a subset of the HMP oral </a:t>
            </a:r>
            <a:r>
              <a:rPr lang="en-US" sz="2800" dirty="0" err="1"/>
              <a:t>microbiome</a:t>
            </a:r>
            <a:r>
              <a:rPr lang="en-US" sz="2800" dirty="0"/>
              <a:t> dataset to show how Bayesian </a:t>
            </a:r>
            <a:r>
              <a:rPr lang="en-US" sz="2800" dirty="0" smtClean="0"/>
              <a:t>estimation, </a:t>
            </a:r>
            <a:r>
              <a:rPr lang="en-US" sz="2800" dirty="0"/>
              <a:t>combined with </a:t>
            </a:r>
            <a:r>
              <a:rPr lang="en-US" sz="2800" dirty="0" err="1" smtClean="0"/>
              <a:t>CoDa</a:t>
            </a:r>
            <a:r>
              <a:rPr lang="en-US" sz="2800" dirty="0" smtClean="0"/>
              <a:t> approaches </a:t>
            </a:r>
            <a:r>
              <a:rPr lang="en-US" sz="2800" dirty="0"/>
              <a:t>that examine the ratios between </a:t>
            </a:r>
            <a:r>
              <a:rPr lang="en-US" sz="2800" dirty="0" smtClean="0"/>
              <a:t>taxa, </a:t>
            </a:r>
            <a:r>
              <a:rPr lang="en-US" sz="2800" dirty="0"/>
              <a:t>give robust insights into the structure of </a:t>
            </a:r>
            <a:r>
              <a:rPr lang="en-US" sz="2800" dirty="0" smtClean="0"/>
              <a:t>bacterial communities</a:t>
            </a:r>
            <a:r>
              <a:rPr lang="en-US" sz="2800" dirty="0"/>
              <a:t>. </a:t>
            </a:r>
          </a:p>
        </p:txBody>
      </p:sp>
      <p:sp>
        <p:nvSpPr>
          <p:cNvPr id="5" name="Rectangle 4"/>
          <p:cNvSpPr/>
          <p:nvPr/>
        </p:nvSpPr>
        <p:spPr>
          <a:xfrm>
            <a:off x="12727094" y="3934957"/>
            <a:ext cx="10575382" cy="3785652"/>
          </a:xfrm>
          <a:prstGeom prst="rect">
            <a:avLst/>
          </a:prstGeom>
        </p:spPr>
        <p:txBody>
          <a:bodyPr wrap="square">
            <a:spAutoFit/>
          </a:bodyPr>
          <a:lstStyle/>
          <a:p>
            <a:pPr algn="ctr"/>
            <a:r>
              <a:rPr lang="en-US" sz="4000" b="1" u="sng" dirty="0" smtClean="0"/>
              <a:t>Common Analysis Goals</a:t>
            </a:r>
          </a:p>
          <a:p>
            <a:pPr algn="ctr"/>
            <a:r>
              <a:rPr lang="en-US" sz="4000" b="1" u="sng" dirty="0" smtClean="0"/>
              <a:t> </a:t>
            </a:r>
            <a:endParaRPr lang="en-US" sz="4000" b="1" u="sng" dirty="0"/>
          </a:p>
          <a:p>
            <a:r>
              <a:rPr lang="en-US" sz="4000" dirty="0"/>
              <a:t>Given a set of data derived from HTS:</a:t>
            </a:r>
          </a:p>
          <a:p>
            <a:pPr marL="816502" indent="-816502" algn="just">
              <a:buAutoNum type="arabicParenR"/>
            </a:pPr>
            <a:r>
              <a:rPr lang="en-US" sz="4000" dirty="0"/>
              <a:t>Is there structure?</a:t>
            </a:r>
          </a:p>
          <a:p>
            <a:pPr marL="816502" indent="-816502" algn="just">
              <a:buAutoNum type="arabicParenR"/>
            </a:pPr>
            <a:r>
              <a:rPr lang="en-US" sz="4000" dirty="0" smtClean="0"/>
              <a:t>What are the differences between groups?</a:t>
            </a:r>
            <a:endParaRPr lang="en-US" sz="4000" dirty="0"/>
          </a:p>
          <a:p>
            <a:pPr marL="816502" indent="-816502" algn="just">
              <a:buAutoNum type="arabicParenR"/>
            </a:pPr>
            <a:r>
              <a:rPr lang="en-US" sz="4000" dirty="0"/>
              <a:t>What correlates?</a:t>
            </a:r>
          </a:p>
        </p:txBody>
      </p:sp>
      <p:pic>
        <p:nvPicPr>
          <p:cNvPr id="6" name="Content Placeholder 3" descr="fig_1.pdf"/>
          <p:cNvPicPr>
            <a:picLocks noChangeAspect="1"/>
          </p:cNvPicPr>
          <p:nvPr/>
        </p:nvPicPr>
        <p:blipFill rotWithShape="1">
          <a:blip r:embed="rId5" cstate="print">
            <a:extLst>
              <a:ext uri="{28A0092B-C50C-407E-A947-70E740481C1C}">
                <a14:useLocalDpi xmlns:a14="http://schemas.microsoft.com/office/drawing/2010/main"/>
              </a:ext>
            </a:extLst>
          </a:blip>
          <a:srcRect l="100" r="1833" b="30506"/>
          <a:stretch/>
        </p:blipFill>
        <p:spPr>
          <a:xfrm>
            <a:off x="922691" y="13575125"/>
            <a:ext cx="10665907" cy="7641919"/>
          </a:xfrm>
          <a:prstGeom prst="rect">
            <a:avLst/>
          </a:prstGeom>
        </p:spPr>
      </p:pic>
      <p:pic>
        <p:nvPicPr>
          <p:cNvPr id="10" name="Content Placeholder 4" descr="input-clr.pdf"/>
          <p:cNvPicPr>
            <a:picLocks noChangeAspect="1"/>
          </p:cNvPicPr>
          <p:nvPr/>
        </p:nvPicPr>
        <p:blipFill rotWithShape="1">
          <a:blip r:embed="rId6" cstate="print">
            <a:extLst>
              <a:ext uri="{28A0092B-C50C-407E-A947-70E740481C1C}">
                <a14:useLocalDpi xmlns:a14="http://schemas.microsoft.com/office/drawing/2010/main"/>
              </a:ext>
            </a:extLst>
          </a:blip>
          <a:srcRect t="7186" b="3914"/>
          <a:stretch/>
        </p:blipFill>
        <p:spPr>
          <a:xfrm>
            <a:off x="698375" y="24991796"/>
            <a:ext cx="10665907" cy="3160648"/>
          </a:xfrm>
          <a:prstGeom prst="rect">
            <a:avLst/>
          </a:prstGeom>
        </p:spPr>
      </p:pic>
      <p:sp>
        <p:nvSpPr>
          <p:cNvPr id="11" name="TextBox 10"/>
          <p:cNvSpPr txBox="1"/>
          <p:nvPr/>
        </p:nvSpPr>
        <p:spPr>
          <a:xfrm>
            <a:off x="921184" y="28160629"/>
            <a:ext cx="10665907" cy="6564782"/>
          </a:xfrm>
          <a:prstGeom prst="rect">
            <a:avLst/>
          </a:prstGeom>
          <a:noFill/>
        </p:spPr>
        <p:txBody>
          <a:bodyPr wrap="square" lIns="100493" tIns="50246" rIns="100493" bIns="50246" rtlCol="0">
            <a:spAutoFit/>
          </a:bodyPr>
          <a:lstStyle/>
          <a:p>
            <a:pPr marL="314039" indent="-314039" algn="just">
              <a:buFont typeface="Arial"/>
              <a:buChar char="•"/>
            </a:pPr>
            <a:r>
              <a:rPr lang="en-US" sz="2800" dirty="0"/>
              <a:t>Input for sequencing where 100 features (white dots) are held constant and 1 feature (black dots) increases 2-fold for each </a:t>
            </a:r>
            <a:r>
              <a:rPr lang="en-US" sz="2800" dirty="0" smtClean="0"/>
              <a:t>step </a:t>
            </a:r>
            <a:endParaRPr lang="en-US" sz="2800" dirty="0"/>
          </a:p>
          <a:p>
            <a:pPr algn="ctr"/>
            <a:r>
              <a:rPr lang="en-US" sz="2800" dirty="0">
                <a:solidFill>
                  <a:srgbClr val="FF0000"/>
                </a:solidFill>
              </a:rPr>
              <a:t>This is the data we think we are examining</a:t>
            </a:r>
            <a:endParaRPr lang="en-US" sz="2800" dirty="0"/>
          </a:p>
          <a:p>
            <a:pPr marL="314039" indent="-314039" algn="just">
              <a:buFont typeface="Arial"/>
              <a:buChar char="•"/>
            </a:pPr>
            <a:r>
              <a:rPr lang="en-US" sz="2800" dirty="0"/>
              <a:t>Proportions shows transformed sequenced reads </a:t>
            </a:r>
            <a:r>
              <a:rPr lang="en-US" sz="2800" dirty="0" smtClean="0"/>
              <a:t>from panel 1 as per </a:t>
            </a:r>
            <a:r>
              <a:rPr lang="en-US" sz="2800" dirty="0"/>
              <a:t>instrument output</a:t>
            </a:r>
          </a:p>
          <a:p>
            <a:pPr marL="1099137" lvl="1" indent="-314039" algn="just">
              <a:buFont typeface="Arial"/>
              <a:buChar char="•"/>
            </a:pPr>
            <a:r>
              <a:rPr lang="en-US" sz="2800" dirty="0"/>
              <a:t>These data should not be evaluated by standard methods (1)</a:t>
            </a:r>
          </a:p>
          <a:p>
            <a:pPr algn="ctr"/>
            <a:r>
              <a:rPr lang="en-US" sz="2800" dirty="0">
                <a:solidFill>
                  <a:srgbClr val="FF0000"/>
                </a:solidFill>
              </a:rPr>
              <a:t>This is the data that most approaches use for analysis</a:t>
            </a:r>
            <a:endParaRPr lang="en-US" sz="2800" dirty="0"/>
          </a:p>
          <a:p>
            <a:pPr marL="314039" indent="-314039" algn="just">
              <a:buFont typeface="Arial"/>
              <a:buChar char="•"/>
            </a:pPr>
            <a:r>
              <a:rPr lang="en-US" sz="2800" dirty="0"/>
              <a:t>Panel 3: The original shape of the data can be (often) reconstituted using the centered log-ratio transformation</a:t>
            </a:r>
          </a:p>
          <a:p>
            <a:pPr marL="1099137" lvl="1" indent="-314039" algn="just">
              <a:buFont typeface="Arial"/>
              <a:buChar char="•"/>
            </a:pPr>
            <a:r>
              <a:rPr lang="en-US" sz="2800" dirty="0"/>
              <a:t>However, the data are now ratios between the actual count and the geometric mean count (</a:t>
            </a:r>
            <a:r>
              <a:rPr lang="en-US" sz="2800" dirty="0" err="1"/>
              <a:t>gx</a:t>
            </a:r>
            <a:r>
              <a:rPr lang="en-US" sz="2800" dirty="0"/>
              <a:t>), so interpretation must be </a:t>
            </a:r>
            <a:r>
              <a:rPr lang="en-US" sz="2800" dirty="0" smtClean="0"/>
              <a:t>on the ratios between OTUs, and not on abundance.</a:t>
            </a:r>
            <a:endParaRPr lang="en-US" sz="2800" dirty="0"/>
          </a:p>
          <a:p>
            <a:pPr marL="1099137" lvl="1" indent="-314039" algn="just">
              <a:buFont typeface="Arial"/>
              <a:buChar char="•"/>
            </a:pPr>
            <a:endParaRPr lang="en-US" sz="2800" dirty="0"/>
          </a:p>
          <a:p>
            <a:pPr marL="785098" lvl="1" algn="just"/>
            <a:r>
              <a:rPr lang="en-US" sz="2800" dirty="0"/>
              <a:t> x=[x</a:t>
            </a:r>
            <a:r>
              <a:rPr lang="en-US" sz="2800" baseline="-25000" dirty="0"/>
              <a:t>1</a:t>
            </a:r>
            <a:r>
              <a:rPr lang="en-US" sz="2800" dirty="0"/>
              <a:t>,x</a:t>
            </a:r>
            <a:r>
              <a:rPr lang="en-US" sz="2800" baseline="-25000" dirty="0"/>
              <a:t>2</a:t>
            </a:r>
            <a:r>
              <a:rPr lang="en-US" sz="2800" dirty="0"/>
              <a:t> … </a:t>
            </a:r>
            <a:r>
              <a:rPr lang="en-US" sz="2800" dirty="0" err="1"/>
              <a:t>x</a:t>
            </a:r>
            <a:r>
              <a:rPr lang="en-US" sz="2800" baseline="-25000" dirty="0" err="1"/>
              <a:t>n</a:t>
            </a:r>
            <a:r>
              <a:rPr lang="en-US" sz="2800" dirty="0"/>
              <a:t>]        </a:t>
            </a:r>
            <a:r>
              <a:rPr lang="en-US" sz="2800" dirty="0" err="1"/>
              <a:t>clr</a:t>
            </a:r>
            <a:r>
              <a:rPr lang="en-US" sz="2800" baseline="-25000" dirty="0" err="1"/>
              <a:t>x</a:t>
            </a:r>
            <a:r>
              <a:rPr lang="en-US" sz="2800" dirty="0"/>
              <a:t>=[log(x</a:t>
            </a:r>
            <a:r>
              <a:rPr lang="en-US" sz="2800" baseline="-25000" dirty="0"/>
              <a:t>1</a:t>
            </a:r>
            <a:r>
              <a:rPr lang="en-US" sz="2800" dirty="0"/>
              <a:t>/</a:t>
            </a:r>
            <a:r>
              <a:rPr lang="en-US" sz="2800" dirty="0" err="1"/>
              <a:t>gx</a:t>
            </a:r>
            <a:r>
              <a:rPr lang="en-US" sz="2800" dirty="0"/>
              <a:t>), log(x</a:t>
            </a:r>
            <a:r>
              <a:rPr lang="en-US" sz="2800" baseline="-25000" dirty="0"/>
              <a:t>2</a:t>
            </a:r>
            <a:r>
              <a:rPr lang="en-US" sz="2800" dirty="0"/>
              <a:t>/</a:t>
            </a:r>
            <a:r>
              <a:rPr lang="en-US" sz="2800" dirty="0" err="1"/>
              <a:t>gx</a:t>
            </a:r>
            <a:r>
              <a:rPr lang="en-US" sz="2800" dirty="0"/>
              <a:t>)…log(</a:t>
            </a:r>
            <a:r>
              <a:rPr lang="en-US" sz="2800" dirty="0" err="1"/>
              <a:t>x</a:t>
            </a:r>
            <a:r>
              <a:rPr lang="en-US" sz="2800" baseline="-25000" dirty="0" err="1"/>
              <a:t>n</a:t>
            </a:r>
            <a:r>
              <a:rPr lang="en-US" sz="2800" dirty="0"/>
              <a:t>/</a:t>
            </a:r>
            <a:r>
              <a:rPr lang="en-US" sz="2800" dirty="0" err="1"/>
              <a:t>gx</a:t>
            </a:r>
            <a:r>
              <a:rPr lang="en-US" sz="2800" dirty="0"/>
              <a:t>)]</a:t>
            </a:r>
          </a:p>
          <a:p>
            <a:pPr marL="10468" lvl="1" algn="ctr"/>
            <a:r>
              <a:rPr lang="en-US" sz="2800" dirty="0">
                <a:solidFill>
                  <a:srgbClr val="FF0000"/>
                </a:solidFill>
              </a:rPr>
              <a:t>This is the data we should evaluate!</a:t>
            </a:r>
          </a:p>
        </p:txBody>
      </p:sp>
      <p:sp>
        <p:nvSpPr>
          <p:cNvPr id="12" name="Rectangle 11"/>
          <p:cNvSpPr/>
          <p:nvPr/>
        </p:nvSpPr>
        <p:spPr>
          <a:xfrm>
            <a:off x="869006" y="12543367"/>
            <a:ext cx="10718085" cy="22451073"/>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lIns="100493" tIns="50246" rIns="100493" bIns="50246" rtlCol="0" anchor="ctr"/>
          <a:lstStyle/>
          <a:p>
            <a:pPr algn="ctr"/>
            <a:endParaRPr lang="en-US" dirty="0"/>
          </a:p>
        </p:txBody>
      </p:sp>
      <p:sp>
        <p:nvSpPr>
          <p:cNvPr id="30" name="Rectangle 29"/>
          <p:cNvSpPr/>
          <p:nvPr/>
        </p:nvSpPr>
        <p:spPr>
          <a:xfrm>
            <a:off x="12590868" y="25299522"/>
            <a:ext cx="10967301" cy="8042108"/>
          </a:xfrm>
          <a:prstGeom prst="rect">
            <a:avLst/>
          </a:prstGeom>
        </p:spPr>
        <p:txBody>
          <a:bodyPr wrap="square" lIns="100493" tIns="50246" rIns="100493" bIns="50246">
            <a:spAutoFit/>
          </a:bodyPr>
          <a:lstStyle/>
          <a:p>
            <a:pPr algn="ctr"/>
            <a:r>
              <a:rPr lang="en-US" sz="4000" b="1" u="sng" dirty="0" smtClean="0"/>
              <a:t>Conclusions</a:t>
            </a:r>
            <a:endParaRPr lang="en-US" sz="4000" dirty="0"/>
          </a:p>
          <a:p>
            <a:pPr marL="628079" indent="-628079">
              <a:buFont typeface="Arial"/>
              <a:buChar char="•"/>
            </a:pPr>
            <a:r>
              <a:rPr lang="en-US" sz="2800" dirty="0"/>
              <a:t>Compositional data analysis methods are fully compatible with </a:t>
            </a:r>
            <a:r>
              <a:rPr lang="en-US" sz="2800" dirty="0" err="1"/>
              <a:t>microbiome</a:t>
            </a:r>
            <a:r>
              <a:rPr lang="en-US" sz="2800" dirty="0"/>
              <a:t> </a:t>
            </a:r>
            <a:r>
              <a:rPr lang="en-US" sz="2800" dirty="0" smtClean="0"/>
              <a:t>datasets</a:t>
            </a:r>
            <a:r>
              <a:rPr lang="en-US" sz="2800" dirty="0"/>
              <a:t>.</a:t>
            </a:r>
          </a:p>
          <a:p>
            <a:pPr marL="628079" indent="-628079">
              <a:buFont typeface="Arial"/>
              <a:buChar char="•"/>
            </a:pPr>
            <a:r>
              <a:rPr lang="en-US" sz="2800" dirty="0"/>
              <a:t>OTUs with 0 can can be </a:t>
            </a:r>
            <a:r>
              <a:rPr lang="en-US" sz="2800" dirty="0" smtClean="0"/>
              <a:t>addressed (6,8)</a:t>
            </a:r>
            <a:endParaRPr lang="en-US" sz="2800" dirty="0"/>
          </a:p>
          <a:p>
            <a:pPr marL="628079" indent="-628079">
              <a:buFont typeface="Arial"/>
              <a:buChar char="•"/>
            </a:pPr>
            <a:r>
              <a:rPr lang="en-US" sz="2800" dirty="0"/>
              <a:t>β-diversity can be easily measured after Singular Value Decomposition and displayed using a variance-based PCA plot of rather than distance-based </a:t>
            </a:r>
            <a:r>
              <a:rPr lang="en-US" sz="2800" dirty="0" err="1"/>
              <a:t>PCoA</a:t>
            </a:r>
            <a:r>
              <a:rPr lang="en-US" sz="2800" dirty="0"/>
              <a:t> plot.</a:t>
            </a:r>
          </a:p>
          <a:p>
            <a:pPr marL="628079" indent="-628079">
              <a:buFont typeface="Arial"/>
              <a:buChar char="•"/>
            </a:pPr>
            <a:r>
              <a:rPr lang="en-US" sz="2800" dirty="0" err="1"/>
              <a:t>Univariate</a:t>
            </a:r>
            <a:r>
              <a:rPr lang="en-US" sz="2800" dirty="0"/>
              <a:t> differences and correlation can be examined as expected values of effect sizes and </a:t>
            </a:r>
            <a:r>
              <a:rPr lang="en-US" sz="2800" dirty="0" err="1"/>
              <a:t>ɸ</a:t>
            </a:r>
            <a:r>
              <a:rPr lang="en-US" sz="2800" dirty="0"/>
              <a:t>, a measure of the concordance of ratios. </a:t>
            </a:r>
            <a:endParaRPr lang="en-US" sz="2800" dirty="0" smtClean="0"/>
          </a:p>
          <a:p>
            <a:pPr marL="628079" indent="-628079">
              <a:buFont typeface="Arial"/>
              <a:buChar char="•"/>
            </a:pPr>
            <a:r>
              <a:rPr lang="en-US" sz="2800" dirty="0" smtClean="0"/>
              <a:t>Remember that variance and not abundance is being examined.</a:t>
            </a:r>
            <a:endParaRPr lang="en-US" sz="2800" dirty="0"/>
          </a:p>
          <a:p>
            <a:pPr marL="628079" indent="-628079">
              <a:buFont typeface="Arial"/>
              <a:buChar char="•"/>
            </a:pPr>
            <a:r>
              <a:rPr lang="en-US" sz="2800" dirty="0" smtClean="0"/>
              <a:t>Using compositional approaches for the three analysis objectives returns consistent data that is minimally affected by filtering or other changes in the analytical protocol. </a:t>
            </a:r>
          </a:p>
          <a:p>
            <a:pPr marL="628079" indent="-628079">
              <a:buFont typeface="Arial"/>
              <a:buChar char="•"/>
            </a:pPr>
            <a:r>
              <a:rPr lang="en-US" sz="2800" dirty="0" smtClean="0"/>
              <a:t>All tools return outputs that can be readily interpreted in the context of any of the other tools. For example, the OTUs that are most different between groups are seen to be the ones that have the largest loadings in the PCA plots, and the </a:t>
            </a:r>
            <a:r>
              <a:rPr lang="en-US" sz="2800" dirty="0" err="1"/>
              <a:t>ɸ</a:t>
            </a:r>
            <a:r>
              <a:rPr lang="en-US" sz="2800" dirty="0"/>
              <a:t>-statistic </a:t>
            </a:r>
            <a:r>
              <a:rPr lang="en-US" sz="2800" dirty="0" smtClean="0"/>
              <a:t>identifies groups of taxa that are changing reproducibly in the same direction.</a:t>
            </a:r>
            <a:endParaRPr lang="en-US" sz="2800" dirty="0"/>
          </a:p>
        </p:txBody>
      </p:sp>
      <p:sp>
        <p:nvSpPr>
          <p:cNvPr id="3" name="Rectangle 2"/>
          <p:cNvSpPr/>
          <p:nvPr/>
        </p:nvSpPr>
        <p:spPr>
          <a:xfrm>
            <a:off x="1098948" y="12864750"/>
            <a:ext cx="10265334" cy="710375"/>
          </a:xfrm>
          <a:prstGeom prst="rect">
            <a:avLst/>
          </a:prstGeom>
        </p:spPr>
        <p:txBody>
          <a:bodyPr wrap="square" lIns="100493" tIns="50246" rIns="100493" bIns="50246">
            <a:spAutoFit/>
          </a:bodyPr>
          <a:lstStyle/>
          <a:p>
            <a:pPr algn="ctr"/>
            <a:r>
              <a:rPr lang="en-US" sz="4000" b="1" u="sng" dirty="0"/>
              <a:t>High Throughput Sequencing Distorts the Data</a:t>
            </a:r>
          </a:p>
        </p:txBody>
      </p:sp>
      <p:sp>
        <p:nvSpPr>
          <p:cNvPr id="31" name="Rectangle 30"/>
          <p:cNvSpPr/>
          <p:nvPr/>
        </p:nvSpPr>
        <p:spPr>
          <a:xfrm>
            <a:off x="974869" y="21747705"/>
            <a:ext cx="10460877" cy="2686796"/>
          </a:xfrm>
          <a:prstGeom prst="rect">
            <a:avLst/>
          </a:prstGeom>
        </p:spPr>
        <p:txBody>
          <a:bodyPr wrap="square" lIns="100493" tIns="50246" rIns="100493" bIns="50246">
            <a:spAutoFit/>
          </a:bodyPr>
          <a:lstStyle/>
          <a:p>
            <a:pPr marL="376847" indent="-376847" algn="just">
              <a:buFont typeface="Arial"/>
              <a:buChar char="•"/>
            </a:pPr>
            <a:r>
              <a:rPr lang="en-US" sz="2800" dirty="0"/>
              <a:t>HTS data are inherently compositional because machine capacity </a:t>
            </a:r>
            <a:r>
              <a:rPr lang="en-US" sz="2800" dirty="0" smtClean="0"/>
              <a:t>is an arbitrary number </a:t>
            </a:r>
            <a:r>
              <a:rPr lang="en-US" sz="2800" dirty="0"/>
              <a:t>of </a:t>
            </a:r>
            <a:r>
              <a:rPr lang="en-US" sz="2800" dirty="0" smtClean="0"/>
              <a:t>reads with an upper bound.</a:t>
            </a:r>
            <a:endParaRPr lang="en-US" sz="2800" dirty="0"/>
          </a:p>
          <a:p>
            <a:pPr marL="376847" indent="-376847" algn="just">
              <a:buFont typeface="Arial"/>
              <a:buChar char="•"/>
            </a:pPr>
            <a:r>
              <a:rPr lang="en-US" sz="2800" dirty="0"/>
              <a:t>Compositional data have very peculiar properties and require special care to </a:t>
            </a:r>
            <a:r>
              <a:rPr lang="en-US" sz="2800" dirty="0" smtClean="0"/>
              <a:t>analyze(1). </a:t>
            </a:r>
            <a:r>
              <a:rPr lang="en-US" sz="2800" dirty="0"/>
              <a:t>We would get the wrong inference about either change or correlation in the </a:t>
            </a:r>
            <a:r>
              <a:rPr lang="en-US" sz="2800" dirty="0" smtClean="0"/>
              <a:t>example data below </a:t>
            </a:r>
            <a:r>
              <a:rPr lang="en-US" sz="2800" dirty="0"/>
              <a:t>if we compared samples collected from step 1 and 15 from the 3 panels.</a:t>
            </a:r>
          </a:p>
        </p:txBody>
      </p:sp>
      <p:grpSp>
        <p:nvGrpSpPr>
          <p:cNvPr id="15" name="Group 14"/>
          <p:cNvGrpSpPr/>
          <p:nvPr/>
        </p:nvGrpSpPr>
        <p:grpSpPr>
          <a:xfrm>
            <a:off x="12787155" y="19337759"/>
            <a:ext cx="10678410" cy="2409946"/>
            <a:chOff x="14057350" y="10278391"/>
            <a:chExt cx="10934700" cy="1854200"/>
          </a:xfrm>
        </p:grpSpPr>
        <p:pic>
          <p:nvPicPr>
            <p:cNvPr id="13" name="Picture 12"/>
            <p:cNvPicPr>
              <a:picLocks noChangeAspect="1"/>
            </p:cNvPicPr>
            <p:nvPr/>
          </p:nvPicPr>
          <p:blipFill>
            <a:blip r:embed="rId7"/>
            <a:stretch>
              <a:fillRect/>
            </a:stretch>
          </p:blipFill>
          <p:spPr>
            <a:xfrm>
              <a:off x="14057350" y="10278391"/>
              <a:ext cx="5473700" cy="1854200"/>
            </a:xfrm>
            <a:prstGeom prst="rect">
              <a:avLst/>
            </a:prstGeom>
          </p:spPr>
        </p:pic>
        <p:pic>
          <p:nvPicPr>
            <p:cNvPr id="14" name="Picture 13"/>
            <p:cNvPicPr>
              <a:picLocks noChangeAspect="1"/>
            </p:cNvPicPr>
            <p:nvPr/>
          </p:nvPicPr>
          <p:blipFill>
            <a:blip r:embed="rId8"/>
            <a:stretch>
              <a:fillRect/>
            </a:stretch>
          </p:blipFill>
          <p:spPr>
            <a:xfrm>
              <a:off x="19531050" y="10286609"/>
              <a:ext cx="5461000" cy="1816100"/>
            </a:xfrm>
            <a:prstGeom prst="rect">
              <a:avLst/>
            </a:prstGeom>
          </p:spPr>
        </p:pic>
      </p:grpSp>
      <p:sp>
        <p:nvSpPr>
          <p:cNvPr id="16" name="TextBox 15"/>
          <p:cNvSpPr txBox="1"/>
          <p:nvPr/>
        </p:nvSpPr>
        <p:spPr>
          <a:xfrm>
            <a:off x="12690305" y="21582976"/>
            <a:ext cx="10678410" cy="3108544"/>
          </a:xfrm>
          <a:prstGeom prst="rect">
            <a:avLst/>
          </a:prstGeom>
          <a:noFill/>
        </p:spPr>
        <p:txBody>
          <a:bodyPr wrap="square" rtlCol="0">
            <a:spAutoFit/>
          </a:bodyPr>
          <a:lstStyle/>
          <a:p>
            <a:pPr marL="314039" indent="-314039" algn="just">
              <a:buFont typeface="Arial"/>
              <a:buChar char="•"/>
            </a:pPr>
            <a:r>
              <a:rPr lang="en-US" sz="2800" dirty="0"/>
              <a:t>For a given read count (labeled top of histogram) the black bar represents the abundance of the count in replicate 1, the grey bars indicate the distribution of counts for the same features in replicate 2</a:t>
            </a:r>
          </a:p>
          <a:p>
            <a:pPr marL="314039" indent="-314039" algn="just">
              <a:buFont typeface="Arial"/>
              <a:buChar char="•"/>
            </a:pPr>
            <a:r>
              <a:rPr lang="en-US" sz="2800" dirty="0"/>
              <a:t>Replicates are aliquots of the same library run on different lanes</a:t>
            </a:r>
          </a:p>
          <a:p>
            <a:pPr marL="314039" indent="-314039" algn="just">
              <a:buFont typeface="Arial"/>
              <a:buChar char="•"/>
            </a:pPr>
            <a:r>
              <a:rPr lang="en-US" sz="2800" dirty="0"/>
              <a:t>These data are approximately multivariate Poisson distributed, this can be estimated in a Bayesian framework using </a:t>
            </a:r>
            <a:r>
              <a:rPr lang="en-US" sz="2800" dirty="0" err="1"/>
              <a:t>Dirichlet</a:t>
            </a:r>
            <a:r>
              <a:rPr lang="en-US" sz="2800" dirty="0"/>
              <a:t> sampling prior to </a:t>
            </a:r>
            <a:r>
              <a:rPr lang="en-US" sz="2800" dirty="0" err="1"/>
              <a:t>clr</a:t>
            </a:r>
            <a:r>
              <a:rPr lang="en-US" sz="2800" dirty="0"/>
              <a:t> transformation. (2,3)</a:t>
            </a:r>
          </a:p>
        </p:txBody>
      </p:sp>
      <p:sp>
        <p:nvSpPr>
          <p:cNvPr id="9" name="Rectangle 8"/>
          <p:cNvSpPr/>
          <p:nvPr/>
        </p:nvSpPr>
        <p:spPr>
          <a:xfrm>
            <a:off x="13471016" y="17791591"/>
            <a:ext cx="8948862" cy="710375"/>
          </a:xfrm>
          <a:prstGeom prst="rect">
            <a:avLst/>
          </a:prstGeom>
        </p:spPr>
        <p:txBody>
          <a:bodyPr wrap="none">
            <a:spAutoFit/>
          </a:bodyPr>
          <a:lstStyle/>
          <a:p>
            <a:pPr algn="ctr"/>
            <a:r>
              <a:rPr lang="en-US" sz="4000" b="1" u="sng" dirty="0"/>
              <a:t>Better to think of probabilities not counts</a:t>
            </a:r>
          </a:p>
        </p:txBody>
      </p:sp>
      <p:sp>
        <p:nvSpPr>
          <p:cNvPr id="34" name="TextBox 33"/>
          <p:cNvSpPr txBox="1"/>
          <p:nvPr/>
        </p:nvSpPr>
        <p:spPr>
          <a:xfrm>
            <a:off x="12690305" y="18501967"/>
            <a:ext cx="10678410" cy="954107"/>
          </a:xfrm>
          <a:prstGeom prst="rect">
            <a:avLst/>
          </a:prstGeom>
          <a:noFill/>
        </p:spPr>
        <p:txBody>
          <a:bodyPr wrap="square" rtlCol="0">
            <a:spAutoFit/>
          </a:bodyPr>
          <a:lstStyle/>
          <a:p>
            <a:pPr marL="314039" indent="-314039" algn="just">
              <a:buFont typeface="Arial"/>
              <a:buChar char="•"/>
            </a:pPr>
            <a:r>
              <a:rPr lang="en-US" sz="2800" dirty="0"/>
              <a:t>Random sampling causes variation in the read counts observed in different </a:t>
            </a:r>
            <a:r>
              <a:rPr lang="en-US" sz="2800" dirty="0" smtClean="0"/>
              <a:t>technical replicates</a:t>
            </a:r>
            <a:endParaRPr lang="en-US" sz="2800" dirty="0"/>
          </a:p>
        </p:txBody>
      </p:sp>
      <p:sp>
        <p:nvSpPr>
          <p:cNvPr id="35" name="Rectangle 34"/>
          <p:cNvSpPr/>
          <p:nvPr/>
        </p:nvSpPr>
        <p:spPr>
          <a:xfrm>
            <a:off x="26932625" y="14619981"/>
            <a:ext cx="5986283" cy="717026"/>
          </a:xfrm>
          <a:prstGeom prst="rect">
            <a:avLst/>
          </a:prstGeom>
        </p:spPr>
        <p:txBody>
          <a:bodyPr wrap="none" lIns="100493" tIns="50246" rIns="100493" bIns="50246">
            <a:spAutoFit/>
          </a:bodyPr>
          <a:lstStyle/>
          <a:p>
            <a:pPr algn="ctr"/>
            <a:r>
              <a:rPr lang="en-US" sz="4000" b="1" u="sng" dirty="0"/>
              <a:t>Between-group differences</a:t>
            </a:r>
          </a:p>
        </p:txBody>
      </p:sp>
      <p:pic>
        <p:nvPicPr>
          <p:cNvPr id="37" name="Picture 36" descr="Schulich.pdf"/>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30929337" y="121370"/>
            <a:ext cx="3866224" cy="3495807"/>
          </a:xfrm>
          <a:prstGeom prst="rect">
            <a:avLst/>
          </a:prstGeom>
        </p:spPr>
      </p:pic>
      <p:pic>
        <p:nvPicPr>
          <p:cNvPr id="38" name="Picture 37" descr="Western.pdf"/>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974869" y="139172"/>
            <a:ext cx="3278645" cy="3478006"/>
          </a:xfrm>
          <a:prstGeom prst="rect">
            <a:avLst/>
          </a:prstGeom>
        </p:spPr>
      </p:pic>
      <p:sp>
        <p:nvSpPr>
          <p:cNvPr id="39" name="TextBox 38"/>
          <p:cNvSpPr txBox="1"/>
          <p:nvPr/>
        </p:nvSpPr>
        <p:spPr>
          <a:xfrm>
            <a:off x="12590868" y="33316615"/>
            <a:ext cx="10678410" cy="2686796"/>
          </a:xfrm>
          <a:prstGeom prst="rect">
            <a:avLst/>
          </a:prstGeom>
          <a:noFill/>
        </p:spPr>
        <p:txBody>
          <a:bodyPr wrap="square" lIns="100493" tIns="50246" rIns="100493" bIns="50246" rtlCol="0">
            <a:spAutoFit/>
          </a:bodyPr>
          <a:lstStyle/>
          <a:p>
            <a:pPr algn="ctr"/>
            <a:endParaRPr lang="en-US" sz="1800" u="sng" dirty="0"/>
          </a:p>
          <a:p>
            <a:pPr marL="376847" indent="-376847">
              <a:buAutoNum type="arabicParenR"/>
            </a:pPr>
            <a:r>
              <a:rPr lang="en-US" sz="1500" dirty="0" err="1" smtClean="0"/>
              <a:t>Aitchison</a:t>
            </a:r>
            <a:r>
              <a:rPr lang="en-US" sz="1500" dirty="0" smtClean="0"/>
              <a:t>(</a:t>
            </a:r>
            <a:r>
              <a:rPr lang="en-US" sz="1500" dirty="0"/>
              <a:t>1986) The </a:t>
            </a:r>
            <a:r>
              <a:rPr lang="en-US" sz="1500" dirty="0" err="1"/>
              <a:t>statisitical</a:t>
            </a:r>
            <a:r>
              <a:rPr lang="en-US" sz="1500" dirty="0"/>
              <a:t> analysis of compositional data (Blackburn Press) and </a:t>
            </a:r>
            <a:r>
              <a:rPr lang="en-US" sz="1500" dirty="0" err="1"/>
              <a:t>Pawlowsky-Glahn</a:t>
            </a:r>
            <a:r>
              <a:rPr lang="en-US" sz="1500" dirty="0"/>
              <a:t> (2015) modeling and analysis of compositional data (Wiley)</a:t>
            </a:r>
          </a:p>
          <a:p>
            <a:pPr marL="376847" indent="-376847">
              <a:buAutoNum type="arabicParenR"/>
            </a:pPr>
            <a:r>
              <a:rPr lang="en-US" sz="1500" dirty="0" err="1"/>
              <a:t>Fernandes</a:t>
            </a:r>
            <a:r>
              <a:rPr lang="en-US" sz="1500" dirty="0"/>
              <a:t> (2013) ANOVA-like differential expression analysis for mixed population RNA-</a:t>
            </a:r>
            <a:r>
              <a:rPr lang="en-US" sz="1500" dirty="0" err="1"/>
              <a:t>seq</a:t>
            </a:r>
            <a:r>
              <a:rPr lang="en-US" sz="1500" dirty="0"/>
              <a:t> data (</a:t>
            </a:r>
            <a:r>
              <a:rPr lang="en-US" sz="1500" dirty="0" err="1"/>
              <a:t>PLoS</a:t>
            </a:r>
            <a:r>
              <a:rPr lang="en-US" sz="1500" dirty="0"/>
              <a:t> ONE )</a:t>
            </a:r>
          </a:p>
          <a:p>
            <a:pPr marL="376847" indent="-376847">
              <a:buAutoNum type="arabicParenR"/>
            </a:pPr>
            <a:r>
              <a:rPr lang="en-US" sz="1500" dirty="0" err="1"/>
              <a:t>Fernandes</a:t>
            </a:r>
            <a:r>
              <a:rPr lang="en-US" sz="1500" dirty="0"/>
              <a:t> (2014) Unifying the analysis of high throughput sequencing datasets (</a:t>
            </a:r>
            <a:r>
              <a:rPr lang="en-US" sz="1500" dirty="0" err="1"/>
              <a:t>Microbiome</a:t>
            </a:r>
            <a:r>
              <a:rPr lang="en-US" sz="1500" dirty="0"/>
              <a:t>)</a:t>
            </a:r>
          </a:p>
          <a:p>
            <a:pPr marL="376847" indent="-376847">
              <a:buFontTx/>
              <a:buAutoNum type="arabicParenR"/>
            </a:pPr>
            <a:r>
              <a:rPr lang="en-US" sz="1500" dirty="0"/>
              <a:t>Gloor (2016) Displaying Variation in Large Datasets: Plotting a Visual Summary of Effect Sizes  (J. Comp. Graph. Statistics)</a:t>
            </a:r>
          </a:p>
          <a:p>
            <a:pPr marL="376847" indent="-376847">
              <a:buFontTx/>
              <a:buAutoNum type="arabicParenR"/>
            </a:pPr>
            <a:r>
              <a:rPr lang="en-US" sz="1500" dirty="0"/>
              <a:t>Lovell (2015) Proportionality: A Valid Alternative to Correlation for Relative Data (</a:t>
            </a:r>
            <a:r>
              <a:rPr lang="en-US" sz="1500" dirty="0" err="1"/>
              <a:t>PLoS</a:t>
            </a:r>
            <a:r>
              <a:rPr lang="en-US" sz="1500" dirty="0"/>
              <a:t> Comp. Bio)</a:t>
            </a:r>
          </a:p>
          <a:p>
            <a:pPr marL="376847" indent="-376847">
              <a:buFontTx/>
              <a:buAutoNum type="arabicParenR"/>
            </a:pPr>
            <a:r>
              <a:rPr lang="en-US" sz="1500" dirty="0"/>
              <a:t>Fernandez (2014) Bayesian-multiplicative treatment of count zeros in compositional data sets (Statistical Modeling)</a:t>
            </a:r>
          </a:p>
          <a:p>
            <a:pPr marL="376847" indent="-376847">
              <a:buFontTx/>
              <a:buAutoNum type="arabicParenR"/>
            </a:pPr>
            <a:r>
              <a:rPr lang="en-US" sz="1500" dirty="0"/>
              <a:t>Friedman (2012) Inferring correlation networks from genomic survey data (</a:t>
            </a:r>
            <a:r>
              <a:rPr lang="en-US" sz="1500" dirty="0" err="1"/>
              <a:t>Plos</a:t>
            </a:r>
            <a:r>
              <a:rPr lang="en-US" sz="1500" dirty="0"/>
              <a:t> Comp. Bio</a:t>
            </a:r>
            <a:r>
              <a:rPr lang="en-US" sz="1500" dirty="0" smtClean="0"/>
              <a:t>)</a:t>
            </a:r>
          </a:p>
          <a:p>
            <a:pPr marL="376847" indent="-376847">
              <a:buFontTx/>
              <a:buAutoNum type="arabicParenR"/>
            </a:pPr>
            <a:r>
              <a:rPr lang="en-US" sz="1500" dirty="0"/>
              <a:t>Gloor (2016) Compositional uncertainty should not be ignored in high-throughput sequencing data </a:t>
            </a:r>
            <a:r>
              <a:rPr lang="en-US" sz="1500" dirty="0" smtClean="0"/>
              <a:t>analysis (Aus. J. Stat)</a:t>
            </a:r>
            <a:endParaRPr lang="en-US" sz="1500" dirty="0"/>
          </a:p>
          <a:p>
            <a:pPr marL="376847" indent="-376847">
              <a:buFontTx/>
              <a:buAutoNum type="arabicParenR"/>
            </a:pPr>
            <a:endParaRPr lang="en-US" sz="1500" dirty="0"/>
          </a:p>
        </p:txBody>
      </p:sp>
      <p:sp>
        <p:nvSpPr>
          <p:cNvPr id="42" name="Rectangle 41"/>
          <p:cNvSpPr/>
          <p:nvPr/>
        </p:nvSpPr>
        <p:spPr>
          <a:xfrm>
            <a:off x="24511301" y="3950049"/>
            <a:ext cx="10967302" cy="31044391"/>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lIns="100493" tIns="50246" rIns="100493" bIns="50246" rtlCol="0" anchor="ctr"/>
          <a:lstStyle/>
          <a:p>
            <a:pPr algn="ctr"/>
            <a:endParaRPr lang="en-US" dirty="0"/>
          </a:p>
        </p:txBody>
      </p:sp>
      <p:sp>
        <p:nvSpPr>
          <p:cNvPr id="44" name="Rectangle 43"/>
          <p:cNvSpPr/>
          <p:nvPr/>
        </p:nvSpPr>
        <p:spPr>
          <a:xfrm>
            <a:off x="24557592" y="3998014"/>
            <a:ext cx="10906657" cy="710375"/>
          </a:xfrm>
          <a:prstGeom prst="rect">
            <a:avLst/>
          </a:prstGeom>
          <a:noFill/>
        </p:spPr>
        <p:txBody>
          <a:bodyPr wrap="none" lIns="100493" tIns="50246" rIns="100493" bIns="50246">
            <a:spAutoFit/>
          </a:bodyPr>
          <a:lstStyle/>
          <a:p>
            <a:pPr algn="ctr"/>
            <a:r>
              <a:rPr lang="en-US" sz="4000" b="1" u="sng" dirty="0"/>
              <a:t>Consistent 𝜷-diversity via variance not abundance</a:t>
            </a:r>
          </a:p>
        </p:txBody>
      </p:sp>
      <p:sp>
        <p:nvSpPr>
          <p:cNvPr id="47" name="Rectangle 46"/>
          <p:cNvSpPr/>
          <p:nvPr/>
        </p:nvSpPr>
        <p:spPr>
          <a:xfrm>
            <a:off x="25066535" y="25573013"/>
            <a:ext cx="9726038" cy="717026"/>
          </a:xfrm>
          <a:prstGeom prst="rect">
            <a:avLst/>
          </a:prstGeom>
        </p:spPr>
        <p:txBody>
          <a:bodyPr wrap="none" lIns="100493" tIns="50246" rIns="100493" bIns="50246">
            <a:spAutoFit/>
          </a:bodyPr>
          <a:lstStyle/>
          <a:p>
            <a:pPr algn="ctr"/>
            <a:r>
              <a:rPr lang="en-US" sz="4000" b="1" u="sng" dirty="0" smtClean="0"/>
              <a:t>Compositional </a:t>
            </a:r>
            <a:r>
              <a:rPr lang="en-US" sz="4000" b="1" u="sng" dirty="0"/>
              <a:t>a</a:t>
            </a:r>
            <a:r>
              <a:rPr lang="en-US" sz="4000" b="1" u="sng" dirty="0" smtClean="0"/>
              <a:t>ssociation between features</a:t>
            </a:r>
            <a:endParaRPr lang="en-US" sz="4000" b="1" u="sng" dirty="0"/>
          </a:p>
        </p:txBody>
      </p:sp>
      <p:sp>
        <p:nvSpPr>
          <p:cNvPr id="53" name="TextBox 52"/>
          <p:cNvSpPr txBox="1"/>
          <p:nvPr/>
        </p:nvSpPr>
        <p:spPr>
          <a:xfrm>
            <a:off x="30513250" y="4708389"/>
            <a:ext cx="4678481" cy="10011877"/>
          </a:xfrm>
          <a:prstGeom prst="rect">
            <a:avLst/>
          </a:prstGeom>
          <a:noFill/>
        </p:spPr>
        <p:txBody>
          <a:bodyPr wrap="square" lIns="100493" tIns="50246" rIns="100493" bIns="50246" rtlCol="0">
            <a:spAutoFit/>
          </a:bodyPr>
          <a:lstStyle/>
          <a:p>
            <a:r>
              <a:rPr lang="en-US" sz="2800" dirty="0"/>
              <a:t>Compositional PCA plots showing the variance structure of </a:t>
            </a:r>
            <a:r>
              <a:rPr lang="en-US" sz="2800" dirty="0" smtClean="0"/>
              <a:t>15 </a:t>
            </a:r>
            <a:r>
              <a:rPr lang="en-US" sz="2800" dirty="0" smtClean="0">
                <a:solidFill>
                  <a:schemeClr val="accent2"/>
                </a:solidFill>
              </a:rPr>
              <a:t>Attached Keratinized Gingiva </a:t>
            </a:r>
            <a:r>
              <a:rPr lang="en-US" sz="2800" dirty="0" smtClean="0"/>
              <a:t>and </a:t>
            </a:r>
            <a:r>
              <a:rPr lang="en-US" sz="2800" dirty="0" err="1" smtClean="0">
                <a:solidFill>
                  <a:srgbClr val="0000FF"/>
                </a:solidFill>
              </a:rPr>
              <a:t>Supragingival</a:t>
            </a:r>
            <a:r>
              <a:rPr lang="en-US" sz="2800" dirty="0" smtClean="0">
                <a:solidFill>
                  <a:srgbClr val="0000FF"/>
                </a:solidFill>
              </a:rPr>
              <a:t> Plaque </a:t>
            </a:r>
            <a:r>
              <a:rPr lang="en-US" sz="2800" dirty="0" smtClean="0"/>
              <a:t>samples </a:t>
            </a:r>
            <a:r>
              <a:rPr lang="en-US" sz="2800" dirty="0"/>
              <a:t>of the HMP dataset</a:t>
            </a:r>
            <a:r>
              <a:rPr lang="en-US" sz="2800" dirty="0" smtClean="0"/>
              <a:t> </a:t>
            </a:r>
            <a:r>
              <a:rPr lang="en-US" sz="2800" dirty="0"/>
              <a:t>samples chosen at </a:t>
            </a:r>
            <a:r>
              <a:rPr lang="en-US" sz="2800" dirty="0" smtClean="0"/>
              <a:t>random. </a:t>
            </a:r>
            <a:r>
              <a:rPr lang="en-US" sz="2800" dirty="0"/>
              <a:t>The loadings plots on the left show the contributions of each OTU to the separation of the samples on the right. The location of the OTUs relative to the origin is a linear function of their standard deviation in the dataset.</a:t>
            </a:r>
          </a:p>
          <a:p>
            <a:endParaRPr lang="en-US" sz="2800" dirty="0"/>
          </a:p>
          <a:p>
            <a:r>
              <a:rPr lang="en-US" sz="2800" dirty="0"/>
              <a:t>Note that the ordination is robust to </a:t>
            </a:r>
            <a:r>
              <a:rPr lang="en-US" sz="2800" dirty="0" smtClean="0"/>
              <a:t>filtering. </a:t>
            </a:r>
            <a:r>
              <a:rPr lang="en-US" sz="2800" dirty="0"/>
              <a:t>The separation of the samples is </a:t>
            </a:r>
            <a:r>
              <a:rPr lang="en-US" sz="2800" b="1" dirty="0"/>
              <a:t>not</a:t>
            </a:r>
            <a:r>
              <a:rPr lang="en-US" sz="2800" dirty="0"/>
              <a:t> based on abundance of an individual OTU, but </a:t>
            </a:r>
            <a:r>
              <a:rPr lang="en-US" sz="2800" b="1" dirty="0"/>
              <a:t>is</a:t>
            </a:r>
            <a:r>
              <a:rPr lang="en-US" sz="2800" dirty="0"/>
              <a:t> based on the variance in the ratios of abundance between all OTUs in the subset. </a:t>
            </a:r>
          </a:p>
        </p:txBody>
      </p:sp>
      <p:sp>
        <p:nvSpPr>
          <p:cNvPr id="59" name="TextBox 58"/>
          <p:cNvSpPr txBox="1"/>
          <p:nvPr/>
        </p:nvSpPr>
        <p:spPr>
          <a:xfrm>
            <a:off x="24465027" y="21091610"/>
            <a:ext cx="10967302" cy="4410346"/>
          </a:xfrm>
          <a:prstGeom prst="rect">
            <a:avLst/>
          </a:prstGeom>
          <a:noFill/>
        </p:spPr>
        <p:txBody>
          <a:bodyPr wrap="square" lIns="100493" tIns="50246" rIns="100493" bIns="50246" rtlCol="0">
            <a:spAutoFit/>
          </a:bodyPr>
          <a:lstStyle/>
          <a:p>
            <a:r>
              <a:rPr lang="en-US" sz="2800" dirty="0"/>
              <a:t>The left panel shows an effect size plot (4) and the right panel shows a plot of the OTUs grouped by genus with the effect size on the x axis. The red points show OTUs with an expected FDR &lt; 0.05, otherwise OTUs are colored in grey. The vast majority of effect sizes are very </a:t>
            </a:r>
            <a:r>
              <a:rPr lang="en-US" sz="2800" dirty="0" smtClean="0"/>
              <a:t>small, </a:t>
            </a:r>
            <a:r>
              <a:rPr lang="en-US" sz="2800" dirty="0"/>
              <a:t>indicating trivial differences between the two </a:t>
            </a:r>
            <a:r>
              <a:rPr lang="en-US" sz="2800" dirty="0" smtClean="0"/>
              <a:t>groups - </a:t>
            </a:r>
            <a:r>
              <a:rPr lang="en-US" sz="2800" dirty="0"/>
              <a:t>because the variation within groups is very large</a:t>
            </a:r>
            <a:r>
              <a:rPr lang="en-US" sz="2800" dirty="0" smtClean="0"/>
              <a:t>. </a:t>
            </a:r>
            <a:r>
              <a:rPr lang="en-US" sz="2800" dirty="0"/>
              <a:t>Note how most OTUs in a genus tend to change in the same direction. Positive values indicate OTUs that are relatively more abundant in AK than in OP.  Values were calculated using the ALDEx2 </a:t>
            </a:r>
            <a:r>
              <a:rPr lang="en-US" sz="2800" dirty="0" err="1"/>
              <a:t>Bioconductor</a:t>
            </a:r>
            <a:r>
              <a:rPr lang="en-US" sz="2800" dirty="0"/>
              <a:t> R </a:t>
            </a:r>
            <a:r>
              <a:rPr lang="en-US" sz="2800" dirty="0" smtClean="0"/>
              <a:t>package(2,3). </a:t>
            </a:r>
            <a:r>
              <a:rPr lang="en-US" sz="2800" dirty="0"/>
              <a:t>OTUs were filtered to include only those with a frequency &gt;0.001 in any sample. </a:t>
            </a:r>
          </a:p>
        </p:txBody>
      </p:sp>
      <p:sp>
        <p:nvSpPr>
          <p:cNvPr id="60" name="TextBox 59"/>
          <p:cNvSpPr txBox="1"/>
          <p:nvPr/>
        </p:nvSpPr>
        <p:spPr>
          <a:xfrm>
            <a:off x="24511302" y="31998199"/>
            <a:ext cx="10967302" cy="2286687"/>
          </a:xfrm>
          <a:prstGeom prst="rect">
            <a:avLst/>
          </a:prstGeom>
          <a:noFill/>
        </p:spPr>
        <p:txBody>
          <a:bodyPr wrap="square" lIns="100493" tIns="50246" rIns="100493" bIns="50246" rtlCol="0">
            <a:spAutoFit/>
          </a:bodyPr>
          <a:lstStyle/>
          <a:p>
            <a:r>
              <a:rPr lang="en-US" sz="2800" dirty="0" smtClean="0"/>
              <a:t>Determining correlations within compositional data is fraught with problems (1,5,7). The only method independent of assumptions is to identify OTUs with nearly constant ratios across samples. This can be done with the </a:t>
            </a:r>
            <a:r>
              <a:rPr lang="en-US" sz="2800" dirty="0" err="1"/>
              <a:t>ɸ</a:t>
            </a:r>
            <a:r>
              <a:rPr lang="en-US" sz="2800" dirty="0"/>
              <a:t>-</a:t>
            </a:r>
            <a:r>
              <a:rPr lang="en-US" sz="2800" dirty="0" smtClean="0"/>
              <a:t>statistic (5), and the graph above shows the connectedness of taxa with an expected </a:t>
            </a:r>
            <a:r>
              <a:rPr lang="en-US" sz="2800" dirty="0" err="1"/>
              <a:t>ɸ</a:t>
            </a:r>
            <a:r>
              <a:rPr lang="en-US" sz="2800" dirty="0"/>
              <a:t>-statistic </a:t>
            </a:r>
            <a:r>
              <a:rPr lang="en-US" sz="2800" dirty="0" smtClean="0"/>
              <a:t>less than 0.3. </a:t>
            </a:r>
            <a:endParaRPr lang="en-US" sz="2800" dirty="0"/>
          </a:p>
        </p:txBody>
      </p:sp>
      <p:grpSp>
        <p:nvGrpSpPr>
          <p:cNvPr id="17" name="Group 16"/>
          <p:cNvGrpSpPr/>
          <p:nvPr/>
        </p:nvGrpSpPr>
        <p:grpSpPr>
          <a:xfrm>
            <a:off x="12542887" y="8416593"/>
            <a:ext cx="10977333" cy="8896314"/>
            <a:chOff x="11396874" y="14354023"/>
            <a:chExt cx="9987665" cy="8094261"/>
          </a:xfrm>
        </p:grpSpPr>
        <p:sp>
          <p:nvSpPr>
            <p:cNvPr id="61" name="Rectangle 60"/>
            <p:cNvSpPr/>
            <p:nvPr/>
          </p:nvSpPr>
          <p:spPr>
            <a:xfrm>
              <a:off x="11396874" y="14354023"/>
              <a:ext cx="9987665" cy="8094261"/>
            </a:xfrm>
            <a:prstGeom prst="rect">
              <a:avLst/>
            </a:prstGeom>
            <a:solidFill>
              <a:schemeClr val="tx2">
                <a:lumMod val="20000"/>
                <a:lumOff val="80000"/>
                <a:alpha val="40000"/>
              </a:schemeClr>
            </a:solid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p:txBody>
        </p:sp>
        <p:sp>
          <p:nvSpPr>
            <p:cNvPr id="62" name="Rectangle 61"/>
            <p:cNvSpPr/>
            <p:nvPr/>
          </p:nvSpPr>
          <p:spPr>
            <a:xfrm>
              <a:off x="11564474" y="14392414"/>
              <a:ext cx="9621952" cy="7540526"/>
            </a:xfrm>
            <a:prstGeom prst="rect">
              <a:avLst/>
            </a:prstGeom>
          </p:spPr>
          <p:txBody>
            <a:bodyPr wrap="square">
              <a:spAutoFit/>
            </a:bodyPr>
            <a:lstStyle/>
            <a:p>
              <a:pPr algn="ctr"/>
              <a:r>
                <a:rPr lang="en-US" sz="4000" b="1" u="sng" dirty="0"/>
                <a:t>Are values of 0 compatible with </a:t>
              </a:r>
              <a:r>
                <a:rPr lang="en-US" sz="4000" b="1" u="sng" dirty="0" err="1"/>
                <a:t>CoDa</a:t>
              </a:r>
              <a:r>
                <a:rPr lang="en-US" sz="4000" b="1" u="sng" dirty="0"/>
                <a:t> analysis?</a:t>
              </a:r>
            </a:p>
            <a:p>
              <a:pPr marL="628079" indent="-628079" algn="just">
                <a:buFont typeface="Arial"/>
                <a:buChar char="•"/>
              </a:pPr>
              <a:endParaRPr lang="en-US" sz="3100" dirty="0"/>
            </a:p>
            <a:p>
              <a:pPr marL="628079" indent="-628079" algn="just">
                <a:buFont typeface="Arial"/>
                <a:buChar char="•"/>
              </a:pPr>
              <a:r>
                <a:rPr lang="en-US" sz="3000" dirty="0"/>
                <a:t>When an OTU has 0 in all samples, it is likely that the OTU </a:t>
              </a:r>
              <a:r>
                <a:rPr lang="en-US" sz="3000" b="1" dirty="0"/>
                <a:t>cannot</a:t>
              </a:r>
              <a:r>
                <a:rPr lang="en-US" sz="3000" dirty="0"/>
                <a:t> be observed and should be removed.</a:t>
              </a:r>
            </a:p>
            <a:p>
              <a:pPr marL="628079" indent="-628079" algn="just">
                <a:buFont typeface="Arial"/>
                <a:buChar char="•"/>
              </a:pPr>
              <a:r>
                <a:rPr lang="en-US" sz="3000" dirty="0"/>
                <a:t>When an OTU has a value of 0 in some samples and a value greater than 0 in others, the OTU </a:t>
              </a:r>
              <a:r>
                <a:rPr lang="en-US" sz="3000" b="1" dirty="0"/>
                <a:t>could have been</a:t>
              </a:r>
              <a:r>
                <a:rPr lang="en-US" sz="3000" dirty="0"/>
                <a:t> observed. Here, we must estimate the background frequency. </a:t>
              </a:r>
            </a:p>
            <a:p>
              <a:pPr marL="628079" indent="-628079" algn="just">
                <a:buFont typeface="Arial"/>
                <a:buChar char="•"/>
              </a:pPr>
              <a:r>
                <a:rPr lang="en-US" sz="3000" dirty="0"/>
                <a:t>All observed counts can be thought of as probabilities of observing the count given their true frequency in the sample and the sequencing depth.</a:t>
              </a:r>
            </a:p>
            <a:p>
              <a:pPr marL="628079" indent="-628079" algn="just">
                <a:buFont typeface="Arial"/>
                <a:buChar char="•"/>
              </a:pPr>
              <a:r>
                <a:rPr lang="en-US" sz="3000" dirty="0"/>
                <a:t>Compositional </a:t>
              </a:r>
              <a:r>
                <a:rPr lang="en-US" sz="3000" dirty="0" smtClean="0"/>
                <a:t>PCA plots (or </a:t>
              </a:r>
              <a:r>
                <a:rPr lang="en-US" sz="3000" dirty="0" err="1" smtClean="0"/>
                <a:t>biplots</a:t>
              </a:r>
              <a:r>
                <a:rPr lang="en-US" sz="3000" dirty="0" smtClean="0"/>
                <a:t>) can </a:t>
              </a:r>
              <a:r>
                <a:rPr lang="en-US" sz="3000" dirty="0"/>
                <a:t>be generated using point-estimates where the count zero multiplicative correction (6) or a </a:t>
              </a:r>
              <a:r>
                <a:rPr lang="en-US" sz="3000" dirty="0" err="1"/>
                <a:t>pseudocount</a:t>
              </a:r>
              <a:r>
                <a:rPr lang="en-US" sz="3000" dirty="0"/>
                <a:t> is applied to 0 values.</a:t>
              </a:r>
            </a:p>
            <a:p>
              <a:pPr marL="628079" indent="-628079" algn="just">
                <a:buFont typeface="Arial"/>
                <a:buChar char="•"/>
              </a:pPr>
              <a:r>
                <a:rPr lang="en-US" sz="3000" dirty="0"/>
                <a:t>Between-group differences and the </a:t>
              </a:r>
              <a:r>
                <a:rPr lang="en-US" sz="3000" dirty="0" err="1"/>
                <a:t>ɸ</a:t>
              </a:r>
              <a:r>
                <a:rPr lang="en-US" sz="3000" dirty="0"/>
                <a:t>-statistic can be calculated as expected values of the statistic computed from the </a:t>
              </a:r>
              <a:r>
                <a:rPr lang="en-US" sz="3000" dirty="0" err="1"/>
                <a:t>clr</a:t>
              </a:r>
              <a:r>
                <a:rPr lang="en-US" sz="3000" dirty="0"/>
                <a:t> transformed posterior distribution of probabilities estimated by sampling from a </a:t>
              </a:r>
              <a:r>
                <a:rPr lang="en-US" sz="3000" dirty="0" err="1"/>
                <a:t>Dirichlet</a:t>
              </a:r>
              <a:r>
                <a:rPr lang="en-US" sz="3000" dirty="0"/>
                <a:t> distribution.</a:t>
              </a:r>
            </a:p>
          </p:txBody>
        </p:sp>
      </p:grpSp>
      <p:pic>
        <p:nvPicPr>
          <p:cNvPr id="19" name="Picture 18" descr="ordination_stability.pdf"/>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24615043" y="4907300"/>
            <a:ext cx="5898207" cy="9651611"/>
          </a:xfrm>
          <a:prstGeom prst="rect">
            <a:avLst/>
          </a:prstGeom>
        </p:spPr>
      </p:pic>
      <p:pic>
        <p:nvPicPr>
          <p:cNvPr id="20" name="Picture 19" descr="compare.pdf"/>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24615042" y="14695179"/>
            <a:ext cx="10869774" cy="6521865"/>
          </a:xfrm>
          <a:prstGeom prst="rect">
            <a:avLst/>
          </a:prstGeom>
        </p:spPr>
      </p:pic>
    </p:spTree>
    <p:extLst>
      <p:ext uri="{BB962C8B-B14F-4D97-AF65-F5344CB8AC3E}">
        <p14:creationId xmlns:p14="http://schemas.microsoft.com/office/powerpoint/2010/main" val="6721645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11044</TotalTime>
  <Words>1409</Words>
  <Application>Microsoft Macintosh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It's all relative: compositional data analysis of microbiome datasets  Greg Gloor Department of Biochemistry, The University of Western Ontario ggloor@uwo.ca • ggloor.github.io • github.com/ggloor/CoDaSeq</vt:lpstr>
    </vt:vector>
  </TitlesOfParts>
  <Company>UWO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Gloor</dc:creator>
  <cp:lastModifiedBy>Greg Gloor</cp:lastModifiedBy>
  <cp:revision>112</cp:revision>
  <cp:lastPrinted>2016-10-25T19:56:36Z</cp:lastPrinted>
  <dcterms:created xsi:type="dcterms:W3CDTF">2015-06-08T17:30:41Z</dcterms:created>
  <dcterms:modified xsi:type="dcterms:W3CDTF">2016-10-27T20:00:04Z</dcterms:modified>
</cp:coreProperties>
</file>