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4" r:id="rId3"/>
    <p:sldId id="258" r:id="rId4"/>
    <p:sldId id="264" r:id="rId5"/>
    <p:sldId id="262" r:id="rId6"/>
    <p:sldId id="259" r:id="rId7"/>
    <p:sldId id="260" r:id="rId8"/>
    <p:sldId id="261" r:id="rId9"/>
    <p:sldId id="265" r:id="rId10"/>
    <p:sldId id="266" r:id="rId11"/>
    <p:sldId id="267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FEFE"/>
    <a:srgbClr val="EBD0FE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 autoAdjust="0"/>
    <p:restoredTop sz="94712" autoAdjust="0"/>
  </p:normalViewPr>
  <p:slideViewPr>
    <p:cSldViewPr snapToGrid="0" snapToObjects="1">
      <p:cViewPr>
        <p:scale>
          <a:sx n="103" d="100"/>
          <a:sy n="103" d="100"/>
        </p:scale>
        <p:origin x="-184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08724-8AEE-D949-9A13-43D1317417AC}" type="datetimeFigureOut">
              <a:rPr lang="en-US" smtClean="0"/>
              <a:t>15-06-17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20FA3-9898-AD42-B123-79CC80E4D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319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445040-EE9F-124C-AF68-168533E31DB3}" type="datetimeFigureOut">
              <a:rPr lang="en-US" smtClean="0"/>
              <a:t>15-06-17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E9768-2E6B-C24C-B30C-4F9A3851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555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more</a:t>
            </a:r>
            <a:r>
              <a:rPr lang="en-US" baseline="0" dirty="0" smtClean="0"/>
              <a:t> fragments than we can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9768-2E6B-C24C-B30C-4F9A3851CD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more</a:t>
            </a:r>
            <a:r>
              <a:rPr lang="en-US" baseline="0" dirty="0" smtClean="0"/>
              <a:t> fragments than we can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9768-2E6B-C24C-B30C-4F9A3851CD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more</a:t>
            </a:r>
            <a:r>
              <a:rPr lang="en-US" baseline="0" dirty="0" smtClean="0"/>
              <a:t> fragments than we can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9768-2E6B-C24C-B30C-4F9A3851CD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more</a:t>
            </a:r>
            <a:r>
              <a:rPr lang="en-US" baseline="0" dirty="0" smtClean="0"/>
              <a:t> fragments than we can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9768-2E6B-C24C-B30C-4F9A3851CD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more</a:t>
            </a:r>
            <a:r>
              <a:rPr lang="en-US" baseline="0" dirty="0" smtClean="0"/>
              <a:t> fragments than we can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9768-2E6B-C24C-B30C-4F9A3851CD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more</a:t>
            </a:r>
            <a:r>
              <a:rPr lang="en-US" baseline="0" dirty="0" smtClean="0"/>
              <a:t> fragments than we can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9768-2E6B-C24C-B30C-4F9A3851CD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more</a:t>
            </a:r>
            <a:r>
              <a:rPr lang="en-US" baseline="0" dirty="0" smtClean="0"/>
              <a:t> fragments than we can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9768-2E6B-C24C-B30C-4F9A3851CD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more</a:t>
            </a:r>
            <a:r>
              <a:rPr lang="en-US" baseline="0" dirty="0" smtClean="0"/>
              <a:t> fragments than we can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9768-2E6B-C24C-B30C-4F9A3851CD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more</a:t>
            </a:r>
            <a:r>
              <a:rPr lang="en-US" baseline="0" dirty="0" smtClean="0"/>
              <a:t> fragments than we can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9768-2E6B-C24C-B30C-4F9A3851CD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more</a:t>
            </a:r>
            <a:r>
              <a:rPr lang="en-US" baseline="0" dirty="0" smtClean="0"/>
              <a:t> fragments than we can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9768-2E6B-C24C-B30C-4F9A3851CD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E96D-847A-F34D-9442-3736EBDD14F7}" type="datetime1">
              <a:rPr lang="en-CA" smtClean="0"/>
              <a:t>15-06-17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2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B3DE-74FD-6444-8FC1-88AE2B8595FE}" type="datetime1">
              <a:rPr lang="en-CA" smtClean="0"/>
              <a:t>15-06-17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51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2C89-2E20-E44A-A049-F94AA0C3A711}" type="datetime1">
              <a:rPr lang="en-CA" smtClean="0"/>
              <a:t>15-06-17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8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FFF8-9448-DD40-AFC9-CAE1CB55258B}" type="datetime1">
              <a:rPr lang="en-CA" smtClean="0"/>
              <a:t>15-06-17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5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84D8-59F2-3745-9B0C-C3FB60D84222}" type="datetime1">
              <a:rPr lang="en-CA" smtClean="0"/>
              <a:t>15-06-17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0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277E-47FA-6C4C-A1ED-687D0382D7AF}" type="datetime1">
              <a:rPr lang="en-CA" smtClean="0"/>
              <a:t>15-06-17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1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64BF-4149-A540-BCA0-F51BBB14A9ED}" type="datetime1">
              <a:rPr lang="en-CA" smtClean="0"/>
              <a:t>15-06-17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1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0EB8-28A5-1740-8B09-ED2BA52FB927}" type="datetime1">
              <a:rPr lang="en-CA" smtClean="0"/>
              <a:t>15-06-17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9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FCAC-5B35-5142-952C-3E75D9C68CF6}" type="datetime1">
              <a:rPr lang="en-CA" smtClean="0"/>
              <a:t>15-06-17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8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C15E-9EA6-A545-96AD-710ED2918EDF}" type="datetime1">
              <a:rPr lang="en-CA" smtClean="0"/>
              <a:t>15-06-17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3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5DCF-6A4C-4440-AB8E-BC88279B13F5}" type="datetime1">
              <a:rPr lang="en-CA" smtClean="0"/>
              <a:t>15-06-17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1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5C4E3-932B-364C-98BE-216BDDA3AA5E}" type="datetime1">
              <a:rPr lang="en-CA" smtClean="0"/>
              <a:t>15-06-17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C7C6D-2764-8E4F-B1AE-9A315E70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image" Target="../media/image14.jpeg"/><Relationship Id="rId6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Compositional uncertainty in high-throughput sequencing data </a:t>
            </a:r>
            <a:r>
              <a:rPr lang="en-US" dirty="0" smtClean="0"/>
              <a:t>should </a:t>
            </a:r>
            <a:r>
              <a:rPr lang="en-US" dirty="0"/>
              <a:t>not be ignored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Greg Gloor, Andrew </a:t>
            </a:r>
            <a:r>
              <a:rPr lang="en-US" sz="1200" dirty="0" err="1" smtClean="0"/>
              <a:t>Fernandes</a:t>
            </a:r>
            <a:r>
              <a:rPr lang="en-US" sz="1200" dirty="0" smtClean="0"/>
              <a:t>, Jean </a:t>
            </a:r>
            <a:r>
              <a:rPr lang="en-US" sz="1200" dirty="0" err="1" smtClean="0"/>
              <a:t>Macklaim</a:t>
            </a:r>
            <a:r>
              <a:rPr lang="en-US" sz="1200" dirty="0" smtClean="0"/>
              <a:t>, </a:t>
            </a:r>
            <a:r>
              <a:rPr lang="en-US" sz="1200" dirty="0"/>
              <a:t>and Michael </a:t>
            </a:r>
            <a:r>
              <a:rPr lang="en-US" sz="1200" dirty="0" smtClean="0"/>
              <a:t>Vu</a:t>
            </a:r>
          </a:p>
          <a:p>
            <a:r>
              <a:rPr lang="en-US" sz="1200" dirty="0" smtClean="0"/>
              <a:t>The </a:t>
            </a:r>
            <a:r>
              <a:rPr lang="en-US" sz="1200" dirty="0"/>
              <a:t>University of Western Ontario, London, Canada; </a:t>
            </a:r>
            <a:r>
              <a:rPr lang="en-US" sz="1200" dirty="0" err="1"/>
              <a:t>ggloor@uwo.ca</a:t>
            </a:r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Schulich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003" y="4207467"/>
            <a:ext cx="1582997" cy="1431333"/>
          </a:xfrm>
          <a:prstGeom prst="rect">
            <a:avLst/>
          </a:prstGeom>
        </p:spPr>
      </p:pic>
      <p:pic>
        <p:nvPicPr>
          <p:cNvPr id="7" name="Picture 6" descr="Wester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86716"/>
            <a:ext cx="1557386" cy="165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60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values are unstable</a:t>
            </a:r>
            <a:endParaRPr lang="en-US" dirty="0"/>
          </a:p>
        </p:txBody>
      </p:sp>
      <p:pic>
        <p:nvPicPr>
          <p:cNvPr id="8" name="Picture 7" descr="plot50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599" y="1563839"/>
            <a:ext cx="3499428" cy="2332952"/>
          </a:xfrm>
          <a:prstGeom prst="rect">
            <a:avLst/>
          </a:prstGeom>
        </p:spPr>
      </p:pic>
      <p:pic>
        <p:nvPicPr>
          <p:cNvPr id="9" name="Picture 8" descr="plot100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02" y="4079353"/>
            <a:ext cx="3511183" cy="2340789"/>
          </a:xfrm>
          <a:prstGeom prst="rect">
            <a:avLst/>
          </a:prstGeom>
        </p:spPr>
      </p:pic>
      <p:pic>
        <p:nvPicPr>
          <p:cNvPr id="11" name="Picture 10" descr="plot1000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599" y="4079353"/>
            <a:ext cx="3511184" cy="2340789"/>
          </a:xfrm>
          <a:prstGeom prst="rect">
            <a:avLst/>
          </a:prstGeom>
        </p:spPr>
      </p:pic>
      <p:pic>
        <p:nvPicPr>
          <p:cNvPr id="15" name="Content Placeholder 14" descr="plot1.jpe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10" r="-10610"/>
          <a:stretch>
            <a:fillRect/>
          </a:stretch>
        </p:blipFill>
        <p:spPr>
          <a:xfrm>
            <a:off x="232995" y="1563839"/>
            <a:ext cx="4242028" cy="2332952"/>
          </a:xfrm>
        </p:spPr>
      </p:pic>
      <p:sp>
        <p:nvSpPr>
          <p:cNvPr id="16" name="TextBox 15"/>
          <p:cNvSpPr txBox="1"/>
          <p:nvPr/>
        </p:nvSpPr>
        <p:spPr>
          <a:xfrm>
            <a:off x="1412604" y="1371465"/>
            <a:ext cx="1390124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1 </a:t>
            </a:r>
            <a:r>
              <a:rPr lang="en-US" sz="1200" dirty="0" err="1" smtClean="0"/>
              <a:t>Dirichlet</a:t>
            </a:r>
            <a:r>
              <a:rPr lang="en-US" sz="1200" dirty="0" smtClean="0"/>
              <a:t> instance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313428" y="1371465"/>
            <a:ext cx="1531188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 </a:t>
            </a:r>
            <a:r>
              <a:rPr lang="en-US" sz="1200" dirty="0" err="1" smtClean="0"/>
              <a:t>Dirichlet</a:t>
            </a:r>
            <a:r>
              <a:rPr lang="en-US" sz="1200" dirty="0" smtClean="0"/>
              <a:t> instances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188737" y="3889000"/>
            <a:ext cx="1685077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1000 </a:t>
            </a:r>
            <a:r>
              <a:rPr lang="en-US" sz="1200" dirty="0" err="1" smtClean="0"/>
              <a:t>Dirichlet</a:t>
            </a:r>
            <a:r>
              <a:rPr lang="en-US" sz="1200" dirty="0" smtClean="0"/>
              <a:t> instances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200983" y="3891072"/>
            <a:ext cx="1608133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100 </a:t>
            </a:r>
            <a:r>
              <a:rPr lang="en-US" sz="1200" dirty="0" err="1" smtClean="0"/>
              <a:t>Dirichlet</a:t>
            </a:r>
            <a:r>
              <a:rPr lang="en-US" sz="1200" dirty="0" smtClean="0"/>
              <a:t> instances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538510" y="1248375"/>
            <a:ext cx="78331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BH &lt; 0.05</a:t>
            </a:r>
          </a:p>
          <a:p>
            <a:pPr algn="ctr"/>
            <a:r>
              <a:rPr lang="en-US" sz="1200" dirty="0" smtClean="0"/>
              <a:t>138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439334" y="1196095"/>
            <a:ext cx="78331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BH &lt; 0.05</a:t>
            </a:r>
          </a:p>
          <a:p>
            <a:pPr algn="ctr"/>
            <a:r>
              <a:rPr lang="en-US" sz="1200" dirty="0" smtClean="0"/>
              <a:t>77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7439334" y="3740762"/>
            <a:ext cx="78331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BH &lt; 0.05</a:t>
            </a:r>
          </a:p>
          <a:p>
            <a:pPr algn="ctr"/>
            <a:r>
              <a:rPr lang="en-US" sz="1200" dirty="0" smtClean="0"/>
              <a:t>75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527798" y="3748459"/>
            <a:ext cx="78331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BH &lt; 0.05</a:t>
            </a:r>
          </a:p>
          <a:p>
            <a:pPr algn="ctr"/>
            <a:r>
              <a:rPr lang="en-US" sz="1200" dirty="0" smtClean="0"/>
              <a:t>78</a:t>
            </a:r>
            <a:endParaRPr lang="en-US" sz="1200" dirty="0"/>
          </a:p>
        </p:txBody>
      </p:sp>
      <p:sp>
        <p:nvSpPr>
          <p:cNvPr id="24" name="Left Arrow 23"/>
          <p:cNvSpPr/>
          <p:nvPr/>
        </p:nvSpPr>
        <p:spPr>
          <a:xfrm>
            <a:off x="8004293" y="1997322"/>
            <a:ext cx="186619" cy="273244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>
            <a:off x="8004293" y="4451115"/>
            <a:ext cx="186619" cy="273244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/>
          <p:cNvSpPr/>
          <p:nvPr/>
        </p:nvSpPr>
        <p:spPr>
          <a:xfrm>
            <a:off x="4025375" y="2428352"/>
            <a:ext cx="186619" cy="273244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Arrow 26"/>
          <p:cNvSpPr/>
          <p:nvPr/>
        </p:nvSpPr>
        <p:spPr>
          <a:xfrm>
            <a:off x="4025375" y="4520388"/>
            <a:ext cx="186619" cy="273244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0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reflect biological reality</a:t>
            </a:r>
            <a:endParaRPr lang="en-US" dirty="0"/>
          </a:p>
        </p:txBody>
      </p:sp>
      <p:pic>
        <p:nvPicPr>
          <p:cNvPr id="4" name="Content Placeholder 3" descr="all_tested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" t="8314" r="593"/>
          <a:stretch/>
        </p:blipFill>
        <p:spPr>
          <a:xfrm>
            <a:off x="457200" y="1842804"/>
            <a:ext cx="4478304" cy="4149684"/>
          </a:xfrm>
        </p:spPr>
      </p:pic>
      <p:sp>
        <p:nvSpPr>
          <p:cNvPr id="6" name="TextBox 5"/>
          <p:cNvSpPr txBox="1"/>
          <p:nvPr/>
        </p:nvSpPr>
        <p:spPr>
          <a:xfrm>
            <a:off x="4822052" y="1986028"/>
            <a:ext cx="39909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=[x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 …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], </a:t>
            </a:r>
            <a:r>
              <a:rPr lang="en-US" dirty="0" err="1"/>
              <a:t>x</a:t>
            </a:r>
            <a:r>
              <a:rPr lang="en-US" baseline="-25000" dirty="0" err="1"/>
              <a:t>s</a:t>
            </a:r>
            <a:r>
              <a:rPr lang="en-US" dirty="0"/>
              <a:t>=x</a:t>
            </a:r>
            <a:r>
              <a:rPr lang="en-US" baseline="-25000" dirty="0"/>
              <a:t>0</a:t>
            </a:r>
            <a:r>
              <a:rPr lang="en-US" dirty="0"/>
              <a:t>2</a:t>
            </a:r>
            <a:r>
              <a:rPr lang="en-US" baseline="30000" dirty="0"/>
              <a:t>λs</a:t>
            </a:r>
            <a:r>
              <a:rPr lang="en-US" dirty="0"/>
              <a:t>, </a:t>
            </a:r>
            <a:r>
              <a:rPr lang="en-US" dirty="0" err="1"/>
              <a:t>λ</a:t>
            </a:r>
            <a:r>
              <a:rPr lang="en-US" dirty="0"/>
              <a:t>=[1,0 … 0]</a:t>
            </a:r>
          </a:p>
          <a:p>
            <a:r>
              <a:rPr lang="en-US" dirty="0" smtClean="0"/>
              <a:t>n=1600  s=0, 16</a:t>
            </a:r>
          </a:p>
          <a:p>
            <a:endParaRPr lang="en-US" dirty="0"/>
          </a:p>
          <a:p>
            <a:r>
              <a:rPr lang="en-US" dirty="0" smtClean="0"/>
              <a:t>Plot of Within : Between group difference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Sectors are constant effect size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Variants with high activity in top left corner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Variants with moderate activity effect &gt; 4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Variants with barely detectable activity effect &gt; 2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Variants with no activity effect &lt;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11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085216" y="4216620"/>
            <a:ext cx="337474" cy="18812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428842" y="2166214"/>
            <a:ext cx="361701" cy="136083"/>
          </a:xfrm>
          <a:prstGeom prst="roundRect">
            <a:avLst/>
          </a:prstGeom>
          <a:solidFill>
            <a:srgbClr val="FF66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305167" y="2270160"/>
            <a:ext cx="361701" cy="136083"/>
          </a:xfrm>
          <a:prstGeom prst="roundRect">
            <a:avLst/>
          </a:prstGeom>
          <a:solidFill>
            <a:srgbClr val="FF66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067141" y="2134077"/>
            <a:ext cx="361701" cy="136083"/>
          </a:xfrm>
          <a:prstGeom prst="roundRect">
            <a:avLst/>
          </a:prstGeom>
          <a:solidFill>
            <a:srgbClr val="FF66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909752" y="2736475"/>
            <a:ext cx="361701" cy="136083"/>
          </a:xfrm>
          <a:prstGeom prst="roundRect">
            <a:avLst/>
          </a:prstGeom>
          <a:solidFill>
            <a:srgbClr val="FF66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717563" y="2966049"/>
            <a:ext cx="294830" cy="202710"/>
          </a:xfrm>
          <a:prstGeom prst="round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281427" y="3100717"/>
            <a:ext cx="294830" cy="136083"/>
          </a:xfrm>
          <a:prstGeom prst="roundRect">
            <a:avLst/>
          </a:prstGeom>
          <a:solidFill>
            <a:srgbClr val="0080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370667" y="3390727"/>
            <a:ext cx="294830" cy="136083"/>
          </a:xfrm>
          <a:prstGeom prst="roundRect">
            <a:avLst/>
          </a:prstGeom>
          <a:solidFill>
            <a:schemeClr val="accent6">
              <a:lumMod val="50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481697" y="2236328"/>
            <a:ext cx="294830" cy="136083"/>
          </a:xfrm>
          <a:prstGeom prst="roundRect">
            <a:avLst/>
          </a:prstGeom>
          <a:solidFill>
            <a:srgbClr val="0000FF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829381" y="2485625"/>
            <a:ext cx="294830" cy="235074"/>
          </a:xfrm>
          <a:prstGeom prst="round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033401" y="1997994"/>
            <a:ext cx="294830" cy="136083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665497" y="4610044"/>
            <a:ext cx="294830" cy="136083"/>
          </a:xfrm>
          <a:prstGeom prst="roundRect">
            <a:avLst/>
          </a:prstGeom>
          <a:solidFill>
            <a:srgbClr val="FFFF00">
              <a:alpha val="4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666868" y="4014700"/>
            <a:ext cx="390299" cy="136083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86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High throughput sequencing datasets are distorted by sequencing</a:t>
            </a:r>
          </a:p>
          <a:p>
            <a:pPr lvl="1"/>
            <a:r>
              <a:rPr lang="en-US" sz="2000" dirty="0" smtClean="0"/>
              <a:t>Machine capacity imposes constant sum constraint</a:t>
            </a:r>
          </a:p>
          <a:p>
            <a:r>
              <a:rPr lang="en-US" sz="2400" dirty="0" smtClean="0"/>
              <a:t>High throughput sequencing datasets have significant variation</a:t>
            </a:r>
          </a:p>
          <a:p>
            <a:pPr lvl="1"/>
            <a:r>
              <a:rPr lang="en-US" sz="2000" dirty="0" smtClean="0"/>
              <a:t>Variation is proportionally more extreme at low count margins</a:t>
            </a:r>
          </a:p>
          <a:p>
            <a:r>
              <a:rPr lang="en-US" sz="2400" dirty="0" smtClean="0"/>
              <a:t>Modeling and accounting for this variation combined with placing data in the proper space reduces false positive identifications when conducting </a:t>
            </a:r>
            <a:r>
              <a:rPr lang="en-US" sz="2400" dirty="0" err="1" smtClean="0"/>
              <a:t>univariate</a:t>
            </a:r>
            <a:r>
              <a:rPr lang="en-US" sz="2400" dirty="0" smtClean="0"/>
              <a:t> tests</a:t>
            </a:r>
          </a:p>
          <a:p>
            <a:r>
              <a:rPr lang="en-US" sz="2400" dirty="0" smtClean="0"/>
              <a:t>The ALDEx2 approach is generalizable across experimental designs</a:t>
            </a:r>
          </a:p>
          <a:p>
            <a:pPr lvl="1"/>
            <a:r>
              <a:rPr lang="en-US" sz="2000" dirty="0" smtClean="0"/>
              <a:t>Applied to RNA-</a:t>
            </a:r>
            <a:r>
              <a:rPr lang="en-US" sz="2000" dirty="0" err="1" smtClean="0"/>
              <a:t>seq</a:t>
            </a:r>
            <a:r>
              <a:rPr lang="en-US" sz="2000" dirty="0" smtClean="0"/>
              <a:t>, 16S </a:t>
            </a:r>
            <a:r>
              <a:rPr lang="en-US" sz="2000" dirty="0" err="1" smtClean="0"/>
              <a:t>rRNA</a:t>
            </a:r>
            <a:r>
              <a:rPr lang="en-US" sz="2000" dirty="0" smtClean="0"/>
              <a:t> gene sequencing, </a:t>
            </a:r>
            <a:r>
              <a:rPr lang="en-US" sz="2000" smtClean="0"/>
              <a:t>selective </a:t>
            </a:r>
            <a:r>
              <a:rPr lang="en-US" sz="2000" smtClean="0"/>
              <a:t>growth</a:t>
            </a:r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84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Sequencing data are compositional</a:t>
            </a:r>
          </a:p>
          <a:p>
            <a:pPr lvl="1"/>
            <a:r>
              <a:rPr lang="en-US" dirty="0"/>
              <a:t>Therefore everything correlates with everything to some level within a </a:t>
            </a:r>
            <a:r>
              <a:rPr lang="en-US" dirty="0" smtClean="0"/>
              <a:t>sample</a:t>
            </a:r>
            <a:endParaRPr lang="en-US" dirty="0"/>
          </a:p>
          <a:p>
            <a:pPr lvl="1"/>
            <a:r>
              <a:rPr lang="en-US" dirty="0"/>
              <a:t>Therefore the levels are confounded if the bacterial load (or the total amount of mRNA) differs between </a:t>
            </a:r>
            <a:r>
              <a:rPr lang="en-US" dirty="0" smtClean="0"/>
              <a:t>samples</a:t>
            </a:r>
            <a:endParaRPr lang="en-US" dirty="0"/>
          </a:p>
          <a:p>
            <a:pPr lvl="1"/>
            <a:r>
              <a:rPr lang="en-US" dirty="0"/>
              <a:t>Therefore our conclusions change when we include or exclude different sets of OTUs (genes</a:t>
            </a:r>
            <a:r>
              <a:rPr lang="en-US" dirty="0" smtClean="0"/>
              <a:t>)</a:t>
            </a:r>
          </a:p>
          <a:p>
            <a:pPr marL="457200" lvl="1" indent="0" algn="ctr">
              <a:buNone/>
            </a:pPr>
            <a:r>
              <a:rPr lang="en-US" sz="1400" dirty="0" smtClean="0"/>
              <a:t>(Pearson 1896 Proceedings </a:t>
            </a:r>
            <a:r>
              <a:rPr lang="en-US" sz="1400" dirty="0"/>
              <a:t>of the Royal Society of </a:t>
            </a:r>
            <a:r>
              <a:rPr lang="en-US" sz="1400" dirty="0" smtClean="0"/>
              <a:t>London 60, 489: </a:t>
            </a:r>
            <a:r>
              <a:rPr lang="en-US" sz="1400" dirty="0" err="1" smtClean="0"/>
              <a:t>Aitchison</a:t>
            </a:r>
            <a:r>
              <a:rPr lang="en-US" sz="1400" dirty="0" smtClean="0"/>
              <a:t> 1986 </a:t>
            </a:r>
            <a:r>
              <a:rPr lang="en-US" sz="1400" dirty="0"/>
              <a:t>The Statistical Analysis of Compositional </a:t>
            </a:r>
            <a:r>
              <a:rPr lang="en-US" sz="1400" dirty="0" smtClean="0"/>
              <a:t>Data: Lovell 2015 </a:t>
            </a:r>
            <a:r>
              <a:rPr lang="en-US" sz="1400" dirty="0" err="1"/>
              <a:t>PLoS</a:t>
            </a:r>
            <a:r>
              <a:rPr lang="en-US" sz="1400" dirty="0"/>
              <a:t> </a:t>
            </a:r>
            <a:r>
              <a:rPr lang="en-US" sz="1400" dirty="0" err="1"/>
              <a:t>Comput</a:t>
            </a:r>
            <a:r>
              <a:rPr lang="en-US" sz="1400" dirty="0"/>
              <a:t> </a:t>
            </a:r>
            <a:r>
              <a:rPr lang="en-US" sz="1400" dirty="0" smtClean="0"/>
              <a:t>Bio,11:</a:t>
            </a:r>
            <a:r>
              <a:rPr lang="en-US" sz="1400" dirty="0"/>
              <a:t>e1004075</a:t>
            </a:r>
            <a:r>
              <a:rPr lang="en-US" sz="1400" dirty="0" smtClean="0"/>
              <a:t> )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17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oal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0" r="-1140"/>
          <a:stretch>
            <a:fillRect/>
          </a:stretch>
        </p:blipFill>
        <p:spPr>
          <a:xfrm>
            <a:off x="457200" y="2297220"/>
            <a:ext cx="4197247" cy="230832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47071" y="1724328"/>
            <a:ext cx="34602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Given a set of data for two or more groups derived from high throughput sequencing, what are the </a:t>
            </a:r>
            <a:r>
              <a:rPr lang="en-US" dirty="0" err="1" smtClean="0"/>
              <a:t>univariate</a:t>
            </a:r>
            <a:r>
              <a:rPr lang="en-US" dirty="0" smtClean="0"/>
              <a:t> differences between the groups?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Samples can be RNA-</a:t>
            </a:r>
            <a:r>
              <a:rPr lang="en-US" dirty="0" err="1" smtClean="0"/>
              <a:t>seq</a:t>
            </a:r>
            <a:r>
              <a:rPr lang="en-US" dirty="0" smtClean="0"/>
              <a:t>, 16S </a:t>
            </a:r>
            <a:r>
              <a:rPr lang="en-US" dirty="0" err="1" smtClean="0"/>
              <a:t>rRNA</a:t>
            </a:r>
            <a:r>
              <a:rPr lang="en-US" dirty="0" smtClean="0"/>
              <a:t> gene abundances (</a:t>
            </a:r>
            <a:r>
              <a:rPr lang="en-US" dirty="0" err="1" smtClean="0"/>
              <a:t>microbiome</a:t>
            </a:r>
            <a:r>
              <a:rPr lang="en-US" dirty="0" smtClean="0"/>
              <a:t>), </a:t>
            </a:r>
            <a:r>
              <a:rPr lang="en-US" dirty="0" err="1" smtClean="0"/>
              <a:t>ChIP-seq</a:t>
            </a:r>
            <a:r>
              <a:rPr lang="en-US" dirty="0" smtClean="0"/>
              <a:t>, selections …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Features can be gene sets, OTU sequences, genomic regions, allele abundances 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26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data come from?</a:t>
            </a:r>
            <a:endParaRPr lang="en-US" dirty="0"/>
          </a:p>
        </p:txBody>
      </p:sp>
      <p:pic>
        <p:nvPicPr>
          <p:cNvPr id="4" name="Content Placeholder 3" descr="fig_1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" r="1833" b="30506"/>
          <a:stretch/>
        </p:blipFill>
        <p:spPr>
          <a:xfrm>
            <a:off x="457200" y="1417638"/>
            <a:ext cx="5219959" cy="3740001"/>
          </a:xfrm>
        </p:spPr>
      </p:pic>
      <p:sp>
        <p:nvSpPr>
          <p:cNvPr id="6" name="TextBox 5"/>
          <p:cNvSpPr txBox="1"/>
          <p:nvPr/>
        </p:nvSpPr>
        <p:spPr>
          <a:xfrm>
            <a:off x="5438896" y="1741319"/>
            <a:ext cx="34602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We start with random DNA or RNA fragments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 take a random sample and make a library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 random sample of the library is sequenced and mapped to genomes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This generates a table of counts per feature (part) in each sample (observation)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Very sparse data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Many 0 values in one group but not the other – these have information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16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sequence data are variable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21042" y="2031631"/>
            <a:ext cx="30666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features from same samples from the same library</a:t>
            </a:r>
          </a:p>
          <a:p>
            <a:endParaRPr lang="en-US" dirty="0"/>
          </a:p>
          <a:p>
            <a:r>
              <a:rPr lang="en-US" dirty="0" smtClean="0"/>
              <a:t>Sequenced on different lanes</a:t>
            </a:r>
          </a:p>
          <a:p>
            <a:endParaRPr lang="en-US" dirty="0"/>
          </a:p>
          <a:p>
            <a:r>
              <a:rPr lang="en-US" dirty="0" smtClean="0"/>
              <a:t>We should get comparable answers regardless of when, where, how we sequence</a:t>
            </a:r>
          </a:p>
          <a:p>
            <a:endParaRPr lang="en-US" dirty="0"/>
          </a:p>
          <a:p>
            <a:r>
              <a:rPr lang="en-US" dirty="0" smtClean="0"/>
              <a:t>We can estimate the variability by sampling </a:t>
            </a:r>
            <a:r>
              <a:rPr lang="en-US" dirty="0" err="1" smtClean="0"/>
              <a:t>Dirichlet</a:t>
            </a:r>
            <a:r>
              <a:rPr lang="en-US" dirty="0" smtClean="0"/>
              <a:t> instances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783" y="1829871"/>
            <a:ext cx="1206500" cy="1701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516" y="3659862"/>
            <a:ext cx="1241028" cy="17361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2255" y="3652165"/>
            <a:ext cx="1241028" cy="1736136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 rotWithShape="1">
          <a:blip r:embed="rId6"/>
          <a:srcRect l="1024" r="1623"/>
          <a:stretch/>
        </p:blipFill>
        <p:spPr>
          <a:xfrm>
            <a:off x="1162516" y="1899492"/>
            <a:ext cx="1108948" cy="1616785"/>
          </a:xfrm>
        </p:spPr>
      </p:pic>
      <p:sp>
        <p:nvSpPr>
          <p:cNvPr id="14" name="TextBox 13"/>
          <p:cNvSpPr txBox="1"/>
          <p:nvPr/>
        </p:nvSpPr>
        <p:spPr>
          <a:xfrm>
            <a:off x="1323483" y="1791386"/>
            <a:ext cx="78739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Count = 2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107282" y="1795536"/>
            <a:ext cx="86433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Count = 32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522919" y="3531671"/>
            <a:ext cx="1846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762283" y="3545571"/>
            <a:ext cx="1846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469037" y="5404721"/>
            <a:ext cx="78474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Observed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253639" y="5395998"/>
            <a:ext cx="78474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Observed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397923" y="4386155"/>
            <a:ext cx="125219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Dirichlet</a:t>
            </a:r>
            <a:r>
              <a:rPr lang="en-US" sz="1200" dirty="0" smtClean="0"/>
              <a:t> inferred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1024250" y="6022940"/>
            <a:ext cx="22865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(</a:t>
            </a:r>
            <a:r>
              <a:rPr lang="en-US" sz="1200" dirty="0" err="1" smtClean="0"/>
              <a:t>Marioni</a:t>
            </a:r>
            <a:r>
              <a:rPr lang="en-US" sz="1200" dirty="0" smtClean="0"/>
              <a:t> et </a:t>
            </a:r>
            <a:r>
              <a:rPr lang="en-US" sz="1200" dirty="0"/>
              <a:t>al, </a:t>
            </a:r>
            <a:r>
              <a:rPr lang="en-US" sz="1200" dirty="0" smtClean="0"/>
              <a:t>Genome Res 2008)</a:t>
            </a:r>
            <a:endParaRPr lang="en-US" sz="1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33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3038" y="4042200"/>
            <a:ext cx="270589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Counts in the tube</a:t>
            </a:r>
          </a:p>
          <a:p>
            <a:endParaRPr lang="en-US" dirty="0" smtClean="0"/>
          </a:p>
          <a:p>
            <a:r>
              <a:rPr lang="en-US" sz="1400" dirty="0" smtClean="0"/>
              <a:t>x =[x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,x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 … </a:t>
            </a:r>
            <a:r>
              <a:rPr lang="en-US" sz="1400" dirty="0" err="1" smtClean="0"/>
              <a:t>x</a:t>
            </a:r>
            <a:r>
              <a:rPr lang="en-US" sz="1400" baseline="-25000" dirty="0" err="1" smtClean="0"/>
              <a:t>n</a:t>
            </a:r>
            <a:r>
              <a:rPr lang="en-US" sz="1400" dirty="0" smtClean="0"/>
              <a:t>], </a:t>
            </a:r>
            <a:r>
              <a:rPr lang="en-US" sz="1400" dirty="0" err="1" smtClean="0"/>
              <a:t>x</a:t>
            </a:r>
            <a:r>
              <a:rPr lang="en-US" sz="1400" baseline="-25000" dirty="0" err="1" smtClean="0"/>
              <a:t>s</a:t>
            </a:r>
            <a:r>
              <a:rPr lang="en-US" sz="1400" dirty="0" smtClean="0"/>
              <a:t>=x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2</a:t>
            </a:r>
            <a:r>
              <a:rPr lang="en-US" sz="1400" baseline="30000" dirty="0" smtClean="0"/>
              <a:t>λs</a:t>
            </a:r>
            <a:r>
              <a:rPr lang="en-US" sz="1400" dirty="0" smtClean="0"/>
              <a:t>, </a:t>
            </a:r>
            <a:r>
              <a:rPr lang="en-US" sz="1400" dirty="0" err="1" smtClean="0"/>
              <a:t>λ</a:t>
            </a:r>
            <a:r>
              <a:rPr lang="en-US" sz="1400" dirty="0" smtClean="0"/>
              <a:t>=[1,0 … 0]</a:t>
            </a:r>
          </a:p>
          <a:p>
            <a:endParaRPr lang="en-US" sz="1400" dirty="0"/>
          </a:p>
          <a:p>
            <a:r>
              <a:rPr lang="en-US" sz="1400" dirty="0" smtClean="0"/>
              <a:t>Model similar to our test dataset where 1600 variants, ~60 of which have </a:t>
            </a:r>
            <a:r>
              <a:rPr lang="en-US" sz="1400" dirty="0" err="1" smtClean="0"/>
              <a:t>λ</a:t>
            </a:r>
            <a:r>
              <a:rPr lang="en-US" sz="1400" dirty="0" smtClean="0"/>
              <a:t> &gt; 0 </a:t>
            </a:r>
          </a:p>
          <a:p>
            <a:endParaRPr lang="en-US" sz="1400" dirty="0"/>
          </a:p>
          <a:p>
            <a:r>
              <a:rPr lang="en-US" sz="1000" dirty="0" smtClean="0"/>
              <a:t>(</a:t>
            </a:r>
            <a:r>
              <a:rPr lang="en-US" sz="1000" dirty="0" err="1" smtClean="0"/>
              <a:t>McMurrough</a:t>
            </a:r>
            <a:r>
              <a:rPr lang="en-US" sz="1000" dirty="0" smtClean="0"/>
              <a:t> et al, PNAS 2014)</a:t>
            </a:r>
          </a:p>
        </p:txBody>
      </p:sp>
      <p:pic>
        <p:nvPicPr>
          <p:cNvPr id="5" name="Content Placeholder 4" descr="input-clr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6" b="3914"/>
          <a:stretch/>
        </p:blipFill>
        <p:spPr>
          <a:xfrm>
            <a:off x="732271" y="1600200"/>
            <a:ext cx="8229600" cy="2438693"/>
          </a:xfrm>
        </p:spPr>
      </p:pic>
      <p:sp>
        <p:nvSpPr>
          <p:cNvPr id="7" name="Rectangle 6"/>
          <p:cNvSpPr/>
          <p:nvPr/>
        </p:nvSpPr>
        <p:spPr>
          <a:xfrm>
            <a:off x="3733512" y="1600199"/>
            <a:ext cx="5032124" cy="243869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34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get 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3038" y="4042200"/>
            <a:ext cx="27058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Counts in the tube</a:t>
            </a:r>
          </a:p>
          <a:p>
            <a:endParaRPr lang="en-US" dirty="0" smtClean="0"/>
          </a:p>
          <a:p>
            <a:r>
              <a:rPr lang="en-US" sz="1400" dirty="0" smtClean="0"/>
              <a:t>x =[x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,x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 … </a:t>
            </a:r>
            <a:r>
              <a:rPr lang="en-US" sz="1400" dirty="0" err="1" smtClean="0"/>
              <a:t>x</a:t>
            </a:r>
            <a:r>
              <a:rPr lang="en-US" sz="1400" baseline="-25000" dirty="0" err="1" smtClean="0"/>
              <a:t>n</a:t>
            </a:r>
            <a:r>
              <a:rPr lang="en-US" sz="1400" dirty="0" smtClean="0"/>
              <a:t>], </a:t>
            </a:r>
            <a:r>
              <a:rPr lang="en-US" sz="1400" dirty="0" err="1" smtClean="0"/>
              <a:t>x</a:t>
            </a:r>
            <a:r>
              <a:rPr lang="en-US" sz="1400" baseline="-25000" dirty="0" err="1" smtClean="0"/>
              <a:t>s</a:t>
            </a:r>
            <a:r>
              <a:rPr lang="en-US" sz="1400" dirty="0" smtClean="0"/>
              <a:t>=x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2</a:t>
            </a:r>
            <a:r>
              <a:rPr lang="en-US" sz="1400" baseline="30000" dirty="0" smtClean="0"/>
              <a:t>λs</a:t>
            </a:r>
            <a:r>
              <a:rPr lang="en-US" sz="1400" dirty="0" smtClean="0"/>
              <a:t>, </a:t>
            </a:r>
            <a:r>
              <a:rPr lang="en-US" sz="1400" dirty="0" err="1" smtClean="0"/>
              <a:t>λ</a:t>
            </a:r>
            <a:r>
              <a:rPr lang="en-US" sz="1400" dirty="0" smtClean="0"/>
              <a:t>=[1,0 … 0]</a:t>
            </a:r>
          </a:p>
        </p:txBody>
      </p:sp>
      <p:pic>
        <p:nvPicPr>
          <p:cNvPr id="5" name="Content Placeholder 4" descr="input-clr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6" b="3914"/>
          <a:stretch/>
        </p:blipFill>
        <p:spPr>
          <a:xfrm>
            <a:off x="732271" y="1600200"/>
            <a:ext cx="8229600" cy="2438693"/>
          </a:xfrm>
        </p:spPr>
      </p:pic>
      <p:sp>
        <p:nvSpPr>
          <p:cNvPr id="7" name="Rectangle 6"/>
          <p:cNvSpPr/>
          <p:nvPr/>
        </p:nvSpPr>
        <p:spPr>
          <a:xfrm>
            <a:off x="6101571" y="1600199"/>
            <a:ext cx="2664066" cy="243869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33511" y="4038893"/>
            <a:ext cx="251128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Sequencing machine returns a random sample with fixed sum</a:t>
            </a:r>
          </a:p>
          <a:p>
            <a:endParaRPr lang="en-US" dirty="0" smtClean="0"/>
          </a:p>
          <a:p>
            <a:r>
              <a:rPr lang="en-US" sz="1400" dirty="0"/>
              <a:t>p</a:t>
            </a:r>
            <a:r>
              <a:rPr lang="en-US" sz="1400" dirty="0" smtClean="0"/>
              <a:t> =[p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,p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 … </a:t>
            </a:r>
            <a:r>
              <a:rPr lang="en-US" sz="1400" dirty="0" err="1" smtClean="0"/>
              <a:t>p</a:t>
            </a:r>
            <a:r>
              <a:rPr lang="en-US" sz="1400" baseline="-25000" dirty="0" err="1" smtClean="0"/>
              <a:t>n</a:t>
            </a:r>
            <a:r>
              <a:rPr lang="en-US" sz="1400" dirty="0" smtClean="0"/>
              <a:t>] ~ </a:t>
            </a:r>
            <a:r>
              <a:rPr lang="en-US" sz="1400" dirty="0" err="1" smtClean="0"/>
              <a:t>Dir</a:t>
            </a:r>
            <a:r>
              <a:rPr lang="en-US" sz="1400" dirty="0" smtClean="0"/>
              <a:t>[x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,x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 … </a:t>
            </a:r>
            <a:r>
              <a:rPr lang="en-US" sz="1400" dirty="0" err="1" smtClean="0"/>
              <a:t>x</a:t>
            </a:r>
            <a:r>
              <a:rPr lang="en-US" sz="1400" baseline="-25000" dirty="0" err="1" smtClean="0"/>
              <a:t>n</a:t>
            </a:r>
            <a:r>
              <a:rPr lang="en-US" sz="1400" dirty="0" smtClean="0"/>
              <a:t>]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03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use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3038" y="4042200"/>
            <a:ext cx="27058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Counts in the tube</a:t>
            </a:r>
          </a:p>
          <a:p>
            <a:endParaRPr lang="en-US" dirty="0" smtClean="0"/>
          </a:p>
          <a:p>
            <a:r>
              <a:rPr lang="en-US" sz="1400" dirty="0" smtClean="0"/>
              <a:t>x =[x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,x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 … </a:t>
            </a:r>
            <a:r>
              <a:rPr lang="en-US" sz="1400" dirty="0" err="1" smtClean="0"/>
              <a:t>x</a:t>
            </a:r>
            <a:r>
              <a:rPr lang="en-US" sz="1400" baseline="-25000" dirty="0" err="1" smtClean="0"/>
              <a:t>n</a:t>
            </a:r>
            <a:r>
              <a:rPr lang="en-US" sz="1400" dirty="0" smtClean="0"/>
              <a:t>], </a:t>
            </a:r>
            <a:r>
              <a:rPr lang="en-US" sz="1400" dirty="0" err="1" smtClean="0"/>
              <a:t>x</a:t>
            </a:r>
            <a:r>
              <a:rPr lang="en-US" sz="1400" baseline="-25000" dirty="0" err="1" smtClean="0"/>
              <a:t>s</a:t>
            </a:r>
            <a:r>
              <a:rPr lang="en-US" sz="1400" dirty="0" smtClean="0"/>
              <a:t>=x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2</a:t>
            </a:r>
            <a:r>
              <a:rPr lang="en-US" sz="1400" baseline="30000" dirty="0" smtClean="0"/>
              <a:t>λs</a:t>
            </a:r>
            <a:r>
              <a:rPr lang="en-US" sz="1400" dirty="0" smtClean="0"/>
              <a:t>, </a:t>
            </a:r>
            <a:r>
              <a:rPr lang="en-US" sz="1400" dirty="0" err="1" smtClean="0"/>
              <a:t>λ</a:t>
            </a:r>
            <a:r>
              <a:rPr lang="en-US" sz="1400" dirty="0" smtClean="0"/>
              <a:t>=[1,0 … 0]</a:t>
            </a:r>
          </a:p>
        </p:txBody>
      </p:sp>
      <p:pic>
        <p:nvPicPr>
          <p:cNvPr id="5" name="Content Placeholder 4" descr="input-clr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6" b="3914"/>
          <a:stretch/>
        </p:blipFill>
        <p:spPr>
          <a:xfrm>
            <a:off x="732271" y="1600200"/>
            <a:ext cx="8229600" cy="2438693"/>
          </a:xfrm>
        </p:spPr>
      </p:pic>
      <p:sp>
        <p:nvSpPr>
          <p:cNvPr id="8" name="TextBox 7"/>
          <p:cNvSpPr txBox="1"/>
          <p:nvPr/>
        </p:nvSpPr>
        <p:spPr>
          <a:xfrm>
            <a:off x="3733511" y="4038893"/>
            <a:ext cx="251128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returns a random multinomial sample</a:t>
            </a:r>
          </a:p>
          <a:p>
            <a:endParaRPr lang="en-US" dirty="0" smtClean="0"/>
          </a:p>
          <a:p>
            <a:r>
              <a:rPr lang="en-US" sz="1400" dirty="0"/>
              <a:t>p</a:t>
            </a:r>
            <a:r>
              <a:rPr lang="en-US" sz="1400" dirty="0" smtClean="0"/>
              <a:t> =[p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,p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 … </a:t>
            </a:r>
            <a:r>
              <a:rPr lang="en-US" sz="1400" dirty="0" err="1" smtClean="0"/>
              <a:t>p</a:t>
            </a:r>
            <a:r>
              <a:rPr lang="en-US" sz="1400" baseline="-25000" dirty="0" err="1" smtClean="0"/>
              <a:t>n</a:t>
            </a:r>
            <a:r>
              <a:rPr lang="en-US" sz="1400" dirty="0" smtClean="0"/>
              <a:t>] ~ </a:t>
            </a:r>
            <a:r>
              <a:rPr lang="en-US" sz="1400" dirty="0" err="1" smtClean="0"/>
              <a:t>Dir</a:t>
            </a:r>
            <a:r>
              <a:rPr lang="en-US" sz="1400" dirty="0" smtClean="0"/>
              <a:t>[x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,x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 … </a:t>
            </a:r>
            <a:r>
              <a:rPr lang="en-US" sz="1400" dirty="0" err="1" smtClean="0"/>
              <a:t>x</a:t>
            </a:r>
            <a:r>
              <a:rPr lang="en-US" sz="1400" baseline="-25000" dirty="0" err="1" smtClean="0"/>
              <a:t>n</a:t>
            </a:r>
            <a:r>
              <a:rPr lang="en-US" sz="1400" dirty="0" smtClean="0"/>
              <a:t>]</a:t>
            </a:r>
          </a:p>
        </p:txBody>
      </p:sp>
      <p:sp>
        <p:nvSpPr>
          <p:cNvPr id="9" name="Rectangle 8"/>
          <p:cNvSpPr/>
          <p:nvPr/>
        </p:nvSpPr>
        <p:spPr>
          <a:xfrm>
            <a:off x="3492388" y="1603505"/>
            <a:ext cx="2590084" cy="385115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50583" y="4042200"/>
            <a:ext cx="2511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clr</a:t>
            </a:r>
            <a:r>
              <a:rPr lang="en-US" dirty="0" smtClean="0"/>
              <a:t> transformation of the proportion or the </a:t>
            </a:r>
            <a:r>
              <a:rPr lang="en-US" dirty="0" err="1" smtClean="0"/>
              <a:t>Dir</a:t>
            </a:r>
            <a:r>
              <a:rPr lang="en-US" dirty="0" smtClean="0"/>
              <a:t> reconstitutes the shape with estimation error </a:t>
            </a:r>
            <a:endParaRPr lang="en-US" sz="14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0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 test values not affected by random sampling</a:t>
            </a:r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512" r="-1512"/>
          <a:stretch>
            <a:fillRect/>
          </a:stretch>
        </p:blipFill>
        <p:spPr>
          <a:xfrm>
            <a:off x="457200" y="2181225"/>
            <a:ext cx="4537075" cy="2495550"/>
          </a:xfrm>
        </p:spPr>
      </p:pic>
      <p:sp>
        <p:nvSpPr>
          <p:cNvPr id="8" name="TextBox 7"/>
          <p:cNvSpPr txBox="1"/>
          <p:nvPr/>
        </p:nvSpPr>
        <p:spPr>
          <a:xfrm>
            <a:off x="5302249" y="1871820"/>
            <a:ext cx="338455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Generate posterior estimates of the data consistent with the observed data and the chosen  prior(s)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err="1" smtClean="0"/>
              <a:t>Dirichlet</a:t>
            </a:r>
            <a:r>
              <a:rPr lang="en-US" sz="1400" dirty="0" smtClean="0"/>
              <a:t> instances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clr</a:t>
            </a:r>
            <a:r>
              <a:rPr lang="en-US" dirty="0" smtClean="0"/>
              <a:t> transform instances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Calculate </a:t>
            </a:r>
            <a:r>
              <a:rPr lang="en-US" dirty="0" err="1" smtClean="0"/>
              <a:t>univariate</a:t>
            </a:r>
            <a:r>
              <a:rPr lang="en-US" dirty="0" smtClean="0"/>
              <a:t> test values on each instance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Correct for FDR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Report the expected value of each test across instances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86345" y="5288140"/>
            <a:ext cx="30421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 smtClean="0"/>
              <a:t>Fernandes</a:t>
            </a:r>
            <a:r>
              <a:rPr lang="en-US" sz="1000" dirty="0" smtClean="0"/>
              <a:t> </a:t>
            </a:r>
            <a:r>
              <a:rPr lang="en-US" sz="1000" dirty="0" err="1" smtClean="0"/>
              <a:t>PLoS</a:t>
            </a:r>
            <a:r>
              <a:rPr lang="en-US" sz="1000" dirty="0" smtClean="0"/>
              <a:t> One 2013</a:t>
            </a:r>
          </a:p>
          <a:p>
            <a:r>
              <a:rPr lang="en-US" sz="1000" dirty="0" err="1" smtClean="0"/>
              <a:t>Macklaim</a:t>
            </a:r>
            <a:r>
              <a:rPr lang="en-US" sz="1000" dirty="0" smtClean="0"/>
              <a:t> </a:t>
            </a:r>
            <a:r>
              <a:rPr lang="en-US" sz="1000" dirty="0" err="1" smtClean="0"/>
              <a:t>Microbiome</a:t>
            </a:r>
            <a:r>
              <a:rPr lang="en-US" sz="1000" dirty="0" smtClean="0"/>
              <a:t> 2013</a:t>
            </a:r>
          </a:p>
          <a:p>
            <a:r>
              <a:rPr lang="en-US" sz="1000" dirty="0" err="1" smtClean="0"/>
              <a:t>Fernandes</a:t>
            </a:r>
            <a:r>
              <a:rPr lang="en-US" sz="1000" dirty="0" smtClean="0"/>
              <a:t> </a:t>
            </a:r>
            <a:r>
              <a:rPr lang="en-US" sz="1000" dirty="0" err="1" smtClean="0"/>
              <a:t>Microbiome</a:t>
            </a:r>
            <a:r>
              <a:rPr lang="en-US" sz="1000" dirty="0" smtClean="0"/>
              <a:t> 2014</a:t>
            </a:r>
          </a:p>
          <a:p>
            <a:r>
              <a:rPr lang="en-US" sz="1000" dirty="0" err="1" smtClean="0"/>
              <a:t>McMurrough</a:t>
            </a:r>
            <a:r>
              <a:rPr lang="en-US" sz="1000" dirty="0" smtClean="0"/>
              <a:t> PNAS 2014</a:t>
            </a:r>
          </a:p>
          <a:p>
            <a:r>
              <a:rPr lang="en-US" sz="1000" dirty="0" err="1" smtClean="0"/>
              <a:t>Goneau</a:t>
            </a:r>
            <a:r>
              <a:rPr lang="en-US" sz="1000" dirty="0" smtClean="0"/>
              <a:t> </a:t>
            </a:r>
            <a:r>
              <a:rPr lang="en-US" sz="1000" dirty="0" err="1" smtClean="0"/>
              <a:t>mBio</a:t>
            </a:r>
            <a:r>
              <a:rPr lang="en-US" sz="1000" dirty="0" smtClean="0"/>
              <a:t> 2015</a:t>
            </a:r>
          </a:p>
          <a:p>
            <a:r>
              <a:rPr lang="en-US" sz="1000" dirty="0" smtClean="0"/>
              <a:t>McMillan under review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2832485" y="1908981"/>
            <a:ext cx="1739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EBD0FE"/>
                </a:solidFill>
              </a:rPr>
              <a:t>Group 1    </a:t>
            </a:r>
            <a:r>
              <a:rPr lang="en-US" sz="1600" b="1" dirty="0" smtClean="0">
                <a:solidFill>
                  <a:srgbClr val="B0FEFE"/>
                </a:solidFill>
              </a:rPr>
              <a:t>Group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CSM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44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14327</TotalTime>
  <Words>863</Words>
  <Application>Microsoft Macintosh PowerPoint</Application>
  <PresentationFormat>On-screen Show (4:3)</PresentationFormat>
  <Paragraphs>150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Compositional uncertainty in high-throughput sequencing data should not be ignored  </vt:lpstr>
      <vt:lpstr>The problem</vt:lpstr>
      <vt:lpstr>The goal</vt:lpstr>
      <vt:lpstr>Where does data come from?</vt:lpstr>
      <vt:lpstr>Real sequence data are variable</vt:lpstr>
      <vt:lpstr>What we have …</vt:lpstr>
      <vt:lpstr>What we get …</vt:lpstr>
      <vt:lpstr>What we use</vt:lpstr>
      <vt:lpstr>Find test values not affected by random sampling</vt:lpstr>
      <vt:lpstr>P values are unstable</vt:lpstr>
      <vt:lpstr>Results reflect biological reality</vt:lpstr>
      <vt:lpstr>Conclusions</vt:lpstr>
    </vt:vector>
  </TitlesOfParts>
  <Company>UWO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Compositional uncertainty in high-throughput sequencing data analysis should not be ignored  </dc:title>
  <dc:creator>Greg Gloor</dc:creator>
  <cp:lastModifiedBy>Greg Gloor</cp:lastModifiedBy>
  <cp:revision>53</cp:revision>
  <dcterms:created xsi:type="dcterms:W3CDTF">2015-05-21T15:20:22Z</dcterms:created>
  <dcterms:modified xsi:type="dcterms:W3CDTF">2015-06-17T17:57:50Z</dcterms:modified>
</cp:coreProperties>
</file>