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4" r:id="rId3"/>
    <p:sldId id="258" r:id="rId4"/>
    <p:sldId id="264" r:id="rId5"/>
    <p:sldId id="262" r:id="rId6"/>
    <p:sldId id="259" r:id="rId7"/>
    <p:sldId id="260" r:id="rId8"/>
    <p:sldId id="261" r:id="rId9"/>
    <p:sldId id="265" r:id="rId10"/>
    <p:sldId id="266" r:id="rId11"/>
    <p:sldId id="267" r:id="rId12"/>
    <p:sldId id="271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FEFE"/>
    <a:srgbClr val="EBD0FE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712" autoAdjust="0"/>
  </p:normalViewPr>
  <p:slideViewPr>
    <p:cSldViewPr snapToGrid="0" snapToObjects="1">
      <p:cViewPr>
        <p:scale>
          <a:sx n="103" d="100"/>
          <a:sy n="103" d="100"/>
        </p:scale>
        <p:origin x="-18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08724-8AEE-D949-9A13-43D1317417AC}" type="datetimeFigureOut">
              <a:rPr lang="en-US" smtClean="0"/>
              <a:t>15-06-17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20FA3-9898-AD42-B123-79CC80E4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319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45040-EE9F-124C-AF68-168533E31DB3}" type="datetimeFigureOut">
              <a:rPr lang="en-US" smtClean="0"/>
              <a:t>15-06-17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E9768-2E6B-C24C-B30C-4F9A3851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55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96D-847A-F34D-9442-3736EBDD14F7}" type="datetime1">
              <a:rPr lang="en-CA" smtClean="0"/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B3DE-74FD-6444-8FC1-88AE2B8595FE}" type="datetime1">
              <a:rPr lang="en-CA" smtClean="0"/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2C89-2E20-E44A-A049-F94AA0C3A711}" type="datetime1">
              <a:rPr lang="en-CA" smtClean="0"/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FFF8-9448-DD40-AFC9-CAE1CB55258B}" type="datetime1">
              <a:rPr lang="en-CA" smtClean="0"/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5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4D8-59F2-3745-9B0C-C3FB60D84222}" type="datetime1">
              <a:rPr lang="en-CA" smtClean="0"/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277E-47FA-6C4C-A1ED-687D0382D7AF}" type="datetime1">
              <a:rPr lang="en-CA" smtClean="0"/>
              <a:t>15-06-17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64BF-4149-A540-BCA0-F51BBB14A9ED}" type="datetime1">
              <a:rPr lang="en-CA" smtClean="0"/>
              <a:t>15-06-17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1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0EB8-28A5-1740-8B09-ED2BA52FB927}" type="datetime1">
              <a:rPr lang="en-CA" smtClean="0"/>
              <a:t>15-06-17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9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FCAC-5B35-5142-952C-3E75D9C68CF6}" type="datetime1">
              <a:rPr lang="en-CA" smtClean="0"/>
              <a:t>15-06-17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15E-9EA6-A545-96AD-710ED2918EDF}" type="datetime1">
              <a:rPr lang="en-CA" smtClean="0"/>
              <a:t>15-06-17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5DCF-6A4C-4440-AB8E-BC88279B13F5}" type="datetime1">
              <a:rPr lang="en-CA" smtClean="0"/>
              <a:t>15-06-17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5C4E3-932B-364C-98BE-216BDDA3AA5E}" type="datetime1">
              <a:rPr lang="en-CA" smtClean="0"/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conductor.org/packages/release/bioc/html/ALDEx2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High throughput sequencing datasets are ripe for </a:t>
            </a:r>
            <a:r>
              <a:rPr lang="en-US" sz="3200" dirty="0" err="1" smtClean="0"/>
              <a:t>mis-interpetation</a:t>
            </a:r>
            <a:r>
              <a:rPr lang="en-US" sz="3200" dirty="0" smtClean="0"/>
              <a:t>: or why most analyses to date could be wildly wrong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Greg Gloor, Andrew </a:t>
            </a:r>
            <a:r>
              <a:rPr lang="en-US" sz="1200" dirty="0" err="1" smtClean="0"/>
              <a:t>Fernandes</a:t>
            </a:r>
            <a:r>
              <a:rPr lang="en-US" sz="1200" dirty="0" smtClean="0"/>
              <a:t>, Jean </a:t>
            </a:r>
            <a:r>
              <a:rPr lang="en-US" sz="1200" dirty="0" err="1" smtClean="0"/>
              <a:t>Macklaim</a:t>
            </a:r>
            <a:r>
              <a:rPr lang="en-US" sz="1200" dirty="0" smtClean="0"/>
              <a:t>, </a:t>
            </a:r>
            <a:r>
              <a:rPr lang="en-US" sz="1200" dirty="0"/>
              <a:t>and Michael </a:t>
            </a:r>
            <a:r>
              <a:rPr lang="en-US" sz="1200" dirty="0" smtClean="0"/>
              <a:t>Vu</a:t>
            </a:r>
          </a:p>
          <a:p>
            <a:r>
              <a:rPr lang="en-US" sz="1200" dirty="0" smtClean="0"/>
              <a:t>The </a:t>
            </a:r>
            <a:r>
              <a:rPr lang="en-US" sz="1200" dirty="0"/>
              <a:t>University of Western Ontario, London, Canada; </a:t>
            </a:r>
            <a:r>
              <a:rPr lang="en-US" sz="1200" dirty="0" err="1"/>
              <a:t>ggloor@uwo.ca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Schulic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03" y="4207467"/>
            <a:ext cx="1582997" cy="1431333"/>
          </a:xfrm>
          <a:prstGeom prst="rect">
            <a:avLst/>
          </a:prstGeom>
        </p:spPr>
      </p:pic>
      <p:pic>
        <p:nvPicPr>
          <p:cNvPr id="7" name="Picture 6" descr="Wester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6716"/>
            <a:ext cx="1557386" cy="16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values are unstable</a:t>
            </a:r>
            <a:endParaRPr lang="en-US" dirty="0"/>
          </a:p>
        </p:txBody>
      </p:sp>
      <p:pic>
        <p:nvPicPr>
          <p:cNvPr id="8" name="Picture 7" descr="plot50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99" y="1563839"/>
            <a:ext cx="3499428" cy="2332952"/>
          </a:xfrm>
          <a:prstGeom prst="rect">
            <a:avLst/>
          </a:prstGeom>
        </p:spPr>
      </p:pic>
      <p:pic>
        <p:nvPicPr>
          <p:cNvPr id="9" name="Picture 8" descr="plot10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2" y="4079353"/>
            <a:ext cx="3511183" cy="2340789"/>
          </a:xfrm>
          <a:prstGeom prst="rect">
            <a:avLst/>
          </a:prstGeom>
        </p:spPr>
      </p:pic>
      <p:pic>
        <p:nvPicPr>
          <p:cNvPr id="11" name="Picture 10" descr="plot1000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99" y="4079353"/>
            <a:ext cx="3511184" cy="2340789"/>
          </a:xfrm>
          <a:prstGeom prst="rect">
            <a:avLst/>
          </a:prstGeom>
        </p:spPr>
      </p:pic>
      <p:pic>
        <p:nvPicPr>
          <p:cNvPr id="15" name="Content Placeholder 14" descr="plot1.jpe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232995" y="1563839"/>
            <a:ext cx="4242028" cy="2332952"/>
          </a:xfrm>
        </p:spPr>
      </p:pic>
      <p:sp>
        <p:nvSpPr>
          <p:cNvPr id="16" name="TextBox 15"/>
          <p:cNvSpPr txBox="1"/>
          <p:nvPr/>
        </p:nvSpPr>
        <p:spPr>
          <a:xfrm>
            <a:off x="1412604" y="1371465"/>
            <a:ext cx="139012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1 </a:t>
            </a:r>
            <a:r>
              <a:rPr lang="en-US" sz="1200" dirty="0" err="1" smtClean="0"/>
              <a:t>Dirichlet</a:t>
            </a:r>
            <a:r>
              <a:rPr lang="en-US" sz="1200" dirty="0" smtClean="0"/>
              <a:t> instance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313428" y="1371465"/>
            <a:ext cx="153118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 </a:t>
            </a:r>
            <a:r>
              <a:rPr lang="en-US" sz="1200" dirty="0" err="1" smtClean="0"/>
              <a:t>Dirichlet</a:t>
            </a:r>
            <a:r>
              <a:rPr lang="en-US" sz="1200" dirty="0" smtClean="0"/>
              <a:t> instances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188737" y="3889000"/>
            <a:ext cx="168507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1000 </a:t>
            </a:r>
            <a:r>
              <a:rPr lang="en-US" sz="1200" dirty="0" err="1" smtClean="0"/>
              <a:t>Dirichlet</a:t>
            </a:r>
            <a:r>
              <a:rPr lang="en-US" sz="1200" dirty="0" smtClean="0"/>
              <a:t> instances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00983" y="3891072"/>
            <a:ext cx="160813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 </a:t>
            </a:r>
            <a:r>
              <a:rPr lang="en-US" sz="1200" dirty="0" err="1" smtClean="0"/>
              <a:t>Dirichlet</a:t>
            </a:r>
            <a:r>
              <a:rPr lang="en-US" sz="1200" dirty="0" smtClean="0"/>
              <a:t> instances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538510" y="1248375"/>
            <a:ext cx="78331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BH &lt; 0.05</a:t>
            </a:r>
          </a:p>
          <a:p>
            <a:pPr algn="ctr"/>
            <a:r>
              <a:rPr lang="en-US" sz="1200" dirty="0" smtClean="0"/>
              <a:t>138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439334" y="1196095"/>
            <a:ext cx="78331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BH &lt; 0.05</a:t>
            </a:r>
          </a:p>
          <a:p>
            <a:pPr algn="ctr"/>
            <a:r>
              <a:rPr lang="en-US" sz="1200" dirty="0" smtClean="0"/>
              <a:t>77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439334" y="3740762"/>
            <a:ext cx="78331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BH &lt; 0.05</a:t>
            </a:r>
          </a:p>
          <a:p>
            <a:pPr algn="ctr"/>
            <a:r>
              <a:rPr lang="en-US" sz="1200" dirty="0" smtClean="0"/>
              <a:t>75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7798" y="3748459"/>
            <a:ext cx="78331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BH &lt; 0.05</a:t>
            </a:r>
          </a:p>
          <a:p>
            <a:pPr algn="ctr"/>
            <a:r>
              <a:rPr lang="en-US" sz="1200" dirty="0" smtClean="0"/>
              <a:t>78</a:t>
            </a:r>
            <a:endParaRPr lang="en-US" sz="1200" dirty="0"/>
          </a:p>
        </p:txBody>
      </p:sp>
      <p:sp>
        <p:nvSpPr>
          <p:cNvPr id="24" name="Left Arrow 23"/>
          <p:cNvSpPr/>
          <p:nvPr/>
        </p:nvSpPr>
        <p:spPr>
          <a:xfrm>
            <a:off x="8004293" y="1997322"/>
            <a:ext cx="186619" cy="27324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8004293" y="4451115"/>
            <a:ext cx="186619" cy="27324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4025375" y="2428352"/>
            <a:ext cx="186619" cy="27324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4025375" y="4520388"/>
            <a:ext cx="186619" cy="27324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0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variance-difference plot</a:t>
            </a:r>
            <a:endParaRPr lang="en-US" dirty="0"/>
          </a:p>
        </p:txBody>
      </p:sp>
      <p:pic>
        <p:nvPicPr>
          <p:cNvPr id="4" name="Content Placeholder 3" descr="all_tested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8314" r="593"/>
          <a:stretch/>
        </p:blipFill>
        <p:spPr>
          <a:xfrm>
            <a:off x="457200" y="1842804"/>
            <a:ext cx="4478304" cy="4149684"/>
          </a:xfrm>
        </p:spPr>
      </p:pic>
      <p:sp>
        <p:nvSpPr>
          <p:cNvPr id="6" name="TextBox 5"/>
          <p:cNvSpPr txBox="1"/>
          <p:nvPr/>
        </p:nvSpPr>
        <p:spPr>
          <a:xfrm>
            <a:off x="4822052" y="1986028"/>
            <a:ext cx="3990978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Plot </a:t>
            </a:r>
            <a:r>
              <a:rPr lang="en-US" dirty="0" smtClean="0"/>
              <a:t>of Within : Between group </a:t>
            </a:r>
            <a:r>
              <a:rPr lang="en-US" dirty="0" smtClean="0"/>
              <a:t>difference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Convenient way to summarize </a:t>
            </a:r>
            <a:r>
              <a:rPr lang="en-US" dirty="0" err="1" smtClean="0"/>
              <a:t>univarite</a:t>
            </a:r>
            <a:r>
              <a:rPr lang="en-US" dirty="0" smtClean="0"/>
              <a:t> differences in multivariate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axis - maximum variation </a:t>
            </a:r>
            <a:r>
              <a:rPr lang="en-US" dirty="0" smtClean="0"/>
              <a:t>within either group for each feature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Y axis – Difference between groups for each feature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Lines indicate effect size boundaries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D=1, 	V=2		E=0.5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D=1	V=0.5	E=2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D=2	V=2    	E=1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 the plot in sectors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Most 16S </a:t>
            </a:r>
            <a:r>
              <a:rPr lang="en-US" dirty="0" err="1" smtClean="0"/>
              <a:t>rRNA</a:t>
            </a:r>
            <a:r>
              <a:rPr lang="en-US" dirty="0" smtClean="0"/>
              <a:t> </a:t>
            </a:r>
            <a:r>
              <a:rPr lang="en-US" dirty="0" smtClean="0"/>
              <a:t>sequencing </a:t>
            </a:r>
            <a:r>
              <a:rPr lang="en-US" dirty="0" smtClean="0"/>
              <a:t>experiments have E&lt;1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8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High throughput sequencing datasets are distorted by sequencing</a:t>
            </a:r>
          </a:p>
          <a:p>
            <a:pPr lvl="1"/>
            <a:r>
              <a:rPr lang="en-US" sz="2000" dirty="0" smtClean="0"/>
              <a:t>Machine capacity imposes constant sum constraint</a:t>
            </a:r>
          </a:p>
          <a:p>
            <a:r>
              <a:rPr lang="en-US" sz="2400" dirty="0" smtClean="0"/>
              <a:t>High throughput sequencing datasets have significant variation</a:t>
            </a:r>
          </a:p>
          <a:p>
            <a:pPr lvl="1"/>
            <a:r>
              <a:rPr lang="en-US" sz="2000" dirty="0" smtClean="0"/>
              <a:t>Variation is proportionally more extreme at low count margins</a:t>
            </a:r>
          </a:p>
          <a:p>
            <a:r>
              <a:rPr lang="en-US" sz="2400" dirty="0" smtClean="0"/>
              <a:t>Modeling and accounting for this variation combined with placing data in the proper space reduces false positive identifications when conducting </a:t>
            </a:r>
            <a:r>
              <a:rPr lang="en-US" sz="2400" dirty="0" err="1" smtClean="0"/>
              <a:t>univariate</a:t>
            </a:r>
            <a:r>
              <a:rPr lang="en-US" sz="2400" dirty="0" smtClean="0"/>
              <a:t> tests</a:t>
            </a:r>
          </a:p>
          <a:p>
            <a:r>
              <a:rPr lang="en-US" sz="2400" dirty="0" smtClean="0"/>
              <a:t>The ALDEx2 approach is generalizable across experimental designs</a:t>
            </a:r>
          </a:p>
          <a:p>
            <a:pPr lvl="1"/>
            <a:r>
              <a:rPr lang="en-US" sz="2000" dirty="0" smtClean="0"/>
              <a:t>Applied to RNA-</a:t>
            </a:r>
            <a:r>
              <a:rPr lang="en-US" sz="2000" dirty="0" err="1" smtClean="0"/>
              <a:t>seq</a:t>
            </a:r>
            <a:r>
              <a:rPr lang="en-US" sz="2000" dirty="0" smtClean="0"/>
              <a:t>, 16S </a:t>
            </a:r>
            <a:r>
              <a:rPr lang="en-US" sz="2000" dirty="0" err="1" smtClean="0"/>
              <a:t>rRNA</a:t>
            </a:r>
            <a:r>
              <a:rPr lang="en-US" sz="2000" dirty="0" smtClean="0"/>
              <a:t> gene sequencing, </a:t>
            </a:r>
            <a:r>
              <a:rPr lang="en-US" sz="2000" smtClean="0"/>
              <a:t>selective growth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8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ALDEx2</a:t>
            </a:r>
          </a:p>
          <a:p>
            <a:pPr lvl="1"/>
            <a:r>
              <a:rPr lang="en-US" dirty="0">
                <a:hlinkClick r:id="rId2"/>
              </a:rPr>
              <a:t>http://bioconductor.org/packages/release/bioc/html/ALDEx2.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r>
              <a:rPr lang="en-US" dirty="0" smtClean="0"/>
              <a:t>Data and this </a:t>
            </a:r>
            <a:r>
              <a:rPr lang="en-US" dirty="0" err="1" smtClean="0"/>
              <a:t>pptx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ggloor</a:t>
            </a:r>
            <a:r>
              <a:rPr lang="en-US" dirty="0"/>
              <a:t>/compositions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3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 using the supplementary table from </a:t>
            </a:r>
            <a:r>
              <a:rPr lang="en-US" dirty="0" err="1"/>
              <a:t>Hsio</a:t>
            </a:r>
            <a:r>
              <a:rPr lang="en-US" dirty="0"/>
              <a:t> et al, 2013, Cell </a:t>
            </a:r>
            <a:r>
              <a:rPr lang="en-US" dirty="0" err="1"/>
              <a:t>Microbiota</a:t>
            </a:r>
            <a:r>
              <a:rPr lang="en-US" dirty="0"/>
              <a:t> Modulate Behavioral and Physiological Abnormalities Associated with Neurodevelopmental Disorders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getting ALDEx2: http://</a:t>
            </a:r>
            <a:r>
              <a:rPr lang="en-US" dirty="0" err="1"/>
              <a:t>www.microbiomejournal.com</a:t>
            </a:r>
            <a:r>
              <a:rPr lang="en-US" dirty="0"/>
              <a:t>/content/2/1/15</a:t>
            </a:r>
          </a:p>
          <a:p>
            <a:r>
              <a:rPr lang="en-US" dirty="0"/>
              <a:t># you need an R environment installed already</a:t>
            </a:r>
          </a:p>
          <a:p>
            <a:r>
              <a:rPr lang="en-US" dirty="0"/>
              <a:t># http://</a:t>
            </a:r>
            <a:r>
              <a:rPr lang="en-US" dirty="0" err="1"/>
              <a:t>cran.r-project.org</a:t>
            </a:r>
            <a:endParaRPr lang="en-US" dirty="0"/>
          </a:p>
          <a:p>
            <a:r>
              <a:rPr lang="en-US" dirty="0"/>
              <a:t>#</a:t>
            </a:r>
          </a:p>
          <a:p>
            <a:r>
              <a:rPr lang="en-US" dirty="0"/>
              <a:t># inside of R</a:t>
            </a:r>
          </a:p>
          <a:p>
            <a:r>
              <a:rPr lang="en-US" dirty="0"/>
              <a:t># source("http://</a:t>
            </a:r>
            <a:r>
              <a:rPr lang="en-US" dirty="0" err="1"/>
              <a:t>bioconductor.org</a:t>
            </a:r>
            <a:r>
              <a:rPr lang="en-US" dirty="0"/>
              <a:t>/</a:t>
            </a:r>
            <a:r>
              <a:rPr lang="en-US" dirty="0" err="1"/>
              <a:t>biocLite.R</a:t>
            </a:r>
            <a:r>
              <a:rPr lang="en-US" dirty="0"/>
              <a:t>")</a:t>
            </a:r>
          </a:p>
          <a:p>
            <a:r>
              <a:rPr lang="en-US" dirty="0"/>
              <a:t># </a:t>
            </a:r>
            <a:r>
              <a:rPr lang="en-US" dirty="0" err="1"/>
              <a:t>biocLite</a:t>
            </a:r>
            <a:r>
              <a:rPr lang="en-US" dirty="0"/>
              <a:t>("</a:t>
            </a:r>
            <a:r>
              <a:rPr lang="en-US" dirty="0" smtClean="0"/>
              <a:t>ALDEx2”)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 to read the OTU table</a:t>
            </a:r>
          </a:p>
          <a:p>
            <a:r>
              <a:rPr lang="en-US" dirty="0"/>
              <a:t>d &lt;- </a:t>
            </a:r>
            <a:r>
              <a:rPr lang="en-US" dirty="0" err="1"/>
              <a:t>read.table</a:t>
            </a:r>
            <a:r>
              <a:rPr lang="en-US" dirty="0"/>
              <a:t>("hsiao5.txt", header=T, </a:t>
            </a:r>
            <a:r>
              <a:rPr lang="en-US" dirty="0" err="1"/>
              <a:t>row.names</a:t>
            </a:r>
            <a:r>
              <a:rPr lang="en-US" dirty="0"/>
              <a:t>=1)</a:t>
            </a:r>
          </a:p>
          <a:p>
            <a:r>
              <a:rPr lang="en-US" dirty="0" err="1"/>
              <a:t>tax.d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("</a:t>
            </a:r>
            <a:r>
              <a:rPr lang="en-US" dirty="0" err="1"/>
              <a:t>tax.txt</a:t>
            </a:r>
            <a:r>
              <a:rPr lang="en-US" dirty="0"/>
              <a:t>", </a:t>
            </a:r>
            <a:r>
              <a:rPr lang="en-US" dirty="0" err="1"/>
              <a:t>row.names</a:t>
            </a:r>
            <a:r>
              <a:rPr lang="en-US" dirty="0"/>
              <a:t>=1, header=T, </a:t>
            </a:r>
            <a:r>
              <a:rPr lang="en-US" dirty="0" err="1"/>
              <a:t>sep</a:t>
            </a:r>
            <a:r>
              <a:rPr lang="en-US" dirty="0"/>
              <a:t>="\t")</a:t>
            </a:r>
          </a:p>
          <a:p>
            <a:endParaRPr lang="en-US" dirty="0"/>
          </a:p>
          <a:p>
            <a:r>
              <a:rPr lang="en-US" dirty="0"/>
              <a:t># if you use your own table</a:t>
            </a:r>
          </a:p>
          <a:p>
            <a:r>
              <a:rPr lang="en-US" dirty="0"/>
              <a:t>#      sample1 sample2 sample3 ...</a:t>
            </a:r>
          </a:p>
          <a:p>
            <a:r>
              <a:rPr lang="en-US" dirty="0"/>
              <a:t># otu1	0	10	3 ...</a:t>
            </a:r>
          </a:p>
          <a:p>
            <a:r>
              <a:rPr lang="en-US" dirty="0"/>
              <a:t># ...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06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library(ALDEx2)</a:t>
            </a:r>
          </a:p>
          <a:p>
            <a:endParaRPr lang="en-US" dirty="0"/>
          </a:p>
          <a:p>
            <a:r>
              <a:rPr lang="en-US" dirty="0"/>
              <a:t># set up the conditions for comparison</a:t>
            </a:r>
          </a:p>
          <a:p>
            <a:r>
              <a:rPr lang="en-US" dirty="0"/>
              <a:t># see the documentation for </a:t>
            </a:r>
            <a:r>
              <a:rPr lang="en-US" dirty="0" err="1" smtClean="0"/>
              <a:t>aldex.glm</a:t>
            </a:r>
            <a:r>
              <a:rPr lang="en-US" dirty="0" smtClean="0"/>
              <a:t> </a:t>
            </a:r>
            <a:r>
              <a:rPr lang="en-US" dirty="0"/>
              <a:t>when more than 2 conditions</a:t>
            </a:r>
          </a:p>
          <a:p>
            <a:r>
              <a:rPr lang="en-US" dirty="0" err="1"/>
              <a:t>conds</a:t>
            </a:r>
            <a:r>
              <a:rPr lang="en-US" dirty="0"/>
              <a:t> &lt;- c(rep("Bf", 10), rep("C", 10))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2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 generate technical replicates and perform the </a:t>
            </a:r>
            <a:r>
              <a:rPr lang="en-US" dirty="0" err="1"/>
              <a:t>clr</a:t>
            </a:r>
            <a:r>
              <a:rPr lang="en-US" dirty="0"/>
              <a:t> transformation</a:t>
            </a:r>
          </a:p>
          <a:p>
            <a:r>
              <a:rPr lang="en-US" dirty="0"/>
              <a:t>x &lt;- </a:t>
            </a:r>
            <a:r>
              <a:rPr lang="en-US" dirty="0" err="1"/>
              <a:t>aldex.clr</a:t>
            </a:r>
            <a:r>
              <a:rPr lang="en-US" dirty="0"/>
              <a:t>(d, </a:t>
            </a:r>
            <a:r>
              <a:rPr lang="en-US" dirty="0" err="1"/>
              <a:t>mc.samples</a:t>
            </a:r>
            <a:r>
              <a:rPr lang="en-US" dirty="0"/>
              <a:t>=128)</a:t>
            </a:r>
          </a:p>
          <a:p>
            <a:endParaRPr lang="en-US" dirty="0"/>
          </a:p>
          <a:p>
            <a:r>
              <a:rPr lang="en-US" dirty="0"/>
              <a:t># conduct the statistical tests and calculate FDR corrected values</a:t>
            </a:r>
          </a:p>
          <a:p>
            <a:r>
              <a:rPr lang="en-US" dirty="0"/>
              <a:t># data are medians of all </a:t>
            </a:r>
            <a:r>
              <a:rPr lang="en-US" dirty="0" err="1"/>
              <a:t>Dir</a:t>
            </a:r>
            <a:r>
              <a:rPr lang="en-US" dirty="0"/>
              <a:t> instances for each OTU</a:t>
            </a:r>
          </a:p>
          <a:p>
            <a:r>
              <a:rPr lang="en-US" dirty="0" err="1"/>
              <a:t>x.t</a:t>
            </a:r>
            <a:r>
              <a:rPr lang="en-US" dirty="0"/>
              <a:t> &lt;- </a:t>
            </a:r>
            <a:r>
              <a:rPr lang="en-US" dirty="0" err="1"/>
              <a:t>aldex.ttest</a:t>
            </a:r>
            <a:r>
              <a:rPr lang="en-US" dirty="0"/>
              <a:t>(x, </a:t>
            </a:r>
            <a:r>
              <a:rPr lang="en-US" dirty="0" err="1"/>
              <a:t>conds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calculate the effect sizes for plotting</a:t>
            </a:r>
          </a:p>
          <a:p>
            <a:r>
              <a:rPr lang="en-US" dirty="0" err="1"/>
              <a:t>x.e</a:t>
            </a:r>
            <a:r>
              <a:rPr lang="en-US" dirty="0"/>
              <a:t> &lt;- </a:t>
            </a:r>
            <a:r>
              <a:rPr lang="en-US" dirty="0" err="1"/>
              <a:t>aldex.effect</a:t>
            </a:r>
            <a:r>
              <a:rPr lang="en-US" dirty="0"/>
              <a:t>(x, </a:t>
            </a:r>
            <a:r>
              <a:rPr lang="en-US" dirty="0" err="1"/>
              <a:t>conds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merge into one data frame for plotting and examination</a:t>
            </a:r>
          </a:p>
          <a:p>
            <a:r>
              <a:rPr lang="en-US" dirty="0" err="1"/>
              <a:t>x.all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x.t</a:t>
            </a:r>
            <a:r>
              <a:rPr lang="en-US" dirty="0"/>
              <a:t>, </a:t>
            </a:r>
            <a:r>
              <a:rPr lang="en-US" dirty="0" err="1"/>
              <a:t>x.e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2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aldex.plot</a:t>
            </a:r>
            <a:r>
              <a:rPr lang="en-US" dirty="0"/>
              <a:t>(</a:t>
            </a:r>
            <a:r>
              <a:rPr lang="en-US" dirty="0" err="1"/>
              <a:t>x.all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67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# </a:t>
            </a:r>
            <a:r>
              <a:rPr lang="en-US" dirty="0" err="1"/>
              <a:t>x.all</a:t>
            </a:r>
            <a:r>
              <a:rPr lang="en-US" dirty="0"/>
              <a:t>["837",]</a:t>
            </a:r>
          </a:p>
          <a:p>
            <a:r>
              <a:rPr lang="en-US" dirty="0"/>
              <a:t>#         </a:t>
            </a:r>
            <a:r>
              <a:rPr lang="en-US" dirty="0" err="1"/>
              <a:t>we.ep</a:t>
            </a:r>
            <a:r>
              <a:rPr lang="en-US" dirty="0"/>
              <a:t>   </a:t>
            </a:r>
            <a:r>
              <a:rPr lang="en-US" dirty="0" err="1"/>
              <a:t>we.eBH</a:t>
            </a:r>
            <a:r>
              <a:rPr lang="en-US" dirty="0"/>
              <a:t>     </a:t>
            </a:r>
            <a:r>
              <a:rPr lang="en-US" dirty="0" err="1"/>
              <a:t>wi.ep</a:t>
            </a:r>
            <a:r>
              <a:rPr lang="en-US" dirty="0"/>
              <a:t>    </a:t>
            </a:r>
            <a:r>
              <a:rPr lang="en-US" dirty="0" err="1"/>
              <a:t>wi.eBH</a:t>
            </a:r>
            <a:r>
              <a:rPr lang="en-US" dirty="0"/>
              <a:t>   </a:t>
            </a:r>
            <a:r>
              <a:rPr lang="en-US" dirty="0" err="1"/>
              <a:t>rab.all</a:t>
            </a:r>
            <a:r>
              <a:rPr lang="en-US" dirty="0"/>
              <a:t> </a:t>
            </a:r>
            <a:r>
              <a:rPr lang="en-US" dirty="0" err="1"/>
              <a:t>rab.win.Bf</a:t>
            </a:r>
            <a:r>
              <a:rPr lang="en-US" dirty="0"/>
              <a:t> </a:t>
            </a:r>
            <a:r>
              <a:rPr lang="en-US" dirty="0" err="1"/>
              <a:t>rab.win.C</a:t>
            </a:r>
            <a:endParaRPr lang="en-US" dirty="0"/>
          </a:p>
          <a:p>
            <a:r>
              <a:rPr lang="en-US" dirty="0"/>
              <a:t># 837 0.2413492 0.868727 0.2079292 0.8175367 0.1999454 -0.7850205   1.13357</a:t>
            </a:r>
          </a:p>
          <a:p>
            <a:r>
              <a:rPr lang="en-US" dirty="0"/>
              <a:t>#     </a:t>
            </a:r>
            <a:r>
              <a:rPr lang="en-US" dirty="0" err="1"/>
              <a:t>diff.btw</a:t>
            </a:r>
            <a:r>
              <a:rPr lang="en-US" dirty="0"/>
              <a:t> </a:t>
            </a:r>
            <a:r>
              <a:rPr lang="en-US" dirty="0" err="1"/>
              <a:t>diff.win</a:t>
            </a:r>
            <a:r>
              <a:rPr lang="en-US" dirty="0"/>
              <a:t>    effect   overlap</a:t>
            </a:r>
          </a:p>
          <a:p>
            <a:r>
              <a:rPr lang="en-US" dirty="0"/>
              <a:t># 837 1.783828 3.631399 0.4353015 0.2843751</a:t>
            </a:r>
          </a:p>
          <a:p>
            <a:r>
              <a:rPr lang="en-US" dirty="0"/>
              <a:t># </a:t>
            </a:r>
          </a:p>
          <a:p>
            <a:r>
              <a:rPr lang="en-US" dirty="0"/>
              <a:t># </a:t>
            </a:r>
            <a:r>
              <a:rPr lang="en-US" dirty="0" err="1"/>
              <a:t>we.ep</a:t>
            </a:r>
            <a:r>
              <a:rPr lang="en-US" dirty="0"/>
              <a:t> - expected P value from a Welch's t-test  </a:t>
            </a:r>
          </a:p>
          <a:p>
            <a:r>
              <a:rPr lang="en-US" dirty="0"/>
              <a:t># </a:t>
            </a:r>
            <a:r>
              <a:rPr lang="en-US" dirty="0" err="1"/>
              <a:t>we.eBH</a:t>
            </a:r>
            <a:r>
              <a:rPr lang="en-US" dirty="0"/>
              <a:t> - expected </a:t>
            </a:r>
            <a:r>
              <a:rPr lang="en-US" dirty="0" err="1"/>
              <a:t>Benjamini</a:t>
            </a:r>
            <a:r>
              <a:rPr lang="en-US" dirty="0"/>
              <a:t>-Hochberg corrected P value</a:t>
            </a:r>
          </a:p>
          <a:p>
            <a:r>
              <a:rPr lang="en-US" dirty="0"/>
              <a:t># </a:t>
            </a:r>
            <a:r>
              <a:rPr lang="en-US" dirty="0" err="1"/>
              <a:t>wi.ep</a:t>
            </a:r>
            <a:r>
              <a:rPr lang="en-US" dirty="0"/>
              <a:t>, </a:t>
            </a:r>
            <a:r>
              <a:rPr lang="en-US" dirty="0" err="1"/>
              <a:t>wi.eBH</a:t>
            </a:r>
            <a:r>
              <a:rPr lang="en-US" dirty="0"/>
              <a:t> - same but using Wilcoxon rank test</a:t>
            </a:r>
          </a:p>
          <a:p>
            <a:r>
              <a:rPr lang="en-US" dirty="0"/>
              <a:t># </a:t>
            </a:r>
          </a:p>
          <a:p>
            <a:r>
              <a:rPr lang="en-US" dirty="0"/>
              <a:t># </a:t>
            </a:r>
            <a:r>
              <a:rPr lang="en-US" dirty="0" err="1"/>
              <a:t>rab.all</a:t>
            </a:r>
            <a:r>
              <a:rPr lang="en-US" dirty="0"/>
              <a:t>, </a:t>
            </a:r>
            <a:r>
              <a:rPr lang="en-US" dirty="0" err="1"/>
              <a:t>rab.win.Bf</a:t>
            </a:r>
            <a:r>
              <a:rPr lang="en-US" dirty="0"/>
              <a:t>, </a:t>
            </a:r>
            <a:r>
              <a:rPr lang="en-US" dirty="0" err="1"/>
              <a:t>rab.win.C</a:t>
            </a:r>
            <a:endParaRPr lang="en-US" dirty="0"/>
          </a:p>
          <a:p>
            <a:r>
              <a:rPr lang="en-US" dirty="0"/>
              <a:t># log-ratio abundances relative to the geometric median abundance across all samples, </a:t>
            </a:r>
          </a:p>
          <a:p>
            <a:r>
              <a:rPr lang="en-US" dirty="0"/>
              <a:t># within the Bf samples and within the C samples (see </a:t>
            </a:r>
            <a:r>
              <a:rPr lang="en-US" dirty="0" err="1"/>
              <a:t>conds</a:t>
            </a:r>
            <a:r>
              <a:rPr lang="en-US" dirty="0"/>
              <a:t>). These are log2 based ratios</a:t>
            </a:r>
          </a:p>
          <a:p>
            <a:r>
              <a:rPr lang="en-US" dirty="0"/>
              <a:t># so a value of -1 is 2-fold less abundant than the median, a value of 2 is 4-fold more</a:t>
            </a:r>
          </a:p>
          <a:p>
            <a:r>
              <a:rPr lang="en-US" dirty="0"/>
              <a:t># abundant than the median, and a value of 0 is equal to the median abundance </a:t>
            </a:r>
          </a:p>
          <a:p>
            <a:r>
              <a:rPr lang="en-US" dirty="0"/>
              <a:t># </a:t>
            </a:r>
          </a:p>
          <a:p>
            <a:r>
              <a:rPr lang="en-US" dirty="0"/>
              <a:t># </a:t>
            </a:r>
            <a:r>
              <a:rPr lang="en-US" dirty="0" err="1"/>
              <a:t>diff.btw</a:t>
            </a:r>
            <a:r>
              <a:rPr lang="en-US" dirty="0"/>
              <a:t> - the difference between the Bf and C values obtained by vector subtraction</a:t>
            </a:r>
          </a:p>
          <a:p>
            <a:r>
              <a:rPr lang="en-US" dirty="0"/>
              <a:t># </a:t>
            </a:r>
            <a:r>
              <a:rPr lang="en-US" dirty="0" err="1"/>
              <a:t>diff.win</a:t>
            </a:r>
            <a:r>
              <a:rPr lang="en-US" dirty="0"/>
              <a:t> - the maximum mean absolute difference within the Bf or C group</a:t>
            </a:r>
          </a:p>
          <a:p>
            <a:r>
              <a:rPr lang="en-US" dirty="0"/>
              <a:t># </a:t>
            </a:r>
          </a:p>
          <a:p>
            <a:r>
              <a:rPr lang="en-US" dirty="0"/>
              <a:t># effect - the ratio of the btw/win differences</a:t>
            </a:r>
          </a:p>
          <a:p>
            <a:r>
              <a:rPr lang="en-US" dirty="0"/>
              <a:t># </a:t>
            </a:r>
          </a:p>
          <a:p>
            <a:r>
              <a:rPr lang="en-US" dirty="0"/>
              <a:t># overlap - the proportion of the time that the Bf and C distributions overlap in the 128 instances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82621" y="9246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7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Sequencing data are compositional</a:t>
            </a:r>
          </a:p>
          <a:p>
            <a:pPr lvl="1"/>
            <a:r>
              <a:rPr lang="en-US" dirty="0" smtClean="0"/>
              <a:t>everything </a:t>
            </a:r>
            <a:r>
              <a:rPr lang="en-US" dirty="0"/>
              <a:t>correlates with </a:t>
            </a:r>
            <a:r>
              <a:rPr lang="en-US" dirty="0" smtClean="0"/>
              <a:t>everything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levels are confounded if the bacterial load (or the total amount of mRNA) differs between </a:t>
            </a:r>
            <a:r>
              <a:rPr lang="en-US" dirty="0" smtClean="0"/>
              <a:t>samples</a:t>
            </a:r>
            <a:endParaRPr lang="en-US" dirty="0"/>
          </a:p>
          <a:p>
            <a:pPr lvl="1"/>
            <a:r>
              <a:rPr lang="en-US" dirty="0" smtClean="0"/>
              <a:t>our </a:t>
            </a:r>
            <a:r>
              <a:rPr lang="en-US" dirty="0"/>
              <a:t>conclusions change when we include or exclude different sets of OTUs (genes</a:t>
            </a:r>
            <a:r>
              <a:rPr lang="en-US" dirty="0" smtClean="0"/>
              <a:t>)</a:t>
            </a:r>
          </a:p>
          <a:p>
            <a:pPr marL="457200" lvl="1" indent="0" algn="ctr">
              <a:buNone/>
            </a:pPr>
            <a:r>
              <a:rPr lang="en-US" sz="1400" dirty="0" smtClean="0"/>
              <a:t>(Pearson 1896 Proceedings </a:t>
            </a:r>
            <a:r>
              <a:rPr lang="en-US" sz="1400" dirty="0"/>
              <a:t>of the Royal Society of </a:t>
            </a:r>
            <a:r>
              <a:rPr lang="en-US" sz="1400" dirty="0" smtClean="0"/>
              <a:t>London 60, 489: </a:t>
            </a:r>
            <a:r>
              <a:rPr lang="en-US" sz="1400" dirty="0" err="1" smtClean="0"/>
              <a:t>Aitchison</a:t>
            </a:r>
            <a:r>
              <a:rPr lang="en-US" sz="1400" dirty="0" smtClean="0"/>
              <a:t> 1986 </a:t>
            </a:r>
            <a:r>
              <a:rPr lang="en-US" sz="1400" dirty="0"/>
              <a:t>The Statistical Analysis of Compositional </a:t>
            </a:r>
            <a:r>
              <a:rPr lang="en-US" sz="1400" dirty="0" smtClean="0"/>
              <a:t>Data: Lovell 2015 </a:t>
            </a:r>
            <a:r>
              <a:rPr lang="en-US" sz="1400" dirty="0" err="1"/>
              <a:t>PLoS</a:t>
            </a:r>
            <a:r>
              <a:rPr lang="en-US" sz="1400" dirty="0"/>
              <a:t> </a:t>
            </a:r>
            <a:r>
              <a:rPr lang="en-US" sz="1400" dirty="0" err="1"/>
              <a:t>Comput</a:t>
            </a:r>
            <a:r>
              <a:rPr lang="en-US" sz="1400" dirty="0"/>
              <a:t> </a:t>
            </a:r>
            <a:r>
              <a:rPr lang="en-US" sz="1400" dirty="0" smtClean="0"/>
              <a:t>Bio,11:</a:t>
            </a:r>
            <a:r>
              <a:rPr lang="en-US" sz="1400" dirty="0"/>
              <a:t>e1004075</a:t>
            </a:r>
            <a:r>
              <a:rPr lang="en-US" sz="1400" dirty="0" smtClean="0"/>
              <a:t> )</a:t>
            </a:r>
          </a:p>
          <a:p>
            <a:r>
              <a:rPr lang="en-US" dirty="0" smtClean="0"/>
              <a:t>Sequencing data are high-dimensional</a:t>
            </a:r>
          </a:p>
          <a:p>
            <a:pPr lvl="1"/>
            <a:r>
              <a:rPr lang="en-US" dirty="0" smtClean="0"/>
              <a:t>Therefore statistical analyses can be wildly optimistic</a:t>
            </a:r>
            <a:endParaRPr lang="en-US" dirty="0" smtClean="0"/>
          </a:p>
          <a:p>
            <a:r>
              <a:rPr lang="en-US" dirty="0" smtClean="0"/>
              <a:t>Sequencing data are sparse</a:t>
            </a:r>
          </a:p>
          <a:p>
            <a:pPr lvl="1"/>
            <a:r>
              <a:rPr lang="en-US" dirty="0" smtClean="0"/>
              <a:t>Therefore we need to estimate many of our values</a:t>
            </a:r>
          </a:p>
          <a:p>
            <a:r>
              <a:rPr lang="en-US" dirty="0" smtClean="0"/>
              <a:t>Most of us are unaware of the problems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1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oal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>
          <a:xfrm>
            <a:off x="457200" y="2297220"/>
            <a:ext cx="4197247" cy="23083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7071" y="1724328"/>
            <a:ext cx="34602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Given a set of data for two or more groups derived from high throughput sequencing, what are the </a:t>
            </a:r>
            <a:r>
              <a:rPr lang="en-US" dirty="0" err="1" smtClean="0"/>
              <a:t>univariate</a:t>
            </a:r>
            <a:r>
              <a:rPr lang="en-US" dirty="0" smtClean="0"/>
              <a:t> differences between the groups?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Samples can be RNA-</a:t>
            </a:r>
            <a:r>
              <a:rPr lang="en-US" dirty="0" err="1" smtClean="0"/>
              <a:t>seq</a:t>
            </a:r>
            <a:r>
              <a:rPr lang="en-US" dirty="0" smtClean="0"/>
              <a:t>, 16S </a:t>
            </a:r>
            <a:r>
              <a:rPr lang="en-US" dirty="0" err="1" smtClean="0"/>
              <a:t>rRNA</a:t>
            </a:r>
            <a:r>
              <a:rPr lang="en-US" dirty="0" smtClean="0"/>
              <a:t> gene abundances (</a:t>
            </a:r>
            <a:r>
              <a:rPr lang="en-US" dirty="0" err="1" smtClean="0"/>
              <a:t>microbiome</a:t>
            </a:r>
            <a:r>
              <a:rPr lang="en-US" dirty="0" smtClean="0"/>
              <a:t>), </a:t>
            </a:r>
            <a:r>
              <a:rPr lang="en-US" dirty="0" err="1" smtClean="0"/>
              <a:t>ChIP-seq</a:t>
            </a:r>
            <a:r>
              <a:rPr lang="en-US" dirty="0" smtClean="0"/>
              <a:t>, selections …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Features can be gene sets, OTU sequences, genomic regions, allele abundances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2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data come from?</a:t>
            </a:r>
            <a:endParaRPr lang="en-US" dirty="0"/>
          </a:p>
        </p:txBody>
      </p:sp>
      <p:pic>
        <p:nvPicPr>
          <p:cNvPr id="4" name="Content Placeholder 3" descr="fig_1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" r="1833" b="30506"/>
          <a:stretch/>
        </p:blipFill>
        <p:spPr>
          <a:xfrm>
            <a:off x="457200" y="1417638"/>
            <a:ext cx="5219959" cy="3740001"/>
          </a:xfrm>
        </p:spPr>
      </p:pic>
      <p:sp>
        <p:nvSpPr>
          <p:cNvPr id="6" name="TextBox 5"/>
          <p:cNvSpPr txBox="1"/>
          <p:nvPr/>
        </p:nvSpPr>
        <p:spPr>
          <a:xfrm>
            <a:off x="5438896" y="1741319"/>
            <a:ext cx="34602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start with random DNA or RNA fragments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take a random sample and make a library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random sample of the library is sequenced and mapped to genomes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generates a table of counts per feature (part) in each sample (observation)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Very sparse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Many 0 values in one group but not the other – these have information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sequence data are variable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1042" y="2031631"/>
            <a:ext cx="30666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features from same samples from the same library</a:t>
            </a:r>
          </a:p>
          <a:p>
            <a:endParaRPr lang="en-US" dirty="0"/>
          </a:p>
          <a:p>
            <a:r>
              <a:rPr lang="en-US" dirty="0" smtClean="0"/>
              <a:t>Sequenced on different lanes</a:t>
            </a:r>
          </a:p>
          <a:p>
            <a:endParaRPr lang="en-US" dirty="0"/>
          </a:p>
          <a:p>
            <a:r>
              <a:rPr lang="en-US" dirty="0" smtClean="0"/>
              <a:t>We should get comparable answers regardless of when, where, how we sequence</a:t>
            </a:r>
          </a:p>
          <a:p>
            <a:endParaRPr lang="en-US" dirty="0"/>
          </a:p>
          <a:p>
            <a:r>
              <a:rPr lang="en-US" dirty="0" smtClean="0"/>
              <a:t>We can estimate the variability by sampling </a:t>
            </a:r>
            <a:r>
              <a:rPr lang="en-US" dirty="0" err="1" smtClean="0"/>
              <a:t>Dirichlet</a:t>
            </a:r>
            <a:r>
              <a:rPr lang="en-US" dirty="0" smtClean="0"/>
              <a:t> instances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83" y="1829871"/>
            <a:ext cx="1206500" cy="170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516" y="3659862"/>
            <a:ext cx="1241028" cy="1736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255" y="3652165"/>
            <a:ext cx="1241028" cy="1736136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1024" r="1623"/>
          <a:stretch/>
        </p:blipFill>
        <p:spPr>
          <a:xfrm>
            <a:off x="1162516" y="1899492"/>
            <a:ext cx="1108948" cy="1616785"/>
          </a:xfrm>
        </p:spPr>
      </p:pic>
      <p:sp>
        <p:nvSpPr>
          <p:cNvPr id="14" name="TextBox 13"/>
          <p:cNvSpPr txBox="1"/>
          <p:nvPr/>
        </p:nvSpPr>
        <p:spPr>
          <a:xfrm>
            <a:off x="1323483" y="1791386"/>
            <a:ext cx="7873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Count = 2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107282" y="1795536"/>
            <a:ext cx="86433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Count = 32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522919" y="3531671"/>
            <a:ext cx="1846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762283" y="3545571"/>
            <a:ext cx="1846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469037" y="5404721"/>
            <a:ext cx="7847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Observed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253639" y="5395998"/>
            <a:ext cx="7847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Observed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97923" y="4386155"/>
            <a:ext cx="125219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Dirichlet</a:t>
            </a:r>
            <a:r>
              <a:rPr lang="en-US" sz="1200" dirty="0" smtClean="0"/>
              <a:t> inferred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024250" y="6022940"/>
            <a:ext cx="2286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Marioni</a:t>
            </a:r>
            <a:r>
              <a:rPr lang="en-US" sz="1200" dirty="0" smtClean="0"/>
              <a:t> et </a:t>
            </a:r>
            <a:r>
              <a:rPr lang="en-US" sz="1200" dirty="0"/>
              <a:t>al, </a:t>
            </a:r>
            <a:r>
              <a:rPr lang="en-US" sz="1200" dirty="0" smtClean="0"/>
              <a:t>Genome Res 2008)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038" y="4042200"/>
            <a:ext cx="27058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 in the tube</a:t>
            </a:r>
          </a:p>
          <a:p>
            <a:endParaRPr lang="en-US" dirty="0" smtClean="0"/>
          </a:p>
          <a:p>
            <a:r>
              <a:rPr lang="en-US" sz="1400" dirty="0" smtClean="0"/>
              <a:t>x =[x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],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s</a:t>
            </a:r>
            <a:r>
              <a:rPr lang="en-US" sz="1400" dirty="0" smtClean="0"/>
              <a:t>=x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2</a:t>
            </a:r>
            <a:r>
              <a:rPr lang="en-US" sz="1400" baseline="30000" dirty="0" smtClean="0"/>
              <a:t>λs</a:t>
            </a:r>
            <a:r>
              <a:rPr lang="en-US" sz="1400" dirty="0" smtClean="0"/>
              <a:t>, </a:t>
            </a:r>
            <a:r>
              <a:rPr lang="en-US" sz="1400" dirty="0" err="1" smtClean="0"/>
              <a:t>λ</a:t>
            </a:r>
            <a:r>
              <a:rPr lang="en-US" sz="1400" dirty="0" smtClean="0"/>
              <a:t>=[1,0 … 0]</a:t>
            </a:r>
          </a:p>
          <a:p>
            <a:endParaRPr lang="en-US" sz="1400" dirty="0"/>
          </a:p>
          <a:p>
            <a:r>
              <a:rPr lang="en-US" sz="1400" dirty="0" smtClean="0"/>
              <a:t>Model similar to our test dataset where 1600 variants, ~60 of which have </a:t>
            </a:r>
            <a:r>
              <a:rPr lang="en-US" sz="1400" dirty="0" err="1" smtClean="0"/>
              <a:t>λ</a:t>
            </a:r>
            <a:r>
              <a:rPr lang="en-US" sz="1400" dirty="0" smtClean="0"/>
              <a:t> &gt; 0 </a:t>
            </a:r>
          </a:p>
          <a:p>
            <a:endParaRPr lang="en-US" sz="1400" dirty="0"/>
          </a:p>
          <a:p>
            <a:r>
              <a:rPr lang="en-US" sz="1000" dirty="0" smtClean="0"/>
              <a:t>(</a:t>
            </a:r>
            <a:r>
              <a:rPr lang="en-US" sz="1000" dirty="0" err="1" smtClean="0"/>
              <a:t>McMurrough</a:t>
            </a:r>
            <a:r>
              <a:rPr lang="en-US" sz="1000" dirty="0" smtClean="0"/>
              <a:t> et al, PNAS 2014)</a:t>
            </a:r>
          </a:p>
        </p:txBody>
      </p:sp>
      <p:pic>
        <p:nvPicPr>
          <p:cNvPr id="5" name="Content Placeholder 4" descr="input-clr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 b="3914"/>
          <a:stretch/>
        </p:blipFill>
        <p:spPr>
          <a:xfrm>
            <a:off x="732271" y="1600200"/>
            <a:ext cx="8229600" cy="2438693"/>
          </a:xfrm>
        </p:spPr>
      </p:pic>
      <p:sp>
        <p:nvSpPr>
          <p:cNvPr id="7" name="Rectangle 6"/>
          <p:cNvSpPr/>
          <p:nvPr/>
        </p:nvSpPr>
        <p:spPr>
          <a:xfrm>
            <a:off x="3733512" y="1600199"/>
            <a:ext cx="5032124" cy="24386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get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038" y="4042200"/>
            <a:ext cx="2705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 in the tube</a:t>
            </a:r>
          </a:p>
          <a:p>
            <a:endParaRPr lang="en-US" dirty="0" smtClean="0"/>
          </a:p>
          <a:p>
            <a:r>
              <a:rPr lang="en-US" sz="1400" dirty="0" smtClean="0"/>
              <a:t>x =[x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],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s</a:t>
            </a:r>
            <a:r>
              <a:rPr lang="en-US" sz="1400" dirty="0" smtClean="0"/>
              <a:t>=x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2</a:t>
            </a:r>
            <a:r>
              <a:rPr lang="en-US" sz="1400" baseline="30000" dirty="0" smtClean="0"/>
              <a:t>λs</a:t>
            </a:r>
            <a:r>
              <a:rPr lang="en-US" sz="1400" dirty="0" smtClean="0"/>
              <a:t>, </a:t>
            </a:r>
            <a:r>
              <a:rPr lang="en-US" sz="1400" dirty="0" err="1" smtClean="0"/>
              <a:t>λ</a:t>
            </a:r>
            <a:r>
              <a:rPr lang="en-US" sz="1400" dirty="0" smtClean="0"/>
              <a:t>=[1,0 … 0]</a:t>
            </a:r>
          </a:p>
        </p:txBody>
      </p:sp>
      <p:pic>
        <p:nvPicPr>
          <p:cNvPr id="5" name="Content Placeholder 4" descr="input-clr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 b="3914"/>
          <a:stretch/>
        </p:blipFill>
        <p:spPr>
          <a:xfrm>
            <a:off x="732271" y="1600200"/>
            <a:ext cx="8229600" cy="2438693"/>
          </a:xfrm>
        </p:spPr>
      </p:pic>
      <p:sp>
        <p:nvSpPr>
          <p:cNvPr id="7" name="Rectangle 6"/>
          <p:cNvSpPr/>
          <p:nvPr/>
        </p:nvSpPr>
        <p:spPr>
          <a:xfrm>
            <a:off x="6101571" y="1600199"/>
            <a:ext cx="2664066" cy="24386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3511" y="4038893"/>
            <a:ext cx="251128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Sequencing machine returns a random sample with fixed sum</a:t>
            </a:r>
          </a:p>
          <a:p>
            <a:endParaRPr lang="en-US" dirty="0" smtClean="0"/>
          </a:p>
          <a:p>
            <a:r>
              <a:rPr lang="en-US" sz="1400" dirty="0"/>
              <a:t>p</a:t>
            </a:r>
            <a:r>
              <a:rPr lang="en-US" sz="1400" dirty="0" smtClean="0"/>
              <a:t> =[p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,p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 ~ </a:t>
            </a:r>
            <a:r>
              <a:rPr lang="en-US" sz="1400" dirty="0" err="1" smtClean="0"/>
              <a:t>Dir</a:t>
            </a:r>
            <a:r>
              <a:rPr lang="en-US" sz="1400" dirty="0" smtClean="0"/>
              <a:t>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0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038" y="4042200"/>
            <a:ext cx="2705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 in the tube</a:t>
            </a:r>
          </a:p>
          <a:p>
            <a:endParaRPr lang="en-US" dirty="0" smtClean="0"/>
          </a:p>
          <a:p>
            <a:r>
              <a:rPr lang="en-US" sz="1400" dirty="0" smtClean="0"/>
              <a:t>x =[x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],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s</a:t>
            </a:r>
            <a:r>
              <a:rPr lang="en-US" sz="1400" dirty="0" smtClean="0"/>
              <a:t>=x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2</a:t>
            </a:r>
            <a:r>
              <a:rPr lang="en-US" sz="1400" baseline="30000" dirty="0" smtClean="0"/>
              <a:t>λs</a:t>
            </a:r>
            <a:r>
              <a:rPr lang="en-US" sz="1400" dirty="0" smtClean="0"/>
              <a:t>, </a:t>
            </a:r>
            <a:r>
              <a:rPr lang="en-US" sz="1400" dirty="0" err="1" smtClean="0"/>
              <a:t>λ</a:t>
            </a:r>
            <a:r>
              <a:rPr lang="en-US" sz="1400" dirty="0" smtClean="0"/>
              <a:t>=[1,0 … 0]</a:t>
            </a:r>
          </a:p>
        </p:txBody>
      </p:sp>
      <p:pic>
        <p:nvPicPr>
          <p:cNvPr id="5" name="Content Placeholder 4" descr="input-clr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 b="3914"/>
          <a:stretch/>
        </p:blipFill>
        <p:spPr>
          <a:xfrm>
            <a:off x="732271" y="1600200"/>
            <a:ext cx="8229600" cy="2438693"/>
          </a:xfrm>
        </p:spPr>
      </p:pic>
      <p:sp>
        <p:nvSpPr>
          <p:cNvPr id="8" name="TextBox 7"/>
          <p:cNvSpPr txBox="1"/>
          <p:nvPr/>
        </p:nvSpPr>
        <p:spPr>
          <a:xfrm>
            <a:off x="3733511" y="4038893"/>
            <a:ext cx="251128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returns a random multinomial sample</a:t>
            </a:r>
          </a:p>
          <a:p>
            <a:endParaRPr lang="en-US" dirty="0" smtClean="0"/>
          </a:p>
          <a:p>
            <a:r>
              <a:rPr lang="en-US" sz="1400" dirty="0"/>
              <a:t>p</a:t>
            </a:r>
            <a:r>
              <a:rPr lang="en-US" sz="1400" dirty="0" smtClean="0"/>
              <a:t> =[p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,p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 ~ </a:t>
            </a:r>
            <a:r>
              <a:rPr lang="en-US" sz="1400" dirty="0" err="1" smtClean="0"/>
              <a:t>Dir</a:t>
            </a:r>
            <a:r>
              <a:rPr lang="en-US" sz="1400" dirty="0" smtClean="0"/>
              <a:t>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2388" y="1603505"/>
            <a:ext cx="2590084" cy="38511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0583" y="4042200"/>
            <a:ext cx="25112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clr</a:t>
            </a:r>
            <a:r>
              <a:rPr lang="en-US" dirty="0" smtClean="0"/>
              <a:t> transformation of the proportion or the </a:t>
            </a:r>
            <a:r>
              <a:rPr lang="en-US" dirty="0" err="1" smtClean="0"/>
              <a:t>Dir</a:t>
            </a:r>
            <a:r>
              <a:rPr lang="en-US" dirty="0" smtClean="0"/>
              <a:t> reconstitutes the shape with estimation error </a:t>
            </a:r>
            <a:endParaRPr lang="en-US" dirty="0" smtClean="0"/>
          </a:p>
          <a:p>
            <a:endParaRPr lang="en-US" sz="1400" dirty="0"/>
          </a:p>
          <a:p>
            <a:r>
              <a:rPr lang="en-US" sz="1400" dirty="0" err="1" smtClean="0"/>
              <a:t>clr</a:t>
            </a:r>
            <a:r>
              <a:rPr lang="en-US" sz="1400" dirty="0" smtClean="0"/>
              <a:t>(x) = log2(x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/</a:t>
            </a:r>
            <a:r>
              <a:rPr lang="en-US" sz="1400" dirty="0" err="1" smtClean="0"/>
              <a:t>gx</a:t>
            </a:r>
            <a:r>
              <a:rPr lang="en-US" sz="1400" dirty="0" smtClean="0"/>
              <a:t>), log2(x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/</a:t>
            </a:r>
            <a:r>
              <a:rPr lang="en-US" sz="1400" dirty="0" err="1" smtClean="0"/>
              <a:t>gx</a:t>
            </a:r>
            <a:r>
              <a:rPr lang="en-US" sz="1400" dirty="0" smtClean="0"/>
              <a:t>) … log2(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/</a:t>
            </a:r>
            <a:r>
              <a:rPr lang="en-US" sz="1400" dirty="0" err="1" smtClean="0"/>
              <a:t>gx</a:t>
            </a:r>
            <a:r>
              <a:rPr lang="en-US" sz="1400" smtClean="0"/>
              <a:t>)]</a:t>
            </a:r>
          </a:p>
          <a:p>
            <a:endParaRPr lang="en-US" sz="1400" dirty="0" smtClean="0"/>
          </a:p>
          <a:p>
            <a:r>
              <a:rPr lang="en-US" sz="1400" dirty="0" smtClean="0"/>
              <a:t>Where </a:t>
            </a:r>
            <a:r>
              <a:rPr lang="en-US" sz="1400" dirty="0" err="1" smtClean="0"/>
              <a:t>gx</a:t>
            </a:r>
            <a:r>
              <a:rPr lang="en-US" sz="1400" dirty="0" smtClean="0"/>
              <a:t> is the geometric mean of vector x</a:t>
            </a:r>
            <a:endParaRPr lang="en-US" sz="1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test values not affected by random </a:t>
            </a:r>
            <a:r>
              <a:rPr lang="en-US" dirty="0" smtClean="0"/>
              <a:t>sampling in the correc</a:t>
            </a:r>
            <a:r>
              <a:rPr lang="en-US" dirty="0" smtClean="0"/>
              <a:t>t space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12" r="-1512"/>
          <a:stretch>
            <a:fillRect/>
          </a:stretch>
        </p:blipFill>
        <p:spPr>
          <a:xfrm>
            <a:off x="457200" y="2181225"/>
            <a:ext cx="4537075" cy="2495550"/>
          </a:xfrm>
        </p:spPr>
      </p:pic>
      <p:sp>
        <p:nvSpPr>
          <p:cNvPr id="8" name="TextBox 7"/>
          <p:cNvSpPr txBox="1"/>
          <p:nvPr/>
        </p:nvSpPr>
        <p:spPr>
          <a:xfrm>
            <a:off x="5302249" y="1871820"/>
            <a:ext cx="3384551" cy="400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ALDEx2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Generate </a:t>
            </a:r>
            <a:r>
              <a:rPr lang="en-US" dirty="0" smtClean="0"/>
              <a:t>posterior estimates of the data consistent with the observed data and the chosen  prior(s)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err="1" smtClean="0"/>
              <a:t>Dirichlet</a:t>
            </a:r>
            <a:r>
              <a:rPr lang="en-US" sz="1400" dirty="0" smtClean="0"/>
              <a:t> instances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clr</a:t>
            </a:r>
            <a:r>
              <a:rPr lang="en-US" dirty="0" smtClean="0"/>
              <a:t> transform instances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Calculate </a:t>
            </a:r>
            <a:r>
              <a:rPr lang="en-US" dirty="0" err="1" smtClean="0"/>
              <a:t>univariate</a:t>
            </a:r>
            <a:r>
              <a:rPr lang="en-US" dirty="0" smtClean="0"/>
              <a:t> test values on each instance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Correct for FDR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Report the expected value of each test across instances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345" y="5288140"/>
            <a:ext cx="30421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Fernandes</a:t>
            </a:r>
            <a:r>
              <a:rPr lang="en-US" sz="1000" dirty="0" smtClean="0"/>
              <a:t> </a:t>
            </a:r>
            <a:r>
              <a:rPr lang="en-US" sz="1000" dirty="0" err="1" smtClean="0"/>
              <a:t>PLoS</a:t>
            </a:r>
            <a:r>
              <a:rPr lang="en-US" sz="1000" dirty="0" smtClean="0"/>
              <a:t> One 2013</a:t>
            </a:r>
          </a:p>
          <a:p>
            <a:r>
              <a:rPr lang="en-US" sz="1000" dirty="0" err="1" smtClean="0"/>
              <a:t>Macklaim</a:t>
            </a:r>
            <a:r>
              <a:rPr lang="en-US" sz="1000" dirty="0" smtClean="0"/>
              <a:t> </a:t>
            </a:r>
            <a:r>
              <a:rPr lang="en-US" sz="1000" dirty="0" err="1" smtClean="0"/>
              <a:t>Microbiome</a:t>
            </a:r>
            <a:r>
              <a:rPr lang="en-US" sz="1000" dirty="0" smtClean="0"/>
              <a:t> 2013</a:t>
            </a:r>
          </a:p>
          <a:p>
            <a:r>
              <a:rPr lang="en-US" sz="1000" dirty="0" err="1" smtClean="0"/>
              <a:t>Fernandes</a:t>
            </a:r>
            <a:r>
              <a:rPr lang="en-US" sz="1000" dirty="0" smtClean="0"/>
              <a:t> </a:t>
            </a:r>
            <a:r>
              <a:rPr lang="en-US" sz="1000" dirty="0" err="1" smtClean="0"/>
              <a:t>Microbiome</a:t>
            </a:r>
            <a:r>
              <a:rPr lang="en-US" sz="1000" dirty="0" smtClean="0"/>
              <a:t> 2014</a:t>
            </a:r>
          </a:p>
          <a:p>
            <a:r>
              <a:rPr lang="en-US" sz="1000" dirty="0" err="1" smtClean="0"/>
              <a:t>McMurrough</a:t>
            </a:r>
            <a:r>
              <a:rPr lang="en-US" sz="1000" dirty="0" smtClean="0"/>
              <a:t> PNAS 2014</a:t>
            </a:r>
          </a:p>
          <a:p>
            <a:r>
              <a:rPr lang="en-US" sz="1000" dirty="0" err="1" smtClean="0"/>
              <a:t>Goneau</a:t>
            </a:r>
            <a:r>
              <a:rPr lang="en-US" sz="1000" dirty="0" smtClean="0"/>
              <a:t> </a:t>
            </a:r>
            <a:r>
              <a:rPr lang="en-US" sz="1000" dirty="0" err="1" smtClean="0"/>
              <a:t>mBio</a:t>
            </a:r>
            <a:r>
              <a:rPr lang="en-US" sz="1000" dirty="0" smtClean="0"/>
              <a:t> 2015</a:t>
            </a:r>
          </a:p>
          <a:p>
            <a:r>
              <a:rPr lang="en-US" sz="1000" dirty="0" smtClean="0"/>
              <a:t>McMillan under review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832485" y="1908981"/>
            <a:ext cx="173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EBD0FE"/>
                </a:solidFill>
              </a:rPr>
              <a:t>Group 1    </a:t>
            </a:r>
            <a:r>
              <a:rPr lang="en-US" sz="1600" b="1" dirty="0" smtClean="0">
                <a:solidFill>
                  <a:srgbClr val="B0FEFE"/>
                </a:solidFill>
              </a:rPr>
              <a:t>Group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4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14369</TotalTime>
  <Words>1476</Words>
  <Application>Microsoft Macintosh PowerPoint</Application>
  <PresentationFormat>On-screen Show (4:3)</PresentationFormat>
  <Paragraphs>243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High throughput sequencing datasets are ripe for mis-interpetation: or why most analyses to date could be wildly wrong</vt:lpstr>
      <vt:lpstr>We have problems</vt:lpstr>
      <vt:lpstr>The goal</vt:lpstr>
      <vt:lpstr>Where does data come from?</vt:lpstr>
      <vt:lpstr>Real sequence data are variable</vt:lpstr>
      <vt:lpstr>What we have …</vt:lpstr>
      <vt:lpstr>What we get …</vt:lpstr>
      <vt:lpstr>What we use</vt:lpstr>
      <vt:lpstr>Find test values not affected by random sampling in the correct space</vt:lpstr>
      <vt:lpstr>P values are unstable</vt:lpstr>
      <vt:lpstr>The variance-difference plot</vt:lpstr>
      <vt:lpstr>Conclusions</vt:lpstr>
      <vt:lpstr>Sources </vt:lpstr>
      <vt:lpstr>Analysis 1</vt:lpstr>
      <vt:lpstr>Analysis 2</vt:lpstr>
      <vt:lpstr>Analysis 3</vt:lpstr>
      <vt:lpstr>Analysis 4</vt:lpstr>
      <vt:lpstr>Analysis 5</vt:lpstr>
      <vt:lpstr>Analysis 5</vt:lpstr>
    </vt:vector>
  </TitlesOfParts>
  <Company>UWO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Compositional uncertainty in high-throughput sequencing data analysis should not be ignored  </dc:title>
  <dc:creator>Greg Gloor</dc:creator>
  <cp:lastModifiedBy>Greg Gloor</cp:lastModifiedBy>
  <cp:revision>61</cp:revision>
  <dcterms:created xsi:type="dcterms:W3CDTF">2015-05-21T15:20:22Z</dcterms:created>
  <dcterms:modified xsi:type="dcterms:W3CDTF">2015-06-17T19:04:17Z</dcterms:modified>
</cp:coreProperties>
</file>