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58" r:id="rId4"/>
    <p:sldId id="264" r:id="rId5"/>
    <p:sldId id="262" r:id="rId6"/>
    <p:sldId id="259" r:id="rId7"/>
    <p:sldId id="260" r:id="rId8"/>
    <p:sldId id="261" r:id="rId9"/>
    <p:sldId id="265" r:id="rId10"/>
    <p:sldId id="266" r:id="rId11"/>
    <p:sldId id="267" r:id="rId12"/>
    <p:sldId id="271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FEFE"/>
    <a:srgbClr val="EBD0FE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12" autoAdjust="0"/>
  </p:normalViewPr>
  <p:slideViewPr>
    <p:cSldViewPr snapToGrid="0" snapToObjects="1">
      <p:cViewPr>
        <p:scale>
          <a:sx n="103" d="100"/>
          <a:sy n="103" d="100"/>
        </p:scale>
        <p:origin x="-1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08724-8AEE-D949-9A13-43D1317417AC}" type="datetimeFigureOut">
              <a:rPr lang="en-US" smtClean="0"/>
              <a:t>15-06-17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20FA3-9898-AD42-B123-79CC80E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1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5040-EE9F-124C-AF68-168533E31DB3}" type="datetimeFigureOut">
              <a:rPr lang="en-US" smtClean="0"/>
              <a:t>15-06-17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9768-2E6B-C24C-B30C-4F9A3851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96D-847A-F34D-9442-3736EBDD14F7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B3DE-74FD-6444-8FC1-88AE2B8595FE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C89-2E20-E44A-A049-F94AA0C3A711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FF8-9448-DD40-AFC9-CAE1CB55258B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4D8-59F2-3745-9B0C-C3FB60D84222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277E-47FA-6C4C-A1ED-687D0382D7AF}" type="datetime1">
              <a:rPr lang="en-CA" smtClean="0"/>
              <a:t>15-06-17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64BF-4149-A540-BCA0-F51BBB14A9ED}" type="datetime1">
              <a:rPr lang="en-CA" smtClean="0"/>
              <a:t>15-06-17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0EB8-28A5-1740-8B09-ED2BA52FB927}" type="datetime1">
              <a:rPr lang="en-CA" smtClean="0"/>
              <a:t>15-06-17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FCAC-5B35-5142-952C-3E75D9C68CF6}" type="datetime1">
              <a:rPr lang="en-CA" smtClean="0"/>
              <a:t>15-06-17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15E-9EA6-A545-96AD-710ED2918EDF}" type="datetime1">
              <a:rPr lang="en-CA" smtClean="0"/>
              <a:t>15-06-17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5DCF-6A4C-4440-AB8E-BC88279B13F5}" type="datetime1">
              <a:rPr lang="en-CA" smtClean="0"/>
              <a:t>15-06-17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C4E3-932B-364C-98BE-216BDDA3AA5E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conductor.org/packages/release/bioc/html/ALDEx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High throughput sequencing datasets are ripe for </a:t>
            </a:r>
            <a:r>
              <a:rPr lang="en-US" sz="3200" dirty="0" err="1" smtClean="0"/>
              <a:t>mis-interpetation</a:t>
            </a:r>
            <a:r>
              <a:rPr lang="en-US" sz="3200" dirty="0" smtClean="0"/>
              <a:t>: or why most analyses to date could be wildly wrong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Greg Gloor, Andrew </a:t>
            </a:r>
            <a:r>
              <a:rPr lang="en-US" sz="1200" dirty="0" err="1" smtClean="0"/>
              <a:t>Fernandes</a:t>
            </a:r>
            <a:r>
              <a:rPr lang="en-US" sz="1200" dirty="0" smtClean="0"/>
              <a:t>, Jean </a:t>
            </a:r>
            <a:r>
              <a:rPr lang="en-US" sz="1200" dirty="0" err="1" smtClean="0"/>
              <a:t>Macklaim</a:t>
            </a:r>
            <a:r>
              <a:rPr lang="en-US" sz="1200" dirty="0" smtClean="0"/>
              <a:t>, </a:t>
            </a:r>
            <a:r>
              <a:rPr lang="en-US" sz="1200" dirty="0"/>
              <a:t>and Michael </a:t>
            </a:r>
            <a:r>
              <a:rPr lang="en-US" sz="1200" dirty="0" smtClean="0"/>
              <a:t>Vu</a:t>
            </a:r>
          </a:p>
          <a:p>
            <a:r>
              <a:rPr lang="en-US" sz="1200" dirty="0" smtClean="0"/>
              <a:t>The </a:t>
            </a:r>
            <a:r>
              <a:rPr lang="en-US" sz="1200" dirty="0"/>
              <a:t>University of Western Ontario, London, Canada; </a:t>
            </a:r>
            <a:r>
              <a:rPr lang="en-US" sz="1200" dirty="0" err="1"/>
              <a:t>ggloor@uwo.ca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Schuli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03" y="4207467"/>
            <a:ext cx="1582997" cy="1431333"/>
          </a:xfrm>
          <a:prstGeom prst="rect">
            <a:avLst/>
          </a:prstGeom>
        </p:spPr>
      </p:pic>
      <p:pic>
        <p:nvPicPr>
          <p:cNvPr id="7" name="Picture 6" descr="Wester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6716"/>
            <a:ext cx="1557386" cy="16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values are unstable</a:t>
            </a:r>
            <a:endParaRPr lang="en-US" dirty="0"/>
          </a:p>
        </p:txBody>
      </p:sp>
      <p:pic>
        <p:nvPicPr>
          <p:cNvPr id="8" name="Picture 7" descr="plot50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99" y="1563839"/>
            <a:ext cx="3499428" cy="2332952"/>
          </a:xfrm>
          <a:prstGeom prst="rect">
            <a:avLst/>
          </a:prstGeom>
        </p:spPr>
      </p:pic>
      <p:pic>
        <p:nvPicPr>
          <p:cNvPr id="9" name="Picture 8" descr="plot10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2" y="4079353"/>
            <a:ext cx="3511183" cy="2340789"/>
          </a:xfrm>
          <a:prstGeom prst="rect">
            <a:avLst/>
          </a:prstGeom>
        </p:spPr>
      </p:pic>
      <p:pic>
        <p:nvPicPr>
          <p:cNvPr id="11" name="Picture 10" descr="plot100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99" y="4079353"/>
            <a:ext cx="3511184" cy="2340789"/>
          </a:xfrm>
          <a:prstGeom prst="rect">
            <a:avLst/>
          </a:prstGeom>
        </p:spPr>
      </p:pic>
      <p:pic>
        <p:nvPicPr>
          <p:cNvPr id="15" name="Content Placeholder 14" descr="plot1.jpe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232995" y="1563839"/>
            <a:ext cx="4242028" cy="2332952"/>
          </a:xfrm>
        </p:spPr>
      </p:pic>
      <p:sp>
        <p:nvSpPr>
          <p:cNvPr id="16" name="TextBox 15"/>
          <p:cNvSpPr txBox="1"/>
          <p:nvPr/>
        </p:nvSpPr>
        <p:spPr>
          <a:xfrm>
            <a:off x="1412604" y="1371465"/>
            <a:ext cx="13901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13428" y="1371465"/>
            <a:ext cx="153118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88737" y="3889000"/>
            <a:ext cx="168507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0983" y="3891072"/>
            <a:ext cx="160813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38510" y="1248375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138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439334" y="1196095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77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439334" y="3740762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75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7798" y="3748459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24" name="Left Arrow 23"/>
          <p:cNvSpPr/>
          <p:nvPr/>
        </p:nvSpPr>
        <p:spPr>
          <a:xfrm>
            <a:off x="8004293" y="1997322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8004293" y="4451115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4025375" y="2428352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4025375" y="4520388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variance-difference plot</a:t>
            </a:r>
            <a:endParaRPr lang="en-US" dirty="0"/>
          </a:p>
        </p:txBody>
      </p:sp>
      <p:pic>
        <p:nvPicPr>
          <p:cNvPr id="4" name="Content Placeholder 3" descr="all_tested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314" r="593"/>
          <a:stretch/>
        </p:blipFill>
        <p:spPr>
          <a:xfrm>
            <a:off x="457200" y="1842804"/>
            <a:ext cx="4478304" cy="4149684"/>
          </a:xfrm>
        </p:spPr>
      </p:pic>
      <p:sp>
        <p:nvSpPr>
          <p:cNvPr id="6" name="TextBox 5"/>
          <p:cNvSpPr txBox="1"/>
          <p:nvPr/>
        </p:nvSpPr>
        <p:spPr>
          <a:xfrm>
            <a:off x="4822052" y="1986028"/>
            <a:ext cx="3990978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Plot </a:t>
            </a:r>
            <a:r>
              <a:rPr lang="en-US" dirty="0" smtClean="0"/>
              <a:t>of Within : Between group </a:t>
            </a:r>
            <a:r>
              <a:rPr lang="en-US" dirty="0" smtClean="0"/>
              <a:t>difference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Convenient way to summarize </a:t>
            </a:r>
            <a:r>
              <a:rPr lang="en-US" dirty="0" err="1" smtClean="0"/>
              <a:t>univarite</a:t>
            </a:r>
            <a:r>
              <a:rPr lang="en-US" dirty="0" smtClean="0"/>
              <a:t> differences in multivariate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axis - maximum variation </a:t>
            </a:r>
            <a:r>
              <a:rPr lang="en-US" dirty="0" smtClean="0"/>
              <a:t>within either group for each feature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 axis – Difference between groups for each feature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Lines indicate effect size boundaries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D=1, 	V=2		E=0.5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D=1	V=0.5	E=2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D=2	V=2    	E=1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 the plot in sectors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Most 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smtClean="0"/>
              <a:t>sequencing </a:t>
            </a:r>
            <a:r>
              <a:rPr lang="en-US" dirty="0" smtClean="0"/>
              <a:t>experiments have E&lt;1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High throughput sequencing datasets are distorted by sequencing</a:t>
            </a:r>
          </a:p>
          <a:p>
            <a:pPr lvl="1"/>
            <a:r>
              <a:rPr lang="en-US" sz="2000" dirty="0" smtClean="0"/>
              <a:t>Machine capacity imposes constant sum constraint</a:t>
            </a:r>
          </a:p>
          <a:p>
            <a:r>
              <a:rPr lang="en-US" sz="2400" dirty="0" smtClean="0"/>
              <a:t>High throughput sequencing datasets have significant variation</a:t>
            </a:r>
          </a:p>
          <a:p>
            <a:pPr lvl="1"/>
            <a:r>
              <a:rPr lang="en-US" sz="2000" dirty="0" smtClean="0"/>
              <a:t>Variation is proportionally more extreme at low count margins</a:t>
            </a:r>
          </a:p>
          <a:p>
            <a:r>
              <a:rPr lang="en-US" sz="2400" dirty="0" smtClean="0"/>
              <a:t>Modeling and accounting for this variation combined with placing data in the proper space reduces false positive identifications when conducting </a:t>
            </a:r>
            <a:r>
              <a:rPr lang="en-US" sz="2400" dirty="0" err="1" smtClean="0"/>
              <a:t>univariate</a:t>
            </a:r>
            <a:r>
              <a:rPr lang="en-US" sz="2400" dirty="0" smtClean="0"/>
              <a:t> tests</a:t>
            </a:r>
          </a:p>
          <a:p>
            <a:r>
              <a:rPr lang="en-US" sz="2400" dirty="0" smtClean="0"/>
              <a:t>The ALDEx2 approach is generalizable across experimental designs</a:t>
            </a:r>
          </a:p>
          <a:p>
            <a:pPr lvl="1"/>
            <a:r>
              <a:rPr lang="en-US" sz="2000" dirty="0" smtClean="0"/>
              <a:t>Applied to RNA-</a:t>
            </a:r>
            <a:r>
              <a:rPr lang="en-US" sz="2000" dirty="0" err="1" smtClean="0"/>
              <a:t>seq</a:t>
            </a:r>
            <a:r>
              <a:rPr lang="en-US" sz="2000" dirty="0" smtClean="0"/>
              <a:t>, 16S </a:t>
            </a:r>
            <a:r>
              <a:rPr lang="en-US" sz="2000" dirty="0" err="1" smtClean="0"/>
              <a:t>rRNA</a:t>
            </a:r>
            <a:r>
              <a:rPr lang="en-US" sz="2000" dirty="0" smtClean="0"/>
              <a:t> gene sequencing, </a:t>
            </a:r>
            <a:r>
              <a:rPr lang="en-US" sz="2000" smtClean="0"/>
              <a:t>selective growth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ALDEx2</a:t>
            </a:r>
          </a:p>
          <a:p>
            <a:pPr lvl="1"/>
            <a:r>
              <a:rPr lang="en-US" dirty="0">
                <a:hlinkClick r:id="rId2"/>
              </a:rPr>
              <a:t>http://bioconductor.org/packages/release/bioc/html/ALDEx2.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 smtClean="0"/>
              <a:t>Data and this </a:t>
            </a:r>
            <a:r>
              <a:rPr lang="en-US" dirty="0" err="1" smtClean="0"/>
              <a:t>pptx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ggloor</a:t>
            </a:r>
            <a:r>
              <a:rPr lang="en-US"/>
              <a:t>/compositions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Sequencing data are compositional</a:t>
            </a:r>
          </a:p>
          <a:p>
            <a:pPr lvl="1"/>
            <a:r>
              <a:rPr lang="en-US" dirty="0" smtClean="0"/>
              <a:t>everything </a:t>
            </a:r>
            <a:r>
              <a:rPr lang="en-US" dirty="0"/>
              <a:t>correlates with </a:t>
            </a:r>
            <a:r>
              <a:rPr lang="en-US" dirty="0" smtClean="0"/>
              <a:t>everything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levels are confounded if the bacterial load (or the total amount of mRNA) differs between </a:t>
            </a:r>
            <a:r>
              <a:rPr lang="en-US" dirty="0" smtClean="0"/>
              <a:t>samples</a:t>
            </a:r>
            <a:endParaRPr lang="en-US" dirty="0"/>
          </a:p>
          <a:p>
            <a:pPr lvl="1"/>
            <a:r>
              <a:rPr lang="en-US" dirty="0" smtClean="0"/>
              <a:t>our </a:t>
            </a:r>
            <a:r>
              <a:rPr lang="en-US" dirty="0"/>
              <a:t>conclusions change when we include or exclude different sets of OTUs (genes</a:t>
            </a:r>
            <a:r>
              <a:rPr lang="en-US" dirty="0" smtClean="0"/>
              <a:t>)</a:t>
            </a:r>
          </a:p>
          <a:p>
            <a:pPr marL="457200" lvl="1" indent="0" algn="ctr">
              <a:buNone/>
            </a:pPr>
            <a:r>
              <a:rPr lang="en-US" sz="1400" dirty="0" smtClean="0"/>
              <a:t>(Pearson 1896 Proceedings </a:t>
            </a:r>
            <a:r>
              <a:rPr lang="en-US" sz="1400" dirty="0"/>
              <a:t>of the Royal Society of </a:t>
            </a:r>
            <a:r>
              <a:rPr lang="en-US" sz="1400" dirty="0" smtClean="0"/>
              <a:t>London 60, 489: </a:t>
            </a:r>
            <a:r>
              <a:rPr lang="en-US" sz="1400" dirty="0" err="1" smtClean="0"/>
              <a:t>Aitchison</a:t>
            </a:r>
            <a:r>
              <a:rPr lang="en-US" sz="1400" dirty="0" smtClean="0"/>
              <a:t> 1986 </a:t>
            </a:r>
            <a:r>
              <a:rPr lang="en-US" sz="1400" dirty="0"/>
              <a:t>The Statistical Analysis of Compositional </a:t>
            </a:r>
            <a:r>
              <a:rPr lang="en-US" sz="1400" dirty="0" smtClean="0"/>
              <a:t>Data: Lovell 2015 </a:t>
            </a:r>
            <a:r>
              <a:rPr lang="en-US" sz="1400" dirty="0" err="1"/>
              <a:t>PLoS</a:t>
            </a:r>
            <a:r>
              <a:rPr lang="en-US" sz="1400" dirty="0"/>
              <a:t> </a:t>
            </a:r>
            <a:r>
              <a:rPr lang="en-US" sz="1400" dirty="0" err="1"/>
              <a:t>Comput</a:t>
            </a:r>
            <a:r>
              <a:rPr lang="en-US" sz="1400" dirty="0"/>
              <a:t> </a:t>
            </a:r>
            <a:r>
              <a:rPr lang="en-US" sz="1400" dirty="0" smtClean="0"/>
              <a:t>Bio,11:</a:t>
            </a:r>
            <a:r>
              <a:rPr lang="en-US" sz="1400" dirty="0"/>
              <a:t>e1004075</a:t>
            </a:r>
            <a:r>
              <a:rPr lang="en-US" sz="1400" dirty="0" smtClean="0"/>
              <a:t> )</a:t>
            </a:r>
          </a:p>
          <a:p>
            <a:r>
              <a:rPr lang="en-US" dirty="0" smtClean="0"/>
              <a:t>Sequencing data are high-dimensional</a:t>
            </a:r>
          </a:p>
          <a:p>
            <a:pPr lvl="1"/>
            <a:r>
              <a:rPr lang="en-US" dirty="0" smtClean="0"/>
              <a:t>Therefore statistical analyses can be wildly optimistic</a:t>
            </a:r>
            <a:endParaRPr lang="en-US" dirty="0" smtClean="0"/>
          </a:p>
          <a:p>
            <a:r>
              <a:rPr lang="en-US" dirty="0" smtClean="0"/>
              <a:t>Sequencing data are sparse</a:t>
            </a:r>
          </a:p>
          <a:p>
            <a:pPr lvl="1"/>
            <a:r>
              <a:rPr lang="en-US" dirty="0" smtClean="0"/>
              <a:t>Therefore we need to estimate many of our values</a:t>
            </a:r>
          </a:p>
          <a:p>
            <a:r>
              <a:rPr lang="en-US" dirty="0" smtClean="0"/>
              <a:t>Most of us are unaware of the problems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oa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457200" y="2297220"/>
            <a:ext cx="4197247" cy="23083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071" y="1724328"/>
            <a:ext cx="34602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Given a set of data for two or more groups derived from high throughput sequencing, what are the </a:t>
            </a:r>
            <a:r>
              <a:rPr lang="en-US" dirty="0" err="1" smtClean="0"/>
              <a:t>univariate</a:t>
            </a:r>
            <a:r>
              <a:rPr lang="en-US" dirty="0" smtClean="0"/>
              <a:t> differences between the groups?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Samples can be RNA-</a:t>
            </a:r>
            <a:r>
              <a:rPr lang="en-US" dirty="0" err="1" smtClean="0"/>
              <a:t>seq</a:t>
            </a:r>
            <a:r>
              <a:rPr lang="en-US" dirty="0" smtClean="0"/>
              <a:t>, 16S </a:t>
            </a:r>
            <a:r>
              <a:rPr lang="en-US" dirty="0" err="1" smtClean="0"/>
              <a:t>rRNA</a:t>
            </a:r>
            <a:r>
              <a:rPr lang="en-US" dirty="0" smtClean="0"/>
              <a:t> gene abundances (</a:t>
            </a:r>
            <a:r>
              <a:rPr lang="en-US" dirty="0" err="1" smtClean="0"/>
              <a:t>microbiome</a:t>
            </a:r>
            <a:r>
              <a:rPr lang="en-US" dirty="0" smtClean="0"/>
              <a:t>), </a:t>
            </a:r>
            <a:r>
              <a:rPr lang="en-US" dirty="0" err="1" smtClean="0"/>
              <a:t>ChIP-seq</a:t>
            </a:r>
            <a:r>
              <a:rPr lang="en-US" dirty="0" smtClean="0"/>
              <a:t>, selections …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Features can be gene sets, OTU sequences, genomic regions, allele abundances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data come from?</a:t>
            </a:r>
            <a:endParaRPr lang="en-US" dirty="0"/>
          </a:p>
        </p:txBody>
      </p:sp>
      <p:pic>
        <p:nvPicPr>
          <p:cNvPr id="4" name="Content Placeholder 3" descr="fig_1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r="1833" b="30506"/>
          <a:stretch/>
        </p:blipFill>
        <p:spPr>
          <a:xfrm>
            <a:off x="457200" y="1417638"/>
            <a:ext cx="5219959" cy="3740001"/>
          </a:xfrm>
        </p:spPr>
      </p:pic>
      <p:sp>
        <p:nvSpPr>
          <p:cNvPr id="6" name="TextBox 5"/>
          <p:cNvSpPr txBox="1"/>
          <p:nvPr/>
        </p:nvSpPr>
        <p:spPr>
          <a:xfrm>
            <a:off x="5438896" y="1741319"/>
            <a:ext cx="34602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start with random DNA or RNA fragments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take a random sample and make a library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random sample of the library is sequenced and mapped to genomes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generates a table of counts per feature (part) in each sample (observation)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Very sparse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0 values in one group but not the other – these have information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sequence data are variable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1042" y="2031631"/>
            <a:ext cx="30666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features from same samples from the same library</a:t>
            </a:r>
          </a:p>
          <a:p>
            <a:endParaRPr lang="en-US" dirty="0"/>
          </a:p>
          <a:p>
            <a:r>
              <a:rPr lang="en-US" dirty="0" smtClean="0"/>
              <a:t>Sequenced on different lanes</a:t>
            </a:r>
          </a:p>
          <a:p>
            <a:endParaRPr lang="en-US" dirty="0"/>
          </a:p>
          <a:p>
            <a:r>
              <a:rPr lang="en-US" dirty="0" smtClean="0"/>
              <a:t>We should get comparable answers regardless of when, where, how we sequence</a:t>
            </a:r>
          </a:p>
          <a:p>
            <a:endParaRPr lang="en-US" dirty="0"/>
          </a:p>
          <a:p>
            <a:r>
              <a:rPr lang="en-US" dirty="0" smtClean="0"/>
              <a:t>We can estimate the variability by sampling </a:t>
            </a:r>
            <a:r>
              <a:rPr lang="en-US" dirty="0" err="1" smtClean="0"/>
              <a:t>Dirichlet</a:t>
            </a:r>
            <a:r>
              <a:rPr lang="en-US" dirty="0" smtClean="0"/>
              <a:t> instances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83" y="1829871"/>
            <a:ext cx="1206500" cy="170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16" y="3659862"/>
            <a:ext cx="1241028" cy="1736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255" y="3652165"/>
            <a:ext cx="1241028" cy="1736136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1024" r="1623"/>
          <a:stretch/>
        </p:blipFill>
        <p:spPr>
          <a:xfrm>
            <a:off x="1162516" y="1899492"/>
            <a:ext cx="1108948" cy="1616785"/>
          </a:xfrm>
        </p:spPr>
      </p:pic>
      <p:sp>
        <p:nvSpPr>
          <p:cNvPr id="14" name="TextBox 13"/>
          <p:cNvSpPr txBox="1"/>
          <p:nvPr/>
        </p:nvSpPr>
        <p:spPr>
          <a:xfrm>
            <a:off x="1323483" y="1791386"/>
            <a:ext cx="7873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Count = 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107282" y="1795536"/>
            <a:ext cx="86433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Count = 32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2919" y="3531671"/>
            <a:ext cx="184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62283" y="3545571"/>
            <a:ext cx="184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469037" y="5404721"/>
            <a:ext cx="7847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3639" y="5395998"/>
            <a:ext cx="7847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97923" y="4386155"/>
            <a:ext cx="125219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Dirichlet</a:t>
            </a:r>
            <a:r>
              <a:rPr lang="en-US" sz="1200" dirty="0" smtClean="0"/>
              <a:t> inferred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024250" y="6022940"/>
            <a:ext cx="2286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Marioni</a:t>
            </a:r>
            <a:r>
              <a:rPr lang="en-US" sz="1200" dirty="0" smtClean="0"/>
              <a:t> et </a:t>
            </a:r>
            <a:r>
              <a:rPr lang="en-US" sz="1200" dirty="0"/>
              <a:t>al, </a:t>
            </a:r>
            <a:r>
              <a:rPr lang="en-US" sz="1200" dirty="0" smtClean="0"/>
              <a:t>Genome Res 2008)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  <a:p>
            <a:endParaRPr lang="en-US" sz="1400" dirty="0"/>
          </a:p>
          <a:p>
            <a:r>
              <a:rPr lang="en-US" sz="1400" dirty="0" smtClean="0"/>
              <a:t>Model similar to our test dataset where 1600 variants, ~60 of which have </a:t>
            </a:r>
            <a:r>
              <a:rPr lang="en-US" sz="1400" dirty="0" err="1" smtClean="0"/>
              <a:t>λ</a:t>
            </a:r>
            <a:r>
              <a:rPr lang="en-US" sz="1400" dirty="0" smtClean="0"/>
              <a:t> &gt; 0 </a:t>
            </a:r>
          </a:p>
          <a:p>
            <a:endParaRPr lang="en-US" sz="1400" dirty="0"/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McMurrough</a:t>
            </a:r>
            <a:r>
              <a:rPr lang="en-US" sz="1000" dirty="0" smtClean="0"/>
              <a:t> et al, PNAS 2014)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7" name="Rectangle 6"/>
          <p:cNvSpPr/>
          <p:nvPr/>
        </p:nvSpPr>
        <p:spPr>
          <a:xfrm>
            <a:off x="3733512" y="1600199"/>
            <a:ext cx="5032124" cy="24386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get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7" name="Rectangle 6"/>
          <p:cNvSpPr/>
          <p:nvPr/>
        </p:nvSpPr>
        <p:spPr>
          <a:xfrm>
            <a:off x="6101571" y="1600199"/>
            <a:ext cx="2664066" cy="24386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3511" y="4038893"/>
            <a:ext cx="25112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machine returns a random sample with fixed sum</a:t>
            </a:r>
          </a:p>
          <a:p>
            <a:endParaRPr lang="en-US" dirty="0" smtClean="0"/>
          </a:p>
          <a:p>
            <a:r>
              <a:rPr lang="en-US" sz="1400" dirty="0"/>
              <a:t>p</a:t>
            </a:r>
            <a:r>
              <a:rPr lang="en-US" sz="1400" dirty="0" smtClean="0"/>
              <a:t> =[p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 ~ </a:t>
            </a:r>
            <a:r>
              <a:rPr lang="en-US" sz="1400" dirty="0" err="1" smtClean="0"/>
              <a:t>Dir</a:t>
            </a:r>
            <a:r>
              <a:rPr lang="en-US" sz="1400" dirty="0" smtClean="0"/>
              <a:t>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8" name="TextBox 7"/>
          <p:cNvSpPr txBox="1"/>
          <p:nvPr/>
        </p:nvSpPr>
        <p:spPr>
          <a:xfrm>
            <a:off x="3733511" y="4038893"/>
            <a:ext cx="25112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returns a random multinomial sample</a:t>
            </a:r>
          </a:p>
          <a:p>
            <a:endParaRPr lang="en-US" dirty="0" smtClean="0"/>
          </a:p>
          <a:p>
            <a:r>
              <a:rPr lang="en-US" sz="1400" dirty="0"/>
              <a:t>p</a:t>
            </a:r>
            <a:r>
              <a:rPr lang="en-US" sz="1400" dirty="0" smtClean="0"/>
              <a:t> =[p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 ~ </a:t>
            </a:r>
            <a:r>
              <a:rPr lang="en-US" sz="1400" dirty="0" err="1" smtClean="0"/>
              <a:t>Dir</a:t>
            </a:r>
            <a:r>
              <a:rPr lang="en-US" sz="1400" dirty="0" smtClean="0"/>
              <a:t>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2388" y="1603505"/>
            <a:ext cx="2590084" cy="38511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0583" y="4042200"/>
            <a:ext cx="2511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clr</a:t>
            </a:r>
            <a:r>
              <a:rPr lang="en-US" dirty="0" smtClean="0"/>
              <a:t> transformation of the proportion or the </a:t>
            </a:r>
            <a:r>
              <a:rPr lang="en-US" dirty="0" err="1" smtClean="0"/>
              <a:t>Dir</a:t>
            </a:r>
            <a:r>
              <a:rPr lang="en-US" dirty="0" smtClean="0"/>
              <a:t> reconstitutes the shape with estimation error </a:t>
            </a:r>
            <a:endParaRPr lang="en-US" sz="1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test values not affected by random </a:t>
            </a:r>
            <a:r>
              <a:rPr lang="en-US" dirty="0" smtClean="0"/>
              <a:t>sampling in the correc</a:t>
            </a:r>
            <a:r>
              <a:rPr lang="en-US" dirty="0" smtClean="0"/>
              <a:t>t space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12" r="-1512"/>
          <a:stretch>
            <a:fillRect/>
          </a:stretch>
        </p:blipFill>
        <p:spPr>
          <a:xfrm>
            <a:off x="457200" y="2181225"/>
            <a:ext cx="4537075" cy="2495550"/>
          </a:xfrm>
        </p:spPr>
      </p:pic>
      <p:sp>
        <p:nvSpPr>
          <p:cNvPr id="8" name="TextBox 7"/>
          <p:cNvSpPr txBox="1"/>
          <p:nvPr/>
        </p:nvSpPr>
        <p:spPr>
          <a:xfrm>
            <a:off x="5302249" y="1871820"/>
            <a:ext cx="3384551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ALDEx2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 </a:t>
            </a:r>
            <a:r>
              <a:rPr lang="en-US" dirty="0" smtClean="0"/>
              <a:t>posterior estimates of the data consistent with the observed data and the chosen  prior(s)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err="1" smtClean="0"/>
              <a:t>Dirichlet</a:t>
            </a:r>
            <a:r>
              <a:rPr lang="en-US" sz="1400" dirty="0" smtClean="0"/>
              <a:t> instances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clr</a:t>
            </a:r>
            <a:r>
              <a:rPr lang="en-US" dirty="0" smtClean="0"/>
              <a:t> transform instances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Calculate </a:t>
            </a:r>
            <a:r>
              <a:rPr lang="en-US" dirty="0" err="1" smtClean="0"/>
              <a:t>univariate</a:t>
            </a:r>
            <a:r>
              <a:rPr lang="en-US" dirty="0" smtClean="0"/>
              <a:t> test values on each instance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Correct for FDR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Report the expected value of each test across instances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345" y="5288140"/>
            <a:ext cx="3042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Fernandes</a:t>
            </a:r>
            <a:r>
              <a:rPr lang="en-US" sz="1000" dirty="0" smtClean="0"/>
              <a:t> </a:t>
            </a:r>
            <a:r>
              <a:rPr lang="en-US" sz="1000" dirty="0" err="1" smtClean="0"/>
              <a:t>PLoS</a:t>
            </a:r>
            <a:r>
              <a:rPr lang="en-US" sz="1000" dirty="0" smtClean="0"/>
              <a:t> One 2013</a:t>
            </a:r>
          </a:p>
          <a:p>
            <a:r>
              <a:rPr lang="en-US" sz="1000" dirty="0" err="1" smtClean="0"/>
              <a:t>Macklaim</a:t>
            </a:r>
            <a:r>
              <a:rPr lang="en-US" sz="1000" dirty="0" smtClean="0"/>
              <a:t> </a:t>
            </a:r>
            <a:r>
              <a:rPr lang="en-US" sz="1000" dirty="0" err="1" smtClean="0"/>
              <a:t>Microbiome</a:t>
            </a:r>
            <a:r>
              <a:rPr lang="en-US" sz="1000" dirty="0" smtClean="0"/>
              <a:t> 2013</a:t>
            </a:r>
          </a:p>
          <a:p>
            <a:r>
              <a:rPr lang="en-US" sz="1000" dirty="0" err="1" smtClean="0"/>
              <a:t>Fernandes</a:t>
            </a:r>
            <a:r>
              <a:rPr lang="en-US" sz="1000" dirty="0" smtClean="0"/>
              <a:t> </a:t>
            </a:r>
            <a:r>
              <a:rPr lang="en-US" sz="1000" dirty="0" err="1" smtClean="0"/>
              <a:t>Microbiome</a:t>
            </a:r>
            <a:r>
              <a:rPr lang="en-US" sz="1000" dirty="0" smtClean="0"/>
              <a:t> 2014</a:t>
            </a:r>
          </a:p>
          <a:p>
            <a:r>
              <a:rPr lang="en-US" sz="1000" dirty="0" err="1" smtClean="0"/>
              <a:t>McMurrough</a:t>
            </a:r>
            <a:r>
              <a:rPr lang="en-US" sz="1000" dirty="0" smtClean="0"/>
              <a:t> PNAS 2014</a:t>
            </a:r>
          </a:p>
          <a:p>
            <a:r>
              <a:rPr lang="en-US" sz="1000" dirty="0" err="1" smtClean="0"/>
              <a:t>Goneau</a:t>
            </a:r>
            <a:r>
              <a:rPr lang="en-US" sz="1000" dirty="0" smtClean="0"/>
              <a:t> </a:t>
            </a:r>
            <a:r>
              <a:rPr lang="en-US" sz="1000" dirty="0" err="1" smtClean="0"/>
              <a:t>mBio</a:t>
            </a:r>
            <a:r>
              <a:rPr lang="en-US" sz="1000" dirty="0" smtClean="0"/>
              <a:t> 2015</a:t>
            </a:r>
          </a:p>
          <a:p>
            <a:r>
              <a:rPr lang="en-US" sz="1000" dirty="0" smtClean="0"/>
              <a:t>McMillan under review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832485" y="1908981"/>
            <a:ext cx="173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BD0FE"/>
                </a:solidFill>
              </a:rPr>
              <a:t>Group 1    </a:t>
            </a:r>
            <a:r>
              <a:rPr lang="en-US" sz="1600" b="1" dirty="0" smtClean="0">
                <a:solidFill>
                  <a:srgbClr val="B0FEFE"/>
                </a:solidFill>
              </a:rPr>
              <a:t>Group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4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14351</TotalTime>
  <Words>913</Words>
  <Application>Microsoft Macintosh PowerPoint</Application>
  <PresentationFormat>On-screen Show (4:3)</PresentationFormat>
  <Paragraphs>164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High throughput sequencing datasets are ripe for mis-interpetation: or why most analyses to date could be wildly wrong</vt:lpstr>
      <vt:lpstr>We have problems</vt:lpstr>
      <vt:lpstr>The goal</vt:lpstr>
      <vt:lpstr>Where does data come from?</vt:lpstr>
      <vt:lpstr>Real sequence data are variable</vt:lpstr>
      <vt:lpstr>What we have …</vt:lpstr>
      <vt:lpstr>What we get …</vt:lpstr>
      <vt:lpstr>What we use</vt:lpstr>
      <vt:lpstr>Find test values not affected by random sampling in the correct space</vt:lpstr>
      <vt:lpstr>P values are unstable</vt:lpstr>
      <vt:lpstr>The variance-difference plot</vt:lpstr>
      <vt:lpstr>Conclusions</vt:lpstr>
      <vt:lpstr>Sources </vt:lpstr>
    </vt:vector>
  </TitlesOfParts>
  <Company>UWO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uncertainty in high-throughput sequencing data analysis should not be ignored  </dc:title>
  <dc:creator>Greg Gloor</dc:creator>
  <cp:lastModifiedBy>Greg Gloor</cp:lastModifiedBy>
  <cp:revision>58</cp:revision>
  <dcterms:created xsi:type="dcterms:W3CDTF">2015-05-21T15:20:22Z</dcterms:created>
  <dcterms:modified xsi:type="dcterms:W3CDTF">2015-06-17T18:46:12Z</dcterms:modified>
</cp:coreProperties>
</file>