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40" d="100"/>
          <a:sy n="240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7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3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83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7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E884-F593-6E4D-9596-1E4B7CAF0CA4}" type="datetimeFigureOut">
              <a:rPr lang="en-US" smtClean="0"/>
              <a:t>17-03-17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BDAD4-EB29-E241-AD8D-E990C0B5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tp://igenome:G3nom3s4u@ussd-ftp.illumina.com/README.tx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bi.ac.uk/ena/data/view/ERX4251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Designing RNA-</a:t>
            </a:r>
            <a:r>
              <a:rPr lang="en-US" dirty="0" err="1" smtClean="0"/>
              <a:t>seq</a:t>
            </a:r>
            <a:r>
              <a:rPr lang="en-US" dirty="0" smtClean="0"/>
              <a:t>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fastq</a:t>
            </a:r>
            <a:r>
              <a:rPr lang="en-US" dirty="0" smtClean="0"/>
              <a:t> (from CASAVA)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8160" b="-8160"/>
          <a:stretch>
            <a:fillRect/>
          </a:stretch>
        </p:blipFill>
        <p:spPr>
          <a:xfrm>
            <a:off x="1272116" y="1774826"/>
            <a:ext cx="6779580" cy="3728508"/>
          </a:xfrm>
        </p:spPr>
      </p:pic>
    </p:spTree>
    <p:extLst>
      <p:ext uri="{BB962C8B-B14F-4D97-AF65-F5344CB8AC3E}">
        <p14:creationId xmlns:p14="http://schemas.microsoft.com/office/powerpoint/2010/main" val="365058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Aligning (mapping)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 QC </a:t>
            </a:r>
          </a:p>
          <a:p>
            <a:pPr lvl="1"/>
            <a:r>
              <a:rPr lang="en-US" dirty="0" err="1" smtClean="0"/>
              <a:t>fastQC</a:t>
            </a:r>
            <a:endParaRPr lang="en-US" dirty="0" smtClean="0"/>
          </a:p>
          <a:p>
            <a:r>
              <a:rPr lang="en-US" dirty="0" smtClean="0"/>
              <a:t>Choose a genome (</a:t>
            </a:r>
            <a:r>
              <a:rPr lang="en-US" dirty="0" err="1" smtClean="0"/>
              <a:t>iGenomes</a:t>
            </a:r>
            <a:r>
              <a:rPr lang="en-US" dirty="0" smtClean="0"/>
              <a:t> from </a:t>
            </a:r>
            <a:r>
              <a:rPr lang="en-US" dirty="0" err="1" smtClean="0"/>
              <a:t>Illumina</a:t>
            </a:r>
            <a:r>
              <a:rPr lang="en-US" dirty="0" smtClean="0"/>
              <a:t>) or your </a:t>
            </a:r>
            <a:r>
              <a:rPr lang="en-US" dirty="0" err="1" smtClean="0"/>
              <a:t>favourite</a:t>
            </a:r>
            <a:r>
              <a:rPr lang="en-US" dirty="0" smtClean="0"/>
              <a:t> source (NCBI)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ftp://igenome:G3nom3s4u@ussd-ftp.illumina.com/README.txt</a:t>
            </a:r>
            <a:endParaRPr lang="en-US" dirty="0" smtClean="0"/>
          </a:p>
          <a:p>
            <a:r>
              <a:rPr lang="en-US" dirty="0" smtClean="0"/>
              <a:t>Choose an aligner</a:t>
            </a:r>
          </a:p>
          <a:p>
            <a:pPr lvl="1"/>
            <a:r>
              <a:rPr lang="en-US" dirty="0" smtClean="0"/>
              <a:t>Bowtie 2, BWA, </a:t>
            </a:r>
            <a:r>
              <a:rPr lang="en-US" dirty="0" err="1" smtClean="0"/>
              <a:t>NovoAlign</a:t>
            </a:r>
            <a:r>
              <a:rPr lang="en-US" dirty="0" smtClean="0"/>
              <a:t>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Choose the tool to make the table</a:t>
            </a:r>
          </a:p>
          <a:p>
            <a:pPr lvl="1"/>
            <a:r>
              <a:rPr lang="en-US" dirty="0" err="1" smtClean="0"/>
              <a:t>Htseq</a:t>
            </a:r>
            <a:r>
              <a:rPr lang="en-US" dirty="0" smtClean="0"/>
              <a:t>-count (</a:t>
            </a:r>
            <a:r>
              <a:rPr lang="en-US" dirty="0" err="1" smtClean="0"/>
              <a:t>Bioconductor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9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8044" r="-580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308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3035" r="-23035"/>
          <a:stretch>
            <a:fillRect/>
          </a:stretch>
        </p:blipFill>
        <p:spPr>
          <a:xfrm>
            <a:off x="1515533" y="2422524"/>
            <a:ext cx="6141508" cy="3377593"/>
          </a:xfrm>
        </p:spPr>
      </p:pic>
    </p:spTree>
    <p:extLst>
      <p:ext uri="{BB962C8B-B14F-4D97-AF65-F5344CB8AC3E}">
        <p14:creationId xmlns:p14="http://schemas.microsoft.com/office/powerpoint/2010/main" val="242463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>
          <a:xfrm>
            <a:off x="457200" y="1600201"/>
            <a:ext cx="5116276" cy="281375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89" y="2542822"/>
            <a:ext cx="4093374" cy="28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0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design</a:t>
            </a:r>
          </a:p>
          <a:p>
            <a:r>
              <a:rPr lang="en-US" dirty="0" smtClean="0"/>
              <a:t>Acquiring data</a:t>
            </a:r>
          </a:p>
          <a:p>
            <a:r>
              <a:rPr lang="en-US" dirty="0" smtClean="0"/>
              <a:t>Initial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samples?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money does your supervisor have?</a:t>
            </a:r>
          </a:p>
          <a:p>
            <a:pPr lvl="1"/>
            <a:r>
              <a:rPr lang="en-US" dirty="0" smtClean="0"/>
              <a:t>More samples = more power</a:t>
            </a:r>
          </a:p>
          <a:p>
            <a:pPr lvl="1"/>
            <a:r>
              <a:rPr lang="en-US" dirty="0" smtClean="0"/>
              <a:t>More sequencing depth = more power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How many biological replicates are needed in an RNA-</a:t>
            </a:r>
            <a:r>
              <a:rPr lang="en-US" b="1" dirty="0" err="1"/>
              <a:t>seq</a:t>
            </a:r>
            <a:r>
              <a:rPr lang="en-US" b="1" dirty="0"/>
              <a:t> experiment and which differential expression tool should you use?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rnajournal.cshlp.org</a:t>
            </a:r>
            <a:r>
              <a:rPr lang="en-US" dirty="0" smtClean="0"/>
              <a:t>/content/22/6/839.long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8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Rules of thumb</a:t>
            </a:r>
          </a:p>
          <a:p>
            <a:pPr lvl="1"/>
            <a:r>
              <a:rPr lang="en-US" dirty="0" smtClean="0"/>
              <a:t>20 M reads mapped per sample if eukaryotic</a:t>
            </a:r>
          </a:p>
          <a:p>
            <a:pPr lvl="1"/>
            <a:r>
              <a:rPr lang="en-US" dirty="0" smtClean="0"/>
              <a:t>1-5 M reads mapped per sample if prokaryotic</a:t>
            </a:r>
          </a:p>
          <a:p>
            <a:pPr lvl="1"/>
            <a:r>
              <a:rPr lang="en-US" dirty="0" smtClean="0"/>
              <a:t>10-50 M reads mapped per sample if meta-</a:t>
            </a:r>
            <a:r>
              <a:rPr lang="en-US" dirty="0" err="1" smtClean="0"/>
              <a:t>transcriptomic</a:t>
            </a:r>
            <a:endParaRPr lang="en-US" dirty="0"/>
          </a:p>
          <a:p>
            <a:r>
              <a:rPr lang="en-US" dirty="0" smtClean="0"/>
              <a:t>Most (all) RNA-</a:t>
            </a:r>
            <a:r>
              <a:rPr lang="en-US" dirty="0" err="1" smtClean="0"/>
              <a:t>seq</a:t>
            </a:r>
            <a:r>
              <a:rPr lang="en-US" dirty="0" smtClean="0"/>
              <a:t> experiments are underpowered and possibly confounded</a:t>
            </a:r>
          </a:p>
          <a:p>
            <a:pPr lvl="1"/>
            <a:r>
              <a:rPr lang="en-US" dirty="0" smtClean="0"/>
              <a:t>Aim for at least 5 biological replicates, and the read depth above</a:t>
            </a:r>
          </a:p>
          <a:p>
            <a:pPr lvl="1"/>
            <a:r>
              <a:rPr lang="en-US" dirty="0" smtClean="0"/>
              <a:t>If possible scale with more biological replicates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on’t bother with technical replicates except when blocking (across lanes or runs)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Schurch</a:t>
            </a:r>
            <a:r>
              <a:rPr lang="en-US" dirty="0" smtClean="0"/>
              <a:t>, Auer and </a:t>
            </a:r>
            <a:r>
              <a:rPr lang="en-US" dirty="0" err="1" smtClean="0"/>
              <a:t>Doerge</a:t>
            </a:r>
            <a:r>
              <a:rPr lang="en-US" dirty="0" smtClean="0"/>
              <a:t> Genetics 2010)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with your sequencing center!</a:t>
            </a:r>
          </a:p>
          <a:p>
            <a:pPr lvl="1"/>
            <a:r>
              <a:rPr lang="en-US" dirty="0" smtClean="0"/>
              <a:t>Design your experiment to take advantage of the number of indices in the kits (usually multiples of 6)</a:t>
            </a:r>
          </a:p>
          <a:p>
            <a:pPr lvl="1"/>
            <a:r>
              <a:rPr lang="en-US" dirty="0" smtClean="0"/>
              <a:t>Sample sizes smaller than kit multiples are false economy</a:t>
            </a:r>
          </a:p>
          <a:p>
            <a:pPr lvl="1"/>
            <a:r>
              <a:rPr lang="en-US" dirty="0" smtClean="0"/>
              <a:t>For most, short, single-end reads adequate</a:t>
            </a:r>
          </a:p>
          <a:p>
            <a:pPr lvl="2"/>
            <a:r>
              <a:rPr lang="en-US" dirty="0" smtClean="0"/>
              <a:t>Unless assembling or splice variant detection is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3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6 samples</a:t>
            </a:r>
          </a:p>
          <a:p>
            <a:pPr lvl="1"/>
            <a:r>
              <a:rPr lang="en-US" dirty="0" smtClean="0"/>
              <a:t>$325 library cost per sample = $1950*</a:t>
            </a:r>
          </a:p>
          <a:p>
            <a:r>
              <a:rPr lang="en-US" dirty="0" smtClean="0"/>
              <a:t>20 M reads per sample</a:t>
            </a:r>
          </a:p>
          <a:p>
            <a:pPr lvl="1"/>
            <a:r>
              <a:rPr lang="en-US" dirty="0" err="1" smtClean="0"/>
              <a:t>MiSeq</a:t>
            </a:r>
            <a:r>
              <a:rPr lang="en-US" dirty="0" smtClean="0"/>
              <a:t> = 6 runs @ $1510 = $9060 total (50)</a:t>
            </a:r>
          </a:p>
          <a:p>
            <a:pPr lvl="1"/>
            <a:r>
              <a:rPr lang="en-US" dirty="0" err="1" smtClean="0"/>
              <a:t>NextSeq</a:t>
            </a:r>
            <a:r>
              <a:rPr lang="en-US" dirty="0" smtClean="0"/>
              <a:t> Mid =  20 M @ $1870 total (150)</a:t>
            </a:r>
          </a:p>
          <a:p>
            <a:pPr lvl="1"/>
            <a:r>
              <a:rPr lang="en-US" dirty="0" err="1" smtClean="0"/>
              <a:t>NextSeq</a:t>
            </a:r>
            <a:r>
              <a:rPr lang="en-US" dirty="0" smtClean="0"/>
              <a:t> High = 65 M @ $2400 total (75)</a:t>
            </a:r>
          </a:p>
          <a:p>
            <a:pPr lvl="1"/>
            <a:r>
              <a:rPr lang="en-US" dirty="0" err="1" smtClean="0"/>
              <a:t>HiSeq</a:t>
            </a:r>
            <a:r>
              <a:rPr lang="en-US" dirty="0" smtClean="0"/>
              <a:t> 2500 = 35 M @ ~$2000 (100)*</a:t>
            </a:r>
          </a:p>
          <a:p>
            <a:pPr marL="571500" indent="-514350"/>
            <a:r>
              <a:rPr lang="en-US" dirty="0" smtClean="0"/>
              <a:t>Library cost dominates in most scenarios</a:t>
            </a:r>
          </a:p>
          <a:p>
            <a:pPr marL="971550" lvl="1" indent="-514350"/>
            <a:r>
              <a:rPr lang="en-US" dirty="0" smtClean="0"/>
              <a:t>Don’t forget, replication is important so budget for it!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0" y="274638"/>
            <a:ext cx="2843728" cy="15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Acquiring data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Illumina</a:t>
            </a:r>
            <a:r>
              <a:rPr lang="en-US" dirty="0" smtClean="0"/>
              <a:t> will often do the alignment as data comes off the machine</a:t>
            </a:r>
          </a:p>
          <a:p>
            <a:r>
              <a:rPr lang="en-US" dirty="0" smtClean="0"/>
              <a:t>This is OK, but I like the </a:t>
            </a:r>
            <a:r>
              <a:rPr lang="en-US" dirty="0" err="1" smtClean="0"/>
              <a:t>fastq</a:t>
            </a:r>
            <a:endParaRPr lang="en-US" dirty="0" smtClean="0"/>
          </a:p>
          <a:p>
            <a:pPr lvl="1"/>
            <a:r>
              <a:rPr lang="en-US" dirty="0" smtClean="0"/>
              <a:t>Multiple methods of alignment, and multiple genome assemblies</a:t>
            </a:r>
          </a:p>
          <a:p>
            <a:pPr lvl="1"/>
            <a:r>
              <a:rPr lang="en-US" dirty="0" smtClean="0"/>
              <a:t>Can revisit data if have the </a:t>
            </a:r>
            <a:r>
              <a:rPr lang="en-US" dirty="0" err="1" smtClean="0"/>
              <a:t>fastq</a:t>
            </a:r>
            <a:r>
              <a:rPr lang="en-US" dirty="0" smtClean="0"/>
              <a:t>, but not if aligned</a:t>
            </a:r>
          </a:p>
          <a:p>
            <a:pPr lvl="2"/>
            <a:r>
              <a:rPr lang="en-US" dirty="0" smtClean="0"/>
              <a:t>Your choice and depends on use</a:t>
            </a:r>
          </a:p>
        </p:txBody>
      </p:sp>
    </p:spTree>
    <p:extLst>
      <p:ext uri="{BB962C8B-B14F-4D97-AF65-F5344CB8AC3E}">
        <p14:creationId xmlns:p14="http://schemas.microsoft.com/office/powerpoint/2010/main" val="169440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</a:t>
            </a:r>
            <a:r>
              <a:rPr lang="en-US" dirty="0" err="1" smtClean="0"/>
              <a:t>fastq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HTS raw reads deposited into an archive (SRA or ENA)</a:t>
            </a:r>
          </a:p>
          <a:p>
            <a:pPr lvl="1"/>
            <a:r>
              <a:rPr lang="en-US" dirty="0" err="1" smtClean="0"/>
              <a:t>Schurch</a:t>
            </a:r>
            <a:r>
              <a:rPr lang="en-US" dirty="0" smtClean="0"/>
              <a:t> @ </a:t>
            </a:r>
            <a:r>
              <a:rPr lang="en-US" dirty="0" smtClean="0">
                <a:hlinkClick r:id="rId2"/>
              </a:rPr>
              <a:t>http://www.ebi.ac.uk/ena/data/view/ERX425102</a:t>
            </a:r>
            <a:endParaRPr lang="en-US" dirty="0"/>
          </a:p>
          <a:p>
            <a:pPr lvl="1"/>
            <a:r>
              <a:rPr lang="en-US" dirty="0" smtClean="0"/>
              <a:t>Be prepared to wait for the download!</a:t>
            </a:r>
          </a:p>
        </p:txBody>
      </p:sp>
    </p:spTree>
    <p:extLst>
      <p:ext uri="{BB962C8B-B14F-4D97-AF65-F5344CB8AC3E}">
        <p14:creationId xmlns:p14="http://schemas.microsoft.com/office/powerpoint/2010/main" val="236614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452</Words>
  <Application>Microsoft Macintosh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Designing RNA-seq experiments</vt:lpstr>
      <vt:lpstr>PowerPoint Presentation</vt:lpstr>
      <vt:lpstr>Outline</vt:lpstr>
      <vt:lpstr>How many samples?</vt:lpstr>
      <vt:lpstr>Tradeoffs</vt:lpstr>
      <vt:lpstr>Example costing</vt:lpstr>
      <vt:lpstr>PowerPoint Presentation</vt:lpstr>
      <vt:lpstr>Acquiring data </vt:lpstr>
      <vt:lpstr>Getting the fastq</vt:lpstr>
      <vt:lpstr>Illumina fastq (from CASAVA)</vt:lpstr>
      <vt:lpstr>Aligning (mapping) 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RNA-seq experiments</dc:title>
  <dc:creator>Greg Gloor</dc:creator>
  <cp:lastModifiedBy>Greg Gloor</cp:lastModifiedBy>
  <cp:revision>8</cp:revision>
  <dcterms:created xsi:type="dcterms:W3CDTF">2017-03-17T17:07:19Z</dcterms:created>
  <dcterms:modified xsi:type="dcterms:W3CDTF">2017-03-17T19:15:01Z</dcterms:modified>
</cp:coreProperties>
</file>