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65760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/>
    <p:restoredTop sz="96327"/>
  </p:normalViewPr>
  <p:slideViewPr>
    <p:cSldViewPr snapToGrid="0">
      <p:cViewPr varScale="1">
        <p:scale>
          <a:sx n="24" d="100"/>
          <a:sy n="24" d="100"/>
        </p:scale>
        <p:origin x="28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387342"/>
            <a:ext cx="31089600" cy="1146048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7289782"/>
            <a:ext cx="27432000" cy="794765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C8A-3919-914B-A431-CF1BF3344DC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7984-76EF-9A41-957C-955C6B5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5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C8A-3919-914B-A431-CF1BF3344DC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7984-76EF-9A41-957C-955C6B5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752600"/>
            <a:ext cx="788670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752600"/>
            <a:ext cx="2320290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C8A-3919-914B-A431-CF1BF3344DC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7984-76EF-9A41-957C-955C6B5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C8A-3919-914B-A431-CF1BF3344DC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7984-76EF-9A41-957C-955C6B5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7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8206749"/>
            <a:ext cx="31546800" cy="1369313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2029429"/>
            <a:ext cx="31546800" cy="720089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C8A-3919-914B-A431-CF1BF3344DC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7984-76EF-9A41-957C-955C6B5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1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8763000"/>
            <a:ext cx="155448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8763000"/>
            <a:ext cx="155448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C8A-3919-914B-A431-CF1BF3344DC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7984-76EF-9A41-957C-955C6B5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0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752607"/>
            <a:ext cx="3154680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069582"/>
            <a:ext cx="15473360" cy="395477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2024360"/>
            <a:ext cx="1547336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069582"/>
            <a:ext cx="15549564" cy="395477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2024360"/>
            <a:ext cx="15549564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C8A-3919-914B-A431-CF1BF3344DC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7984-76EF-9A41-957C-955C6B5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C8A-3919-914B-A431-CF1BF3344DC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7984-76EF-9A41-957C-955C6B5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C8A-3919-914B-A431-CF1BF3344DC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7984-76EF-9A41-957C-955C6B5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194560"/>
            <a:ext cx="11796712" cy="768096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4739647"/>
            <a:ext cx="18516600" cy="233934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9875520"/>
            <a:ext cx="11796712" cy="1829562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C8A-3919-914B-A431-CF1BF3344DC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7984-76EF-9A41-957C-955C6B5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9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194560"/>
            <a:ext cx="11796712" cy="768096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4739647"/>
            <a:ext cx="18516600" cy="233934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9875520"/>
            <a:ext cx="11796712" cy="1829562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C8A-3919-914B-A431-CF1BF3344DC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7984-76EF-9A41-957C-955C6B5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752607"/>
            <a:ext cx="3154680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8763000"/>
            <a:ext cx="3154680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0510487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F2C8A-3919-914B-A431-CF1BF3344DC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0510487"/>
            <a:ext cx="123444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0510487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7984-76EF-9A41-957C-955C6B5E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8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rxiv.org/pdf/2201.0361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 descr="A picture containing diagram, text, plot, line&#10;&#10;Description automatically generated">
            <a:extLst>
              <a:ext uri="{FF2B5EF4-FFF2-40B4-BE49-F238E27FC236}">
                <a16:creationId xmlns:a16="http://schemas.microsoft.com/office/drawing/2014/main" id="{CA4C1CAC-B048-E7AC-42D3-C01821F2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780" y="23381061"/>
            <a:ext cx="12038400" cy="7524000"/>
          </a:xfrm>
          <a:prstGeom prst="rect">
            <a:avLst/>
          </a:prstGeom>
        </p:spPr>
      </p:pic>
      <p:pic>
        <p:nvPicPr>
          <p:cNvPr id="67" name="Picture 66" descr="A picture containing text, diagram, map, screenshot&#10;&#10;Description automatically generated">
            <a:extLst>
              <a:ext uri="{FF2B5EF4-FFF2-40B4-BE49-F238E27FC236}">
                <a16:creationId xmlns:a16="http://schemas.microsoft.com/office/drawing/2014/main" id="{D1D67BDB-030C-E17A-471B-63AA0E26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800" y="6690572"/>
            <a:ext cx="12038400" cy="752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314D80-5269-4A5E-EDD1-A266C5C8E2D6}"/>
              </a:ext>
            </a:extLst>
          </p:cNvPr>
          <p:cNvSpPr txBox="1"/>
          <p:nvPr/>
        </p:nvSpPr>
        <p:spPr>
          <a:xfrm>
            <a:off x="3861538" y="3275102"/>
            <a:ext cx="294189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Including location and scale information reduces false positive inference with ALDEx2 when analyzing HTS datasets</a:t>
            </a:r>
          </a:p>
          <a:p>
            <a:r>
              <a:rPr lang="en-US" sz="3600" dirty="0"/>
              <a:t>Michelle </a:t>
            </a:r>
            <a:r>
              <a:rPr lang="en-US" sz="3600" dirty="0" err="1"/>
              <a:t>Pistner</a:t>
            </a:r>
            <a:r>
              <a:rPr lang="en-US" sz="3600" dirty="0"/>
              <a:t> Nixon°, Justin Silverman°, Greg </a:t>
            </a:r>
            <a:r>
              <a:rPr lang="en-US" sz="3600" dirty="0" err="1"/>
              <a:t>Gloor</a:t>
            </a:r>
            <a:r>
              <a:rPr lang="en-US" sz="3600" dirty="0"/>
              <a:t>* </a:t>
            </a:r>
          </a:p>
          <a:p>
            <a:r>
              <a:rPr lang="en-US" sz="2400" dirty="0"/>
              <a:t>°College of Information Sciences and Technology, Pennsylvania State University</a:t>
            </a:r>
          </a:p>
          <a:p>
            <a:r>
              <a:rPr lang="en-US" sz="2400" dirty="0"/>
              <a:t>*Department of Biochemistry, Western </a:t>
            </a:r>
            <a:r>
              <a:rPr lang="en-US" sz="2400" dirty="0" err="1"/>
              <a:t>Universtity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94579-1767-D3A2-A745-5C73F477CC41}"/>
              </a:ext>
            </a:extLst>
          </p:cNvPr>
          <p:cNvSpPr txBox="1"/>
          <p:nvPr/>
        </p:nvSpPr>
        <p:spPr>
          <a:xfrm>
            <a:off x="12756491" y="6411148"/>
            <a:ext cx="7300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Vaginal </a:t>
            </a:r>
            <a:r>
              <a:rPr lang="en-US" sz="3600" b="1" dirty="0" err="1"/>
              <a:t>metatranscriptome</a:t>
            </a:r>
            <a:r>
              <a:rPr lang="en-US" sz="3600" b="1" dirty="0"/>
              <a:t> unscaled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90CE6-2591-0B5C-A199-8B77DBDAB88D}"/>
              </a:ext>
            </a:extLst>
          </p:cNvPr>
          <p:cNvSpPr txBox="1"/>
          <p:nvPr/>
        </p:nvSpPr>
        <p:spPr>
          <a:xfrm>
            <a:off x="820781" y="6411148"/>
            <a:ext cx="11134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Determining location and scale of the data is central to proper statistical inference. Current HTS approaches can only compare differences in relative location and assume that scale is a nuisance variable (1,6). This is one of the main reasons that HTS analysis tools appear over-powered (2). Here we introduce a scale estimation parameter (3) that allows the investigator to identify parts that are insensitive to scale differences in the underlying data.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967547-60FA-8C49-2625-684694CE24F3}"/>
              </a:ext>
            </a:extLst>
          </p:cNvPr>
          <p:cNvSpPr txBox="1"/>
          <p:nvPr/>
        </p:nvSpPr>
        <p:spPr>
          <a:xfrm>
            <a:off x="820781" y="18572827"/>
            <a:ext cx="11134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YEAST TRANSCRIPTOME</a:t>
            </a:r>
            <a:r>
              <a:rPr lang="en-US" sz="3600" dirty="0"/>
              <a:t>: location is the difference in means, and difference and statistical significance can be determined if the data are centered. We show Volcano and Effect plots (4,5). The yeast transcriptome is a well-centered dataset but is over-powered (2). In part this is because scale is not taken into account as the SNF2 KO strain grows ~2X slower than wt. Scaling the data  with ALDEx2 (6) reduces the number of significant genes from 3716 to 1196, or from 63% to 20% of all genes, although the difference cutoff is still likely useful (2).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17FD3E-6710-3FF0-29FF-938E509BF80C}"/>
              </a:ext>
            </a:extLst>
          </p:cNvPr>
          <p:cNvSpPr txBox="1"/>
          <p:nvPr/>
        </p:nvSpPr>
        <p:spPr>
          <a:xfrm>
            <a:off x="24572697" y="14487251"/>
            <a:ext cx="11134999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SCALING and CENTERING: ALDEx2 builds a posterior model of the data through Monte-Carlo Sampling from a multinomial Dirichlet followed by a log-ratio transformation (6). This posterior model can be modified by using a subset of the parts in the denominator to center the data (7) and this shows up as a shift in the location of the data (difference). Difference is plotted in both volcano and effect plots. Alternatively, the posterior model can be altered by using a scale parameter that incorporates uncertainty regarding the underlying scale of the data (2). This shows up as a shift on the dispersion axis on the effect plot but cannot be observed in the volcano plot. Scale is implemented through the ‘gamma’ parameter in the </a:t>
            </a:r>
            <a:r>
              <a:rPr lang="en-US" sz="3600" dirty="0" err="1"/>
              <a:t>aldex.clr</a:t>
            </a:r>
            <a:r>
              <a:rPr lang="en-US" sz="3600" dirty="0"/>
              <a:t> function that is proportional to the underlying scale difference between groups. Scaling and centering will be available in the next release version of ALDEx2 on Bioconductor.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D739E0-0F2A-99C1-870C-0F76A1ACC5CA}"/>
              </a:ext>
            </a:extLst>
          </p:cNvPr>
          <p:cNvSpPr txBox="1"/>
          <p:nvPr/>
        </p:nvSpPr>
        <p:spPr>
          <a:xfrm>
            <a:off x="24572697" y="24769056"/>
            <a:ext cx="113483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Scaling: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aldex.clr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conds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gamma=value) </a:t>
            </a:r>
          </a:p>
          <a:p>
            <a:r>
              <a:rPr lang="en-US" sz="3600" dirty="0"/>
              <a:t>Centering: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aldex.clr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conds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denom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=‘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lvha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endParaRPr lang="en-US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1B4F6C-6C7B-F421-9458-24E740C6A225}"/>
              </a:ext>
            </a:extLst>
          </p:cNvPr>
          <p:cNvSpPr txBox="1"/>
          <p:nvPr/>
        </p:nvSpPr>
        <p:spPr>
          <a:xfrm>
            <a:off x="25280517" y="26400231"/>
            <a:ext cx="991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References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3600" dirty="0"/>
              <a:t>Robinson (2010) Genome Biol 11:R25.1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3600" dirty="0" err="1"/>
              <a:t>Schurch</a:t>
            </a:r>
            <a:r>
              <a:rPr lang="en-US" sz="3600" dirty="0"/>
              <a:t> (2016) RNA 22:839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3600" dirty="0" err="1"/>
              <a:t>Pistner</a:t>
            </a:r>
            <a:r>
              <a:rPr lang="en-US" sz="3600" dirty="0"/>
              <a:t>-Nixon (2023) </a:t>
            </a:r>
          </a:p>
          <a:p>
            <a:pPr lvl="1"/>
            <a:r>
              <a:rPr lang="en-US" sz="3600" dirty="0">
                <a:hlinkClick r:id="rId4"/>
              </a:rPr>
              <a:t>https://arxiv.org/pdf/2201.03616.pdf</a:t>
            </a:r>
            <a:endParaRPr lang="en-US" sz="3600" dirty="0"/>
          </a:p>
          <a:p>
            <a:pPr marL="228600" indent="-228600">
              <a:buFont typeface="+mj-lt"/>
              <a:buAutoNum type="arabicPeriod"/>
            </a:pPr>
            <a:r>
              <a:rPr lang="en-US" sz="3600" dirty="0"/>
              <a:t>Cui (2003) Genome Biol 4:210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3600" dirty="0" err="1"/>
              <a:t>Gloor</a:t>
            </a:r>
            <a:r>
              <a:rPr lang="en-US" sz="3600" dirty="0"/>
              <a:t> (2016) J Comp. Gr. Stat 25:971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3600" dirty="0"/>
              <a:t>Fernandes (2014) Microbiome 2:15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3600" dirty="0"/>
              <a:t>Wu (2021) Adv. Comp. Data. Anal (Springer)</a:t>
            </a:r>
          </a:p>
          <a:p>
            <a:pPr marL="228600" indent="-228600">
              <a:buFont typeface="+mj-lt"/>
              <a:buAutoNum type="arabicPeriod"/>
            </a:pPr>
            <a:endParaRPr lang="en-US" sz="3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5E756B-A60F-33CF-172B-6392CE13629E}"/>
              </a:ext>
            </a:extLst>
          </p:cNvPr>
          <p:cNvGrpSpPr/>
          <p:nvPr/>
        </p:nvGrpSpPr>
        <p:grpSpPr>
          <a:xfrm>
            <a:off x="748800" y="24999888"/>
            <a:ext cx="11520000" cy="7425883"/>
            <a:chOff x="1501542" y="25253715"/>
            <a:chExt cx="11520000" cy="7425883"/>
          </a:xfrm>
        </p:grpSpPr>
        <p:pic>
          <p:nvPicPr>
            <p:cNvPr id="48" name="Picture 47" descr="A picture containing text, diagram, plot, line&#10;&#10;Description automatically generated">
              <a:extLst>
                <a:ext uri="{FF2B5EF4-FFF2-40B4-BE49-F238E27FC236}">
                  <a16:creationId xmlns:a16="http://schemas.microsoft.com/office/drawing/2014/main" id="{A979A5AB-C27A-410A-96CB-78AA37064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1542" y="25479598"/>
              <a:ext cx="11520000" cy="7200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DB79C2-B6BE-F987-D971-27A448BB44B3}"/>
                </a:ext>
              </a:extLst>
            </p:cNvPr>
            <p:cNvSpPr txBox="1"/>
            <p:nvPr/>
          </p:nvSpPr>
          <p:spPr>
            <a:xfrm>
              <a:off x="1501542" y="25253715"/>
              <a:ext cx="7766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Yeast transcriptome scaled: gamma=0.2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53D339F-84F4-8745-7F72-E0BCB51045F7}"/>
              </a:ext>
            </a:extLst>
          </p:cNvPr>
          <p:cNvGrpSpPr/>
          <p:nvPr/>
        </p:nvGrpSpPr>
        <p:grpSpPr>
          <a:xfrm>
            <a:off x="820781" y="10969328"/>
            <a:ext cx="11520000" cy="7523166"/>
            <a:chOff x="1501542" y="12681603"/>
            <a:chExt cx="11520000" cy="7523166"/>
          </a:xfrm>
        </p:grpSpPr>
        <p:pic>
          <p:nvPicPr>
            <p:cNvPr id="46" name="Picture 45" descr="A picture containing diagram, text, plot, screenshot&#10;&#10;Description automatically generated">
              <a:extLst>
                <a:ext uri="{FF2B5EF4-FFF2-40B4-BE49-F238E27FC236}">
                  <a16:creationId xmlns:a16="http://schemas.microsoft.com/office/drawing/2014/main" id="{A6FFC3B4-5A01-D3A8-54FE-1D31144AC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1542" y="13004769"/>
              <a:ext cx="11520000" cy="72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220FDF-29CE-8B17-B6E4-2FFA5A442621}"/>
                </a:ext>
              </a:extLst>
            </p:cNvPr>
            <p:cNvSpPr txBox="1"/>
            <p:nvPr/>
          </p:nvSpPr>
          <p:spPr>
            <a:xfrm>
              <a:off x="1501542" y="12681603"/>
              <a:ext cx="57947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Yeast transcriptome unscaled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F6B2FAB-CD4D-F25A-0B58-DCF8F7D363C0}"/>
              </a:ext>
            </a:extLst>
          </p:cNvPr>
          <p:cNvSpPr txBox="1"/>
          <p:nvPr/>
        </p:nvSpPr>
        <p:spPr>
          <a:xfrm>
            <a:off x="12756491" y="14073064"/>
            <a:ext cx="11134999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VAGINAL META-TRANSCRIPTOME</a:t>
            </a:r>
            <a:r>
              <a:rPr lang="en-US" sz="3600" dirty="0"/>
              <a:t>:  finding the difference and statistical significance for parts is problematic in wildly non-centered data such as this dataset where the underlying absolute abundances of functions differ by two orders of magnitude. Unscaled, we observe 1205 or 33% of all functions being ‘significantly different’ and the majority of housekeeping functions (ribosomal protein and core glycolysis genes) are both significant and different. </a:t>
            </a:r>
          </a:p>
          <a:p>
            <a:endParaRPr lang="en-US" sz="3600" dirty="0"/>
          </a:p>
          <a:p>
            <a:r>
              <a:rPr lang="en-US" sz="3600" dirty="0"/>
              <a:t>To address this, ALDEx2 offers two options scaling and centering. Scaling the data reduces the number of significant parts to 625, or 17% of all functions. While re-centering the data (7) results in 1120 functions (30%). Both of these approaches result in the majority of housekeeping functions from being identified as statistically insignificant and not different.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22CEFC-0484-4510-DCCD-12D63CFD9302}"/>
              </a:ext>
            </a:extLst>
          </p:cNvPr>
          <p:cNvCxnSpPr/>
          <p:nvPr/>
        </p:nvCxnSpPr>
        <p:spPr>
          <a:xfrm>
            <a:off x="11955780" y="6080760"/>
            <a:ext cx="0" cy="261194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321DA0C-C951-949D-C49F-F23BE636B75A}"/>
              </a:ext>
            </a:extLst>
          </p:cNvPr>
          <p:cNvCxnSpPr/>
          <p:nvPr/>
        </p:nvCxnSpPr>
        <p:spPr>
          <a:xfrm>
            <a:off x="23906730" y="5913120"/>
            <a:ext cx="0" cy="261194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573F8F-C663-7B97-D863-110E14316294}"/>
              </a:ext>
            </a:extLst>
          </p:cNvPr>
          <p:cNvSpPr txBox="1"/>
          <p:nvPr/>
        </p:nvSpPr>
        <p:spPr>
          <a:xfrm>
            <a:off x="12756491" y="23106390"/>
            <a:ext cx="9353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Vaginal </a:t>
            </a:r>
            <a:r>
              <a:rPr lang="en-US" sz="3600" b="1" dirty="0" err="1"/>
              <a:t>metatranscriptome</a:t>
            </a:r>
            <a:r>
              <a:rPr lang="en-US" sz="3600" b="1" dirty="0"/>
              <a:t> scaled: gamma = 0.5</a:t>
            </a:r>
          </a:p>
        </p:txBody>
      </p:sp>
      <p:pic>
        <p:nvPicPr>
          <p:cNvPr id="81" name="Picture 80" descr="A picture containing text, diagram, screenshot, map&#10;&#10;Description automatically generated">
            <a:extLst>
              <a:ext uri="{FF2B5EF4-FFF2-40B4-BE49-F238E27FC236}">
                <a16:creationId xmlns:a16="http://schemas.microsoft.com/office/drawing/2014/main" id="{F16CF644-F17F-0326-D3BA-222C1A112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19749" y="6734313"/>
            <a:ext cx="12038400" cy="7524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68404E5-2370-A8FB-AFD3-F17F41D7E339}"/>
              </a:ext>
            </a:extLst>
          </p:cNvPr>
          <p:cNvSpPr txBox="1"/>
          <p:nvPr/>
        </p:nvSpPr>
        <p:spPr>
          <a:xfrm>
            <a:off x="24341278" y="6424569"/>
            <a:ext cx="717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Vaginal </a:t>
            </a:r>
            <a:r>
              <a:rPr lang="en-US" sz="3600" b="1" dirty="0" err="1"/>
              <a:t>metatranscriptome</a:t>
            </a:r>
            <a:r>
              <a:rPr lang="en-US" sz="3600" b="1" dirty="0"/>
              <a:t> centered</a:t>
            </a:r>
          </a:p>
        </p:txBody>
      </p:sp>
    </p:spTree>
    <p:extLst>
      <p:ext uri="{BB962C8B-B14F-4D97-AF65-F5344CB8AC3E}">
        <p14:creationId xmlns:p14="http://schemas.microsoft.com/office/powerpoint/2010/main" val="299454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5643</TotalTime>
  <Words>656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B. Gloor</dc:creator>
  <cp:lastModifiedBy>Gregory B. Gloor</cp:lastModifiedBy>
  <cp:revision>5</cp:revision>
  <dcterms:created xsi:type="dcterms:W3CDTF">2023-04-27T15:41:40Z</dcterms:created>
  <dcterms:modified xsi:type="dcterms:W3CDTF">2023-05-11T17:09:07Z</dcterms:modified>
</cp:coreProperties>
</file>