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32762825" cy="32762825"/>
  <p:notesSz cx="6858000" cy="9144000"/>
  <p:defaultTextStyle>
    <a:defPPr>
      <a:defRPr lang="en-US"/>
    </a:defPPr>
    <a:lvl1pPr marL="0" algn="l" defTabSz="1872143" rtl="0" eaLnBrk="1" latinLnBrk="0" hangingPunct="1">
      <a:defRPr sz="7400" kern="1200">
        <a:solidFill>
          <a:schemeClr val="tx1"/>
        </a:solidFill>
        <a:latin typeface="+mn-lt"/>
        <a:ea typeface="+mn-ea"/>
        <a:cs typeface="+mn-cs"/>
      </a:defRPr>
    </a:lvl1pPr>
    <a:lvl2pPr marL="1872143" algn="l" defTabSz="1872143" rtl="0" eaLnBrk="1" latinLnBrk="0" hangingPunct="1">
      <a:defRPr sz="7400" kern="1200">
        <a:solidFill>
          <a:schemeClr val="tx1"/>
        </a:solidFill>
        <a:latin typeface="+mn-lt"/>
        <a:ea typeface="+mn-ea"/>
        <a:cs typeface="+mn-cs"/>
      </a:defRPr>
    </a:lvl2pPr>
    <a:lvl3pPr marL="3744285" algn="l" defTabSz="1872143" rtl="0" eaLnBrk="1" latinLnBrk="0" hangingPunct="1">
      <a:defRPr sz="7400" kern="1200">
        <a:solidFill>
          <a:schemeClr val="tx1"/>
        </a:solidFill>
        <a:latin typeface="+mn-lt"/>
        <a:ea typeface="+mn-ea"/>
        <a:cs typeface="+mn-cs"/>
      </a:defRPr>
    </a:lvl3pPr>
    <a:lvl4pPr marL="5616428" algn="l" defTabSz="1872143" rtl="0" eaLnBrk="1" latinLnBrk="0" hangingPunct="1">
      <a:defRPr sz="7400" kern="1200">
        <a:solidFill>
          <a:schemeClr val="tx1"/>
        </a:solidFill>
        <a:latin typeface="+mn-lt"/>
        <a:ea typeface="+mn-ea"/>
        <a:cs typeface="+mn-cs"/>
      </a:defRPr>
    </a:lvl4pPr>
    <a:lvl5pPr marL="7488570" algn="l" defTabSz="1872143" rtl="0" eaLnBrk="1" latinLnBrk="0" hangingPunct="1">
      <a:defRPr sz="7400" kern="1200">
        <a:solidFill>
          <a:schemeClr val="tx1"/>
        </a:solidFill>
        <a:latin typeface="+mn-lt"/>
        <a:ea typeface="+mn-ea"/>
        <a:cs typeface="+mn-cs"/>
      </a:defRPr>
    </a:lvl5pPr>
    <a:lvl6pPr marL="9360713" algn="l" defTabSz="1872143" rtl="0" eaLnBrk="1" latinLnBrk="0" hangingPunct="1">
      <a:defRPr sz="7400" kern="1200">
        <a:solidFill>
          <a:schemeClr val="tx1"/>
        </a:solidFill>
        <a:latin typeface="+mn-lt"/>
        <a:ea typeface="+mn-ea"/>
        <a:cs typeface="+mn-cs"/>
      </a:defRPr>
    </a:lvl6pPr>
    <a:lvl7pPr marL="11232855" algn="l" defTabSz="1872143" rtl="0" eaLnBrk="1" latinLnBrk="0" hangingPunct="1">
      <a:defRPr sz="7400" kern="1200">
        <a:solidFill>
          <a:schemeClr val="tx1"/>
        </a:solidFill>
        <a:latin typeface="+mn-lt"/>
        <a:ea typeface="+mn-ea"/>
        <a:cs typeface="+mn-cs"/>
      </a:defRPr>
    </a:lvl7pPr>
    <a:lvl8pPr marL="13104998" algn="l" defTabSz="1872143" rtl="0" eaLnBrk="1" latinLnBrk="0" hangingPunct="1">
      <a:defRPr sz="7400" kern="1200">
        <a:solidFill>
          <a:schemeClr val="tx1"/>
        </a:solidFill>
        <a:latin typeface="+mn-lt"/>
        <a:ea typeface="+mn-ea"/>
        <a:cs typeface="+mn-cs"/>
      </a:defRPr>
    </a:lvl8pPr>
    <a:lvl9pPr marL="14977140" algn="l" defTabSz="1872143" rtl="0" eaLnBrk="1" latinLnBrk="0" hangingPunct="1">
      <a:defRPr sz="74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an Macklaim" initials="JM" lastIdx="9" clrIdx="0"/>
  <p:cmAuthor id="1" name="Greg Gloor" initials="" lastIdx="0" clrIdx="1"/>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22" d="100"/>
          <a:sy n="22" d="100"/>
        </p:scale>
        <p:origin x="-1992" y="-184"/>
      </p:cViewPr>
      <p:guideLst>
        <p:guide orient="horz" pos="10319"/>
        <p:guide pos="10319"/>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interSettings" Target="printerSettings/printerSettings1.bin"/><Relationship Id="rId5" Type="http://schemas.openxmlformats.org/officeDocument/2006/relationships/commentAuthors" Target="commentAuthors.xml"/><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72139B4-D6D4-2948-BDFD-FD780C2C0090}" type="datetimeFigureOut">
              <a:rPr lang="en-US" smtClean="0"/>
              <a:t>16-02-19</a:t>
            </a:fld>
            <a:endParaRPr lang="en-US"/>
          </a:p>
        </p:txBody>
      </p:sp>
      <p:sp>
        <p:nvSpPr>
          <p:cNvPr id="4" name="Slide Image Placeholder 3"/>
          <p:cNvSpPr>
            <a:spLocks noGrp="1" noRot="1" noChangeAspect="1"/>
          </p:cNvSpPr>
          <p:nvPr>
            <p:ph type="sldImg" idx="2"/>
          </p:nvPr>
        </p:nvSpPr>
        <p:spPr>
          <a:xfrm>
            <a:off x="1714500" y="685800"/>
            <a:ext cx="3429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1F227E5-96D0-314F-95A5-A98E30754360}" type="slidenum">
              <a:rPr lang="en-US" smtClean="0"/>
              <a:t>‹#›</a:t>
            </a:fld>
            <a:endParaRPr lang="en-US"/>
          </a:p>
        </p:txBody>
      </p:sp>
    </p:spTree>
    <p:extLst>
      <p:ext uri="{BB962C8B-B14F-4D97-AF65-F5344CB8AC3E}">
        <p14:creationId xmlns:p14="http://schemas.microsoft.com/office/powerpoint/2010/main" val="69733366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1F227E5-96D0-314F-95A5-A98E30754360}" type="slidenum">
              <a:rPr lang="en-US" smtClean="0"/>
              <a:t>1</a:t>
            </a:fld>
            <a:endParaRPr lang="en-US"/>
          </a:p>
        </p:txBody>
      </p:sp>
    </p:spTree>
    <p:extLst>
      <p:ext uri="{BB962C8B-B14F-4D97-AF65-F5344CB8AC3E}">
        <p14:creationId xmlns:p14="http://schemas.microsoft.com/office/powerpoint/2010/main" val="2202082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57212" y="10177714"/>
            <a:ext cx="27848401" cy="7022773"/>
          </a:xfrm>
        </p:spPr>
        <p:txBody>
          <a:bodyPr/>
          <a:lstStyle/>
          <a:p>
            <a:r>
              <a:rPr lang="en-CA" smtClean="0"/>
              <a:t>Click to edit Master title style</a:t>
            </a:r>
            <a:endParaRPr lang="en-US"/>
          </a:p>
        </p:txBody>
      </p:sp>
      <p:sp>
        <p:nvSpPr>
          <p:cNvPr id="3" name="Subtitle 2"/>
          <p:cNvSpPr>
            <a:spLocks noGrp="1"/>
          </p:cNvSpPr>
          <p:nvPr>
            <p:ph type="subTitle" idx="1"/>
          </p:nvPr>
        </p:nvSpPr>
        <p:spPr>
          <a:xfrm>
            <a:off x="4914424" y="18565601"/>
            <a:ext cx="22933978" cy="8372722"/>
          </a:xfrm>
        </p:spPr>
        <p:txBody>
          <a:bodyPr/>
          <a:lstStyle>
            <a:lvl1pPr marL="0" indent="0" algn="ctr">
              <a:buNone/>
              <a:defRPr>
                <a:solidFill>
                  <a:schemeClr val="tx1">
                    <a:tint val="75000"/>
                  </a:schemeClr>
                </a:solidFill>
              </a:defRPr>
            </a:lvl1pPr>
            <a:lvl2pPr marL="1872143" indent="0" algn="ctr">
              <a:buNone/>
              <a:defRPr>
                <a:solidFill>
                  <a:schemeClr val="tx1">
                    <a:tint val="75000"/>
                  </a:schemeClr>
                </a:solidFill>
              </a:defRPr>
            </a:lvl2pPr>
            <a:lvl3pPr marL="3744285" indent="0" algn="ctr">
              <a:buNone/>
              <a:defRPr>
                <a:solidFill>
                  <a:schemeClr val="tx1">
                    <a:tint val="75000"/>
                  </a:schemeClr>
                </a:solidFill>
              </a:defRPr>
            </a:lvl3pPr>
            <a:lvl4pPr marL="5616428" indent="0" algn="ctr">
              <a:buNone/>
              <a:defRPr>
                <a:solidFill>
                  <a:schemeClr val="tx1">
                    <a:tint val="75000"/>
                  </a:schemeClr>
                </a:solidFill>
              </a:defRPr>
            </a:lvl4pPr>
            <a:lvl5pPr marL="7488570" indent="0" algn="ctr">
              <a:buNone/>
              <a:defRPr>
                <a:solidFill>
                  <a:schemeClr val="tx1">
                    <a:tint val="75000"/>
                  </a:schemeClr>
                </a:solidFill>
              </a:defRPr>
            </a:lvl5pPr>
            <a:lvl6pPr marL="9360713" indent="0" algn="ctr">
              <a:buNone/>
              <a:defRPr>
                <a:solidFill>
                  <a:schemeClr val="tx1">
                    <a:tint val="75000"/>
                  </a:schemeClr>
                </a:solidFill>
              </a:defRPr>
            </a:lvl6pPr>
            <a:lvl7pPr marL="11232855" indent="0" algn="ctr">
              <a:buNone/>
              <a:defRPr>
                <a:solidFill>
                  <a:schemeClr val="tx1">
                    <a:tint val="75000"/>
                  </a:schemeClr>
                </a:solidFill>
              </a:defRPr>
            </a:lvl7pPr>
            <a:lvl8pPr marL="13104998" indent="0" algn="ctr">
              <a:buNone/>
              <a:defRPr>
                <a:solidFill>
                  <a:schemeClr val="tx1">
                    <a:tint val="75000"/>
                  </a:schemeClr>
                </a:solidFill>
              </a:defRPr>
            </a:lvl8pPr>
            <a:lvl9pPr marL="14977140" indent="0" algn="ctr">
              <a:buNone/>
              <a:defRPr>
                <a:solidFill>
                  <a:schemeClr val="tx1">
                    <a:tint val="75000"/>
                  </a:schemeClr>
                </a:solidFill>
              </a:defRPr>
            </a:lvl9pPr>
          </a:lstStyle>
          <a:p>
            <a:r>
              <a:rPr lang="en-CA" smtClean="0"/>
              <a:t>Click to edit Master subtitle style</a:t>
            </a:r>
            <a:endParaRPr lang="en-US"/>
          </a:p>
        </p:txBody>
      </p:sp>
      <p:sp>
        <p:nvSpPr>
          <p:cNvPr id="4" name="Date Placeholder 3"/>
          <p:cNvSpPr>
            <a:spLocks noGrp="1"/>
          </p:cNvSpPr>
          <p:nvPr>
            <p:ph type="dt" sz="half" idx="10"/>
          </p:nvPr>
        </p:nvSpPr>
        <p:spPr/>
        <p:txBody>
          <a:bodyPr/>
          <a:lstStyle/>
          <a:p>
            <a:fld id="{200E6268-2604-0644-865F-E3BAE63455E4}" type="datetimeFigureOut">
              <a:rPr lang="en-US" smtClean="0"/>
              <a:t>16-02-19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A53003-168B-A747-8005-279E4C437C00}" type="slidenum">
              <a:rPr lang="en-US" smtClean="0"/>
              <a:t>‹#›</a:t>
            </a:fld>
            <a:endParaRPr lang="en-US"/>
          </a:p>
        </p:txBody>
      </p:sp>
    </p:spTree>
    <p:extLst>
      <p:ext uri="{BB962C8B-B14F-4D97-AF65-F5344CB8AC3E}">
        <p14:creationId xmlns:p14="http://schemas.microsoft.com/office/powerpoint/2010/main" val="3424825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p>
            <a:fld id="{200E6268-2604-0644-865F-E3BAE63455E4}" type="datetimeFigureOut">
              <a:rPr lang="en-US" smtClean="0"/>
              <a:t>16-02-19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A53003-168B-A747-8005-279E4C437C00}" type="slidenum">
              <a:rPr lang="en-US" smtClean="0"/>
              <a:t>‹#›</a:t>
            </a:fld>
            <a:endParaRPr lang="en-US"/>
          </a:p>
        </p:txBody>
      </p:sp>
    </p:spTree>
    <p:extLst>
      <p:ext uri="{BB962C8B-B14F-4D97-AF65-F5344CB8AC3E}">
        <p14:creationId xmlns:p14="http://schemas.microsoft.com/office/powerpoint/2010/main" val="4579014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135668" y="6120283"/>
            <a:ext cx="25800725" cy="130459749"/>
          </a:xfrm>
        </p:spPr>
        <p:txBody>
          <a:bodyPr vert="eaVert"/>
          <a:lstStyle/>
          <a:p>
            <a:r>
              <a:rPr lang="en-CA" smtClean="0"/>
              <a:t>Click to edit Master title style</a:t>
            </a:r>
            <a:endParaRPr lang="en-US"/>
          </a:p>
        </p:txBody>
      </p:sp>
      <p:sp>
        <p:nvSpPr>
          <p:cNvPr id="3" name="Vertical Text Placeholder 2"/>
          <p:cNvSpPr>
            <a:spLocks noGrp="1"/>
          </p:cNvSpPr>
          <p:nvPr>
            <p:ph type="body" orient="vert" idx="1"/>
          </p:nvPr>
        </p:nvSpPr>
        <p:spPr>
          <a:xfrm>
            <a:off x="5733494" y="6120283"/>
            <a:ext cx="76856127" cy="130459749"/>
          </a:xfrm>
        </p:spPr>
        <p:txBody>
          <a:bodyPr vert="eaVert"/>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p>
            <a:fld id="{200E6268-2604-0644-865F-E3BAE63455E4}" type="datetimeFigureOut">
              <a:rPr lang="en-US" smtClean="0"/>
              <a:t>16-02-19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A53003-168B-A747-8005-279E4C437C00}" type="slidenum">
              <a:rPr lang="en-US" smtClean="0"/>
              <a:t>‹#›</a:t>
            </a:fld>
            <a:endParaRPr lang="en-US"/>
          </a:p>
        </p:txBody>
      </p:sp>
    </p:spTree>
    <p:extLst>
      <p:ext uri="{BB962C8B-B14F-4D97-AF65-F5344CB8AC3E}">
        <p14:creationId xmlns:p14="http://schemas.microsoft.com/office/powerpoint/2010/main" val="28427684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Content Placeholder 2"/>
          <p:cNvSpPr>
            <a:spLocks noGrp="1"/>
          </p:cNvSpPr>
          <p:nvPr>
            <p:ph idx="1"/>
          </p:nvPr>
        </p:nvSpPr>
        <p:spPr/>
        <p:txBody>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p>
            <a:fld id="{200E6268-2604-0644-865F-E3BAE63455E4}" type="datetimeFigureOut">
              <a:rPr lang="en-US" smtClean="0"/>
              <a:t>16-02-19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A53003-168B-A747-8005-279E4C437C00}" type="slidenum">
              <a:rPr lang="en-US" smtClean="0"/>
              <a:t>‹#›</a:t>
            </a:fld>
            <a:endParaRPr lang="en-US"/>
          </a:p>
        </p:txBody>
      </p:sp>
    </p:spTree>
    <p:extLst>
      <p:ext uri="{BB962C8B-B14F-4D97-AF65-F5344CB8AC3E}">
        <p14:creationId xmlns:p14="http://schemas.microsoft.com/office/powerpoint/2010/main" val="3525735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8038" y="21053151"/>
            <a:ext cx="27848401" cy="6507061"/>
          </a:xfrm>
        </p:spPr>
        <p:txBody>
          <a:bodyPr anchor="t"/>
          <a:lstStyle>
            <a:lvl1pPr algn="l">
              <a:defRPr sz="16400" b="1" cap="all"/>
            </a:lvl1pPr>
          </a:lstStyle>
          <a:p>
            <a:r>
              <a:rPr lang="en-CA" smtClean="0"/>
              <a:t>Click to edit Master title style</a:t>
            </a:r>
            <a:endParaRPr lang="en-US"/>
          </a:p>
        </p:txBody>
      </p:sp>
      <p:sp>
        <p:nvSpPr>
          <p:cNvPr id="3" name="Text Placeholder 2"/>
          <p:cNvSpPr>
            <a:spLocks noGrp="1"/>
          </p:cNvSpPr>
          <p:nvPr>
            <p:ph type="body" idx="1"/>
          </p:nvPr>
        </p:nvSpPr>
        <p:spPr>
          <a:xfrm>
            <a:off x="2588038" y="13886286"/>
            <a:ext cx="27848401" cy="7166866"/>
          </a:xfrm>
        </p:spPr>
        <p:txBody>
          <a:bodyPr anchor="b"/>
          <a:lstStyle>
            <a:lvl1pPr marL="0" indent="0">
              <a:buNone/>
              <a:defRPr sz="8200">
                <a:solidFill>
                  <a:schemeClr val="tx1">
                    <a:tint val="75000"/>
                  </a:schemeClr>
                </a:solidFill>
              </a:defRPr>
            </a:lvl1pPr>
            <a:lvl2pPr marL="1872143" indent="0">
              <a:buNone/>
              <a:defRPr sz="7400">
                <a:solidFill>
                  <a:schemeClr val="tx1">
                    <a:tint val="75000"/>
                  </a:schemeClr>
                </a:solidFill>
              </a:defRPr>
            </a:lvl2pPr>
            <a:lvl3pPr marL="3744285" indent="0">
              <a:buNone/>
              <a:defRPr sz="6600">
                <a:solidFill>
                  <a:schemeClr val="tx1">
                    <a:tint val="75000"/>
                  </a:schemeClr>
                </a:solidFill>
              </a:defRPr>
            </a:lvl3pPr>
            <a:lvl4pPr marL="5616428" indent="0">
              <a:buNone/>
              <a:defRPr sz="5700">
                <a:solidFill>
                  <a:schemeClr val="tx1">
                    <a:tint val="75000"/>
                  </a:schemeClr>
                </a:solidFill>
              </a:defRPr>
            </a:lvl4pPr>
            <a:lvl5pPr marL="7488570" indent="0">
              <a:buNone/>
              <a:defRPr sz="5700">
                <a:solidFill>
                  <a:schemeClr val="tx1">
                    <a:tint val="75000"/>
                  </a:schemeClr>
                </a:solidFill>
              </a:defRPr>
            </a:lvl5pPr>
            <a:lvl6pPr marL="9360713" indent="0">
              <a:buNone/>
              <a:defRPr sz="5700">
                <a:solidFill>
                  <a:schemeClr val="tx1">
                    <a:tint val="75000"/>
                  </a:schemeClr>
                </a:solidFill>
              </a:defRPr>
            </a:lvl6pPr>
            <a:lvl7pPr marL="11232855" indent="0">
              <a:buNone/>
              <a:defRPr sz="5700">
                <a:solidFill>
                  <a:schemeClr val="tx1">
                    <a:tint val="75000"/>
                  </a:schemeClr>
                </a:solidFill>
              </a:defRPr>
            </a:lvl7pPr>
            <a:lvl8pPr marL="13104998" indent="0">
              <a:buNone/>
              <a:defRPr sz="5700">
                <a:solidFill>
                  <a:schemeClr val="tx1">
                    <a:tint val="75000"/>
                  </a:schemeClr>
                </a:solidFill>
              </a:defRPr>
            </a:lvl8pPr>
            <a:lvl9pPr marL="14977140" indent="0">
              <a:buNone/>
              <a:defRPr sz="5700">
                <a:solidFill>
                  <a:schemeClr val="tx1">
                    <a:tint val="75000"/>
                  </a:schemeClr>
                </a:solidFill>
              </a:defRPr>
            </a:lvl9pPr>
          </a:lstStyle>
          <a:p>
            <a:pPr lvl="0"/>
            <a:r>
              <a:rPr lang="en-CA" smtClean="0"/>
              <a:t>Click to edit Master text styles</a:t>
            </a:r>
          </a:p>
        </p:txBody>
      </p:sp>
      <p:sp>
        <p:nvSpPr>
          <p:cNvPr id="4" name="Date Placeholder 3"/>
          <p:cNvSpPr>
            <a:spLocks noGrp="1"/>
          </p:cNvSpPr>
          <p:nvPr>
            <p:ph type="dt" sz="half" idx="10"/>
          </p:nvPr>
        </p:nvSpPr>
        <p:spPr/>
        <p:txBody>
          <a:bodyPr/>
          <a:lstStyle/>
          <a:p>
            <a:fld id="{200E6268-2604-0644-865F-E3BAE63455E4}" type="datetimeFigureOut">
              <a:rPr lang="en-US" smtClean="0"/>
              <a:t>16-02-19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A53003-168B-A747-8005-279E4C437C00}" type="slidenum">
              <a:rPr lang="en-US" smtClean="0"/>
              <a:t>‹#›</a:t>
            </a:fld>
            <a:endParaRPr lang="en-US"/>
          </a:p>
        </p:txBody>
      </p:sp>
    </p:spTree>
    <p:extLst>
      <p:ext uri="{BB962C8B-B14F-4D97-AF65-F5344CB8AC3E}">
        <p14:creationId xmlns:p14="http://schemas.microsoft.com/office/powerpoint/2010/main" val="3096268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Content Placeholder 2"/>
          <p:cNvSpPr>
            <a:spLocks noGrp="1"/>
          </p:cNvSpPr>
          <p:nvPr>
            <p:ph sz="half" idx="1"/>
          </p:nvPr>
        </p:nvSpPr>
        <p:spPr>
          <a:xfrm>
            <a:off x="5733494" y="35675076"/>
            <a:ext cx="51328426" cy="100904953"/>
          </a:xfrm>
        </p:spPr>
        <p:txBody>
          <a:bodyPr/>
          <a:lstStyle>
            <a:lvl1pPr>
              <a:defRPr sz="11500"/>
            </a:lvl1pPr>
            <a:lvl2pPr>
              <a:defRPr sz="9800"/>
            </a:lvl2pPr>
            <a:lvl3pPr>
              <a:defRPr sz="8200"/>
            </a:lvl3pPr>
            <a:lvl4pPr>
              <a:defRPr sz="7400"/>
            </a:lvl4pPr>
            <a:lvl5pPr>
              <a:defRPr sz="7400"/>
            </a:lvl5pPr>
            <a:lvl6pPr>
              <a:defRPr sz="7400"/>
            </a:lvl6pPr>
            <a:lvl7pPr>
              <a:defRPr sz="7400"/>
            </a:lvl7pPr>
            <a:lvl8pPr>
              <a:defRPr sz="7400"/>
            </a:lvl8pPr>
            <a:lvl9pPr>
              <a:defRPr sz="74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Content Placeholder 3"/>
          <p:cNvSpPr>
            <a:spLocks noGrp="1"/>
          </p:cNvSpPr>
          <p:nvPr>
            <p:ph sz="half" idx="2"/>
          </p:nvPr>
        </p:nvSpPr>
        <p:spPr>
          <a:xfrm>
            <a:off x="57607967" y="35675076"/>
            <a:ext cx="51328426" cy="100904953"/>
          </a:xfrm>
        </p:spPr>
        <p:txBody>
          <a:bodyPr/>
          <a:lstStyle>
            <a:lvl1pPr>
              <a:defRPr sz="11500"/>
            </a:lvl1pPr>
            <a:lvl2pPr>
              <a:defRPr sz="9800"/>
            </a:lvl2pPr>
            <a:lvl3pPr>
              <a:defRPr sz="8200"/>
            </a:lvl3pPr>
            <a:lvl4pPr>
              <a:defRPr sz="7400"/>
            </a:lvl4pPr>
            <a:lvl5pPr>
              <a:defRPr sz="7400"/>
            </a:lvl5pPr>
            <a:lvl6pPr>
              <a:defRPr sz="7400"/>
            </a:lvl6pPr>
            <a:lvl7pPr>
              <a:defRPr sz="7400"/>
            </a:lvl7pPr>
            <a:lvl8pPr>
              <a:defRPr sz="7400"/>
            </a:lvl8pPr>
            <a:lvl9pPr>
              <a:defRPr sz="74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5" name="Date Placeholder 4"/>
          <p:cNvSpPr>
            <a:spLocks noGrp="1"/>
          </p:cNvSpPr>
          <p:nvPr>
            <p:ph type="dt" sz="half" idx="10"/>
          </p:nvPr>
        </p:nvSpPr>
        <p:spPr/>
        <p:txBody>
          <a:bodyPr/>
          <a:lstStyle/>
          <a:p>
            <a:fld id="{200E6268-2604-0644-865F-E3BAE63455E4}" type="datetimeFigureOut">
              <a:rPr lang="en-US" smtClean="0"/>
              <a:t>16-02-19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A53003-168B-A747-8005-279E4C437C00}" type="slidenum">
              <a:rPr lang="en-US" smtClean="0"/>
              <a:t>‹#›</a:t>
            </a:fld>
            <a:endParaRPr lang="en-US"/>
          </a:p>
        </p:txBody>
      </p:sp>
    </p:spTree>
    <p:extLst>
      <p:ext uri="{BB962C8B-B14F-4D97-AF65-F5344CB8AC3E}">
        <p14:creationId xmlns:p14="http://schemas.microsoft.com/office/powerpoint/2010/main" val="32397133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38141" y="1312032"/>
            <a:ext cx="29486543" cy="5460471"/>
          </a:xfrm>
        </p:spPr>
        <p:txBody>
          <a:bodyPr/>
          <a:lstStyle>
            <a:lvl1pPr>
              <a:defRPr/>
            </a:lvl1pPr>
          </a:lstStyle>
          <a:p>
            <a:r>
              <a:rPr lang="en-CA" smtClean="0"/>
              <a:t>Click to edit Master title style</a:t>
            </a:r>
            <a:endParaRPr lang="en-US"/>
          </a:p>
        </p:txBody>
      </p:sp>
      <p:sp>
        <p:nvSpPr>
          <p:cNvPr id="3" name="Text Placeholder 2"/>
          <p:cNvSpPr>
            <a:spLocks noGrp="1"/>
          </p:cNvSpPr>
          <p:nvPr>
            <p:ph type="body" idx="1"/>
          </p:nvPr>
        </p:nvSpPr>
        <p:spPr>
          <a:xfrm>
            <a:off x="1638141" y="7333719"/>
            <a:ext cx="14475937" cy="3056344"/>
          </a:xfrm>
        </p:spPr>
        <p:txBody>
          <a:bodyPr anchor="b"/>
          <a:lstStyle>
            <a:lvl1pPr marL="0" indent="0">
              <a:buNone/>
              <a:defRPr sz="9800" b="1"/>
            </a:lvl1pPr>
            <a:lvl2pPr marL="1872143" indent="0">
              <a:buNone/>
              <a:defRPr sz="8200" b="1"/>
            </a:lvl2pPr>
            <a:lvl3pPr marL="3744285" indent="0">
              <a:buNone/>
              <a:defRPr sz="7400" b="1"/>
            </a:lvl3pPr>
            <a:lvl4pPr marL="5616428" indent="0">
              <a:buNone/>
              <a:defRPr sz="6600" b="1"/>
            </a:lvl4pPr>
            <a:lvl5pPr marL="7488570" indent="0">
              <a:buNone/>
              <a:defRPr sz="6600" b="1"/>
            </a:lvl5pPr>
            <a:lvl6pPr marL="9360713" indent="0">
              <a:buNone/>
              <a:defRPr sz="6600" b="1"/>
            </a:lvl6pPr>
            <a:lvl7pPr marL="11232855" indent="0">
              <a:buNone/>
              <a:defRPr sz="6600" b="1"/>
            </a:lvl7pPr>
            <a:lvl8pPr marL="13104998" indent="0">
              <a:buNone/>
              <a:defRPr sz="6600" b="1"/>
            </a:lvl8pPr>
            <a:lvl9pPr marL="14977140" indent="0">
              <a:buNone/>
              <a:defRPr sz="6600" b="1"/>
            </a:lvl9pPr>
          </a:lstStyle>
          <a:p>
            <a:pPr lvl="0"/>
            <a:r>
              <a:rPr lang="en-CA" smtClean="0"/>
              <a:t>Click to edit Master text styles</a:t>
            </a:r>
          </a:p>
        </p:txBody>
      </p:sp>
      <p:sp>
        <p:nvSpPr>
          <p:cNvPr id="4" name="Content Placeholder 3"/>
          <p:cNvSpPr>
            <a:spLocks noGrp="1"/>
          </p:cNvSpPr>
          <p:nvPr>
            <p:ph sz="half" idx="2"/>
          </p:nvPr>
        </p:nvSpPr>
        <p:spPr>
          <a:xfrm>
            <a:off x="1638141" y="10390063"/>
            <a:ext cx="14475937" cy="18876547"/>
          </a:xfrm>
        </p:spPr>
        <p:txBody>
          <a:bodyPr/>
          <a:lstStyle>
            <a:lvl1pPr>
              <a:defRPr sz="9800"/>
            </a:lvl1pPr>
            <a:lvl2pPr>
              <a:defRPr sz="8200"/>
            </a:lvl2pPr>
            <a:lvl3pPr>
              <a:defRPr sz="7400"/>
            </a:lvl3pPr>
            <a:lvl4pPr>
              <a:defRPr sz="6600"/>
            </a:lvl4pPr>
            <a:lvl5pPr>
              <a:defRPr sz="6600"/>
            </a:lvl5pPr>
            <a:lvl6pPr>
              <a:defRPr sz="6600"/>
            </a:lvl6pPr>
            <a:lvl7pPr>
              <a:defRPr sz="6600"/>
            </a:lvl7pPr>
            <a:lvl8pPr>
              <a:defRPr sz="6600"/>
            </a:lvl8pPr>
            <a:lvl9pPr>
              <a:defRPr sz="66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5" name="Text Placeholder 4"/>
          <p:cNvSpPr>
            <a:spLocks noGrp="1"/>
          </p:cNvSpPr>
          <p:nvPr>
            <p:ph type="body" sz="quarter" idx="3"/>
          </p:nvPr>
        </p:nvSpPr>
        <p:spPr>
          <a:xfrm>
            <a:off x="16643062" y="7333719"/>
            <a:ext cx="14481624" cy="3056344"/>
          </a:xfrm>
        </p:spPr>
        <p:txBody>
          <a:bodyPr anchor="b"/>
          <a:lstStyle>
            <a:lvl1pPr marL="0" indent="0">
              <a:buNone/>
              <a:defRPr sz="9800" b="1"/>
            </a:lvl1pPr>
            <a:lvl2pPr marL="1872143" indent="0">
              <a:buNone/>
              <a:defRPr sz="8200" b="1"/>
            </a:lvl2pPr>
            <a:lvl3pPr marL="3744285" indent="0">
              <a:buNone/>
              <a:defRPr sz="7400" b="1"/>
            </a:lvl3pPr>
            <a:lvl4pPr marL="5616428" indent="0">
              <a:buNone/>
              <a:defRPr sz="6600" b="1"/>
            </a:lvl4pPr>
            <a:lvl5pPr marL="7488570" indent="0">
              <a:buNone/>
              <a:defRPr sz="6600" b="1"/>
            </a:lvl5pPr>
            <a:lvl6pPr marL="9360713" indent="0">
              <a:buNone/>
              <a:defRPr sz="6600" b="1"/>
            </a:lvl6pPr>
            <a:lvl7pPr marL="11232855" indent="0">
              <a:buNone/>
              <a:defRPr sz="6600" b="1"/>
            </a:lvl7pPr>
            <a:lvl8pPr marL="13104998" indent="0">
              <a:buNone/>
              <a:defRPr sz="6600" b="1"/>
            </a:lvl8pPr>
            <a:lvl9pPr marL="14977140" indent="0">
              <a:buNone/>
              <a:defRPr sz="6600" b="1"/>
            </a:lvl9pPr>
          </a:lstStyle>
          <a:p>
            <a:pPr lvl="0"/>
            <a:r>
              <a:rPr lang="en-CA" smtClean="0"/>
              <a:t>Click to edit Master text styles</a:t>
            </a:r>
          </a:p>
        </p:txBody>
      </p:sp>
      <p:sp>
        <p:nvSpPr>
          <p:cNvPr id="6" name="Content Placeholder 5"/>
          <p:cNvSpPr>
            <a:spLocks noGrp="1"/>
          </p:cNvSpPr>
          <p:nvPr>
            <p:ph sz="quarter" idx="4"/>
          </p:nvPr>
        </p:nvSpPr>
        <p:spPr>
          <a:xfrm>
            <a:off x="16643062" y="10390063"/>
            <a:ext cx="14481624" cy="18876547"/>
          </a:xfrm>
        </p:spPr>
        <p:txBody>
          <a:bodyPr/>
          <a:lstStyle>
            <a:lvl1pPr>
              <a:defRPr sz="9800"/>
            </a:lvl1pPr>
            <a:lvl2pPr>
              <a:defRPr sz="8200"/>
            </a:lvl2pPr>
            <a:lvl3pPr>
              <a:defRPr sz="7400"/>
            </a:lvl3pPr>
            <a:lvl4pPr>
              <a:defRPr sz="6600"/>
            </a:lvl4pPr>
            <a:lvl5pPr>
              <a:defRPr sz="6600"/>
            </a:lvl5pPr>
            <a:lvl6pPr>
              <a:defRPr sz="6600"/>
            </a:lvl6pPr>
            <a:lvl7pPr>
              <a:defRPr sz="6600"/>
            </a:lvl7pPr>
            <a:lvl8pPr>
              <a:defRPr sz="6600"/>
            </a:lvl8pPr>
            <a:lvl9pPr>
              <a:defRPr sz="66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7" name="Date Placeholder 6"/>
          <p:cNvSpPr>
            <a:spLocks noGrp="1"/>
          </p:cNvSpPr>
          <p:nvPr>
            <p:ph type="dt" sz="half" idx="10"/>
          </p:nvPr>
        </p:nvSpPr>
        <p:spPr/>
        <p:txBody>
          <a:bodyPr/>
          <a:lstStyle/>
          <a:p>
            <a:fld id="{200E6268-2604-0644-865F-E3BAE63455E4}" type="datetimeFigureOut">
              <a:rPr lang="en-US" smtClean="0"/>
              <a:t>16-02-19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2A53003-168B-A747-8005-279E4C437C00}" type="slidenum">
              <a:rPr lang="en-US" smtClean="0"/>
              <a:t>‹#›</a:t>
            </a:fld>
            <a:endParaRPr lang="en-US"/>
          </a:p>
        </p:txBody>
      </p:sp>
    </p:spTree>
    <p:extLst>
      <p:ext uri="{BB962C8B-B14F-4D97-AF65-F5344CB8AC3E}">
        <p14:creationId xmlns:p14="http://schemas.microsoft.com/office/powerpoint/2010/main" val="7438312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Date Placeholder 2"/>
          <p:cNvSpPr>
            <a:spLocks noGrp="1"/>
          </p:cNvSpPr>
          <p:nvPr>
            <p:ph type="dt" sz="half" idx="10"/>
          </p:nvPr>
        </p:nvSpPr>
        <p:spPr/>
        <p:txBody>
          <a:bodyPr/>
          <a:lstStyle/>
          <a:p>
            <a:fld id="{200E6268-2604-0644-865F-E3BAE63455E4}" type="datetimeFigureOut">
              <a:rPr lang="en-US" smtClean="0"/>
              <a:t>16-02-19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2A53003-168B-A747-8005-279E4C437C00}" type="slidenum">
              <a:rPr lang="en-US" smtClean="0"/>
              <a:t>‹#›</a:t>
            </a:fld>
            <a:endParaRPr lang="en-US"/>
          </a:p>
        </p:txBody>
      </p:sp>
    </p:spTree>
    <p:extLst>
      <p:ext uri="{BB962C8B-B14F-4D97-AF65-F5344CB8AC3E}">
        <p14:creationId xmlns:p14="http://schemas.microsoft.com/office/powerpoint/2010/main" val="36974956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0E6268-2604-0644-865F-E3BAE63455E4}" type="datetimeFigureOut">
              <a:rPr lang="en-US" smtClean="0"/>
              <a:t>16-02-19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2A53003-168B-A747-8005-279E4C437C00}" type="slidenum">
              <a:rPr lang="en-US" smtClean="0"/>
              <a:t>‹#›</a:t>
            </a:fld>
            <a:endParaRPr lang="en-US"/>
          </a:p>
        </p:txBody>
      </p:sp>
    </p:spTree>
    <p:extLst>
      <p:ext uri="{BB962C8B-B14F-4D97-AF65-F5344CB8AC3E}">
        <p14:creationId xmlns:p14="http://schemas.microsoft.com/office/powerpoint/2010/main" val="32113877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38143" y="1304445"/>
            <a:ext cx="10778744" cy="5551479"/>
          </a:xfrm>
        </p:spPr>
        <p:txBody>
          <a:bodyPr anchor="b"/>
          <a:lstStyle>
            <a:lvl1pPr algn="l">
              <a:defRPr sz="8200" b="1"/>
            </a:lvl1pPr>
          </a:lstStyle>
          <a:p>
            <a:r>
              <a:rPr lang="en-CA" smtClean="0"/>
              <a:t>Click to edit Master title style</a:t>
            </a:r>
            <a:endParaRPr lang="en-US"/>
          </a:p>
        </p:txBody>
      </p:sp>
      <p:sp>
        <p:nvSpPr>
          <p:cNvPr id="3" name="Content Placeholder 2"/>
          <p:cNvSpPr>
            <a:spLocks noGrp="1"/>
          </p:cNvSpPr>
          <p:nvPr>
            <p:ph idx="1"/>
          </p:nvPr>
        </p:nvSpPr>
        <p:spPr>
          <a:xfrm>
            <a:off x="12809355" y="1304449"/>
            <a:ext cx="18315329" cy="27962163"/>
          </a:xfrm>
        </p:spPr>
        <p:txBody>
          <a:bodyPr/>
          <a:lstStyle>
            <a:lvl1pPr>
              <a:defRPr sz="13100"/>
            </a:lvl1pPr>
            <a:lvl2pPr>
              <a:defRPr sz="11500"/>
            </a:lvl2pPr>
            <a:lvl3pPr>
              <a:defRPr sz="9800"/>
            </a:lvl3pPr>
            <a:lvl4pPr>
              <a:defRPr sz="8200"/>
            </a:lvl4pPr>
            <a:lvl5pPr>
              <a:defRPr sz="8200"/>
            </a:lvl5pPr>
            <a:lvl6pPr>
              <a:defRPr sz="8200"/>
            </a:lvl6pPr>
            <a:lvl7pPr>
              <a:defRPr sz="8200"/>
            </a:lvl7pPr>
            <a:lvl8pPr>
              <a:defRPr sz="8200"/>
            </a:lvl8pPr>
            <a:lvl9pPr>
              <a:defRPr sz="82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Text Placeholder 3"/>
          <p:cNvSpPr>
            <a:spLocks noGrp="1"/>
          </p:cNvSpPr>
          <p:nvPr>
            <p:ph type="body" sz="half" idx="2"/>
          </p:nvPr>
        </p:nvSpPr>
        <p:spPr>
          <a:xfrm>
            <a:off x="1638143" y="6855928"/>
            <a:ext cx="10778744" cy="22410684"/>
          </a:xfrm>
        </p:spPr>
        <p:txBody>
          <a:bodyPr/>
          <a:lstStyle>
            <a:lvl1pPr marL="0" indent="0">
              <a:buNone/>
              <a:defRPr sz="5700"/>
            </a:lvl1pPr>
            <a:lvl2pPr marL="1872143" indent="0">
              <a:buNone/>
              <a:defRPr sz="4900"/>
            </a:lvl2pPr>
            <a:lvl3pPr marL="3744285" indent="0">
              <a:buNone/>
              <a:defRPr sz="4100"/>
            </a:lvl3pPr>
            <a:lvl4pPr marL="5616428" indent="0">
              <a:buNone/>
              <a:defRPr sz="3700"/>
            </a:lvl4pPr>
            <a:lvl5pPr marL="7488570" indent="0">
              <a:buNone/>
              <a:defRPr sz="3700"/>
            </a:lvl5pPr>
            <a:lvl6pPr marL="9360713" indent="0">
              <a:buNone/>
              <a:defRPr sz="3700"/>
            </a:lvl6pPr>
            <a:lvl7pPr marL="11232855" indent="0">
              <a:buNone/>
              <a:defRPr sz="3700"/>
            </a:lvl7pPr>
            <a:lvl8pPr marL="13104998" indent="0">
              <a:buNone/>
              <a:defRPr sz="3700"/>
            </a:lvl8pPr>
            <a:lvl9pPr marL="14977140" indent="0">
              <a:buNone/>
              <a:defRPr sz="3700"/>
            </a:lvl9pPr>
          </a:lstStyle>
          <a:p>
            <a:pPr lvl="0"/>
            <a:r>
              <a:rPr lang="en-CA" smtClean="0"/>
              <a:t>Click to edit Master text styles</a:t>
            </a:r>
          </a:p>
        </p:txBody>
      </p:sp>
      <p:sp>
        <p:nvSpPr>
          <p:cNvPr id="5" name="Date Placeholder 4"/>
          <p:cNvSpPr>
            <a:spLocks noGrp="1"/>
          </p:cNvSpPr>
          <p:nvPr>
            <p:ph type="dt" sz="half" idx="10"/>
          </p:nvPr>
        </p:nvSpPr>
        <p:spPr/>
        <p:txBody>
          <a:bodyPr/>
          <a:lstStyle/>
          <a:p>
            <a:fld id="{200E6268-2604-0644-865F-E3BAE63455E4}" type="datetimeFigureOut">
              <a:rPr lang="en-US" smtClean="0"/>
              <a:t>16-02-19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A53003-168B-A747-8005-279E4C437C00}" type="slidenum">
              <a:rPr lang="en-US" smtClean="0"/>
              <a:t>‹#›</a:t>
            </a:fld>
            <a:endParaRPr lang="en-US"/>
          </a:p>
        </p:txBody>
      </p:sp>
    </p:spTree>
    <p:extLst>
      <p:ext uri="{BB962C8B-B14F-4D97-AF65-F5344CB8AC3E}">
        <p14:creationId xmlns:p14="http://schemas.microsoft.com/office/powerpoint/2010/main" val="3500588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21743" y="22933978"/>
            <a:ext cx="19657695" cy="2707486"/>
          </a:xfrm>
        </p:spPr>
        <p:txBody>
          <a:bodyPr anchor="b"/>
          <a:lstStyle>
            <a:lvl1pPr algn="l">
              <a:defRPr sz="8200" b="1"/>
            </a:lvl1pPr>
          </a:lstStyle>
          <a:p>
            <a:r>
              <a:rPr lang="en-CA" smtClean="0"/>
              <a:t>Click to edit Master title style</a:t>
            </a:r>
            <a:endParaRPr lang="en-US"/>
          </a:p>
        </p:txBody>
      </p:sp>
      <p:sp>
        <p:nvSpPr>
          <p:cNvPr id="3" name="Picture Placeholder 2"/>
          <p:cNvSpPr>
            <a:spLocks noGrp="1"/>
          </p:cNvSpPr>
          <p:nvPr>
            <p:ph type="pic" idx="1"/>
          </p:nvPr>
        </p:nvSpPr>
        <p:spPr>
          <a:xfrm>
            <a:off x="6421743" y="2927419"/>
            <a:ext cx="19657695" cy="19657695"/>
          </a:xfrm>
        </p:spPr>
        <p:txBody>
          <a:bodyPr/>
          <a:lstStyle>
            <a:lvl1pPr marL="0" indent="0">
              <a:buNone/>
              <a:defRPr sz="13100"/>
            </a:lvl1pPr>
            <a:lvl2pPr marL="1872143" indent="0">
              <a:buNone/>
              <a:defRPr sz="11500"/>
            </a:lvl2pPr>
            <a:lvl3pPr marL="3744285" indent="0">
              <a:buNone/>
              <a:defRPr sz="9800"/>
            </a:lvl3pPr>
            <a:lvl4pPr marL="5616428" indent="0">
              <a:buNone/>
              <a:defRPr sz="8200"/>
            </a:lvl4pPr>
            <a:lvl5pPr marL="7488570" indent="0">
              <a:buNone/>
              <a:defRPr sz="8200"/>
            </a:lvl5pPr>
            <a:lvl6pPr marL="9360713" indent="0">
              <a:buNone/>
              <a:defRPr sz="8200"/>
            </a:lvl6pPr>
            <a:lvl7pPr marL="11232855" indent="0">
              <a:buNone/>
              <a:defRPr sz="8200"/>
            </a:lvl7pPr>
            <a:lvl8pPr marL="13104998" indent="0">
              <a:buNone/>
              <a:defRPr sz="8200"/>
            </a:lvl8pPr>
            <a:lvl9pPr marL="14977140" indent="0">
              <a:buNone/>
              <a:defRPr sz="8200"/>
            </a:lvl9pPr>
          </a:lstStyle>
          <a:p>
            <a:endParaRPr lang="en-US"/>
          </a:p>
        </p:txBody>
      </p:sp>
      <p:sp>
        <p:nvSpPr>
          <p:cNvPr id="4" name="Text Placeholder 3"/>
          <p:cNvSpPr>
            <a:spLocks noGrp="1"/>
          </p:cNvSpPr>
          <p:nvPr>
            <p:ph type="body" sz="half" idx="2"/>
          </p:nvPr>
        </p:nvSpPr>
        <p:spPr>
          <a:xfrm>
            <a:off x="6421743" y="25641464"/>
            <a:ext cx="19657695" cy="3845079"/>
          </a:xfrm>
        </p:spPr>
        <p:txBody>
          <a:bodyPr/>
          <a:lstStyle>
            <a:lvl1pPr marL="0" indent="0">
              <a:buNone/>
              <a:defRPr sz="5700"/>
            </a:lvl1pPr>
            <a:lvl2pPr marL="1872143" indent="0">
              <a:buNone/>
              <a:defRPr sz="4900"/>
            </a:lvl2pPr>
            <a:lvl3pPr marL="3744285" indent="0">
              <a:buNone/>
              <a:defRPr sz="4100"/>
            </a:lvl3pPr>
            <a:lvl4pPr marL="5616428" indent="0">
              <a:buNone/>
              <a:defRPr sz="3700"/>
            </a:lvl4pPr>
            <a:lvl5pPr marL="7488570" indent="0">
              <a:buNone/>
              <a:defRPr sz="3700"/>
            </a:lvl5pPr>
            <a:lvl6pPr marL="9360713" indent="0">
              <a:buNone/>
              <a:defRPr sz="3700"/>
            </a:lvl6pPr>
            <a:lvl7pPr marL="11232855" indent="0">
              <a:buNone/>
              <a:defRPr sz="3700"/>
            </a:lvl7pPr>
            <a:lvl8pPr marL="13104998" indent="0">
              <a:buNone/>
              <a:defRPr sz="3700"/>
            </a:lvl8pPr>
            <a:lvl9pPr marL="14977140" indent="0">
              <a:buNone/>
              <a:defRPr sz="3700"/>
            </a:lvl9pPr>
          </a:lstStyle>
          <a:p>
            <a:pPr lvl="0"/>
            <a:r>
              <a:rPr lang="en-CA" smtClean="0"/>
              <a:t>Click to edit Master text styles</a:t>
            </a:r>
          </a:p>
        </p:txBody>
      </p:sp>
      <p:sp>
        <p:nvSpPr>
          <p:cNvPr id="5" name="Date Placeholder 4"/>
          <p:cNvSpPr>
            <a:spLocks noGrp="1"/>
          </p:cNvSpPr>
          <p:nvPr>
            <p:ph type="dt" sz="half" idx="10"/>
          </p:nvPr>
        </p:nvSpPr>
        <p:spPr/>
        <p:txBody>
          <a:bodyPr/>
          <a:lstStyle/>
          <a:p>
            <a:fld id="{200E6268-2604-0644-865F-E3BAE63455E4}" type="datetimeFigureOut">
              <a:rPr lang="en-US" smtClean="0"/>
              <a:t>16-02-19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A53003-168B-A747-8005-279E4C437C00}" type="slidenum">
              <a:rPr lang="en-US" smtClean="0"/>
              <a:t>‹#›</a:t>
            </a:fld>
            <a:endParaRPr lang="en-US"/>
          </a:p>
        </p:txBody>
      </p:sp>
    </p:spTree>
    <p:extLst>
      <p:ext uri="{BB962C8B-B14F-4D97-AF65-F5344CB8AC3E}">
        <p14:creationId xmlns:p14="http://schemas.microsoft.com/office/powerpoint/2010/main" val="407941086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38141" y="1312032"/>
            <a:ext cx="29486543" cy="5460471"/>
          </a:xfrm>
          <a:prstGeom prst="rect">
            <a:avLst/>
          </a:prstGeom>
        </p:spPr>
        <p:txBody>
          <a:bodyPr vert="horz" lIns="374429" tIns="187214" rIns="374429" bIns="187214" rtlCol="0" anchor="ctr">
            <a:normAutofit/>
          </a:bodyPr>
          <a:lstStyle/>
          <a:p>
            <a:r>
              <a:rPr lang="en-CA" smtClean="0"/>
              <a:t>Click to edit Master title style</a:t>
            </a:r>
            <a:endParaRPr lang="en-US"/>
          </a:p>
        </p:txBody>
      </p:sp>
      <p:sp>
        <p:nvSpPr>
          <p:cNvPr id="3" name="Text Placeholder 2"/>
          <p:cNvSpPr>
            <a:spLocks noGrp="1"/>
          </p:cNvSpPr>
          <p:nvPr>
            <p:ph type="body" idx="1"/>
          </p:nvPr>
        </p:nvSpPr>
        <p:spPr>
          <a:xfrm>
            <a:off x="1638141" y="7644662"/>
            <a:ext cx="29486543" cy="21621950"/>
          </a:xfrm>
          <a:prstGeom prst="rect">
            <a:avLst/>
          </a:prstGeom>
        </p:spPr>
        <p:txBody>
          <a:bodyPr vert="horz" lIns="374429" tIns="187214" rIns="374429" bIns="187214" rtlCol="0">
            <a:normAutofit/>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2"/>
          </p:nvPr>
        </p:nvSpPr>
        <p:spPr>
          <a:xfrm>
            <a:off x="1638141" y="30366288"/>
            <a:ext cx="7644659" cy="1744317"/>
          </a:xfrm>
          <a:prstGeom prst="rect">
            <a:avLst/>
          </a:prstGeom>
        </p:spPr>
        <p:txBody>
          <a:bodyPr vert="horz" lIns="374429" tIns="187214" rIns="374429" bIns="187214" rtlCol="0" anchor="ctr"/>
          <a:lstStyle>
            <a:lvl1pPr algn="l">
              <a:defRPr sz="4900">
                <a:solidFill>
                  <a:schemeClr val="tx1">
                    <a:tint val="75000"/>
                  </a:schemeClr>
                </a:solidFill>
              </a:defRPr>
            </a:lvl1pPr>
          </a:lstStyle>
          <a:p>
            <a:fld id="{200E6268-2604-0644-865F-E3BAE63455E4}" type="datetimeFigureOut">
              <a:rPr lang="en-US" smtClean="0"/>
              <a:t>16-02-19</a:t>
            </a:fld>
            <a:endParaRPr lang="en-US"/>
          </a:p>
        </p:txBody>
      </p:sp>
      <p:sp>
        <p:nvSpPr>
          <p:cNvPr id="5" name="Footer Placeholder 4"/>
          <p:cNvSpPr>
            <a:spLocks noGrp="1"/>
          </p:cNvSpPr>
          <p:nvPr>
            <p:ph type="ftr" sz="quarter" idx="3"/>
          </p:nvPr>
        </p:nvSpPr>
        <p:spPr>
          <a:xfrm>
            <a:off x="11193965" y="30366288"/>
            <a:ext cx="10374895" cy="1744317"/>
          </a:xfrm>
          <a:prstGeom prst="rect">
            <a:avLst/>
          </a:prstGeom>
        </p:spPr>
        <p:txBody>
          <a:bodyPr vert="horz" lIns="374429" tIns="187214" rIns="374429" bIns="187214" rtlCol="0" anchor="ctr"/>
          <a:lstStyle>
            <a:lvl1pPr algn="ctr">
              <a:defRPr sz="4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480025" y="30366288"/>
            <a:ext cx="7644659" cy="1744317"/>
          </a:xfrm>
          <a:prstGeom prst="rect">
            <a:avLst/>
          </a:prstGeom>
        </p:spPr>
        <p:txBody>
          <a:bodyPr vert="horz" lIns="374429" tIns="187214" rIns="374429" bIns="187214" rtlCol="0" anchor="ctr"/>
          <a:lstStyle>
            <a:lvl1pPr algn="r">
              <a:defRPr sz="4900">
                <a:solidFill>
                  <a:schemeClr val="tx1">
                    <a:tint val="75000"/>
                  </a:schemeClr>
                </a:solidFill>
              </a:defRPr>
            </a:lvl1pPr>
          </a:lstStyle>
          <a:p>
            <a:fld id="{E2A53003-168B-A747-8005-279E4C437C00}" type="slidenum">
              <a:rPr lang="en-US" smtClean="0"/>
              <a:t>‹#›</a:t>
            </a:fld>
            <a:endParaRPr lang="en-US"/>
          </a:p>
        </p:txBody>
      </p:sp>
    </p:spTree>
    <p:extLst>
      <p:ext uri="{BB962C8B-B14F-4D97-AF65-F5344CB8AC3E}">
        <p14:creationId xmlns:p14="http://schemas.microsoft.com/office/powerpoint/2010/main" val="39614103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872143" rtl="0" eaLnBrk="1" latinLnBrk="0" hangingPunct="1">
        <a:spcBef>
          <a:spcPct val="0"/>
        </a:spcBef>
        <a:buNone/>
        <a:defRPr sz="18000" kern="1200">
          <a:solidFill>
            <a:schemeClr val="tx1"/>
          </a:solidFill>
          <a:latin typeface="+mj-lt"/>
          <a:ea typeface="+mj-ea"/>
          <a:cs typeface="+mj-cs"/>
        </a:defRPr>
      </a:lvl1pPr>
    </p:titleStyle>
    <p:bodyStyle>
      <a:lvl1pPr marL="1404107" indent="-1404107" algn="l" defTabSz="1872143" rtl="0" eaLnBrk="1" latinLnBrk="0" hangingPunct="1">
        <a:spcBef>
          <a:spcPct val="20000"/>
        </a:spcBef>
        <a:buFont typeface="Arial"/>
        <a:buChar char="•"/>
        <a:defRPr sz="13100" kern="1200">
          <a:solidFill>
            <a:schemeClr val="tx1"/>
          </a:solidFill>
          <a:latin typeface="+mn-lt"/>
          <a:ea typeface="+mn-ea"/>
          <a:cs typeface="+mn-cs"/>
        </a:defRPr>
      </a:lvl1pPr>
      <a:lvl2pPr marL="3042232" indent="-1170089" algn="l" defTabSz="1872143" rtl="0" eaLnBrk="1" latinLnBrk="0" hangingPunct="1">
        <a:spcBef>
          <a:spcPct val="20000"/>
        </a:spcBef>
        <a:buFont typeface="Arial"/>
        <a:buChar char="–"/>
        <a:defRPr sz="11500" kern="1200">
          <a:solidFill>
            <a:schemeClr val="tx1"/>
          </a:solidFill>
          <a:latin typeface="+mn-lt"/>
          <a:ea typeface="+mn-ea"/>
          <a:cs typeface="+mn-cs"/>
        </a:defRPr>
      </a:lvl2pPr>
      <a:lvl3pPr marL="4680356" indent="-936071" algn="l" defTabSz="1872143" rtl="0" eaLnBrk="1" latinLnBrk="0" hangingPunct="1">
        <a:spcBef>
          <a:spcPct val="20000"/>
        </a:spcBef>
        <a:buFont typeface="Arial"/>
        <a:buChar char="•"/>
        <a:defRPr sz="9800" kern="1200">
          <a:solidFill>
            <a:schemeClr val="tx1"/>
          </a:solidFill>
          <a:latin typeface="+mn-lt"/>
          <a:ea typeface="+mn-ea"/>
          <a:cs typeface="+mn-cs"/>
        </a:defRPr>
      </a:lvl3pPr>
      <a:lvl4pPr marL="6552499" indent="-936071" algn="l" defTabSz="1872143" rtl="0" eaLnBrk="1" latinLnBrk="0" hangingPunct="1">
        <a:spcBef>
          <a:spcPct val="20000"/>
        </a:spcBef>
        <a:buFont typeface="Arial"/>
        <a:buChar char="–"/>
        <a:defRPr sz="8200" kern="1200">
          <a:solidFill>
            <a:schemeClr val="tx1"/>
          </a:solidFill>
          <a:latin typeface="+mn-lt"/>
          <a:ea typeface="+mn-ea"/>
          <a:cs typeface="+mn-cs"/>
        </a:defRPr>
      </a:lvl4pPr>
      <a:lvl5pPr marL="8424642" indent="-936071" algn="l" defTabSz="1872143" rtl="0" eaLnBrk="1" latinLnBrk="0" hangingPunct="1">
        <a:spcBef>
          <a:spcPct val="20000"/>
        </a:spcBef>
        <a:buFont typeface="Arial"/>
        <a:buChar char="»"/>
        <a:defRPr sz="8200" kern="1200">
          <a:solidFill>
            <a:schemeClr val="tx1"/>
          </a:solidFill>
          <a:latin typeface="+mn-lt"/>
          <a:ea typeface="+mn-ea"/>
          <a:cs typeface="+mn-cs"/>
        </a:defRPr>
      </a:lvl5pPr>
      <a:lvl6pPr marL="10296784" indent="-936071" algn="l" defTabSz="1872143" rtl="0" eaLnBrk="1" latinLnBrk="0" hangingPunct="1">
        <a:spcBef>
          <a:spcPct val="20000"/>
        </a:spcBef>
        <a:buFont typeface="Arial"/>
        <a:buChar char="•"/>
        <a:defRPr sz="8200" kern="1200">
          <a:solidFill>
            <a:schemeClr val="tx1"/>
          </a:solidFill>
          <a:latin typeface="+mn-lt"/>
          <a:ea typeface="+mn-ea"/>
          <a:cs typeface="+mn-cs"/>
        </a:defRPr>
      </a:lvl6pPr>
      <a:lvl7pPr marL="12168927" indent="-936071" algn="l" defTabSz="1872143" rtl="0" eaLnBrk="1" latinLnBrk="0" hangingPunct="1">
        <a:spcBef>
          <a:spcPct val="20000"/>
        </a:spcBef>
        <a:buFont typeface="Arial"/>
        <a:buChar char="•"/>
        <a:defRPr sz="8200" kern="1200">
          <a:solidFill>
            <a:schemeClr val="tx1"/>
          </a:solidFill>
          <a:latin typeface="+mn-lt"/>
          <a:ea typeface="+mn-ea"/>
          <a:cs typeface="+mn-cs"/>
        </a:defRPr>
      </a:lvl7pPr>
      <a:lvl8pPr marL="14041069" indent="-936071" algn="l" defTabSz="1872143" rtl="0" eaLnBrk="1" latinLnBrk="0" hangingPunct="1">
        <a:spcBef>
          <a:spcPct val="20000"/>
        </a:spcBef>
        <a:buFont typeface="Arial"/>
        <a:buChar char="•"/>
        <a:defRPr sz="8200" kern="1200">
          <a:solidFill>
            <a:schemeClr val="tx1"/>
          </a:solidFill>
          <a:latin typeface="+mn-lt"/>
          <a:ea typeface="+mn-ea"/>
          <a:cs typeface="+mn-cs"/>
        </a:defRPr>
      </a:lvl8pPr>
      <a:lvl9pPr marL="15913212" indent="-936071" algn="l" defTabSz="1872143" rtl="0" eaLnBrk="1" latinLnBrk="0" hangingPunct="1">
        <a:spcBef>
          <a:spcPct val="20000"/>
        </a:spcBef>
        <a:buFont typeface="Arial"/>
        <a:buChar char="•"/>
        <a:defRPr sz="8200" kern="1200">
          <a:solidFill>
            <a:schemeClr val="tx1"/>
          </a:solidFill>
          <a:latin typeface="+mn-lt"/>
          <a:ea typeface="+mn-ea"/>
          <a:cs typeface="+mn-cs"/>
        </a:defRPr>
      </a:lvl9pPr>
    </p:bodyStyle>
    <p:otherStyle>
      <a:defPPr>
        <a:defRPr lang="en-US"/>
      </a:defPPr>
      <a:lvl1pPr marL="0" algn="l" defTabSz="1872143" rtl="0" eaLnBrk="1" latinLnBrk="0" hangingPunct="1">
        <a:defRPr sz="7400" kern="1200">
          <a:solidFill>
            <a:schemeClr val="tx1"/>
          </a:solidFill>
          <a:latin typeface="+mn-lt"/>
          <a:ea typeface="+mn-ea"/>
          <a:cs typeface="+mn-cs"/>
        </a:defRPr>
      </a:lvl1pPr>
      <a:lvl2pPr marL="1872143" algn="l" defTabSz="1872143" rtl="0" eaLnBrk="1" latinLnBrk="0" hangingPunct="1">
        <a:defRPr sz="7400" kern="1200">
          <a:solidFill>
            <a:schemeClr val="tx1"/>
          </a:solidFill>
          <a:latin typeface="+mn-lt"/>
          <a:ea typeface="+mn-ea"/>
          <a:cs typeface="+mn-cs"/>
        </a:defRPr>
      </a:lvl2pPr>
      <a:lvl3pPr marL="3744285" algn="l" defTabSz="1872143" rtl="0" eaLnBrk="1" latinLnBrk="0" hangingPunct="1">
        <a:defRPr sz="7400" kern="1200">
          <a:solidFill>
            <a:schemeClr val="tx1"/>
          </a:solidFill>
          <a:latin typeface="+mn-lt"/>
          <a:ea typeface="+mn-ea"/>
          <a:cs typeface="+mn-cs"/>
        </a:defRPr>
      </a:lvl3pPr>
      <a:lvl4pPr marL="5616428" algn="l" defTabSz="1872143" rtl="0" eaLnBrk="1" latinLnBrk="0" hangingPunct="1">
        <a:defRPr sz="7400" kern="1200">
          <a:solidFill>
            <a:schemeClr val="tx1"/>
          </a:solidFill>
          <a:latin typeface="+mn-lt"/>
          <a:ea typeface="+mn-ea"/>
          <a:cs typeface="+mn-cs"/>
        </a:defRPr>
      </a:lvl4pPr>
      <a:lvl5pPr marL="7488570" algn="l" defTabSz="1872143" rtl="0" eaLnBrk="1" latinLnBrk="0" hangingPunct="1">
        <a:defRPr sz="7400" kern="1200">
          <a:solidFill>
            <a:schemeClr val="tx1"/>
          </a:solidFill>
          <a:latin typeface="+mn-lt"/>
          <a:ea typeface="+mn-ea"/>
          <a:cs typeface="+mn-cs"/>
        </a:defRPr>
      </a:lvl5pPr>
      <a:lvl6pPr marL="9360713" algn="l" defTabSz="1872143" rtl="0" eaLnBrk="1" latinLnBrk="0" hangingPunct="1">
        <a:defRPr sz="7400" kern="1200">
          <a:solidFill>
            <a:schemeClr val="tx1"/>
          </a:solidFill>
          <a:latin typeface="+mn-lt"/>
          <a:ea typeface="+mn-ea"/>
          <a:cs typeface="+mn-cs"/>
        </a:defRPr>
      </a:lvl6pPr>
      <a:lvl7pPr marL="11232855" algn="l" defTabSz="1872143" rtl="0" eaLnBrk="1" latinLnBrk="0" hangingPunct="1">
        <a:defRPr sz="7400" kern="1200">
          <a:solidFill>
            <a:schemeClr val="tx1"/>
          </a:solidFill>
          <a:latin typeface="+mn-lt"/>
          <a:ea typeface="+mn-ea"/>
          <a:cs typeface="+mn-cs"/>
        </a:defRPr>
      </a:lvl7pPr>
      <a:lvl8pPr marL="13104998" algn="l" defTabSz="1872143" rtl="0" eaLnBrk="1" latinLnBrk="0" hangingPunct="1">
        <a:defRPr sz="7400" kern="1200">
          <a:solidFill>
            <a:schemeClr val="tx1"/>
          </a:solidFill>
          <a:latin typeface="+mn-lt"/>
          <a:ea typeface="+mn-ea"/>
          <a:cs typeface="+mn-cs"/>
        </a:defRPr>
      </a:lvl8pPr>
      <a:lvl9pPr marL="14977140" algn="l" defTabSz="1872143" rtl="0" eaLnBrk="1" latinLnBrk="0" hangingPunct="1">
        <a:defRPr sz="7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8.emf"/><Relationship Id="rId12" Type="http://schemas.openxmlformats.org/officeDocument/2006/relationships/image" Target="../media/image9.emf"/><Relationship Id="rId13" Type="http://schemas.openxmlformats.org/officeDocument/2006/relationships/image" Target="../media/image10.emf"/><Relationship Id="rId14" Type="http://schemas.openxmlformats.org/officeDocument/2006/relationships/image" Target="../media/image11.emf"/><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ggloor@uwo.ca" TargetMode="External"/><Relationship Id="rId4" Type="http://schemas.openxmlformats.org/officeDocument/2006/relationships/image" Target="../media/image1.emf"/><Relationship Id="rId5" Type="http://schemas.openxmlformats.org/officeDocument/2006/relationships/image" Target="../media/image2.emf"/><Relationship Id="rId6" Type="http://schemas.openxmlformats.org/officeDocument/2006/relationships/image" Target="../media/image3.emf"/><Relationship Id="rId7" Type="http://schemas.openxmlformats.org/officeDocument/2006/relationships/image" Target="../media/image4.emf"/><Relationship Id="rId8" Type="http://schemas.openxmlformats.org/officeDocument/2006/relationships/image" Target="../media/image5.png"/><Relationship Id="rId9" Type="http://schemas.openxmlformats.org/officeDocument/2006/relationships/image" Target="../media/image6.png"/><Relationship Id="rId10" Type="http://schemas.openxmlformats.org/officeDocument/2006/relationships/image" Target="../media/image7.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p:cNvSpPr/>
          <p:nvPr/>
        </p:nvSpPr>
        <p:spPr>
          <a:xfrm>
            <a:off x="22301469" y="3637570"/>
            <a:ext cx="9978538" cy="28201924"/>
          </a:xfrm>
          <a:prstGeom prst="rect">
            <a:avLst/>
          </a:prstGeom>
          <a:solidFill>
            <a:schemeClr val="accent6">
              <a:alpha val="1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600" b="1" u="sng" dirty="0">
              <a:solidFill>
                <a:schemeClr val="tx1"/>
              </a:solidFill>
            </a:endParaRPr>
          </a:p>
        </p:txBody>
      </p:sp>
      <p:sp>
        <p:nvSpPr>
          <p:cNvPr id="69" name="Rectangle 68"/>
          <p:cNvSpPr/>
          <p:nvPr/>
        </p:nvSpPr>
        <p:spPr>
          <a:xfrm>
            <a:off x="22624414" y="14699037"/>
            <a:ext cx="2286044" cy="188515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 name="Rectangle 63"/>
          <p:cNvSpPr/>
          <p:nvPr/>
        </p:nvSpPr>
        <p:spPr>
          <a:xfrm>
            <a:off x="28538135" y="17547210"/>
            <a:ext cx="2808989" cy="2859204"/>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Rectangle 64"/>
          <p:cNvSpPr/>
          <p:nvPr/>
        </p:nvSpPr>
        <p:spPr>
          <a:xfrm>
            <a:off x="28254248" y="25191254"/>
            <a:ext cx="2883696" cy="2898638"/>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Oval 65"/>
          <p:cNvSpPr/>
          <p:nvPr/>
        </p:nvSpPr>
        <p:spPr>
          <a:xfrm>
            <a:off x="23187199" y="24832660"/>
            <a:ext cx="3585943" cy="3585943"/>
          </a:xfrm>
          <a:prstGeom prst="ellipse">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Rectangle 62"/>
          <p:cNvSpPr/>
          <p:nvPr/>
        </p:nvSpPr>
        <p:spPr>
          <a:xfrm>
            <a:off x="23472990" y="17547210"/>
            <a:ext cx="3361822" cy="2859204"/>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3" name="Rectangle 32"/>
          <p:cNvSpPr/>
          <p:nvPr/>
        </p:nvSpPr>
        <p:spPr>
          <a:xfrm>
            <a:off x="11455730" y="22978311"/>
            <a:ext cx="9978537" cy="7435417"/>
          </a:xfrm>
          <a:prstGeom prst="rect">
            <a:avLst/>
          </a:prstGeom>
          <a:solidFill>
            <a:schemeClr val="tx2">
              <a:lumMod val="20000"/>
              <a:lumOff val="80000"/>
              <a:alpha val="40000"/>
            </a:schemeClr>
          </a:solidFill>
          <a:ln w="38100" cmpd="sng"/>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p>
          <a:p>
            <a:pPr algn="ctr"/>
            <a:endParaRPr lang="en-US" dirty="0"/>
          </a:p>
        </p:txBody>
      </p:sp>
      <p:sp>
        <p:nvSpPr>
          <p:cNvPr id="32" name="Rectangle 31"/>
          <p:cNvSpPr/>
          <p:nvPr/>
        </p:nvSpPr>
        <p:spPr>
          <a:xfrm>
            <a:off x="11412074" y="10568627"/>
            <a:ext cx="9987665" cy="3293905"/>
          </a:xfrm>
          <a:prstGeom prst="rect">
            <a:avLst/>
          </a:prstGeom>
          <a:solidFill>
            <a:schemeClr val="tx2">
              <a:lumMod val="20000"/>
              <a:lumOff val="80000"/>
              <a:alpha val="40000"/>
            </a:schemeClr>
          </a:solidFill>
          <a:ln w="38100" cmpd="sng"/>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p>
          <a:p>
            <a:pPr algn="ctr"/>
            <a:endParaRPr lang="en-US" dirty="0"/>
          </a:p>
        </p:txBody>
      </p:sp>
      <p:sp>
        <p:nvSpPr>
          <p:cNvPr id="2" name="Title 1"/>
          <p:cNvSpPr>
            <a:spLocks noGrp="1"/>
          </p:cNvSpPr>
          <p:nvPr>
            <p:ph type="ctrTitle"/>
          </p:nvPr>
        </p:nvSpPr>
        <p:spPr>
          <a:xfrm>
            <a:off x="4876127" y="411241"/>
            <a:ext cx="22886181" cy="2355372"/>
          </a:xfrm>
        </p:spPr>
        <p:txBody>
          <a:bodyPr>
            <a:noAutofit/>
          </a:bodyPr>
          <a:lstStyle/>
          <a:p>
            <a:r>
              <a:rPr lang="en-US" sz="6000" b="1" dirty="0"/>
              <a:t>It's all relative: compositional data analysis of </a:t>
            </a:r>
            <a:r>
              <a:rPr lang="en-US" sz="6000" b="1" dirty="0" err="1"/>
              <a:t>microbiome</a:t>
            </a:r>
            <a:r>
              <a:rPr lang="en-US" sz="6000" b="1" dirty="0"/>
              <a:t> datasets </a:t>
            </a:r>
            <a:r>
              <a:rPr lang="en-US" sz="6000" dirty="0"/>
              <a:t/>
            </a:r>
            <a:br>
              <a:rPr lang="en-US" sz="6000" dirty="0"/>
            </a:br>
            <a:r>
              <a:rPr lang="en-US" sz="3600" b="1" dirty="0" smtClean="0"/>
              <a:t>Greg Gloor</a:t>
            </a:r>
            <a:r>
              <a:rPr lang="en-US" sz="3600" b="1" dirty="0" smtClean="0"/>
              <a:t/>
            </a:r>
            <a:br>
              <a:rPr lang="en-US" sz="3600" b="1" dirty="0" smtClean="0"/>
            </a:br>
            <a:r>
              <a:rPr lang="en-US" sz="2400" b="1" dirty="0" err="1" smtClean="0"/>
              <a:t>Deparment</a:t>
            </a:r>
            <a:r>
              <a:rPr lang="en-US" sz="2400" b="1" dirty="0" smtClean="0"/>
              <a:t> of Biochemistry, The University of Western Ontario</a:t>
            </a:r>
            <a:br>
              <a:rPr lang="en-US" sz="2400" b="1" dirty="0" smtClean="0"/>
            </a:br>
            <a:r>
              <a:rPr lang="en-US" sz="2400" b="1" dirty="0" smtClean="0">
                <a:solidFill>
                  <a:schemeClr val="tx1">
                    <a:lumMod val="95000"/>
                    <a:lumOff val="5000"/>
                  </a:schemeClr>
                </a:solidFill>
                <a:hlinkClick r:id="rId3"/>
              </a:rPr>
              <a:t>ggloor@uwo.ca</a:t>
            </a:r>
            <a:endParaRPr lang="en-US" sz="2400" b="1" dirty="0">
              <a:solidFill>
                <a:schemeClr val="tx1">
                  <a:lumMod val="95000"/>
                  <a:lumOff val="5000"/>
                </a:schemeClr>
              </a:solidFill>
            </a:endParaRPr>
          </a:p>
        </p:txBody>
      </p:sp>
      <p:sp>
        <p:nvSpPr>
          <p:cNvPr id="4" name="TextBox 3"/>
          <p:cNvSpPr txBox="1"/>
          <p:nvPr/>
        </p:nvSpPr>
        <p:spPr>
          <a:xfrm>
            <a:off x="839505" y="3497379"/>
            <a:ext cx="9704315" cy="7540526"/>
          </a:xfrm>
          <a:prstGeom prst="rect">
            <a:avLst/>
          </a:prstGeom>
          <a:noFill/>
        </p:spPr>
        <p:txBody>
          <a:bodyPr wrap="square" rtlCol="0">
            <a:spAutoFit/>
          </a:bodyPr>
          <a:lstStyle/>
          <a:p>
            <a:pPr algn="ctr"/>
            <a:r>
              <a:rPr lang="en-US" sz="3600" b="1" u="sng" dirty="0" smtClean="0"/>
              <a:t>Abstract</a:t>
            </a:r>
          </a:p>
          <a:p>
            <a:r>
              <a:rPr lang="en-US" sz="2800" dirty="0"/>
              <a:t>Data collected using high throughput sequencing (HTS) methods are sequence reads mapped to genomic intervals, and are commonly analyzed as either 'normalized count </a:t>
            </a:r>
            <a:r>
              <a:rPr lang="en-US" sz="2800" dirty="0" smtClean="0"/>
              <a:t>data’ </a:t>
            </a:r>
            <a:r>
              <a:rPr lang="en-US" sz="2800" dirty="0"/>
              <a:t>or 'relative abundance </a:t>
            </a:r>
            <a:r>
              <a:rPr lang="en-US" sz="2800" dirty="0" smtClean="0"/>
              <a:t>data’. </a:t>
            </a:r>
            <a:r>
              <a:rPr lang="en-US" sz="2800" dirty="0"/>
              <a:t>One reason for </a:t>
            </a:r>
            <a:r>
              <a:rPr lang="en-US" sz="2800" dirty="0" smtClean="0"/>
              <a:t>these normalizations </a:t>
            </a:r>
            <a:r>
              <a:rPr lang="en-US" sz="2800" dirty="0"/>
              <a:t>is </a:t>
            </a:r>
            <a:r>
              <a:rPr lang="en-US" sz="2800" dirty="0" smtClean="0"/>
              <a:t>to attempt </a:t>
            </a:r>
            <a:r>
              <a:rPr lang="en-US" sz="2800" dirty="0"/>
              <a:t>to compensate for the problem that the sequencing instrument imposes an upper bound on the number of sequence reads. Positive data with an arbitrary bound are 'compositional data' and are subject to the problem of spurious </a:t>
            </a:r>
            <a:r>
              <a:rPr lang="en-US" sz="2800" dirty="0" smtClean="0"/>
              <a:t>correlation (1,5,7). Thus</a:t>
            </a:r>
            <a:r>
              <a:rPr lang="en-US" sz="2800" dirty="0"/>
              <a:t>, ordination, clustering and network analysis become unreliable. A second problem is that the data are sparse: i.e., contain many 0 </a:t>
            </a:r>
            <a:r>
              <a:rPr lang="en-US" sz="2800" dirty="0" smtClean="0"/>
              <a:t>values. </a:t>
            </a:r>
            <a:r>
              <a:rPr lang="en-US" sz="2800" dirty="0"/>
              <a:t>A third problem is that the </a:t>
            </a:r>
            <a:r>
              <a:rPr lang="en-US" sz="2800" dirty="0" smtClean="0"/>
              <a:t>largest measurement error </a:t>
            </a:r>
            <a:r>
              <a:rPr lang="en-US" sz="2800" dirty="0"/>
              <a:t>is at the low count margins in these </a:t>
            </a:r>
            <a:r>
              <a:rPr lang="en-US" sz="2800" dirty="0" smtClean="0"/>
              <a:t>datasets (2). We </a:t>
            </a:r>
            <a:r>
              <a:rPr lang="en-US" sz="2800" dirty="0"/>
              <a:t>use the HMP oral </a:t>
            </a:r>
            <a:r>
              <a:rPr lang="en-US" sz="2800" dirty="0" err="1"/>
              <a:t>microbiome</a:t>
            </a:r>
            <a:r>
              <a:rPr lang="en-US" sz="2800" dirty="0"/>
              <a:t> dataset to show how </a:t>
            </a:r>
            <a:r>
              <a:rPr lang="en-US" sz="2800" dirty="0" smtClean="0"/>
              <a:t>Bayesian estimation combined with compositional data approaches that </a:t>
            </a:r>
            <a:r>
              <a:rPr lang="en-US" sz="2800" dirty="0"/>
              <a:t>examine the ratios between taxa </a:t>
            </a:r>
            <a:r>
              <a:rPr lang="en-US" sz="2800" dirty="0" smtClean="0"/>
              <a:t>give robust insights </a:t>
            </a:r>
            <a:r>
              <a:rPr lang="en-US" sz="2800" dirty="0"/>
              <a:t>into the structure of microbial </a:t>
            </a:r>
            <a:r>
              <a:rPr lang="en-US" sz="2800" dirty="0" smtClean="0"/>
              <a:t>communities. </a:t>
            </a:r>
            <a:endParaRPr lang="en-US" sz="2800" dirty="0"/>
          </a:p>
        </p:txBody>
      </p:sp>
      <p:sp>
        <p:nvSpPr>
          <p:cNvPr id="5" name="Rectangle 4"/>
          <p:cNvSpPr/>
          <p:nvPr/>
        </p:nvSpPr>
        <p:spPr>
          <a:xfrm>
            <a:off x="11579674" y="10607018"/>
            <a:ext cx="9621952" cy="2862322"/>
          </a:xfrm>
          <a:prstGeom prst="rect">
            <a:avLst/>
          </a:prstGeom>
        </p:spPr>
        <p:txBody>
          <a:bodyPr wrap="square">
            <a:spAutoFit/>
          </a:bodyPr>
          <a:lstStyle/>
          <a:p>
            <a:pPr algn="ctr"/>
            <a:r>
              <a:rPr lang="en-US" sz="3600" b="1" u="sng" dirty="0" smtClean="0"/>
              <a:t>Analysis Go</a:t>
            </a:r>
            <a:r>
              <a:rPr lang="en-US" sz="3600" b="1" u="sng" dirty="0" smtClean="0"/>
              <a:t>als </a:t>
            </a:r>
            <a:endParaRPr lang="en-US" sz="3600" b="1" u="sng" dirty="0" smtClean="0"/>
          </a:p>
          <a:p>
            <a:pPr algn="just"/>
            <a:r>
              <a:rPr lang="en-US" sz="3600" dirty="0" smtClean="0"/>
              <a:t>Given a set of </a:t>
            </a:r>
            <a:r>
              <a:rPr lang="en-US" sz="3600" dirty="0" smtClean="0"/>
              <a:t>data derived from HTS:</a:t>
            </a:r>
          </a:p>
          <a:p>
            <a:pPr marL="742950" indent="-742950" algn="just">
              <a:buAutoNum type="arabicParenR"/>
            </a:pPr>
            <a:r>
              <a:rPr lang="en-US" sz="3600" dirty="0" smtClean="0"/>
              <a:t>Is there structure?</a:t>
            </a:r>
          </a:p>
          <a:p>
            <a:pPr marL="742950" indent="-742950" algn="just">
              <a:buAutoNum type="arabicParenR"/>
            </a:pPr>
            <a:r>
              <a:rPr lang="en-US" sz="3600" dirty="0" smtClean="0"/>
              <a:t>Are there</a:t>
            </a:r>
            <a:r>
              <a:rPr lang="en-US" sz="3600" dirty="0" smtClean="0"/>
              <a:t> differences between groups?</a:t>
            </a:r>
          </a:p>
          <a:p>
            <a:pPr marL="742950" indent="-742950" algn="just">
              <a:buAutoNum type="arabicParenR"/>
            </a:pPr>
            <a:r>
              <a:rPr lang="en-US" sz="3600" dirty="0" smtClean="0"/>
              <a:t>What correlates?</a:t>
            </a:r>
            <a:endParaRPr lang="en-US" sz="3600" dirty="0" smtClean="0"/>
          </a:p>
        </p:txBody>
      </p:sp>
      <p:pic>
        <p:nvPicPr>
          <p:cNvPr id="6" name="Content Placeholder 3" descr="fig_1.pdf"/>
          <p:cNvPicPr>
            <a:picLocks noChangeAspect="1"/>
          </p:cNvPicPr>
          <p:nvPr/>
        </p:nvPicPr>
        <p:blipFill rotWithShape="1">
          <a:blip r:embed="rId4">
            <a:extLst>
              <a:ext uri="{28A0092B-C50C-407E-A947-70E740481C1C}">
                <a14:useLocalDpi xmlns:a14="http://schemas.microsoft.com/office/drawing/2010/main" val="0"/>
              </a:ext>
            </a:extLst>
          </a:blip>
          <a:srcRect l="100" r="1833" b="30506"/>
          <a:stretch/>
        </p:blipFill>
        <p:spPr>
          <a:xfrm>
            <a:off x="886979" y="11544308"/>
            <a:ext cx="9704315" cy="6952957"/>
          </a:xfrm>
          <a:prstGeom prst="rect">
            <a:avLst/>
          </a:prstGeom>
        </p:spPr>
      </p:pic>
      <p:pic>
        <p:nvPicPr>
          <p:cNvPr id="10" name="Content Placeholder 4" descr="input-clr.pdf"/>
          <p:cNvPicPr>
            <a:picLocks noChangeAspect="1"/>
          </p:cNvPicPr>
          <p:nvPr/>
        </p:nvPicPr>
        <p:blipFill rotWithShape="1">
          <a:blip r:embed="rId5">
            <a:extLst>
              <a:ext uri="{28A0092B-C50C-407E-A947-70E740481C1C}">
                <a14:useLocalDpi xmlns:a14="http://schemas.microsoft.com/office/drawing/2010/main" val="0"/>
              </a:ext>
            </a:extLst>
          </a:blip>
          <a:srcRect t="7186" b="3914"/>
          <a:stretch/>
        </p:blipFill>
        <p:spPr>
          <a:xfrm>
            <a:off x="635412" y="22978312"/>
            <a:ext cx="9704315" cy="2875698"/>
          </a:xfrm>
          <a:prstGeom prst="rect">
            <a:avLst/>
          </a:prstGeom>
        </p:spPr>
      </p:pic>
      <p:sp>
        <p:nvSpPr>
          <p:cNvPr id="11" name="TextBox 10"/>
          <p:cNvSpPr txBox="1"/>
          <p:nvPr/>
        </p:nvSpPr>
        <p:spPr>
          <a:xfrm>
            <a:off x="790660" y="25857223"/>
            <a:ext cx="9704315" cy="6001642"/>
          </a:xfrm>
          <a:prstGeom prst="rect">
            <a:avLst/>
          </a:prstGeom>
          <a:noFill/>
        </p:spPr>
        <p:txBody>
          <a:bodyPr wrap="square" rtlCol="0">
            <a:spAutoFit/>
          </a:bodyPr>
          <a:lstStyle/>
          <a:p>
            <a:pPr marL="285750" indent="-285750" algn="just">
              <a:buFont typeface="Arial"/>
              <a:buChar char="•"/>
            </a:pPr>
            <a:r>
              <a:rPr lang="en-US" sz="2400" dirty="0" smtClean="0"/>
              <a:t>Panel 1: Example input for sequencing where 100 features (white dots) are held constant and 1 feature (black dots) increases 2-fold for each step. </a:t>
            </a:r>
          </a:p>
          <a:p>
            <a:pPr algn="ctr"/>
            <a:r>
              <a:rPr lang="en-US" sz="2400" dirty="0" smtClean="0">
                <a:solidFill>
                  <a:srgbClr val="FF0000"/>
                </a:solidFill>
              </a:rPr>
              <a:t>This is the data we want to examine</a:t>
            </a:r>
          </a:p>
          <a:p>
            <a:pPr marL="285750" indent="-285750" algn="just">
              <a:buFont typeface="Arial"/>
              <a:buChar char="•"/>
            </a:pPr>
            <a:endParaRPr lang="en-US" sz="2400" dirty="0" smtClean="0"/>
          </a:p>
          <a:p>
            <a:pPr marL="285750" indent="-285750" algn="just">
              <a:buFont typeface="Arial"/>
              <a:buChar char="•"/>
            </a:pPr>
            <a:r>
              <a:rPr lang="en-US" sz="2400" dirty="0" smtClean="0"/>
              <a:t>Panel 2: Shows the data after transforming sequenced reads into reads per instrument output</a:t>
            </a:r>
          </a:p>
          <a:p>
            <a:pPr marL="1000125" lvl="1" indent="-285750" algn="just">
              <a:buFont typeface="Arial"/>
              <a:buChar char="•"/>
            </a:pPr>
            <a:r>
              <a:rPr lang="en-US" sz="2400" dirty="0" smtClean="0"/>
              <a:t>These data </a:t>
            </a:r>
            <a:r>
              <a:rPr lang="en-US" sz="2400" dirty="0" smtClean="0"/>
              <a:t>should not be </a:t>
            </a:r>
            <a:r>
              <a:rPr lang="en-US" sz="2400" dirty="0" smtClean="0"/>
              <a:t>evaluated by standard </a:t>
            </a:r>
            <a:r>
              <a:rPr lang="en-US" sz="2400" dirty="0" smtClean="0"/>
              <a:t>methods </a:t>
            </a:r>
            <a:r>
              <a:rPr lang="en-US" sz="2400" dirty="0" smtClean="0"/>
              <a:t>(1)</a:t>
            </a:r>
            <a:endParaRPr lang="en-US" sz="2400" dirty="0"/>
          </a:p>
          <a:p>
            <a:pPr algn="ctr"/>
            <a:r>
              <a:rPr lang="en-US" sz="2400" dirty="0" smtClean="0">
                <a:solidFill>
                  <a:srgbClr val="FF0000"/>
                </a:solidFill>
              </a:rPr>
              <a:t>This is the data that most </a:t>
            </a:r>
            <a:r>
              <a:rPr lang="en-US" sz="2400" dirty="0" smtClean="0">
                <a:solidFill>
                  <a:srgbClr val="FF0000"/>
                </a:solidFill>
              </a:rPr>
              <a:t>approaches use </a:t>
            </a:r>
            <a:r>
              <a:rPr lang="en-US" sz="2400" dirty="0" smtClean="0">
                <a:solidFill>
                  <a:srgbClr val="FF0000"/>
                </a:solidFill>
              </a:rPr>
              <a:t>for analysis</a:t>
            </a:r>
          </a:p>
          <a:p>
            <a:pPr marL="285750" indent="-285750" algn="just">
              <a:buFont typeface="Arial"/>
              <a:buChar char="•"/>
            </a:pPr>
            <a:endParaRPr lang="en-US" sz="2400" dirty="0" smtClean="0"/>
          </a:p>
          <a:p>
            <a:pPr marL="285750" indent="-285750" algn="just">
              <a:buFont typeface="Arial"/>
              <a:buChar char="•"/>
            </a:pPr>
            <a:r>
              <a:rPr lang="en-US" sz="2400" dirty="0" smtClean="0"/>
              <a:t>Panel 3: The original shape of the data can </a:t>
            </a:r>
            <a:r>
              <a:rPr lang="en-US" sz="2400" dirty="0" smtClean="0"/>
              <a:t>be (often) </a:t>
            </a:r>
            <a:r>
              <a:rPr lang="en-US" sz="2400" dirty="0" smtClean="0"/>
              <a:t>reconstituted using the centered log-ratio transformation</a:t>
            </a:r>
          </a:p>
          <a:p>
            <a:pPr marL="1000125" lvl="1" indent="-285750" algn="just">
              <a:buFont typeface="Arial"/>
              <a:buChar char="•"/>
            </a:pPr>
            <a:r>
              <a:rPr lang="en-US" sz="2400" dirty="0" smtClean="0"/>
              <a:t>However, the data are now ratios between the actual count and the geometric mean count (</a:t>
            </a:r>
            <a:r>
              <a:rPr lang="en-US" sz="2400" dirty="0" err="1" smtClean="0"/>
              <a:t>gx</a:t>
            </a:r>
            <a:r>
              <a:rPr lang="en-US" sz="2400" dirty="0" smtClean="0"/>
              <a:t>), so interpretation must </a:t>
            </a:r>
            <a:r>
              <a:rPr lang="en-US" sz="2400" dirty="0" smtClean="0"/>
              <a:t>be </a:t>
            </a:r>
            <a:r>
              <a:rPr lang="en-US" sz="2400" dirty="0" smtClean="0"/>
              <a:t>cautious</a:t>
            </a:r>
          </a:p>
          <a:p>
            <a:pPr marL="1000125" lvl="1" indent="-285750" algn="just">
              <a:buFont typeface="Arial"/>
              <a:buChar char="•"/>
            </a:pPr>
            <a:endParaRPr lang="en-US" sz="2400" dirty="0"/>
          </a:p>
          <a:p>
            <a:pPr marL="714375" lvl="1" algn="just"/>
            <a:r>
              <a:rPr lang="en-US" sz="2400" dirty="0"/>
              <a:t> x=[x</a:t>
            </a:r>
            <a:r>
              <a:rPr lang="en-US" sz="2400" baseline="-25000" dirty="0"/>
              <a:t>1</a:t>
            </a:r>
            <a:r>
              <a:rPr lang="en-US" sz="2400" dirty="0"/>
              <a:t>,x</a:t>
            </a:r>
            <a:r>
              <a:rPr lang="en-US" sz="2400" baseline="-25000" dirty="0"/>
              <a:t>2</a:t>
            </a:r>
            <a:r>
              <a:rPr lang="en-US" sz="2400" dirty="0"/>
              <a:t> … </a:t>
            </a:r>
            <a:r>
              <a:rPr lang="en-US" sz="2400" dirty="0" err="1"/>
              <a:t>x</a:t>
            </a:r>
            <a:r>
              <a:rPr lang="en-US" sz="2400" baseline="-25000" dirty="0" err="1"/>
              <a:t>n</a:t>
            </a:r>
            <a:r>
              <a:rPr lang="en-US" sz="2400" dirty="0"/>
              <a:t>]        </a:t>
            </a:r>
            <a:r>
              <a:rPr lang="en-US" sz="2400" dirty="0" err="1"/>
              <a:t>clr</a:t>
            </a:r>
            <a:r>
              <a:rPr lang="en-US" sz="2400" baseline="-25000" dirty="0" err="1"/>
              <a:t>x</a:t>
            </a:r>
            <a:r>
              <a:rPr lang="en-US" sz="2400" dirty="0"/>
              <a:t>=[log(x</a:t>
            </a:r>
            <a:r>
              <a:rPr lang="en-US" sz="2400" baseline="-25000" dirty="0"/>
              <a:t>1</a:t>
            </a:r>
            <a:r>
              <a:rPr lang="en-US" sz="2400" dirty="0"/>
              <a:t>/</a:t>
            </a:r>
            <a:r>
              <a:rPr lang="en-US" sz="2400" dirty="0" err="1"/>
              <a:t>gx</a:t>
            </a:r>
            <a:r>
              <a:rPr lang="en-US" sz="2400" dirty="0"/>
              <a:t>), log(x</a:t>
            </a:r>
            <a:r>
              <a:rPr lang="en-US" sz="2400" baseline="-25000" dirty="0"/>
              <a:t>2</a:t>
            </a:r>
            <a:r>
              <a:rPr lang="en-US" sz="2400" dirty="0"/>
              <a:t>/</a:t>
            </a:r>
            <a:r>
              <a:rPr lang="en-US" sz="2400" dirty="0" err="1"/>
              <a:t>gx</a:t>
            </a:r>
            <a:r>
              <a:rPr lang="en-US" sz="2400" dirty="0"/>
              <a:t>)…log(</a:t>
            </a:r>
            <a:r>
              <a:rPr lang="en-US" sz="2400" dirty="0" err="1"/>
              <a:t>x</a:t>
            </a:r>
            <a:r>
              <a:rPr lang="en-US" sz="2400" baseline="-25000" dirty="0" err="1"/>
              <a:t>n</a:t>
            </a:r>
            <a:r>
              <a:rPr lang="en-US" sz="2400" dirty="0"/>
              <a:t>/</a:t>
            </a:r>
            <a:r>
              <a:rPr lang="en-US" sz="2400" dirty="0" err="1"/>
              <a:t>gx</a:t>
            </a:r>
            <a:r>
              <a:rPr lang="en-US" sz="2400" dirty="0"/>
              <a:t>)</a:t>
            </a:r>
            <a:r>
              <a:rPr lang="en-US" sz="2400" dirty="0" smtClean="0"/>
              <a:t>]</a:t>
            </a:r>
            <a:endParaRPr lang="en-US" sz="2400" dirty="0"/>
          </a:p>
          <a:p>
            <a:pPr marL="9525" lvl="1" algn="ctr"/>
            <a:r>
              <a:rPr lang="en-US" sz="2400" dirty="0" smtClean="0">
                <a:solidFill>
                  <a:srgbClr val="FF0000"/>
                </a:solidFill>
              </a:rPr>
              <a:t>This is the data we should use!</a:t>
            </a:r>
          </a:p>
        </p:txBody>
      </p:sp>
      <p:grpSp>
        <p:nvGrpSpPr>
          <p:cNvPr id="15" name="Group 14"/>
          <p:cNvGrpSpPr/>
          <p:nvPr/>
        </p:nvGrpSpPr>
        <p:grpSpPr>
          <a:xfrm>
            <a:off x="11684048" y="5044342"/>
            <a:ext cx="9715691" cy="2192676"/>
            <a:chOff x="14057350" y="10278391"/>
            <a:chExt cx="10934700" cy="1854200"/>
          </a:xfrm>
        </p:grpSpPr>
        <p:pic>
          <p:nvPicPr>
            <p:cNvPr id="13" name="Picture 12"/>
            <p:cNvPicPr>
              <a:picLocks noChangeAspect="1"/>
            </p:cNvPicPr>
            <p:nvPr/>
          </p:nvPicPr>
          <p:blipFill>
            <a:blip r:embed="rId6"/>
            <a:stretch>
              <a:fillRect/>
            </a:stretch>
          </p:blipFill>
          <p:spPr>
            <a:xfrm>
              <a:off x="14057350" y="10278391"/>
              <a:ext cx="5473700" cy="1854200"/>
            </a:xfrm>
            <a:prstGeom prst="rect">
              <a:avLst/>
            </a:prstGeom>
          </p:spPr>
        </p:pic>
        <p:pic>
          <p:nvPicPr>
            <p:cNvPr id="14" name="Picture 13"/>
            <p:cNvPicPr>
              <a:picLocks noChangeAspect="1"/>
            </p:cNvPicPr>
            <p:nvPr/>
          </p:nvPicPr>
          <p:blipFill>
            <a:blip r:embed="rId7"/>
            <a:stretch>
              <a:fillRect/>
            </a:stretch>
          </p:blipFill>
          <p:spPr>
            <a:xfrm>
              <a:off x="19531050" y="10286609"/>
              <a:ext cx="5461000" cy="1816100"/>
            </a:xfrm>
            <a:prstGeom prst="rect">
              <a:avLst/>
            </a:prstGeom>
          </p:spPr>
        </p:pic>
      </p:grpSp>
      <p:sp>
        <p:nvSpPr>
          <p:cNvPr id="16" name="TextBox 15"/>
          <p:cNvSpPr txBox="1"/>
          <p:nvPr/>
        </p:nvSpPr>
        <p:spPr>
          <a:xfrm>
            <a:off x="11595930" y="7087140"/>
            <a:ext cx="9715691" cy="2677656"/>
          </a:xfrm>
          <a:prstGeom prst="rect">
            <a:avLst/>
          </a:prstGeom>
          <a:noFill/>
        </p:spPr>
        <p:txBody>
          <a:bodyPr wrap="square" rtlCol="0">
            <a:spAutoFit/>
          </a:bodyPr>
          <a:lstStyle/>
          <a:p>
            <a:pPr marL="285750" indent="-285750" algn="just">
              <a:buFont typeface="Arial"/>
              <a:buChar char="•"/>
            </a:pPr>
            <a:r>
              <a:rPr lang="en-US" sz="2400" dirty="0" smtClean="0"/>
              <a:t>For a given read count (labeled top of histogram) the black bar represents the abundance of the count in replicate 1, the grey bars indicate the distribution of counts for the same features in replicate </a:t>
            </a:r>
            <a:r>
              <a:rPr lang="en-US" sz="2400" dirty="0" smtClean="0"/>
              <a:t>2</a:t>
            </a:r>
          </a:p>
          <a:p>
            <a:pPr marL="285750" indent="-285750" algn="just">
              <a:buFont typeface="Arial"/>
              <a:buChar char="•"/>
            </a:pPr>
            <a:r>
              <a:rPr lang="en-US" sz="2400" dirty="0" smtClean="0"/>
              <a:t>Replicates </a:t>
            </a:r>
            <a:r>
              <a:rPr lang="en-US" sz="2400" dirty="0" smtClean="0"/>
              <a:t>are aliquots of the same library run on different lanes</a:t>
            </a:r>
          </a:p>
          <a:p>
            <a:pPr marL="285750" indent="-285750" algn="just">
              <a:buFont typeface="Arial"/>
              <a:buChar char="•"/>
            </a:pPr>
            <a:r>
              <a:rPr lang="en-US" sz="2400" dirty="0" smtClean="0"/>
              <a:t>These data are approximately multivariate Poisson distributed, this can be estimated in a Bayesian framework using </a:t>
            </a:r>
            <a:r>
              <a:rPr lang="en-US" sz="2400" dirty="0" err="1" smtClean="0"/>
              <a:t>Dirichlet</a:t>
            </a:r>
            <a:r>
              <a:rPr lang="en-US" sz="2400" dirty="0" smtClean="0"/>
              <a:t> sampling prior to </a:t>
            </a:r>
            <a:r>
              <a:rPr lang="en-US" sz="2400" dirty="0" err="1" smtClean="0"/>
              <a:t>clr</a:t>
            </a:r>
            <a:r>
              <a:rPr lang="en-US" sz="2400" dirty="0" smtClean="0"/>
              <a:t> transformation. (2,3)</a:t>
            </a:r>
            <a:endParaRPr lang="en-US" sz="2000" dirty="0" smtClean="0"/>
          </a:p>
        </p:txBody>
      </p:sp>
      <p:sp>
        <p:nvSpPr>
          <p:cNvPr id="12" name="Rectangle 11"/>
          <p:cNvSpPr/>
          <p:nvPr/>
        </p:nvSpPr>
        <p:spPr>
          <a:xfrm>
            <a:off x="792031" y="19304208"/>
            <a:ext cx="9751789" cy="12537138"/>
          </a:xfrm>
          <a:prstGeom prst="rect">
            <a:avLst/>
          </a:prstGeom>
          <a:noFill/>
          <a:ln w="38100" cmpd="sng"/>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4" name="Rectangle 23"/>
          <p:cNvSpPr/>
          <p:nvPr/>
        </p:nvSpPr>
        <p:spPr>
          <a:xfrm>
            <a:off x="792031" y="11304688"/>
            <a:ext cx="9751789" cy="7999520"/>
          </a:xfrm>
          <a:prstGeom prst="rect">
            <a:avLst/>
          </a:prstGeom>
          <a:noFill/>
          <a:ln w="38100" cmpd="sng"/>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6" name="Rectangle 25"/>
          <p:cNvSpPr/>
          <p:nvPr/>
        </p:nvSpPr>
        <p:spPr>
          <a:xfrm>
            <a:off x="11455730" y="3497380"/>
            <a:ext cx="9978537" cy="6513638"/>
          </a:xfrm>
          <a:prstGeom prst="rect">
            <a:avLst/>
          </a:prstGeom>
          <a:noFill/>
          <a:ln w="38100" cmpd="sng"/>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0" name="Rectangle 29"/>
          <p:cNvSpPr/>
          <p:nvPr/>
        </p:nvSpPr>
        <p:spPr>
          <a:xfrm>
            <a:off x="11455730" y="23018628"/>
            <a:ext cx="9978537" cy="7294306"/>
          </a:xfrm>
          <a:prstGeom prst="rect">
            <a:avLst/>
          </a:prstGeom>
        </p:spPr>
        <p:txBody>
          <a:bodyPr wrap="square">
            <a:spAutoFit/>
          </a:bodyPr>
          <a:lstStyle/>
          <a:p>
            <a:pPr algn="ctr"/>
            <a:r>
              <a:rPr lang="en-US" sz="3600" b="1" u="sng" dirty="0" smtClean="0"/>
              <a:t>Conclusions</a:t>
            </a:r>
          </a:p>
          <a:p>
            <a:endParaRPr lang="en-US" sz="3600" dirty="0" smtClean="0"/>
          </a:p>
          <a:p>
            <a:pPr marL="571500" indent="-571500">
              <a:buFont typeface="Arial"/>
              <a:buChar char="•"/>
            </a:pPr>
            <a:r>
              <a:rPr lang="en-US" sz="3600" dirty="0" smtClean="0"/>
              <a:t>Compositional data analysis methods are fully compatible with </a:t>
            </a:r>
            <a:r>
              <a:rPr lang="en-US" sz="3600" dirty="0" err="1" smtClean="0"/>
              <a:t>microbiome</a:t>
            </a:r>
            <a:r>
              <a:rPr lang="en-US" sz="3600" dirty="0" smtClean="0"/>
              <a:t> datasets generated by HTS.</a:t>
            </a:r>
          </a:p>
          <a:p>
            <a:pPr marL="571500" indent="-571500">
              <a:buFont typeface="Arial"/>
              <a:buChar char="•"/>
            </a:pPr>
            <a:r>
              <a:rPr lang="en-US" sz="3600" dirty="0" smtClean="0"/>
              <a:t>Values of 0 are problematic, but can be addressed.</a:t>
            </a:r>
            <a:endParaRPr lang="en-US" sz="3600" dirty="0"/>
          </a:p>
          <a:p>
            <a:pPr marL="571500" indent="-571500">
              <a:buFont typeface="Arial"/>
              <a:buChar char="•"/>
            </a:pPr>
            <a:r>
              <a:rPr lang="en-US" sz="3600" dirty="0" smtClean="0"/>
              <a:t>β-diversity can be easily measured using Singular Value Decompositions </a:t>
            </a:r>
            <a:r>
              <a:rPr lang="en-US" sz="3600" dirty="0"/>
              <a:t>and displayed using a </a:t>
            </a:r>
            <a:r>
              <a:rPr lang="en-US" sz="3600" dirty="0" err="1" smtClean="0"/>
              <a:t>biplot</a:t>
            </a:r>
            <a:r>
              <a:rPr lang="en-US" sz="3600" dirty="0" smtClean="0"/>
              <a:t> rather than distance-based metrics.</a:t>
            </a:r>
          </a:p>
          <a:p>
            <a:pPr marL="571500" indent="-571500">
              <a:buFont typeface="Arial"/>
              <a:buChar char="•"/>
            </a:pPr>
            <a:r>
              <a:rPr lang="en-US" sz="3600" dirty="0" err="1" smtClean="0"/>
              <a:t>Univariate</a:t>
            </a:r>
            <a:r>
              <a:rPr lang="en-US" sz="3600" dirty="0" smtClean="0"/>
              <a:t> differences and correlation can be examined as expected values of effect sizes and </a:t>
            </a:r>
            <a:r>
              <a:rPr lang="en-US" sz="3600" dirty="0" err="1" smtClean="0"/>
              <a:t>ɸ</a:t>
            </a:r>
            <a:r>
              <a:rPr lang="en-US" sz="3600" dirty="0" smtClean="0"/>
              <a:t>, a measure of the concordance of ratios. </a:t>
            </a:r>
          </a:p>
        </p:txBody>
      </p:sp>
      <p:sp>
        <p:nvSpPr>
          <p:cNvPr id="3" name="Rectangle 2"/>
          <p:cNvSpPr/>
          <p:nvPr/>
        </p:nvSpPr>
        <p:spPr>
          <a:xfrm>
            <a:off x="999871" y="19414311"/>
            <a:ext cx="9339856" cy="646331"/>
          </a:xfrm>
          <a:prstGeom prst="rect">
            <a:avLst/>
          </a:prstGeom>
        </p:spPr>
        <p:txBody>
          <a:bodyPr wrap="square">
            <a:spAutoFit/>
          </a:bodyPr>
          <a:lstStyle/>
          <a:p>
            <a:pPr algn="ctr"/>
            <a:r>
              <a:rPr lang="en-US" sz="3600" b="1" u="sng" dirty="0"/>
              <a:t>High Throughput Sequencing Distorts the Data</a:t>
            </a:r>
          </a:p>
        </p:txBody>
      </p:sp>
      <p:sp>
        <p:nvSpPr>
          <p:cNvPr id="31" name="Rectangle 30"/>
          <p:cNvSpPr/>
          <p:nvPr/>
        </p:nvSpPr>
        <p:spPr>
          <a:xfrm>
            <a:off x="886979" y="20221673"/>
            <a:ext cx="9517770" cy="2677656"/>
          </a:xfrm>
          <a:prstGeom prst="rect">
            <a:avLst/>
          </a:prstGeom>
        </p:spPr>
        <p:txBody>
          <a:bodyPr wrap="square">
            <a:spAutoFit/>
          </a:bodyPr>
          <a:lstStyle/>
          <a:p>
            <a:pPr marL="342900" indent="-342900" algn="just">
              <a:buFont typeface="Arial"/>
              <a:buChar char="•"/>
            </a:pPr>
            <a:r>
              <a:rPr lang="en-US" sz="2400" dirty="0"/>
              <a:t>HTS data are inherently compositional because the capacity of the machine determines the number of reads that are returned, and this is always lower than the number of molecules sampled.</a:t>
            </a:r>
          </a:p>
          <a:p>
            <a:pPr marL="342900" indent="-342900" algn="just">
              <a:buFont typeface="Arial"/>
              <a:buChar char="•"/>
            </a:pPr>
            <a:endParaRPr lang="en-US" sz="2400" dirty="0"/>
          </a:p>
          <a:p>
            <a:pPr marL="342900" indent="-342900" algn="just">
              <a:buFont typeface="Arial"/>
              <a:buChar char="•"/>
            </a:pPr>
            <a:r>
              <a:rPr lang="en-US" sz="2400" dirty="0"/>
              <a:t>Compositional data have very peculiar properties and require special care to analyze. We would get the wrong inference about </a:t>
            </a:r>
            <a:r>
              <a:rPr lang="en-US" sz="2400" dirty="0" smtClean="0"/>
              <a:t>changes or correlations </a:t>
            </a:r>
            <a:r>
              <a:rPr lang="en-US" sz="2400" dirty="0"/>
              <a:t>in the data if we compared step 1 and 15</a:t>
            </a:r>
          </a:p>
        </p:txBody>
      </p:sp>
      <p:sp>
        <p:nvSpPr>
          <p:cNvPr id="9" name="Rectangle 8"/>
          <p:cNvSpPr/>
          <p:nvPr/>
        </p:nvSpPr>
        <p:spPr>
          <a:xfrm>
            <a:off x="12306255" y="3637570"/>
            <a:ext cx="8142072" cy="646331"/>
          </a:xfrm>
          <a:prstGeom prst="rect">
            <a:avLst/>
          </a:prstGeom>
        </p:spPr>
        <p:txBody>
          <a:bodyPr wrap="none">
            <a:spAutoFit/>
          </a:bodyPr>
          <a:lstStyle/>
          <a:p>
            <a:pPr algn="ctr"/>
            <a:r>
              <a:rPr lang="en-US" sz="3600" b="1" u="sng" dirty="0" smtClean="0"/>
              <a:t>Better to think of</a:t>
            </a:r>
            <a:r>
              <a:rPr lang="en-US" sz="3600" b="1" u="sng" dirty="0" smtClean="0"/>
              <a:t> probabilities not counts</a:t>
            </a:r>
            <a:endParaRPr lang="en-US" sz="3600" b="1" u="sng" dirty="0"/>
          </a:p>
        </p:txBody>
      </p:sp>
      <p:sp>
        <p:nvSpPr>
          <p:cNvPr id="34" name="TextBox 33"/>
          <p:cNvSpPr txBox="1"/>
          <p:nvPr/>
        </p:nvSpPr>
        <p:spPr>
          <a:xfrm>
            <a:off x="11595930" y="4283901"/>
            <a:ext cx="9715691" cy="830997"/>
          </a:xfrm>
          <a:prstGeom prst="rect">
            <a:avLst/>
          </a:prstGeom>
          <a:noFill/>
        </p:spPr>
        <p:txBody>
          <a:bodyPr wrap="square" rtlCol="0">
            <a:spAutoFit/>
          </a:bodyPr>
          <a:lstStyle/>
          <a:p>
            <a:pPr marL="285750" indent="-285750" algn="just">
              <a:buFont typeface="Arial"/>
              <a:buChar char="•"/>
            </a:pPr>
            <a:r>
              <a:rPr lang="en-US" sz="2400" dirty="0" smtClean="0"/>
              <a:t>Random sampling of the environment and the libraries causes variation in the read counts observed in different runs</a:t>
            </a:r>
          </a:p>
        </p:txBody>
      </p:sp>
      <p:sp>
        <p:nvSpPr>
          <p:cNvPr id="35" name="Rectangle 34"/>
          <p:cNvSpPr/>
          <p:nvPr/>
        </p:nvSpPr>
        <p:spPr>
          <a:xfrm>
            <a:off x="24532957" y="16654745"/>
            <a:ext cx="5389666" cy="646331"/>
          </a:xfrm>
          <a:prstGeom prst="rect">
            <a:avLst/>
          </a:prstGeom>
        </p:spPr>
        <p:txBody>
          <a:bodyPr wrap="none">
            <a:spAutoFit/>
          </a:bodyPr>
          <a:lstStyle/>
          <a:p>
            <a:pPr algn="ctr"/>
            <a:r>
              <a:rPr lang="en-US" sz="3600" b="1" u="sng" dirty="0" smtClean="0"/>
              <a:t>Between-group differences</a:t>
            </a:r>
            <a:endParaRPr lang="en-US" sz="3600" b="1" u="sng" dirty="0"/>
          </a:p>
        </p:txBody>
      </p:sp>
      <p:pic>
        <p:nvPicPr>
          <p:cNvPr id="37" name="Picture 36" descr="Schulich.pdf"/>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8140883" y="110428"/>
            <a:ext cx="3517662" cy="3180640"/>
          </a:xfrm>
          <a:prstGeom prst="rect">
            <a:avLst/>
          </a:prstGeom>
        </p:spPr>
      </p:pic>
      <p:pic>
        <p:nvPicPr>
          <p:cNvPr id="38" name="Picture 37" descr="Western.pdf"/>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86979" y="126624"/>
            <a:ext cx="3257648" cy="3455732"/>
          </a:xfrm>
          <a:prstGeom prst="rect">
            <a:avLst/>
          </a:prstGeom>
        </p:spPr>
      </p:pic>
      <p:sp>
        <p:nvSpPr>
          <p:cNvPr id="39" name="TextBox 38"/>
          <p:cNvSpPr txBox="1"/>
          <p:nvPr/>
        </p:nvSpPr>
        <p:spPr>
          <a:xfrm>
            <a:off x="11455730" y="30312934"/>
            <a:ext cx="9715691" cy="2277547"/>
          </a:xfrm>
          <a:prstGeom prst="rect">
            <a:avLst/>
          </a:prstGeom>
          <a:noFill/>
        </p:spPr>
        <p:txBody>
          <a:bodyPr wrap="square" rtlCol="0">
            <a:spAutoFit/>
          </a:bodyPr>
          <a:lstStyle/>
          <a:p>
            <a:pPr algn="ctr"/>
            <a:endParaRPr lang="en-US" sz="1600" u="sng" dirty="0" smtClean="0"/>
          </a:p>
          <a:p>
            <a:pPr marL="342900" indent="-342900">
              <a:buAutoNum type="arabicParenR"/>
            </a:pPr>
            <a:r>
              <a:rPr lang="en-US" sz="1400" dirty="0" err="1" smtClean="0"/>
              <a:t>Aitchison</a:t>
            </a:r>
            <a:r>
              <a:rPr lang="en-US" sz="1400" dirty="0" smtClean="0"/>
              <a:t>,(1986) The </a:t>
            </a:r>
            <a:r>
              <a:rPr lang="en-US" sz="1400" dirty="0" err="1" smtClean="0"/>
              <a:t>statisitical</a:t>
            </a:r>
            <a:r>
              <a:rPr lang="en-US" sz="1400" dirty="0" smtClean="0"/>
              <a:t> analysis of compositional data (Blackburn Press) and </a:t>
            </a:r>
            <a:r>
              <a:rPr lang="en-US" sz="1400" dirty="0" err="1" smtClean="0"/>
              <a:t>Pawlowsky-Glahn</a:t>
            </a:r>
            <a:r>
              <a:rPr lang="en-US" sz="1400" dirty="0" smtClean="0"/>
              <a:t> (2015) </a:t>
            </a:r>
            <a:r>
              <a:rPr lang="en-US" sz="1400" dirty="0" smtClean="0"/>
              <a:t>modeling </a:t>
            </a:r>
            <a:r>
              <a:rPr lang="en-US" sz="1400" dirty="0" smtClean="0"/>
              <a:t>and analysis of compositional data (Wiley)</a:t>
            </a:r>
          </a:p>
          <a:p>
            <a:pPr marL="342900" indent="-342900">
              <a:buAutoNum type="arabicParenR"/>
            </a:pPr>
            <a:r>
              <a:rPr lang="en-US" sz="1400" dirty="0" err="1" smtClean="0"/>
              <a:t>Fernandes</a:t>
            </a:r>
            <a:r>
              <a:rPr lang="en-US" sz="1400" dirty="0" smtClean="0"/>
              <a:t> (2013) ANOVA-like differential expression analysis for mixed population RNA-</a:t>
            </a:r>
            <a:r>
              <a:rPr lang="en-US" sz="1400" dirty="0" err="1" smtClean="0"/>
              <a:t>seq</a:t>
            </a:r>
            <a:r>
              <a:rPr lang="en-US" sz="1400" dirty="0"/>
              <a:t> data </a:t>
            </a:r>
            <a:r>
              <a:rPr lang="en-US" sz="1400" dirty="0" smtClean="0"/>
              <a:t>(</a:t>
            </a:r>
            <a:r>
              <a:rPr lang="en-US" sz="1400" dirty="0" err="1" smtClean="0"/>
              <a:t>PLoS</a:t>
            </a:r>
            <a:r>
              <a:rPr lang="en-US" sz="1400" dirty="0" smtClean="0"/>
              <a:t> </a:t>
            </a:r>
            <a:r>
              <a:rPr lang="en-US" sz="1400" dirty="0"/>
              <a:t>ONE </a:t>
            </a:r>
            <a:r>
              <a:rPr lang="en-US" sz="1400" dirty="0" smtClean="0"/>
              <a:t>)</a:t>
            </a:r>
          </a:p>
          <a:p>
            <a:pPr marL="342900" indent="-342900">
              <a:buAutoNum type="arabicParenR"/>
            </a:pPr>
            <a:r>
              <a:rPr lang="en-US" sz="1400" dirty="0" err="1" smtClean="0"/>
              <a:t>Fernandes</a:t>
            </a:r>
            <a:r>
              <a:rPr lang="en-US" sz="1400" dirty="0" smtClean="0"/>
              <a:t> (2014) Unifying the analysis of high throughput sequencing </a:t>
            </a:r>
            <a:r>
              <a:rPr lang="en-US" sz="1400" dirty="0" smtClean="0"/>
              <a:t>datasets </a:t>
            </a:r>
            <a:r>
              <a:rPr lang="en-US" sz="1400" dirty="0" smtClean="0"/>
              <a:t>(</a:t>
            </a:r>
            <a:r>
              <a:rPr lang="en-US" sz="1400" dirty="0" err="1" smtClean="0"/>
              <a:t>Microbiome</a:t>
            </a:r>
            <a:r>
              <a:rPr lang="en-US" sz="1400" dirty="0" smtClean="0"/>
              <a:t>)</a:t>
            </a:r>
          </a:p>
          <a:p>
            <a:pPr marL="342900" indent="-342900">
              <a:buFontTx/>
              <a:buAutoNum type="arabicParenR"/>
            </a:pPr>
            <a:r>
              <a:rPr lang="en-US" sz="1400" dirty="0" smtClean="0"/>
              <a:t>Gloor (2016) </a:t>
            </a:r>
            <a:r>
              <a:rPr lang="en-US" sz="1400" dirty="0"/>
              <a:t>Displaying Variation in Large Datasets: Plotting a Visual Summary of Effect Sizes </a:t>
            </a:r>
            <a:r>
              <a:rPr lang="en-US" sz="1400" dirty="0"/>
              <a:t> </a:t>
            </a:r>
            <a:r>
              <a:rPr lang="en-US" sz="1400" dirty="0" smtClean="0"/>
              <a:t>(J. Comp. Graph. Statistics)</a:t>
            </a:r>
          </a:p>
          <a:p>
            <a:pPr marL="342900" indent="-342900">
              <a:buFontTx/>
              <a:buAutoNum type="arabicParenR"/>
            </a:pPr>
            <a:r>
              <a:rPr lang="en-US" sz="1400" dirty="0" smtClean="0"/>
              <a:t>Lovell (2015) </a:t>
            </a:r>
            <a:r>
              <a:rPr lang="en-US" sz="1400" dirty="0"/>
              <a:t>Proportionality: A Valid Alternative to Correlation for Relative Data </a:t>
            </a:r>
            <a:r>
              <a:rPr lang="en-US" sz="1400" dirty="0" smtClean="0"/>
              <a:t>(</a:t>
            </a:r>
            <a:r>
              <a:rPr lang="en-US" sz="1400" dirty="0" err="1" smtClean="0"/>
              <a:t>PLoS</a:t>
            </a:r>
            <a:r>
              <a:rPr lang="en-US" sz="1400" dirty="0" smtClean="0"/>
              <a:t> Comp. Bio)</a:t>
            </a:r>
          </a:p>
          <a:p>
            <a:pPr marL="342900" indent="-342900">
              <a:buFontTx/>
              <a:buAutoNum type="arabicParenR"/>
            </a:pPr>
            <a:r>
              <a:rPr lang="en-US" sz="1400" dirty="0" smtClean="0"/>
              <a:t>Fernandez (2014) </a:t>
            </a:r>
            <a:r>
              <a:rPr lang="en-US" sz="1400" dirty="0"/>
              <a:t>Bayesian-multiplicative treatment of count zeros in compositional data </a:t>
            </a:r>
            <a:r>
              <a:rPr lang="en-US" sz="1400" dirty="0" smtClean="0"/>
              <a:t>sets (Statistical Modeling)</a:t>
            </a:r>
          </a:p>
          <a:p>
            <a:pPr marL="342900" indent="-342900">
              <a:buFontTx/>
              <a:buAutoNum type="arabicParenR"/>
            </a:pPr>
            <a:r>
              <a:rPr lang="en-US" sz="1400" dirty="0" smtClean="0"/>
              <a:t>Friedman (2012) Inferring correlation networks from genomic survey data (</a:t>
            </a:r>
            <a:r>
              <a:rPr lang="en-US" sz="1400" dirty="0" err="1" smtClean="0"/>
              <a:t>Plos</a:t>
            </a:r>
            <a:r>
              <a:rPr lang="en-US" sz="1400" dirty="0" smtClean="0"/>
              <a:t> Comp. Bio)</a:t>
            </a:r>
          </a:p>
          <a:p>
            <a:pPr marL="342900" indent="-342900">
              <a:buFontTx/>
              <a:buAutoNum type="arabicParenR"/>
            </a:pPr>
            <a:endParaRPr lang="en-US" sz="1400" dirty="0"/>
          </a:p>
        </p:txBody>
      </p:sp>
      <p:sp>
        <p:nvSpPr>
          <p:cNvPr id="42" name="Rectangle 41"/>
          <p:cNvSpPr/>
          <p:nvPr/>
        </p:nvSpPr>
        <p:spPr>
          <a:xfrm>
            <a:off x="22301469" y="3593930"/>
            <a:ext cx="9978538" cy="28245564"/>
          </a:xfrm>
          <a:prstGeom prst="rect">
            <a:avLst/>
          </a:prstGeom>
          <a:noFill/>
          <a:ln w="38100" cmpd="sng">
            <a:solidFill>
              <a:srgbClr val="F7964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4" name="Rectangle 43"/>
          <p:cNvSpPr/>
          <p:nvPr/>
        </p:nvSpPr>
        <p:spPr>
          <a:xfrm>
            <a:off x="22417183" y="3637570"/>
            <a:ext cx="9776159" cy="646331"/>
          </a:xfrm>
          <a:prstGeom prst="rect">
            <a:avLst/>
          </a:prstGeom>
          <a:noFill/>
        </p:spPr>
        <p:txBody>
          <a:bodyPr wrap="none">
            <a:spAutoFit/>
          </a:bodyPr>
          <a:lstStyle/>
          <a:p>
            <a:pPr algn="ctr"/>
            <a:r>
              <a:rPr lang="en-US" sz="3600" b="1" u="sng" dirty="0" smtClean="0"/>
              <a:t>Structure: 𝜷-diversity via the compositional </a:t>
            </a:r>
            <a:r>
              <a:rPr lang="en-US" sz="3600" b="1" u="sng" dirty="0" err="1" smtClean="0"/>
              <a:t>biplot</a:t>
            </a:r>
            <a:endParaRPr lang="en-US" sz="3600" b="1" u="sng" dirty="0"/>
          </a:p>
        </p:txBody>
      </p:sp>
      <p:sp>
        <p:nvSpPr>
          <p:cNvPr id="47" name="Rectangle 46"/>
          <p:cNvSpPr/>
          <p:nvPr/>
        </p:nvSpPr>
        <p:spPr>
          <a:xfrm>
            <a:off x="26042919" y="23815141"/>
            <a:ext cx="2345338" cy="646331"/>
          </a:xfrm>
          <a:prstGeom prst="rect">
            <a:avLst/>
          </a:prstGeom>
        </p:spPr>
        <p:txBody>
          <a:bodyPr wrap="none">
            <a:spAutoFit/>
          </a:bodyPr>
          <a:lstStyle/>
          <a:p>
            <a:pPr algn="ctr"/>
            <a:r>
              <a:rPr lang="en-US" sz="3600" b="1" u="sng" dirty="0" smtClean="0"/>
              <a:t>Correlation</a:t>
            </a:r>
            <a:endParaRPr lang="en-US" sz="3600" b="1" u="sng" dirty="0"/>
          </a:p>
        </p:txBody>
      </p:sp>
      <p:sp>
        <p:nvSpPr>
          <p:cNvPr id="52" name="Rectangle 51"/>
          <p:cNvSpPr/>
          <p:nvPr/>
        </p:nvSpPr>
        <p:spPr>
          <a:xfrm>
            <a:off x="24980171" y="4951156"/>
            <a:ext cx="5043658" cy="5032226"/>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600" b="1" u="sng" dirty="0">
              <a:solidFill>
                <a:schemeClr val="tx1"/>
              </a:solidFill>
            </a:endParaRPr>
          </a:p>
        </p:txBody>
      </p:sp>
      <p:pic>
        <p:nvPicPr>
          <p:cNvPr id="51" name="Picture 50" descr="biplot.pdf"/>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3625307" y="3955029"/>
            <a:ext cx="7263653" cy="7263653"/>
          </a:xfrm>
          <a:prstGeom prst="rect">
            <a:avLst/>
          </a:prstGeom>
        </p:spPr>
      </p:pic>
      <p:sp>
        <p:nvSpPr>
          <p:cNvPr id="53" name="TextBox 52"/>
          <p:cNvSpPr txBox="1"/>
          <p:nvPr/>
        </p:nvSpPr>
        <p:spPr>
          <a:xfrm>
            <a:off x="22301470" y="11076274"/>
            <a:ext cx="9978538" cy="3693319"/>
          </a:xfrm>
          <a:prstGeom prst="rect">
            <a:avLst/>
          </a:prstGeom>
          <a:noFill/>
        </p:spPr>
        <p:txBody>
          <a:bodyPr wrap="square" rtlCol="0">
            <a:spAutoFit/>
          </a:bodyPr>
          <a:lstStyle/>
          <a:p>
            <a:r>
              <a:rPr lang="en-US" sz="1800" dirty="0"/>
              <a:t>Compositional </a:t>
            </a:r>
            <a:r>
              <a:rPr lang="en-US" sz="1800" dirty="0" err="1"/>
              <a:t>biplot</a:t>
            </a:r>
            <a:r>
              <a:rPr lang="en-US" sz="1800" dirty="0"/>
              <a:t> </a:t>
            </a:r>
            <a:r>
              <a:rPr lang="en-US" sz="1800" dirty="0"/>
              <a:t>showing the variance structure </a:t>
            </a:r>
            <a:r>
              <a:rPr lang="en-US" sz="1800" dirty="0" smtClean="0"/>
              <a:t>of the </a:t>
            </a:r>
            <a:r>
              <a:rPr lang="en-US" sz="1800" dirty="0"/>
              <a:t>entire oral </a:t>
            </a:r>
            <a:r>
              <a:rPr lang="en-US" sz="1800" dirty="0" err="1" smtClean="0"/>
              <a:t>microbiome</a:t>
            </a:r>
            <a:r>
              <a:rPr lang="en-US" sz="1800" dirty="0"/>
              <a:t> </a:t>
            </a:r>
            <a:r>
              <a:rPr lang="en-US" sz="1800" dirty="0" smtClean="0"/>
              <a:t>dataset. The gross </a:t>
            </a:r>
            <a:r>
              <a:rPr lang="en-US" sz="1800" dirty="0"/>
              <a:t>structure of the oral </a:t>
            </a:r>
            <a:r>
              <a:rPr lang="en-US" sz="1800" dirty="0" err="1"/>
              <a:t>microbiome</a:t>
            </a:r>
            <a:r>
              <a:rPr lang="en-US" sz="1800" dirty="0"/>
              <a:t> </a:t>
            </a:r>
            <a:r>
              <a:rPr lang="en-US" sz="1800" dirty="0" smtClean="0"/>
              <a:t>splits into </a:t>
            </a:r>
            <a:r>
              <a:rPr lang="en-US" sz="1800" dirty="0"/>
              <a:t>three main groups (from the right and proceeding counter-clockwise): the sub and supra gingival plaque (U and O); most samples from attached gingiva (A) and </a:t>
            </a:r>
            <a:r>
              <a:rPr lang="en-US" sz="1800" dirty="0" err="1"/>
              <a:t>buccal</a:t>
            </a:r>
            <a:r>
              <a:rPr lang="en-US" sz="1800" dirty="0"/>
              <a:t> mucosa (B); most samples from tongue dorsum (T), tonsils (P), saliva (S</a:t>
            </a:r>
            <a:r>
              <a:rPr lang="en-US" sz="1800" dirty="0" smtClean="0"/>
              <a:t>). </a:t>
            </a:r>
            <a:r>
              <a:rPr lang="en-US" sz="1800" dirty="0"/>
              <a:t>The hard palate (H) appears to be split between these latter two groups. It is noteworthy that these groups largely correspond to the location of the sampling sites in the oral </a:t>
            </a:r>
            <a:r>
              <a:rPr lang="en-US" sz="1800" dirty="0" smtClean="0"/>
              <a:t>cavity. Samples are colored </a:t>
            </a:r>
            <a:r>
              <a:rPr lang="en-US" sz="1800" dirty="0"/>
              <a:t>according to the sampling </a:t>
            </a:r>
            <a:r>
              <a:rPr lang="en-US" sz="1800" dirty="0" smtClean="0"/>
              <a:t>site with the OTU variance overlaid </a:t>
            </a:r>
            <a:r>
              <a:rPr lang="en-US" sz="1800" dirty="0"/>
              <a:t>on top. </a:t>
            </a:r>
            <a:r>
              <a:rPr lang="en-US" sz="1800" dirty="0" smtClean="0"/>
              <a:t>The </a:t>
            </a:r>
            <a:r>
              <a:rPr lang="en-US" sz="1800" dirty="0"/>
              <a:t>dataset has 1446 samples and 5203 </a:t>
            </a:r>
            <a:r>
              <a:rPr lang="en-US" sz="1800" dirty="0" smtClean="0"/>
              <a:t>OTUs. </a:t>
            </a:r>
            <a:r>
              <a:rPr lang="en-US" sz="1800" dirty="0"/>
              <a:t>E</a:t>
            </a:r>
            <a:r>
              <a:rPr lang="en-US" sz="1800" dirty="0" smtClean="0"/>
              <a:t>xplaining 19.1% </a:t>
            </a:r>
            <a:r>
              <a:rPr lang="en-US" sz="1800" dirty="0"/>
              <a:t>of the variance in the first two components suggests the data are relatively </a:t>
            </a:r>
            <a:r>
              <a:rPr lang="en-US" sz="1800" dirty="0" smtClean="0"/>
              <a:t>robust for such a large dataset. </a:t>
            </a:r>
            <a:r>
              <a:rPr lang="en-US" sz="1800" dirty="0"/>
              <a:t>However, it would not be appropriate to use these results to make strong conclusions about relationships between </a:t>
            </a:r>
            <a:r>
              <a:rPr lang="en-US" sz="1800" dirty="0" smtClean="0"/>
              <a:t>OTUs in </a:t>
            </a:r>
            <a:r>
              <a:rPr lang="en-US" sz="1800" dirty="0"/>
              <a:t>the data because there could be latent </a:t>
            </a:r>
            <a:r>
              <a:rPr lang="en-US" sz="1800" dirty="0" smtClean="0"/>
              <a:t>associations. </a:t>
            </a:r>
            <a:r>
              <a:rPr lang="en-US" sz="1800" dirty="0"/>
              <a:t>Note that </a:t>
            </a:r>
            <a:r>
              <a:rPr lang="en-US" sz="1800" dirty="0" smtClean="0"/>
              <a:t>this </a:t>
            </a:r>
            <a:r>
              <a:rPr lang="en-US" sz="1800" dirty="0" err="1" smtClean="0"/>
              <a:t>biplot</a:t>
            </a:r>
            <a:r>
              <a:rPr lang="en-US" sz="1800" dirty="0" smtClean="0"/>
              <a:t> is drawn </a:t>
            </a:r>
            <a:r>
              <a:rPr lang="en-US" sz="1800" dirty="0"/>
              <a:t>to display, as much as possible, the actual relationships between the samples (scale=0</a:t>
            </a:r>
            <a:r>
              <a:rPr lang="en-US" sz="1800" dirty="0" smtClean="0"/>
              <a:t>). </a:t>
            </a:r>
            <a:endParaRPr lang="en-US" sz="1800" dirty="0"/>
          </a:p>
          <a:p>
            <a:endParaRPr lang="en-US" sz="1800" dirty="0"/>
          </a:p>
        </p:txBody>
      </p:sp>
      <p:pic>
        <p:nvPicPr>
          <p:cNvPr id="54" name="Picture 53" descr="effect.pdf"/>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2734303" y="16815678"/>
            <a:ext cx="4497388" cy="4497388"/>
          </a:xfrm>
          <a:prstGeom prst="rect">
            <a:avLst/>
          </a:prstGeom>
        </p:spPr>
      </p:pic>
      <p:pic>
        <p:nvPicPr>
          <p:cNvPr id="55" name="Picture 54" descr="tc_biplot.pdf"/>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7521610" y="16815678"/>
            <a:ext cx="4497388" cy="4497388"/>
          </a:xfrm>
          <a:prstGeom prst="rect">
            <a:avLst/>
          </a:prstGeom>
        </p:spPr>
      </p:pic>
      <p:pic>
        <p:nvPicPr>
          <p:cNvPr id="57" name="Picture 56" descr="phi.pdf"/>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2659692" y="24454281"/>
            <a:ext cx="9144000" cy="4572000"/>
          </a:xfrm>
          <a:prstGeom prst="rect">
            <a:avLst/>
          </a:prstGeom>
        </p:spPr>
      </p:pic>
      <p:sp>
        <p:nvSpPr>
          <p:cNvPr id="59" name="TextBox 58"/>
          <p:cNvSpPr txBox="1"/>
          <p:nvPr/>
        </p:nvSpPr>
        <p:spPr>
          <a:xfrm>
            <a:off x="22301469" y="21179437"/>
            <a:ext cx="9978538" cy="2585323"/>
          </a:xfrm>
          <a:prstGeom prst="rect">
            <a:avLst/>
          </a:prstGeom>
          <a:noFill/>
        </p:spPr>
        <p:txBody>
          <a:bodyPr wrap="square" rtlCol="0">
            <a:spAutoFit/>
          </a:bodyPr>
          <a:lstStyle/>
          <a:p>
            <a:r>
              <a:rPr lang="en-US" sz="1800" dirty="0" smtClean="0"/>
              <a:t>The left panel shows an effect plot (4) and the right panel shows a compositional </a:t>
            </a:r>
            <a:r>
              <a:rPr lang="en-US" sz="1800" dirty="0" err="1" smtClean="0"/>
              <a:t>biplo</a:t>
            </a:r>
            <a:r>
              <a:rPr lang="en-US" sz="1800" dirty="0" err="1"/>
              <a:t>t</a:t>
            </a:r>
            <a:r>
              <a:rPr lang="en-US" sz="1800" dirty="0" smtClean="0"/>
              <a:t> of the tongue dorsum (T) and </a:t>
            </a:r>
            <a:r>
              <a:rPr lang="en-US" sz="1800" dirty="0" err="1" smtClean="0"/>
              <a:t>buccal</a:t>
            </a:r>
            <a:r>
              <a:rPr lang="en-US" sz="1800" dirty="0" smtClean="0"/>
              <a:t> mucosa (C) subset illustrating between-group differences. Each point in the effect plot shows </a:t>
            </a:r>
            <a:r>
              <a:rPr lang="en-US" sz="1800" dirty="0"/>
              <a:t>the denominator and numerator of an effect size statistic, which is a more reliable indicator of difference than is a p</a:t>
            </a:r>
            <a:r>
              <a:rPr lang="en-US" sz="1800" dirty="0" smtClean="0"/>
              <a:t>-value. The red points show OTUs with effect sizes greater than 1, and blue points show OTUs with an effect greater than 0.8. The vast majority of effect sizes are very small, indicating trivial OTU abundance differences between the two groups. Values were calculated from the posterior distribution of OTU probabilities generated from a </a:t>
            </a:r>
            <a:r>
              <a:rPr lang="en-US" sz="1800" dirty="0" err="1" smtClean="0"/>
              <a:t>Dirichlet</a:t>
            </a:r>
            <a:r>
              <a:rPr lang="en-US" sz="1800" dirty="0" smtClean="0"/>
              <a:t> process, with the distributions being transformed by the </a:t>
            </a:r>
            <a:r>
              <a:rPr lang="en-US" sz="1800" dirty="0" err="1" smtClean="0"/>
              <a:t>clr</a:t>
            </a:r>
            <a:r>
              <a:rPr lang="en-US" sz="1800" dirty="0" smtClean="0"/>
              <a:t> prior to analysis using the ALDEx2 </a:t>
            </a:r>
            <a:r>
              <a:rPr lang="en-US" sz="1800" dirty="0" err="1"/>
              <a:t>B</a:t>
            </a:r>
            <a:r>
              <a:rPr lang="en-US" sz="1800" dirty="0" err="1" smtClean="0"/>
              <a:t>ioconductor</a:t>
            </a:r>
            <a:r>
              <a:rPr lang="en-US" sz="1800" dirty="0" smtClean="0"/>
              <a:t> R package. The </a:t>
            </a:r>
            <a:r>
              <a:rPr lang="en-US" sz="1800" dirty="0" err="1" smtClean="0"/>
              <a:t>biplot</a:t>
            </a:r>
            <a:r>
              <a:rPr lang="en-US" sz="1800" dirty="0" smtClean="0"/>
              <a:t> shows that the OTUs with the largest effect are among the most variable in the dataset.</a:t>
            </a:r>
            <a:endParaRPr lang="en-US" sz="1800" dirty="0"/>
          </a:p>
        </p:txBody>
      </p:sp>
      <p:sp>
        <p:nvSpPr>
          <p:cNvPr id="60" name="TextBox 59"/>
          <p:cNvSpPr txBox="1"/>
          <p:nvPr/>
        </p:nvSpPr>
        <p:spPr>
          <a:xfrm>
            <a:off x="22301470" y="29113380"/>
            <a:ext cx="9978538" cy="2585323"/>
          </a:xfrm>
          <a:prstGeom prst="rect">
            <a:avLst/>
          </a:prstGeom>
          <a:noFill/>
        </p:spPr>
        <p:txBody>
          <a:bodyPr wrap="square" rtlCol="0">
            <a:spAutoFit/>
          </a:bodyPr>
          <a:lstStyle/>
          <a:p>
            <a:r>
              <a:rPr lang="en-US" sz="1800" dirty="0" smtClean="0"/>
              <a:t>The left panel shows clusters of OTUs with a symmetric </a:t>
            </a:r>
            <a:r>
              <a:rPr lang="en-US" sz="1800" dirty="0" err="1" smtClean="0"/>
              <a:t>ɸ</a:t>
            </a:r>
            <a:r>
              <a:rPr lang="en-US" sz="1800" dirty="0" smtClean="0"/>
              <a:t>-statistic (5) of 0.2 or lower, and the right panel shows a compositional </a:t>
            </a:r>
            <a:r>
              <a:rPr lang="en-US" sz="1800" dirty="0" err="1" smtClean="0"/>
              <a:t>biplo</a:t>
            </a:r>
            <a:r>
              <a:rPr lang="en-US" sz="1800" dirty="0" err="1"/>
              <a:t>t</a:t>
            </a:r>
            <a:r>
              <a:rPr lang="en-US" sz="1800" dirty="0" smtClean="0"/>
              <a:t> of the tongue dorsum (T) and </a:t>
            </a:r>
            <a:r>
              <a:rPr lang="en-US" sz="1800" dirty="0" err="1" smtClean="0"/>
              <a:t>buccal</a:t>
            </a:r>
            <a:r>
              <a:rPr lang="en-US" sz="1800" dirty="0" smtClean="0"/>
              <a:t> mucosa (C) subset illustrating between-group differences. The </a:t>
            </a:r>
            <a:r>
              <a:rPr lang="en-US" sz="1800" dirty="0"/>
              <a:t>symmetric </a:t>
            </a:r>
            <a:r>
              <a:rPr lang="en-US" sz="1800" dirty="0" err="1"/>
              <a:t>ɸ</a:t>
            </a:r>
            <a:r>
              <a:rPr lang="en-US" sz="1800" dirty="0"/>
              <a:t>-</a:t>
            </a:r>
            <a:r>
              <a:rPr lang="en-US" sz="1800" dirty="0" smtClean="0"/>
              <a:t>statistic is a measure of the constancy of variance between OTUs across all </a:t>
            </a:r>
            <a:r>
              <a:rPr lang="en-US" sz="1800" smtClean="0"/>
              <a:t>samples. </a:t>
            </a:r>
            <a:r>
              <a:rPr lang="en-US" sz="1800" dirty="0" smtClean="0"/>
              <a:t>With one exception in this dataset, OTUs with low </a:t>
            </a:r>
            <a:r>
              <a:rPr lang="en-US" sz="1800" dirty="0" err="1" smtClean="0"/>
              <a:t>ɸ</a:t>
            </a:r>
            <a:r>
              <a:rPr lang="en-US" sz="1800" dirty="0" smtClean="0"/>
              <a:t> values are found to be classified with the same taxonomic name. This likely indicates incomplete clustering of OTUs. </a:t>
            </a:r>
            <a:r>
              <a:rPr lang="en-US" sz="1800" dirty="0"/>
              <a:t>Values were calculated from the posterior distribution of OTU probabilities generated from a </a:t>
            </a:r>
            <a:r>
              <a:rPr lang="en-US" sz="1800" dirty="0" err="1"/>
              <a:t>Dirichlet</a:t>
            </a:r>
            <a:r>
              <a:rPr lang="en-US" sz="1800" dirty="0"/>
              <a:t> process, with the distributions being transformed by the </a:t>
            </a:r>
            <a:r>
              <a:rPr lang="en-US" sz="1800" dirty="0" err="1"/>
              <a:t>clr</a:t>
            </a:r>
            <a:r>
              <a:rPr lang="en-US" sz="1800" dirty="0"/>
              <a:t> prior to analysis using the ALDEx2 </a:t>
            </a:r>
            <a:r>
              <a:rPr lang="en-US" sz="1800" dirty="0" err="1"/>
              <a:t>Bioconductor</a:t>
            </a:r>
            <a:r>
              <a:rPr lang="en-US" sz="1800" dirty="0"/>
              <a:t> R package. </a:t>
            </a:r>
            <a:r>
              <a:rPr lang="en-US" sz="1800" dirty="0" smtClean="0"/>
              <a:t> The </a:t>
            </a:r>
            <a:r>
              <a:rPr lang="en-US" sz="1800" dirty="0" err="1" smtClean="0"/>
              <a:t>biplot</a:t>
            </a:r>
            <a:r>
              <a:rPr lang="en-US" sz="1800" dirty="0" smtClean="0"/>
              <a:t> shows that the OTUs with the largest effect are among the most variable in the dataset.</a:t>
            </a:r>
            <a:endParaRPr lang="en-US" sz="1800" dirty="0"/>
          </a:p>
        </p:txBody>
      </p:sp>
      <p:sp>
        <p:nvSpPr>
          <p:cNvPr id="61" name="Rectangle 60"/>
          <p:cNvSpPr/>
          <p:nvPr/>
        </p:nvSpPr>
        <p:spPr>
          <a:xfrm>
            <a:off x="11396874" y="14354023"/>
            <a:ext cx="9987665" cy="8094261"/>
          </a:xfrm>
          <a:prstGeom prst="rect">
            <a:avLst/>
          </a:prstGeom>
          <a:solidFill>
            <a:schemeClr val="tx2">
              <a:lumMod val="20000"/>
              <a:lumOff val="80000"/>
              <a:alpha val="40000"/>
            </a:schemeClr>
          </a:solidFill>
          <a:ln w="38100" cmpd="sng"/>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p>
          <a:p>
            <a:pPr algn="ctr"/>
            <a:endParaRPr lang="en-US" dirty="0"/>
          </a:p>
        </p:txBody>
      </p:sp>
      <p:sp>
        <p:nvSpPr>
          <p:cNvPr id="62" name="Rectangle 61"/>
          <p:cNvSpPr/>
          <p:nvPr/>
        </p:nvSpPr>
        <p:spPr>
          <a:xfrm>
            <a:off x="11564474" y="14392414"/>
            <a:ext cx="9621952" cy="7478969"/>
          </a:xfrm>
          <a:prstGeom prst="rect">
            <a:avLst/>
          </a:prstGeom>
        </p:spPr>
        <p:txBody>
          <a:bodyPr wrap="square">
            <a:spAutoFit/>
          </a:bodyPr>
          <a:lstStyle/>
          <a:p>
            <a:pPr algn="ctr"/>
            <a:r>
              <a:rPr lang="en-US" sz="3600" b="1" u="sng" dirty="0" smtClean="0"/>
              <a:t>Practical approaches to the 0 problem</a:t>
            </a:r>
          </a:p>
          <a:p>
            <a:pPr algn="ctr"/>
            <a:endParaRPr lang="en-US" sz="3600" b="1" u="sng" dirty="0" smtClean="0"/>
          </a:p>
          <a:p>
            <a:pPr marL="571500" indent="-571500" algn="just">
              <a:buFont typeface="Arial"/>
              <a:buChar char="•"/>
            </a:pPr>
            <a:r>
              <a:rPr lang="en-US" sz="2400" dirty="0" smtClean="0"/>
              <a:t>Values of 0 are not compatible with compositional data analysis.</a:t>
            </a:r>
          </a:p>
          <a:p>
            <a:pPr marL="571500" indent="-571500" algn="just">
              <a:buFont typeface="Arial"/>
              <a:buChar char="•"/>
            </a:pPr>
            <a:r>
              <a:rPr lang="en-US" sz="2400" dirty="0" smtClean="0"/>
              <a:t>When an OTU has 0 in all samples, it is likely that the value of 0 indicates that the OTU </a:t>
            </a:r>
            <a:r>
              <a:rPr lang="en-US" sz="2400" b="1" dirty="0" smtClean="0"/>
              <a:t>cannot</a:t>
            </a:r>
            <a:r>
              <a:rPr lang="en-US" sz="2400" dirty="0" smtClean="0"/>
              <a:t> be observed. OTUs that are 0 in all samples should be removed</a:t>
            </a:r>
          </a:p>
          <a:p>
            <a:pPr marL="571500" indent="-571500" algn="just">
              <a:buFont typeface="Arial"/>
              <a:buChar char="•"/>
            </a:pPr>
            <a:r>
              <a:rPr lang="en-US" sz="2400" dirty="0" smtClean="0"/>
              <a:t>When an OTU has a value of 0 in some samples and a value greater than 0 in others, the value of 0 most likely means that the OTU </a:t>
            </a:r>
            <a:r>
              <a:rPr lang="en-US" sz="2400" b="1" dirty="0" smtClean="0"/>
              <a:t>could have been</a:t>
            </a:r>
            <a:r>
              <a:rPr lang="en-US" sz="2400" dirty="0" smtClean="0"/>
              <a:t> observed. In this situation we must estimate the background frequency of the count. </a:t>
            </a:r>
          </a:p>
          <a:p>
            <a:pPr marL="571500" indent="-571500" algn="just">
              <a:buFont typeface="Arial"/>
              <a:buChar char="•"/>
            </a:pPr>
            <a:r>
              <a:rPr lang="en-US" sz="2400" dirty="0" smtClean="0"/>
              <a:t>All observed counts are probabilities of observing the count given their true frequency in the sample and the sequencing depth.</a:t>
            </a:r>
          </a:p>
          <a:p>
            <a:pPr marL="571500" indent="-571500" algn="just">
              <a:buFont typeface="Arial"/>
              <a:buChar char="•"/>
            </a:pPr>
            <a:r>
              <a:rPr lang="en-US" sz="2400" dirty="0" smtClean="0"/>
              <a:t>Compositional </a:t>
            </a:r>
            <a:r>
              <a:rPr lang="en-US" sz="2400" dirty="0" err="1" smtClean="0"/>
              <a:t>biplots</a:t>
            </a:r>
            <a:r>
              <a:rPr lang="en-US" sz="2400" dirty="0" smtClean="0"/>
              <a:t> can be generated using point-estimates where the count zero multiplicative correction (6) or a </a:t>
            </a:r>
            <a:r>
              <a:rPr lang="en-US" sz="2400" dirty="0" err="1" smtClean="0"/>
              <a:t>pseudocount</a:t>
            </a:r>
            <a:r>
              <a:rPr lang="en-US" sz="2400" dirty="0" smtClean="0"/>
              <a:t> of 0.5 is applied to 0 values.</a:t>
            </a:r>
            <a:endParaRPr lang="en-US" sz="2400" dirty="0"/>
          </a:p>
          <a:p>
            <a:pPr marL="571500" indent="-571500" algn="just">
              <a:buFont typeface="Arial"/>
              <a:buChar char="•"/>
            </a:pPr>
            <a:r>
              <a:rPr lang="en-US" sz="2400" dirty="0" smtClean="0"/>
              <a:t>Between-group differences and the </a:t>
            </a:r>
            <a:r>
              <a:rPr lang="en-US" sz="2400" dirty="0" err="1" smtClean="0"/>
              <a:t>ɸ</a:t>
            </a:r>
            <a:r>
              <a:rPr lang="en-US" sz="2400" dirty="0" smtClean="0"/>
              <a:t>-statistic can be calculated as expected values of the statistic computed from the distribution of probabilities compatible with the observed count estimated by sampling from a </a:t>
            </a:r>
            <a:r>
              <a:rPr lang="en-US" sz="2400" dirty="0" err="1" smtClean="0"/>
              <a:t>Dirichlet</a:t>
            </a:r>
            <a:r>
              <a:rPr lang="en-US" sz="2400" dirty="0" smtClean="0"/>
              <a:t> distribution prior to </a:t>
            </a:r>
            <a:r>
              <a:rPr lang="en-US" sz="2400" dirty="0" err="1" smtClean="0"/>
              <a:t>clr</a:t>
            </a:r>
            <a:r>
              <a:rPr lang="en-US" sz="2400" dirty="0" smtClean="0"/>
              <a:t> transformation.</a:t>
            </a:r>
            <a:endParaRPr lang="en-US" sz="2400" dirty="0"/>
          </a:p>
        </p:txBody>
      </p:sp>
      <p:pic>
        <p:nvPicPr>
          <p:cNvPr id="67" name="Picture 66"/>
          <p:cNvPicPr>
            <a:picLocks noChangeAspect="1"/>
          </p:cNvPicPr>
          <p:nvPr/>
        </p:nvPicPr>
        <p:blipFill>
          <a:blip r:embed="rId14"/>
          <a:stretch>
            <a:fillRect/>
          </a:stretch>
        </p:blipFill>
        <p:spPr>
          <a:xfrm>
            <a:off x="22539540" y="14608660"/>
            <a:ext cx="2406196" cy="2046085"/>
          </a:xfrm>
          <a:prstGeom prst="rect">
            <a:avLst/>
          </a:prstGeom>
        </p:spPr>
      </p:pic>
      <p:sp>
        <p:nvSpPr>
          <p:cNvPr id="68" name="TextBox 67"/>
          <p:cNvSpPr txBox="1"/>
          <p:nvPr/>
        </p:nvSpPr>
        <p:spPr>
          <a:xfrm>
            <a:off x="25194218" y="14712956"/>
            <a:ext cx="6687833" cy="2893100"/>
          </a:xfrm>
          <a:prstGeom prst="rect">
            <a:avLst/>
          </a:prstGeom>
          <a:noFill/>
        </p:spPr>
        <p:txBody>
          <a:bodyPr wrap="square" rtlCol="0">
            <a:spAutoFit/>
          </a:bodyPr>
          <a:lstStyle/>
          <a:p>
            <a:r>
              <a:rPr lang="en-US" sz="1800" dirty="0"/>
              <a:t>K-means group membership. Not surprisingly, the plaque samples (O, U) are most separate from the rest, since they are essentially sequestered away from the others. Next most separate are the </a:t>
            </a:r>
            <a:r>
              <a:rPr lang="en-US" sz="1800" dirty="0" err="1"/>
              <a:t>buccal</a:t>
            </a:r>
            <a:r>
              <a:rPr lang="en-US" sz="1800" dirty="0"/>
              <a:t> mucosa (cheek) and attached gingiva (B,A), these are in almost constant contact. The remainder of the sites are much more variable in their group membership, but largely fall into a separate </a:t>
            </a:r>
            <a:r>
              <a:rPr lang="en-US" sz="1800" dirty="0" smtClean="0"/>
              <a:t>group.</a:t>
            </a:r>
            <a:endParaRPr lang="en-US" sz="1800" dirty="0"/>
          </a:p>
          <a:p>
            <a:endParaRPr lang="en-US" dirty="0"/>
          </a:p>
        </p:txBody>
      </p:sp>
    </p:spTree>
    <p:extLst>
      <p:ext uri="{BB962C8B-B14F-4D97-AF65-F5344CB8AC3E}">
        <p14:creationId xmlns:p14="http://schemas.microsoft.com/office/powerpoint/2010/main" val="672164549"/>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9396</TotalTime>
  <Words>1596</Words>
  <Application>Microsoft Macintosh PowerPoint</Application>
  <PresentationFormat>Custom</PresentationFormat>
  <Paragraphs>59</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It's all relative: compositional data analysis of microbiome datasets  Greg Gloor Deparment of Biochemistry, The University of Western Ontario ggloor@uwo.ca</vt:lpstr>
    </vt:vector>
  </TitlesOfParts>
  <Company>UWO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Greg Gloor</dc:creator>
  <cp:lastModifiedBy>Greg Gloor</cp:lastModifiedBy>
  <cp:revision>77</cp:revision>
  <dcterms:created xsi:type="dcterms:W3CDTF">2015-06-08T17:30:41Z</dcterms:created>
  <dcterms:modified xsi:type="dcterms:W3CDTF">2016-02-20T15:48:02Z</dcterms:modified>
</cp:coreProperties>
</file>