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465" r:id="rId3"/>
    <p:sldId id="466" r:id="rId4"/>
    <p:sldId id="258" r:id="rId5"/>
    <p:sldId id="329" r:id="rId6"/>
    <p:sldId id="467" r:id="rId7"/>
    <p:sldId id="4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5"/>
    <p:restoredTop sz="96327"/>
  </p:normalViewPr>
  <p:slideViewPr>
    <p:cSldViewPr snapToGrid="0" snapToObjects="1">
      <p:cViewPr varScale="1">
        <p:scale>
          <a:sx n="62" d="100"/>
          <a:sy n="62" d="100"/>
        </p:scale>
        <p:origin x="208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4F56F-2EDC-6743-A23F-03E1356662D3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7FE09-5528-8F43-B9F3-714B7ECA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7E5-E6F9-0E4A-B216-E3F3D583D760}" type="datetime1">
              <a:rPr lang="en-CA" smtClean="0"/>
              <a:t>2021-07-01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7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D9E-C759-7044-95A8-A1A03C8A21EE}" type="datetime1">
              <a:rPr lang="en-CA" smtClean="0"/>
              <a:t>2021-07-01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8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9E47-2D73-AA49-BAD7-2B6C20C0ADF3}" type="datetime1">
              <a:rPr lang="en-CA" smtClean="0"/>
              <a:t>2021-07-01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193728" y="178595"/>
            <a:ext cx="7804547" cy="151804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1253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097C-0917-3743-9C9B-22FFAE79C10F}" type="datetime1">
              <a:rPr lang="en-CA" smtClean="0"/>
              <a:t>2021-07-01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0066-2FBC-4548-8EA7-E47DC38971E8}" type="datetime1">
              <a:rPr lang="en-CA" smtClean="0"/>
              <a:t>2021-07-01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B904-C27D-B342-93C7-254CDA4E0DCA}" type="datetime1">
              <a:rPr lang="en-CA" smtClean="0"/>
              <a:t>2021-07-01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2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72F3-2869-1A4F-B11D-8331BD65F784}" type="datetime1">
              <a:rPr lang="en-CA" smtClean="0"/>
              <a:t>2021-07-01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D170-79EC-4140-9B8C-05E2C33186E7}" type="datetime1">
              <a:rPr lang="en-CA" smtClean="0"/>
              <a:t>2021-07-01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3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E61-0BFA-BC49-A218-7A450B933917}" type="datetime1">
              <a:rPr lang="en-CA" smtClean="0"/>
              <a:t>2021-07-01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1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7F64-D246-7445-8656-A3AECFF129A3}" type="datetime1">
              <a:rPr lang="en-CA" smtClean="0"/>
              <a:t>2021-07-01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56F5-0D94-DC42-BB4D-BE43EEC6067C}" type="datetime1">
              <a:rPr lang="en-CA" smtClean="0"/>
              <a:t>2021-07-01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1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D9A3-AA09-2641-B91B-81BF94E409A2}" type="datetime1">
              <a:rPr lang="en-CA" smtClean="0"/>
              <a:t>2021-07-01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NEI Aug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171E-ED9D-2E4B-8B1C-9E9DEF72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gloor@uwo.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B746-94AD-CF42-A6C0-08A1DA9FF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665163"/>
            <a:ext cx="107823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Microbiome Datasets Are Compositional; Not a Linear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229DF-7D19-CE43-BB32-4964075B5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 </a:t>
            </a:r>
            <a:r>
              <a:rPr lang="en-US" dirty="0" err="1"/>
              <a:t>Gloor</a:t>
            </a:r>
            <a:endParaRPr lang="en-US" dirty="0"/>
          </a:p>
          <a:p>
            <a:r>
              <a:rPr lang="en-US" dirty="0">
                <a:hlinkClick r:id="rId2"/>
              </a:rPr>
              <a:t>ggloor@uwo.ca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gbgloor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0198-1989-0E4B-BAC2-E932F2B2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05C4-336A-9344-AF3E-11AE8EB1B674}" type="datetime1">
              <a:rPr lang="en-CA" smtClean="0"/>
              <a:t>2021-07-01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2077-706A-8F46-BD56-E0A70572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1D655-8243-AE4F-ADFB-70FE2D54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DEAB-9E9B-3947-A906-0E1AD216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855" y="178595"/>
            <a:ext cx="9538853" cy="1518048"/>
          </a:xfrm>
        </p:spPr>
        <p:txBody>
          <a:bodyPr/>
          <a:lstStyle/>
          <a:p>
            <a:r>
              <a:rPr lang="en-US" dirty="0"/>
              <a:t>What is linear in the microbiome world?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7C355-F6D5-B443-9448-BE2D0EFD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145" y="1825625"/>
            <a:ext cx="1060565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Both enzyme kinetics and bacterial growth are non-linear</a:t>
            </a:r>
          </a:p>
          <a:p>
            <a:pPr lvl="1"/>
            <a:r>
              <a:rPr lang="en-US" dirty="0"/>
              <a:t>Michaelis-Menten and Monod equations have same form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PCR is an exponential process</a:t>
            </a:r>
          </a:p>
          <a:p>
            <a:endParaRPr lang="en-US" dirty="0"/>
          </a:p>
          <a:p>
            <a:r>
              <a:rPr lang="en-US" dirty="0"/>
              <a:t>Transcriptional and enzymatic activity are measured in ‘fold-change’</a:t>
            </a:r>
          </a:p>
          <a:p>
            <a:endParaRPr lang="en-US" dirty="0"/>
          </a:p>
          <a:p>
            <a:r>
              <a:rPr lang="en-US" dirty="0"/>
              <a:t>Proportional data is relative; i.e., ratio 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83100-A7ED-4648-97D4-49D0A3335BB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2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CBF89-C1DB-C043-8243-FC007898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676" y="2691246"/>
            <a:ext cx="1511300" cy="73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AA41E-C4D7-B047-BF74-08BDD9DEE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2640446"/>
            <a:ext cx="1460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30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58E5-7CE0-DE46-8D0B-33157C1A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24AC-1703-7D49-A091-2AA726BE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601691" cy="4351338"/>
          </a:xfrm>
        </p:spPr>
        <p:txBody>
          <a:bodyPr>
            <a:normAutofit/>
          </a:bodyPr>
          <a:lstStyle/>
          <a:p>
            <a:r>
              <a:rPr lang="en-US" dirty="0"/>
              <a:t>Data with a fixed or arbitrary upper bound</a:t>
            </a:r>
          </a:p>
          <a:p>
            <a:pPr lvl="1"/>
            <a:r>
              <a:rPr lang="en-US" dirty="0"/>
              <a:t>Can always be reduced to a proportion</a:t>
            </a:r>
          </a:p>
          <a:p>
            <a:r>
              <a:rPr lang="en-US" dirty="0"/>
              <a:t>May be a property of the environment</a:t>
            </a:r>
          </a:p>
          <a:p>
            <a:pPr lvl="1"/>
            <a:r>
              <a:rPr lang="en-US" dirty="0"/>
              <a:t>Fixed carrying capacity</a:t>
            </a:r>
          </a:p>
          <a:p>
            <a:r>
              <a:rPr lang="en-US" dirty="0"/>
              <a:t>Imposed by sequencing instruments</a:t>
            </a:r>
          </a:p>
          <a:p>
            <a:pPr lvl="1"/>
            <a:r>
              <a:rPr lang="en-US" dirty="0"/>
              <a:t>Nobody ever paid for a </a:t>
            </a:r>
            <a:r>
              <a:rPr lang="en-US" dirty="0" err="1"/>
              <a:t>MiSeq</a:t>
            </a:r>
            <a:r>
              <a:rPr lang="en-US" dirty="0"/>
              <a:t> run and received </a:t>
            </a:r>
            <a:r>
              <a:rPr lang="en-US" dirty="0" err="1"/>
              <a:t>NovaSeq</a:t>
            </a:r>
            <a:r>
              <a:rPr lang="en-US" dirty="0"/>
              <a:t> data!</a:t>
            </a:r>
          </a:p>
          <a:p>
            <a:r>
              <a:rPr lang="en-US" b="1" dirty="0"/>
              <a:t>Not</a:t>
            </a:r>
            <a:r>
              <a:rPr lang="en-US" dirty="0"/>
              <a:t> related to total number of </a:t>
            </a:r>
            <a:r>
              <a:rPr lang="en-US" b="1" dirty="0"/>
              <a:t>types</a:t>
            </a:r>
            <a:r>
              <a:rPr lang="en-US" dirty="0"/>
              <a:t> of bacteria that are possible to find in the environment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9E5C5-4B2F-3F4C-A5B1-36E630CE1F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3</a:t>
            </a:fld>
            <a:endParaRPr lang="en-CA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A61FB392-B16B-E140-B985-899AFCA9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43" t="9945" r="22885" b="8732"/>
          <a:stretch>
            <a:fillRect/>
          </a:stretch>
        </p:blipFill>
        <p:spPr>
          <a:xfrm>
            <a:off x="6783470" y="1885848"/>
            <a:ext cx="4615215" cy="4052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9" h="21586" extrusionOk="0">
                <a:moveTo>
                  <a:pt x="12542" y="0"/>
                </a:moveTo>
                <a:cubicBezTo>
                  <a:pt x="12260" y="0"/>
                  <a:pt x="12229" y="19"/>
                  <a:pt x="12350" y="120"/>
                </a:cubicBezTo>
                <a:cubicBezTo>
                  <a:pt x="12476" y="225"/>
                  <a:pt x="12463" y="252"/>
                  <a:pt x="12240" y="349"/>
                </a:cubicBezTo>
                <a:cubicBezTo>
                  <a:pt x="12101" y="409"/>
                  <a:pt x="11855" y="430"/>
                  <a:pt x="11692" y="395"/>
                </a:cubicBezTo>
                <a:cubicBezTo>
                  <a:pt x="11529" y="360"/>
                  <a:pt x="11392" y="370"/>
                  <a:pt x="11387" y="417"/>
                </a:cubicBezTo>
                <a:cubicBezTo>
                  <a:pt x="11382" y="465"/>
                  <a:pt x="11363" y="706"/>
                  <a:pt x="11344" y="953"/>
                </a:cubicBezTo>
                <a:cubicBezTo>
                  <a:pt x="11294" y="1591"/>
                  <a:pt x="11260" y="1651"/>
                  <a:pt x="10943" y="1651"/>
                </a:cubicBezTo>
                <a:cubicBezTo>
                  <a:pt x="10682" y="1651"/>
                  <a:pt x="10673" y="1662"/>
                  <a:pt x="10824" y="1787"/>
                </a:cubicBezTo>
                <a:cubicBezTo>
                  <a:pt x="10984" y="1921"/>
                  <a:pt x="10983" y="1926"/>
                  <a:pt x="10818" y="2018"/>
                </a:cubicBezTo>
                <a:cubicBezTo>
                  <a:pt x="10725" y="2070"/>
                  <a:pt x="10511" y="2110"/>
                  <a:pt x="10342" y="2106"/>
                </a:cubicBezTo>
                <a:cubicBezTo>
                  <a:pt x="10122" y="2100"/>
                  <a:pt x="9989" y="2162"/>
                  <a:pt x="9874" y="2325"/>
                </a:cubicBezTo>
                <a:cubicBezTo>
                  <a:pt x="9785" y="2450"/>
                  <a:pt x="9681" y="2529"/>
                  <a:pt x="9641" y="2501"/>
                </a:cubicBezTo>
                <a:cubicBezTo>
                  <a:pt x="9601" y="2473"/>
                  <a:pt x="9570" y="2718"/>
                  <a:pt x="9572" y="3046"/>
                </a:cubicBezTo>
                <a:cubicBezTo>
                  <a:pt x="9575" y="3669"/>
                  <a:pt x="9435" y="4027"/>
                  <a:pt x="9254" y="3855"/>
                </a:cubicBezTo>
                <a:cubicBezTo>
                  <a:pt x="9197" y="3802"/>
                  <a:pt x="8556" y="3777"/>
                  <a:pt x="7770" y="3797"/>
                </a:cubicBezTo>
                <a:cubicBezTo>
                  <a:pt x="6046" y="3842"/>
                  <a:pt x="6142" y="3944"/>
                  <a:pt x="6122" y="2051"/>
                </a:cubicBezTo>
                <a:cubicBezTo>
                  <a:pt x="6110" y="914"/>
                  <a:pt x="6129" y="698"/>
                  <a:pt x="6242" y="672"/>
                </a:cubicBezTo>
                <a:cubicBezTo>
                  <a:pt x="6316" y="655"/>
                  <a:pt x="6399" y="573"/>
                  <a:pt x="6428" y="487"/>
                </a:cubicBezTo>
                <a:cubicBezTo>
                  <a:pt x="6468" y="370"/>
                  <a:pt x="6443" y="348"/>
                  <a:pt x="6326" y="404"/>
                </a:cubicBezTo>
                <a:cubicBezTo>
                  <a:pt x="6149" y="487"/>
                  <a:pt x="6088" y="488"/>
                  <a:pt x="5754" y="397"/>
                </a:cubicBezTo>
                <a:cubicBezTo>
                  <a:pt x="5546" y="340"/>
                  <a:pt x="5512" y="361"/>
                  <a:pt x="5512" y="551"/>
                </a:cubicBezTo>
                <a:cubicBezTo>
                  <a:pt x="5512" y="687"/>
                  <a:pt x="5445" y="792"/>
                  <a:pt x="5337" y="824"/>
                </a:cubicBezTo>
                <a:cubicBezTo>
                  <a:pt x="5240" y="853"/>
                  <a:pt x="5161" y="936"/>
                  <a:pt x="5161" y="1009"/>
                </a:cubicBezTo>
                <a:cubicBezTo>
                  <a:pt x="5161" y="1082"/>
                  <a:pt x="5098" y="1183"/>
                  <a:pt x="5021" y="1232"/>
                </a:cubicBezTo>
                <a:cubicBezTo>
                  <a:pt x="4945" y="1280"/>
                  <a:pt x="4888" y="1361"/>
                  <a:pt x="4895" y="1411"/>
                </a:cubicBezTo>
                <a:cubicBezTo>
                  <a:pt x="4911" y="1520"/>
                  <a:pt x="4459" y="2133"/>
                  <a:pt x="3978" y="2656"/>
                </a:cubicBezTo>
                <a:cubicBezTo>
                  <a:pt x="3786" y="2865"/>
                  <a:pt x="3658" y="3069"/>
                  <a:pt x="3693" y="3108"/>
                </a:cubicBezTo>
                <a:cubicBezTo>
                  <a:pt x="3796" y="3225"/>
                  <a:pt x="3587" y="3431"/>
                  <a:pt x="3416" y="3380"/>
                </a:cubicBezTo>
                <a:cubicBezTo>
                  <a:pt x="3217" y="3320"/>
                  <a:pt x="3008" y="3680"/>
                  <a:pt x="2983" y="4126"/>
                </a:cubicBezTo>
                <a:cubicBezTo>
                  <a:pt x="2967" y="4391"/>
                  <a:pt x="2994" y="4449"/>
                  <a:pt x="3119" y="4425"/>
                </a:cubicBezTo>
                <a:cubicBezTo>
                  <a:pt x="3251" y="4400"/>
                  <a:pt x="3274" y="4473"/>
                  <a:pt x="3274" y="4904"/>
                </a:cubicBezTo>
                <a:cubicBezTo>
                  <a:pt x="3274" y="5184"/>
                  <a:pt x="3331" y="5532"/>
                  <a:pt x="3400" y="5679"/>
                </a:cubicBezTo>
                <a:cubicBezTo>
                  <a:pt x="3495" y="5881"/>
                  <a:pt x="3501" y="5975"/>
                  <a:pt x="3424" y="6062"/>
                </a:cubicBezTo>
                <a:cubicBezTo>
                  <a:pt x="3348" y="6148"/>
                  <a:pt x="3347" y="6212"/>
                  <a:pt x="3421" y="6313"/>
                </a:cubicBezTo>
                <a:cubicBezTo>
                  <a:pt x="3495" y="6415"/>
                  <a:pt x="3495" y="6479"/>
                  <a:pt x="3419" y="6565"/>
                </a:cubicBezTo>
                <a:cubicBezTo>
                  <a:pt x="3274" y="6730"/>
                  <a:pt x="3294" y="6888"/>
                  <a:pt x="3442" y="6748"/>
                </a:cubicBezTo>
                <a:cubicBezTo>
                  <a:pt x="3650" y="6552"/>
                  <a:pt x="3710" y="6811"/>
                  <a:pt x="3726" y="7957"/>
                </a:cubicBezTo>
                <a:cubicBezTo>
                  <a:pt x="3734" y="8544"/>
                  <a:pt x="3765" y="9070"/>
                  <a:pt x="3796" y="9127"/>
                </a:cubicBezTo>
                <a:cubicBezTo>
                  <a:pt x="3827" y="9184"/>
                  <a:pt x="3809" y="9326"/>
                  <a:pt x="3754" y="9442"/>
                </a:cubicBezTo>
                <a:cubicBezTo>
                  <a:pt x="3674" y="9611"/>
                  <a:pt x="3686" y="9690"/>
                  <a:pt x="3816" y="9854"/>
                </a:cubicBezTo>
                <a:cubicBezTo>
                  <a:pt x="3953" y="10027"/>
                  <a:pt x="3975" y="10215"/>
                  <a:pt x="3961" y="11144"/>
                </a:cubicBezTo>
                <a:cubicBezTo>
                  <a:pt x="3952" y="11794"/>
                  <a:pt x="3979" y="12208"/>
                  <a:pt x="4027" y="12173"/>
                </a:cubicBezTo>
                <a:cubicBezTo>
                  <a:pt x="4162" y="12079"/>
                  <a:pt x="4227" y="12424"/>
                  <a:pt x="4124" y="12681"/>
                </a:cubicBezTo>
                <a:cubicBezTo>
                  <a:pt x="4058" y="12844"/>
                  <a:pt x="4056" y="12941"/>
                  <a:pt x="4118" y="12984"/>
                </a:cubicBezTo>
                <a:cubicBezTo>
                  <a:pt x="4174" y="13024"/>
                  <a:pt x="4151" y="13116"/>
                  <a:pt x="4058" y="13234"/>
                </a:cubicBezTo>
                <a:cubicBezTo>
                  <a:pt x="3975" y="13337"/>
                  <a:pt x="3880" y="13400"/>
                  <a:pt x="3843" y="13374"/>
                </a:cubicBezTo>
                <a:cubicBezTo>
                  <a:pt x="3731" y="13295"/>
                  <a:pt x="3662" y="13633"/>
                  <a:pt x="3720" y="13983"/>
                </a:cubicBezTo>
                <a:cubicBezTo>
                  <a:pt x="3765" y="14259"/>
                  <a:pt x="3735" y="14357"/>
                  <a:pt x="3535" y="14568"/>
                </a:cubicBezTo>
                <a:cubicBezTo>
                  <a:pt x="3322" y="14793"/>
                  <a:pt x="3300" y="14873"/>
                  <a:pt x="3337" y="15309"/>
                </a:cubicBezTo>
                <a:cubicBezTo>
                  <a:pt x="3388" y="15912"/>
                  <a:pt x="3207" y="16980"/>
                  <a:pt x="3061" y="16942"/>
                </a:cubicBezTo>
                <a:cubicBezTo>
                  <a:pt x="2985" y="16923"/>
                  <a:pt x="2972" y="17035"/>
                  <a:pt x="3013" y="17346"/>
                </a:cubicBezTo>
                <a:cubicBezTo>
                  <a:pt x="3073" y="17803"/>
                  <a:pt x="2933" y="18061"/>
                  <a:pt x="2625" y="18064"/>
                </a:cubicBezTo>
                <a:cubicBezTo>
                  <a:pt x="2543" y="18065"/>
                  <a:pt x="2483" y="18150"/>
                  <a:pt x="2483" y="18266"/>
                </a:cubicBezTo>
                <a:cubicBezTo>
                  <a:pt x="2481" y="18430"/>
                  <a:pt x="2432" y="18460"/>
                  <a:pt x="2203" y="18435"/>
                </a:cubicBezTo>
                <a:cubicBezTo>
                  <a:pt x="1995" y="18413"/>
                  <a:pt x="1900" y="18457"/>
                  <a:pt x="1828" y="18610"/>
                </a:cubicBezTo>
                <a:cubicBezTo>
                  <a:pt x="1775" y="18723"/>
                  <a:pt x="1678" y="18815"/>
                  <a:pt x="1615" y="18815"/>
                </a:cubicBezTo>
                <a:cubicBezTo>
                  <a:pt x="1476" y="18815"/>
                  <a:pt x="1027" y="19271"/>
                  <a:pt x="1092" y="19345"/>
                </a:cubicBezTo>
                <a:cubicBezTo>
                  <a:pt x="1118" y="19374"/>
                  <a:pt x="1055" y="19448"/>
                  <a:pt x="954" y="19510"/>
                </a:cubicBezTo>
                <a:cubicBezTo>
                  <a:pt x="600" y="19725"/>
                  <a:pt x="733" y="19913"/>
                  <a:pt x="1239" y="19913"/>
                </a:cubicBezTo>
                <a:cubicBezTo>
                  <a:pt x="1623" y="19913"/>
                  <a:pt x="1743" y="19869"/>
                  <a:pt x="1911" y="19667"/>
                </a:cubicBezTo>
                <a:cubicBezTo>
                  <a:pt x="2023" y="19531"/>
                  <a:pt x="2146" y="19442"/>
                  <a:pt x="2184" y="19469"/>
                </a:cubicBezTo>
                <a:cubicBezTo>
                  <a:pt x="2258" y="19521"/>
                  <a:pt x="2392" y="19327"/>
                  <a:pt x="2394" y="19164"/>
                </a:cubicBezTo>
                <a:cubicBezTo>
                  <a:pt x="2396" y="19042"/>
                  <a:pt x="3669" y="19025"/>
                  <a:pt x="3819" y="19145"/>
                </a:cubicBezTo>
                <a:cubicBezTo>
                  <a:pt x="3898" y="19209"/>
                  <a:pt x="3919" y="19086"/>
                  <a:pt x="3906" y="18649"/>
                </a:cubicBezTo>
                <a:cubicBezTo>
                  <a:pt x="3894" y="18247"/>
                  <a:pt x="3920" y="18074"/>
                  <a:pt x="3991" y="18090"/>
                </a:cubicBezTo>
                <a:cubicBezTo>
                  <a:pt x="4136" y="18122"/>
                  <a:pt x="4304" y="17492"/>
                  <a:pt x="4269" y="17043"/>
                </a:cubicBezTo>
                <a:cubicBezTo>
                  <a:pt x="4243" y="16697"/>
                  <a:pt x="4255" y="16672"/>
                  <a:pt x="4457" y="16698"/>
                </a:cubicBezTo>
                <a:cubicBezTo>
                  <a:pt x="4774" y="16738"/>
                  <a:pt x="4840" y="16858"/>
                  <a:pt x="4837" y="17390"/>
                </a:cubicBezTo>
                <a:cubicBezTo>
                  <a:pt x="4835" y="17653"/>
                  <a:pt x="4873" y="17924"/>
                  <a:pt x="4921" y="17992"/>
                </a:cubicBezTo>
                <a:cubicBezTo>
                  <a:pt x="4978" y="18075"/>
                  <a:pt x="4975" y="18162"/>
                  <a:pt x="4910" y="18251"/>
                </a:cubicBezTo>
                <a:cubicBezTo>
                  <a:pt x="4857" y="18324"/>
                  <a:pt x="4835" y="18411"/>
                  <a:pt x="4862" y="18442"/>
                </a:cubicBezTo>
                <a:cubicBezTo>
                  <a:pt x="4890" y="18474"/>
                  <a:pt x="4948" y="18822"/>
                  <a:pt x="4991" y="19215"/>
                </a:cubicBezTo>
                <a:cubicBezTo>
                  <a:pt x="5067" y="19897"/>
                  <a:pt x="5060" y="19947"/>
                  <a:pt x="4847" y="20264"/>
                </a:cubicBezTo>
                <a:cubicBezTo>
                  <a:pt x="4652" y="20554"/>
                  <a:pt x="4586" y="20590"/>
                  <a:pt x="4331" y="20543"/>
                </a:cubicBezTo>
                <a:cubicBezTo>
                  <a:pt x="4094" y="20499"/>
                  <a:pt x="4018" y="20529"/>
                  <a:pt x="3937" y="20700"/>
                </a:cubicBezTo>
                <a:cubicBezTo>
                  <a:pt x="3883" y="20816"/>
                  <a:pt x="3794" y="20910"/>
                  <a:pt x="3739" y="20910"/>
                </a:cubicBezTo>
                <a:cubicBezTo>
                  <a:pt x="3586" y="20910"/>
                  <a:pt x="3317" y="21221"/>
                  <a:pt x="3317" y="21400"/>
                </a:cubicBezTo>
                <a:cubicBezTo>
                  <a:pt x="3317" y="21528"/>
                  <a:pt x="3436" y="21564"/>
                  <a:pt x="3931" y="21581"/>
                </a:cubicBezTo>
                <a:cubicBezTo>
                  <a:pt x="4485" y="21600"/>
                  <a:pt x="4567" y="21576"/>
                  <a:pt x="4769" y="21347"/>
                </a:cubicBezTo>
                <a:cubicBezTo>
                  <a:pt x="4907" y="21190"/>
                  <a:pt x="5048" y="21116"/>
                  <a:pt x="5134" y="21153"/>
                </a:cubicBezTo>
                <a:cubicBezTo>
                  <a:pt x="5211" y="21187"/>
                  <a:pt x="5346" y="21142"/>
                  <a:pt x="5433" y="21052"/>
                </a:cubicBezTo>
                <a:cubicBezTo>
                  <a:pt x="5577" y="20904"/>
                  <a:pt x="5606" y="20904"/>
                  <a:pt x="5790" y="21051"/>
                </a:cubicBezTo>
                <a:cubicBezTo>
                  <a:pt x="6142" y="21331"/>
                  <a:pt x="6213" y="21261"/>
                  <a:pt x="6165" y="20686"/>
                </a:cubicBezTo>
                <a:cubicBezTo>
                  <a:pt x="6142" y="20398"/>
                  <a:pt x="6103" y="20067"/>
                  <a:pt x="6081" y="19951"/>
                </a:cubicBezTo>
                <a:cubicBezTo>
                  <a:pt x="6022" y="19635"/>
                  <a:pt x="6278" y="19109"/>
                  <a:pt x="6454" y="19186"/>
                </a:cubicBezTo>
                <a:cubicBezTo>
                  <a:pt x="6560" y="19233"/>
                  <a:pt x="6583" y="19207"/>
                  <a:pt x="6542" y="19085"/>
                </a:cubicBezTo>
                <a:cubicBezTo>
                  <a:pt x="6460" y="18842"/>
                  <a:pt x="6547" y="18823"/>
                  <a:pt x="7269" y="18930"/>
                </a:cubicBezTo>
                <a:cubicBezTo>
                  <a:pt x="7631" y="18983"/>
                  <a:pt x="8223" y="19058"/>
                  <a:pt x="8586" y="19096"/>
                </a:cubicBezTo>
                <a:cubicBezTo>
                  <a:pt x="8948" y="19133"/>
                  <a:pt x="9231" y="19204"/>
                  <a:pt x="9215" y="19253"/>
                </a:cubicBezTo>
                <a:cubicBezTo>
                  <a:pt x="9168" y="19392"/>
                  <a:pt x="9403" y="19513"/>
                  <a:pt x="9515" y="19407"/>
                </a:cubicBezTo>
                <a:cubicBezTo>
                  <a:pt x="9637" y="19292"/>
                  <a:pt x="11027" y="19375"/>
                  <a:pt x="11356" y="19516"/>
                </a:cubicBezTo>
                <a:cubicBezTo>
                  <a:pt x="11549" y="19600"/>
                  <a:pt x="11571" y="19642"/>
                  <a:pt x="11482" y="19764"/>
                </a:cubicBezTo>
                <a:cubicBezTo>
                  <a:pt x="11413" y="19859"/>
                  <a:pt x="11407" y="19913"/>
                  <a:pt x="11467" y="19913"/>
                </a:cubicBezTo>
                <a:cubicBezTo>
                  <a:pt x="11518" y="19913"/>
                  <a:pt x="11586" y="19867"/>
                  <a:pt x="11615" y="19812"/>
                </a:cubicBezTo>
                <a:cubicBezTo>
                  <a:pt x="11690" y="19676"/>
                  <a:pt x="12161" y="19686"/>
                  <a:pt x="12237" y="19826"/>
                </a:cubicBezTo>
                <a:cubicBezTo>
                  <a:pt x="12278" y="19902"/>
                  <a:pt x="12521" y="19922"/>
                  <a:pt x="12980" y="19886"/>
                </a:cubicBezTo>
                <a:cubicBezTo>
                  <a:pt x="13356" y="19857"/>
                  <a:pt x="13697" y="19875"/>
                  <a:pt x="13743" y="19927"/>
                </a:cubicBezTo>
                <a:cubicBezTo>
                  <a:pt x="13792" y="19983"/>
                  <a:pt x="13910" y="19984"/>
                  <a:pt x="14037" y="19930"/>
                </a:cubicBezTo>
                <a:cubicBezTo>
                  <a:pt x="14154" y="19881"/>
                  <a:pt x="14498" y="19863"/>
                  <a:pt x="14804" y="19889"/>
                </a:cubicBezTo>
                <a:cubicBezTo>
                  <a:pt x="15349" y="19936"/>
                  <a:pt x="15360" y="19934"/>
                  <a:pt x="15331" y="19701"/>
                </a:cubicBezTo>
                <a:cubicBezTo>
                  <a:pt x="15302" y="19469"/>
                  <a:pt x="15313" y="19464"/>
                  <a:pt x="15911" y="19496"/>
                </a:cubicBezTo>
                <a:cubicBezTo>
                  <a:pt x="16455" y="19525"/>
                  <a:pt x="16508" y="19512"/>
                  <a:pt x="16406" y="19373"/>
                </a:cubicBezTo>
                <a:cubicBezTo>
                  <a:pt x="16273" y="19190"/>
                  <a:pt x="16232" y="19210"/>
                  <a:pt x="17215" y="18962"/>
                </a:cubicBezTo>
                <a:cubicBezTo>
                  <a:pt x="17876" y="18796"/>
                  <a:pt x="17904" y="18797"/>
                  <a:pt x="18091" y="18978"/>
                </a:cubicBezTo>
                <a:cubicBezTo>
                  <a:pt x="18251" y="19132"/>
                  <a:pt x="18264" y="19135"/>
                  <a:pt x="18166" y="18991"/>
                </a:cubicBezTo>
                <a:cubicBezTo>
                  <a:pt x="18062" y="18839"/>
                  <a:pt x="18074" y="18806"/>
                  <a:pt x="18256" y="18728"/>
                </a:cubicBezTo>
                <a:cubicBezTo>
                  <a:pt x="18370" y="18679"/>
                  <a:pt x="18493" y="18660"/>
                  <a:pt x="18531" y="18685"/>
                </a:cubicBezTo>
                <a:cubicBezTo>
                  <a:pt x="18568" y="18710"/>
                  <a:pt x="18589" y="18671"/>
                  <a:pt x="18576" y="18598"/>
                </a:cubicBezTo>
                <a:cubicBezTo>
                  <a:pt x="18560" y="18511"/>
                  <a:pt x="18663" y="18456"/>
                  <a:pt x="18877" y="18435"/>
                </a:cubicBezTo>
                <a:cubicBezTo>
                  <a:pt x="19175" y="18407"/>
                  <a:pt x="19195" y="18387"/>
                  <a:pt x="19100" y="18213"/>
                </a:cubicBezTo>
                <a:cubicBezTo>
                  <a:pt x="19018" y="18064"/>
                  <a:pt x="19019" y="17995"/>
                  <a:pt x="19103" y="17900"/>
                </a:cubicBezTo>
                <a:cubicBezTo>
                  <a:pt x="19246" y="17738"/>
                  <a:pt x="19239" y="17254"/>
                  <a:pt x="19094" y="17190"/>
                </a:cubicBezTo>
                <a:cubicBezTo>
                  <a:pt x="19005" y="17152"/>
                  <a:pt x="18993" y="16979"/>
                  <a:pt x="19041" y="16455"/>
                </a:cubicBezTo>
                <a:cubicBezTo>
                  <a:pt x="19076" y="16079"/>
                  <a:pt x="19084" y="15736"/>
                  <a:pt x="19061" y="15692"/>
                </a:cubicBezTo>
                <a:cubicBezTo>
                  <a:pt x="19037" y="15648"/>
                  <a:pt x="19046" y="15536"/>
                  <a:pt x="19079" y="15442"/>
                </a:cubicBezTo>
                <a:cubicBezTo>
                  <a:pt x="19111" y="15349"/>
                  <a:pt x="19132" y="14775"/>
                  <a:pt x="19125" y="14166"/>
                </a:cubicBezTo>
                <a:cubicBezTo>
                  <a:pt x="19110" y="12847"/>
                  <a:pt x="19130" y="12815"/>
                  <a:pt x="19949" y="12810"/>
                </a:cubicBezTo>
                <a:cubicBezTo>
                  <a:pt x="20266" y="12808"/>
                  <a:pt x="20505" y="12769"/>
                  <a:pt x="20481" y="12724"/>
                </a:cubicBezTo>
                <a:cubicBezTo>
                  <a:pt x="20456" y="12679"/>
                  <a:pt x="20468" y="12620"/>
                  <a:pt x="20506" y="12592"/>
                </a:cubicBezTo>
                <a:cubicBezTo>
                  <a:pt x="20568" y="12549"/>
                  <a:pt x="20583" y="11363"/>
                  <a:pt x="20523" y="11231"/>
                </a:cubicBezTo>
                <a:cubicBezTo>
                  <a:pt x="20510" y="11203"/>
                  <a:pt x="20495" y="11113"/>
                  <a:pt x="20490" y="11031"/>
                </a:cubicBezTo>
                <a:cubicBezTo>
                  <a:pt x="20483" y="10914"/>
                  <a:pt x="20356" y="10882"/>
                  <a:pt x="19912" y="10882"/>
                </a:cubicBezTo>
                <a:lnTo>
                  <a:pt x="19341" y="10882"/>
                </a:lnTo>
                <a:lnTo>
                  <a:pt x="19341" y="10133"/>
                </a:lnTo>
                <a:cubicBezTo>
                  <a:pt x="19341" y="9721"/>
                  <a:pt x="19309" y="9328"/>
                  <a:pt x="19269" y="9259"/>
                </a:cubicBezTo>
                <a:cubicBezTo>
                  <a:pt x="19177" y="9096"/>
                  <a:pt x="19211" y="8024"/>
                  <a:pt x="19314" y="7872"/>
                </a:cubicBezTo>
                <a:cubicBezTo>
                  <a:pt x="19362" y="7801"/>
                  <a:pt x="19357" y="7731"/>
                  <a:pt x="19301" y="7692"/>
                </a:cubicBezTo>
                <a:cubicBezTo>
                  <a:pt x="19172" y="7602"/>
                  <a:pt x="19186" y="6907"/>
                  <a:pt x="19319" y="6753"/>
                </a:cubicBezTo>
                <a:cubicBezTo>
                  <a:pt x="19407" y="6651"/>
                  <a:pt x="19403" y="6633"/>
                  <a:pt x="19298" y="6659"/>
                </a:cubicBezTo>
                <a:cubicBezTo>
                  <a:pt x="19099" y="6707"/>
                  <a:pt x="19056" y="5666"/>
                  <a:pt x="19253" y="5580"/>
                </a:cubicBezTo>
                <a:cubicBezTo>
                  <a:pt x="19375" y="5526"/>
                  <a:pt x="19370" y="5499"/>
                  <a:pt x="19217" y="5378"/>
                </a:cubicBezTo>
                <a:cubicBezTo>
                  <a:pt x="19120" y="5301"/>
                  <a:pt x="19016" y="5085"/>
                  <a:pt x="18986" y="4899"/>
                </a:cubicBezTo>
                <a:cubicBezTo>
                  <a:pt x="18955" y="4712"/>
                  <a:pt x="18873" y="4535"/>
                  <a:pt x="18805" y="4505"/>
                </a:cubicBezTo>
                <a:cubicBezTo>
                  <a:pt x="18738" y="4476"/>
                  <a:pt x="18682" y="4381"/>
                  <a:pt x="18682" y="4295"/>
                </a:cubicBezTo>
                <a:cubicBezTo>
                  <a:pt x="18682" y="4184"/>
                  <a:pt x="18612" y="4146"/>
                  <a:pt x="18441" y="4167"/>
                </a:cubicBezTo>
                <a:cubicBezTo>
                  <a:pt x="18238" y="4191"/>
                  <a:pt x="18202" y="4159"/>
                  <a:pt x="18211" y="3968"/>
                </a:cubicBezTo>
                <a:cubicBezTo>
                  <a:pt x="18221" y="3752"/>
                  <a:pt x="18194" y="3742"/>
                  <a:pt x="17685" y="3768"/>
                </a:cubicBezTo>
                <a:cubicBezTo>
                  <a:pt x="17258" y="3790"/>
                  <a:pt x="17150" y="3766"/>
                  <a:pt x="17148" y="3647"/>
                </a:cubicBezTo>
                <a:cubicBezTo>
                  <a:pt x="17146" y="3533"/>
                  <a:pt x="17061" y="3506"/>
                  <a:pt x="16795" y="3532"/>
                </a:cubicBezTo>
                <a:cubicBezTo>
                  <a:pt x="16602" y="3551"/>
                  <a:pt x="16066" y="3573"/>
                  <a:pt x="15605" y="3582"/>
                </a:cubicBezTo>
                <a:cubicBezTo>
                  <a:pt x="14821" y="3596"/>
                  <a:pt x="14766" y="3610"/>
                  <a:pt x="14752" y="3806"/>
                </a:cubicBezTo>
                <a:cubicBezTo>
                  <a:pt x="14737" y="4007"/>
                  <a:pt x="14766" y="4014"/>
                  <a:pt x="15546" y="3972"/>
                </a:cubicBezTo>
                <a:cubicBezTo>
                  <a:pt x="17455" y="3868"/>
                  <a:pt x="17839" y="3909"/>
                  <a:pt x="17628" y="4197"/>
                </a:cubicBezTo>
                <a:cubicBezTo>
                  <a:pt x="17569" y="4279"/>
                  <a:pt x="17544" y="4351"/>
                  <a:pt x="17574" y="4358"/>
                </a:cubicBezTo>
                <a:cubicBezTo>
                  <a:pt x="17604" y="4365"/>
                  <a:pt x="17669" y="4382"/>
                  <a:pt x="17717" y="4396"/>
                </a:cubicBezTo>
                <a:cubicBezTo>
                  <a:pt x="17765" y="4410"/>
                  <a:pt x="17888" y="4427"/>
                  <a:pt x="17989" y="4434"/>
                </a:cubicBezTo>
                <a:cubicBezTo>
                  <a:pt x="18090" y="4440"/>
                  <a:pt x="18191" y="4525"/>
                  <a:pt x="18214" y="4623"/>
                </a:cubicBezTo>
                <a:cubicBezTo>
                  <a:pt x="18236" y="4722"/>
                  <a:pt x="18340" y="4809"/>
                  <a:pt x="18445" y="4818"/>
                </a:cubicBezTo>
                <a:cubicBezTo>
                  <a:pt x="18692" y="4839"/>
                  <a:pt x="18879" y="5136"/>
                  <a:pt x="18819" y="5408"/>
                </a:cubicBezTo>
                <a:cubicBezTo>
                  <a:pt x="18789" y="5546"/>
                  <a:pt x="18819" y="5643"/>
                  <a:pt x="18906" y="5680"/>
                </a:cubicBezTo>
                <a:cubicBezTo>
                  <a:pt x="18994" y="5719"/>
                  <a:pt x="19041" y="5871"/>
                  <a:pt x="19043" y="6115"/>
                </a:cubicBezTo>
                <a:cubicBezTo>
                  <a:pt x="19044" y="6322"/>
                  <a:pt x="19063" y="7030"/>
                  <a:pt x="19086" y="7689"/>
                </a:cubicBezTo>
                <a:cubicBezTo>
                  <a:pt x="19135" y="9098"/>
                  <a:pt x="19034" y="10395"/>
                  <a:pt x="18877" y="10359"/>
                </a:cubicBezTo>
                <a:cubicBezTo>
                  <a:pt x="18817" y="10345"/>
                  <a:pt x="18781" y="10423"/>
                  <a:pt x="18793" y="10543"/>
                </a:cubicBezTo>
                <a:cubicBezTo>
                  <a:pt x="18805" y="10659"/>
                  <a:pt x="18755" y="10787"/>
                  <a:pt x="18682" y="10827"/>
                </a:cubicBezTo>
                <a:cubicBezTo>
                  <a:pt x="18610" y="10868"/>
                  <a:pt x="18463" y="10952"/>
                  <a:pt x="18355" y="11015"/>
                </a:cubicBezTo>
                <a:cubicBezTo>
                  <a:pt x="18247" y="11079"/>
                  <a:pt x="18082" y="11132"/>
                  <a:pt x="17989" y="11132"/>
                </a:cubicBezTo>
                <a:cubicBezTo>
                  <a:pt x="17895" y="11132"/>
                  <a:pt x="17803" y="11184"/>
                  <a:pt x="17784" y="11248"/>
                </a:cubicBezTo>
                <a:cubicBezTo>
                  <a:pt x="17766" y="11312"/>
                  <a:pt x="17285" y="11469"/>
                  <a:pt x="16717" y="11597"/>
                </a:cubicBezTo>
                <a:cubicBezTo>
                  <a:pt x="15369" y="11899"/>
                  <a:pt x="15291" y="11858"/>
                  <a:pt x="15343" y="10894"/>
                </a:cubicBezTo>
                <a:cubicBezTo>
                  <a:pt x="15356" y="10661"/>
                  <a:pt x="15329" y="10532"/>
                  <a:pt x="15277" y="10569"/>
                </a:cubicBezTo>
                <a:cubicBezTo>
                  <a:pt x="15075" y="10711"/>
                  <a:pt x="14983" y="10311"/>
                  <a:pt x="14966" y="9201"/>
                </a:cubicBezTo>
                <a:cubicBezTo>
                  <a:pt x="14957" y="8569"/>
                  <a:pt x="14920" y="8020"/>
                  <a:pt x="14884" y="7979"/>
                </a:cubicBezTo>
                <a:cubicBezTo>
                  <a:pt x="14780" y="7861"/>
                  <a:pt x="14809" y="7391"/>
                  <a:pt x="14929" y="7252"/>
                </a:cubicBezTo>
                <a:cubicBezTo>
                  <a:pt x="15017" y="7151"/>
                  <a:pt x="15015" y="7131"/>
                  <a:pt x="14915" y="7157"/>
                </a:cubicBezTo>
                <a:cubicBezTo>
                  <a:pt x="14778" y="7192"/>
                  <a:pt x="14679" y="6819"/>
                  <a:pt x="14605" y="5970"/>
                </a:cubicBezTo>
                <a:cubicBezTo>
                  <a:pt x="14566" y="5527"/>
                  <a:pt x="14506" y="5386"/>
                  <a:pt x="14207" y="5046"/>
                </a:cubicBezTo>
                <a:cubicBezTo>
                  <a:pt x="13992" y="4802"/>
                  <a:pt x="13854" y="4551"/>
                  <a:pt x="13854" y="4406"/>
                </a:cubicBezTo>
                <a:cubicBezTo>
                  <a:pt x="13854" y="4252"/>
                  <a:pt x="13792" y="4151"/>
                  <a:pt x="13678" y="4117"/>
                </a:cubicBezTo>
                <a:cubicBezTo>
                  <a:pt x="13572" y="4085"/>
                  <a:pt x="13497" y="3973"/>
                  <a:pt x="13489" y="3831"/>
                </a:cubicBezTo>
                <a:cubicBezTo>
                  <a:pt x="13468" y="3460"/>
                  <a:pt x="13457" y="3404"/>
                  <a:pt x="13388" y="3279"/>
                </a:cubicBezTo>
                <a:cubicBezTo>
                  <a:pt x="13290" y="3099"/>
                  <a:pt x="13455" y="3038"/>
                  <a:pt x="13840" y="3108"/>
                </a:cubicBezTo>
                <a:lnTo>
                  <a:pt x="14189" y="3171"/>
                </a:lnTo>
                <a:lnTo>
                  <a:pt x="14175" y="2636"/>
                </a:lnTo>
                <a:cubicBezTo>
                  <a:pt x="14166" y="2276"/>
                  <a:pt x="14110" y="2044"/>
                  <a:pt x="14007" y="1926"/>
                </a:cubicBezTo>
                <a:cubicBezTo>
                  <a:pt x="13875" y="1776"/>
                  <a:pt x="13796" y="1320"/>
                  <a:pt x="13848" y="1011"/>
                </a:cubicBezTo>
                <a:cubicBezTo>
                  <a:pt x="13856" y="960"/>
                  <a:pt x="13804" y="974"/>
                  <a:pt x="13731" y="1043"/>
                </a:cubicBezTo>
                <a:cubicBezTo>
                  <a:pt x="13537" y="1227"/>
                  <a:pt x="13424" y="1096"/>
                  <a:pt x="13455" y="722"/>
                </a:cubicBezTo>
                <a:cubicBezTo>
                  <a:pt x="13480" y="410"/>
                  <a:pt x="13466" y="392"/>
                  <a:pt x="13171" y="369"/>
                </a:cubicBezTo>
                <a:cubicBezTo>
                  <a:pt x="12783" y="340"/>
                  <a:pt x="12678" y="271"/>
                  <a:pt x="12789" y="118"/>
                </a:cubicBezTo>
                <a:cubicBezTo>
                  <a:pt x="12853" y="31"/>
                  <a:pt x="12790" y="0"/>
                  <a:pt x="12542" y="0"/>
                </a:cubicBezTo>
                <a:close/>
                <a:moveTo>
                  <a:pt x="18795" y="8874"/>
                </a:moveTo>
                <a:cubicBezTo>
                  <a:pt x="18786" y="8884"/>
                  <a:pt x="18779" y="8918"/>
                  <a:pt x="18777" y="8977"/>
                </a:cubicBezTo>
                <a:cubicBezTo>
                  <a:pt x="18773" y="9082"/>
                  <a:pt x="18794" y="9141"/>
                  <a:pt x="18823" y="9108"/>
                </a:cubicBezTo>
                <a:cubicBezTo>
                  <a:pt x="18853" y="9075"/>
                  <a:pt x="18856" y="8989"/>
                  <a:pt x="18831" y="8917"/>
                </a:cubicBezTo>
                <a:cubicBezTo>
                  <a:pt x="18817" y="8877"/>
                  <a:pt x="18804" y="8863"/>
                  <a:pt x="18795" y="8874"/>
                </a:cubicBezTo>
                <a:close/>
                <a:moveTo>
                  <a:pt x="1375" y="10654"/>
                </a:moveTo>
                <a:cubicBezTo>
                  <a:pt x="1322" y="10655"/>
                  <a:pt x="1298" y="10706"/>
                  <a:pt x="1298" y="10814"/>
                </a:cubicBezTo>
                <a:cubicBezTo>
                  <a:pt x="1298" y="10925"/>
                  <a:pt x="1347" y="11037"/>
                  <a:pt x="1408" y="11065"/>
                </a:cubicBezTo>
                <a:cubicBezTo>
                  <a:pt x="1632" y="11168"/>
                  <a:pt x="1738" y="11126"/>
                  <a:pt x="1738" y="10932"/>
                </a:cubicBezTo>
                <a:cubicBezTo>
                  <a:pt x="1738" y="10822"/>
                  <a:pt x="1701" y="10731"/>
                  <a:pt x="1657" y="10731"/>
                </a:cubicBezTo>
                <a:cubicBezTo>
                  <a:pt x="1612" y="10731"/>
                  <a:pt x="1514" y="10705"/>
                  <a:pt x="1438" y="10672"/>
                </a:cubicBezTo>
                <a:cubicBezTo>
                  <a:pt x="1413" y="10661"/>
                  <a:pt x="1392" y="10654"/>
                  <a:pt x="1375" y="10654"/>
                </a:cubicBezTo>
                <a:close/>
                <a:moveTo>
                  <a:pt x="131" y="14792"/>
                </a:moveTo>
                <a:cubicBezTo>
                  <a:pt x="115" y="14794"/>
                  <a:pt x="98" y="14803"/>
                  <a:pt x="79" y="14816"/>
                </a:cubicBezTo>
                <a:cubicBezTo>
                  <a:pt x="5" y="14868"/>
                  <a:pt x="-20" y="14973"/>
                  <a:pt x="16" y="15079"/>
                </a:cubicBezTo>
                <a:cubicBezTo>
                  <a:pt x="58" y="15204"/>
                  <a:pt x="102" y="15224"/>
                  <a:pt x="167" y="15150"/>
                </a:cubicBezTo>
                <a:cubicBezTo>
                  <a:pt x="289" y="15012"/>
                  <a:pt x="246" y="14776"/>
                  <a:pt x="131" y="14792"/>
                </a:cubicBezTo>
                <a:close/>
                <a:moveTo>
                  <a:pt x="21485" y="20929"/>
                </a:moveTo>
                <a:cubicBezTo>
                  <a:pt x="21433" y="20949"/>
                  <a:pt x="21395" y="20997"/>
                  <a:pt x="21398" y="21037"/>
                </a:cubicBezTo>
                <a:cubicBezTo>
                  <a:pt x="21402" y="21077"/>
                  <a:pt x="21404" y="21181"/>
                  <a:pt x="21404" y="21266"/>
                </a:cubicBezTo>
                <a:cubicBezTo>
                  <a:pt x="21404" y="21352"/>
                  <a:pt x="21445" y="21394"/>
                  <a:pt x="21493" y="21360"/>
                </a:cubicBezTo>
                <a:cubicBezTo>
                  <a:pt x="21552" y="21319"/>
                  <a:pt x="21580" y="21200"/>
                  <a:pt x="21578" y="21097"/>
                </a:cubicBezTo>
                <a:cubicBezTo>
                  <a:pt x="21577" y="20994"/>
                  <a:pt x="21545" y="20907"/>
                  <a:pt x="21485" y="20929"/>
                </a:cubicBez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79278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quencing is probabilistic"/>
          <p:cNvSpPr txBox="1">
            <a:spLocks noGrp="1"/>
          </p:cNvSpPr>
          <p:nvPr>
            <p:ph type="title"/>
          </p:nvPr>
        </p:nvSpPr>
        <p:spPr>
          <a:xfrm>
            <a:off x="1506655" y="656445"/>
            <a:ext cx="9173928" cy="6249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73887">
              <a:defRPr sz="5119"/>
            </a:lvl1pPr>
          </a:lstStyle>
          <a:p>
            <a:r>
              <a:rPr dirty="0"/>
              <a:t>Sequencing is probabilistic</a:t>
            </a:r>
            <a:r>
              <a:rPr lang="en-CA" dirty="0"/>
              <a:t> sampling …</a:t>
            </a:r>
            <a:endParaRPr dirty="0"/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6" y="1298214"/>
            <a:ext cx="5985589" cy="5559786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13716" y="6536531"/>
            <a:ext cx="159806" cy="2280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B9B13-9958-3344-AA47-213FF10F87CF}"/>
              </a:ext>
            </a:extLst>
          </p:cNvPr>
          <p:cNvSpPr txBox="1"/>
          <p:nvPr/>
        </p:nvSpPr>
        <p:spPr>
          <a:xfrm>
            <a:off x="519546" y="2185281"/>
            <a:ext cx="4281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 sampling means we count what is in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Closed sampling means we count one event per counting position (sequencing)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Space aliens tend to be under-counted in closed sampling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additional rare thing that is added is also undercounted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that makes proportional sausage</a:t>
            </a:r>
          </a:p>
        </p:txBody>
      </p:sp>
      <p:pic>
        <p:nvPicPr>
          <p:cNvPr id="7" name="Content Placeholder 6" descr="simple_figur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r="-287"/>
          <a:stretch/>
        </p:blipFill>
        <p:spPr>
          <a:xfrm>
            <a:off x="2585574" y="1647996"/>
            <a:ext cx="5423127" cy="470835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3C02-7AEB-6042-AFD3-EFB05C9A7EE2}" type="datetime1">
              <a:rPr lang="en-CA" smtClean="0"/>
              <a:t>2021-07-01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0A97-D584-6A48-8BB8-AFA911EB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14744-3809-394A-B0B0-DA227A6A3643}"/>
              </a:ext>
            </a:extLst>
          </p:cNvPr>
          <p:cNvSpPr txBox="1"/>
          <p:nvPr/>
        </p:nvSpPr>
        <p:spPr>
          <a:xfrm>
            <a:off x="8008701" y="5268373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Gloor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et al Front. Micro. 2017</a:t>
            </a:r>
          </a:p>
        </p:txBody>
      </p:sp>
    </p:spTree>
    <p:extLst>
      <p:ext uri="{BB962C8B-B14F-4D97-AF65-F5344CB8AC3E}">
        <p14:creationId xmlns:p14="http://schemas.microsoft.com/office/powerpoint/2010/main" val="136878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CC67-A147-6049-B29E-0A54EBF2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Pathologies of sequencing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24EE-E234-9141-A28F-C60A9C4C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Relative data are non-linear</a:t>
            </a:r>
          </a:p>
          <a:p>
            <a:pPr lvl="1"/>
            <a:r>
              <a:rPr lang="en-US" dirty="0"/>
              <a:t>Solution – use log-ratios</a:t>
            </a:r>
          </a:p>
          <a:p>
            <a:pPr lvl="1"/>
            <a:r>
              <a:rPr lang="en-US" dirty="0"/>
              <a:t>Log-ratio linearized data can be used almost without restriction</a:t>
            </a:r>
          </a:p>
          <a:p>
            <a:endParaRPr lang="en-US" dirty="0"/>
          </a:p>
          <a:p>
            <a:r>
              <a:rPr lang="en-US" dirty="0"/>
              <a:t>Correlations are unreliable</a:t>
            </a:r>
          </a:p>
          <a:p>
            <a:pPr lvl="1"/>
            <a:r>
              <a:rPr lang="en-US" dirty="0"/>
              <a:t>Solution – use and look for linear log-ratio relationships</a:t>
            </a:r>
          </a:p>
          <a:p>
            <a:pPr lvl="1"/>
            <a:endParaRPr lang="en-US" dirty="0"/>
          </a:p>
          <a:p>
            <a:r>
              <a:rPr lang="en-US" dirty="0"/>
              <a:t>Low count features are sparse and under-represented</a:t>
            </a:r>
          </a:p>
          <a:p>
            <a:pPr lvl="1"/>
            <a:r>
              <a:rPr lang="en-US" dirty="0"/>
              <a:t>Solutions – sequence more deeply, ignore/filter low-count features</a:t>
            </a:r>
          </a:p>
          <a:p>
            <a:pPr lvl="1"/>
            <a:r>
              <a:rPr lang="en-US" dirty="0"/>
              <a:t>Embrace uncertainty to deal with sparsity </a:t>
            </a:r>
          </a:p>
          <a:p>
            <a:pPr lvl="1"/>
            <a:endParaRPr lang="en-US" dirty="0"/>
          </a:p>
          <a:p>
            <a:r>
              <a:rPr lang="en-US" dirty="0"/>
              <a:t>No single feature can be interpreted in isolation</a:t>
            </a:r>
          </a:p>
          <a:p>
            <a:pPr lvl="1"/>
            <a:r>
              <a:rPr lang="en-US" dirty="0"/>
              <a:t>Solution – remember that everything is relative to something else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20F34-E6E9-D44E-BC22-AAFEADE6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6B82-8F6A-5E46-860C-A2CB4D1B9CB3}" type="datetime1">
              <a:rPr lang="en-CA" smtClean="0"/>
              <a:t>2021-07-01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FD79-54E7-E444-97C2-618689E1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97C6-765F-C241-848E-FCF1E308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6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91D3-D536-9B46-8376-F76D76EC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try: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2729-9209-AF48-A8E6-C412BA48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Compositional biplots of log-ratio transformed data</a:t>
            </a:r>
          </a:p>
          <a:p>
            <a:pPr lvl="1"/>
            <a:r>
              <a:rPr lang="en-US" dirty="0"/>
              <a:t>Replace </a:t>
            </a:r>
            <a:r>
              <a:rPr lang="en-US" dirty="0" err="1"/>
              <a:t>PCoA</a:t>
            </a:r>
            <a:r>
              <a:rPr lang="en-US" dirty="0"/>
              <a:t> plots</a:t>
            </a:r>
          </a:p>
          <a:p>
            <a:pPr lvl="1"/>
            <a:r>
              <a:rPr lang="en-US" dirty="0"/>
              <a:t>True linear relationships easy to observe</a:t>
            </a:r>
          </a:p>
          <a:p>
            <a:pPr lvl="1"/>
            <a:r>
              <a:rPr lang="en-US" dirty="0"/>
              <a:t>Complete summary of dataset</a:t>
            </a:r>
          </a:p>
          <a:p>
            <a:r>
              <a:rPr lang="en-US" dirty="0" err="1"/>
              <a:t>propr</a:t>
            </a:r>
            <a:endParaRPr lang="en-US" dirty="0"/>
          </a:p>
          <a:p>
            <a:pPr lvl="1"/>
            <a:r>
              <a:rPr lang="en-US" dirty="0"/>
              <a:t>Replaces correlation</a:t>
            </a:r>
          </a:p>
          <a:p>
            <a:r>
              <a:rPr lang="en-US" dirty="0"/>
              <a:t>ALDEx2, Songbird, ANCOM</a:t>
            </a:r>
          </a:p>
          <a:p>
            <a:pPr lvl="1"/>
            <a:r>
              <a:rPr lang="en-US" dirty="0"/>
              <a:t>Differential abundance</a:t>
            </a:r>
          </a:p>
          <a:p>
            <a:pPr lvl="1"/>
            <a:r>
              <a:rPr lang="en-US" dirty="0"/>
              <a:t>ALDEx2 is probabilistic and compositional</a:t>
            </a:r>
          </a:p>
          <a:p>
            <a:r>
              <a:rPr lang="en-US" dirty="0" err="1"/>
              <a:t>selbal</a:t>
            </a:r>
            <a:r>
              <a:rPr lang="en-US" dirty="0"/>
              <a:t>, </a:t>
            </a:r>
            <a:r>
              <a:rPr lang="en-US" dirty="0" err="1"/>
              <a:t>codacore</a:t>
            </a:r>
            <a:endParaRPr lang="en-US" dirty="0"/>
          </a:p>
          <a:p>
            <a:pPr lvl="1"/>
            <a:r>
              <a:rPr lang="en-US" dirty="0"/>
              <a:t>Classification using balances: grouped log-ratios with maximal separation</a:t>
            </a:r>
          </a:p>
          <a:p>
            <a:pPr lvl="1"/>
            <a:r>
              <a:rPr lang="en-US" dirty="0" err="1"/>
              <a:t>Codacore</a:t>
            </a:r>
            <a:r>
              <a:rPr lang="en-US" dirty="0"/>
              <a:t> uses ML to find near optimal groups of log-ratios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B5AD9-FD40-424D-AECD-86CAF003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AF8C-799A-7145-B16A-73BE0149603A}" type="datetime1">
              <a:rPr lang="en-CA" smtClean="0"/>
              <a:t>2021-07-01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8A31-0504-0B48-BC94-9877BE0F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NEI Aug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5BEBA-551E-DA42-B472-88DD2A1A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71E-ED9D-2E4B-8B1C-9E9DEF7245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2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18206</TotalTime>
  <Words>346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Microbiome Datasets Are Compositional; Not a Linear Process</vt:lpstr>
      <vt:lpstr>What is linear in the microbiome world?</vt:lpstr>
      <vt:lpstr>Compositional data?</vt:lpstr>
      <vt:lpstr>Sequencing is probabilistic sampling …</vt:lpstr>
      <vt:lpstr>… that makes proportional sausage</vt:lpstr>
      <vt:lpstr>Pathologies of sequencing data</vt:lpstr>
      <vt:lpstr>Tools to try: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Neufeld Lab Mtg</dc:title>
  <dc:creator>Gregory B. Gloor</dc:creator>
  <cp:lastModifiedBy>Gregory B. Gloor</cp:lastModifiedBy>
  <cp:revision>8</cp:revision>
  <dcterms:created xsi:type="dcterms:W3CDTF">2021-04-14T17:33:42Z</dcterms:created>
  <dcterms:modified xsi:type="dcterms:W3CDTF">2021-07-13T15:01:26Z</dcterms:modified>
</cp:coreProperties>
</file>