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hyperlink" Target="https://github.com/ggloor/compositions/presentations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4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930" y="4495800"/>
            <a:ext cx="12134940" cy="2483911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Interaction between data normalization and distance metrics in high‐throughput sequencing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Interaction between data normalization and distance metrics in high‐throughput sequencing data </a:t>
            </a:r>
          </a:p>
        </p:txBody>
      </p:sp>
      <p:sp>
        <p:nvSpPr>
          <p:cNvPr id="121" name="Greg Gloor…"/>
          <p:cNvSpPr txBox="1"/>
          <p:nvPr>
            <p:ph type="subTitle" sz="quarter" idx="1"/>
          </p:nvPr>
        </p:nvSpPr>
        <p:spPr>
          <a:xfrm>
            <a:off x="1270000" y="6406043"/>
            <a:ext cx="10464800" cy="2144763"/>
          </a:xfrm>
          <a:prstGeom prst="rect">
            <a:avLst/>
          </a:prstGeom>
        </p:spPr>
        <p:txBody>
          <a:bodyPr/>
          <a:lstStyle/>
          <a:p>
            <a:pPr defTabSz="338835">
              <a:defRPr sz="3480"/>
            </a:pPr>
            <a:r>
              <a:t>Greg Gloor</a:t>
            </a:r>
          </a:p>
          <a:p>
            <a:pPr defTabSz="338835">
              <a:defRPr sz="3480"/>
            </a:pPr>
            <a:r>
              <a:t>Biochemistry, U. Western Ontario</a:t>
            </a:r>
          </a:p>
          <a:p>
            <a:pPr defTabSz="338835">
              <a:defRPr sz="2146"/>
            </a:pPr>
            <a:r>
              <a:rPr u="sng">
                <a:hlinkClick r:id="rId3" invalidUrl="" action="" tgtFrame="" tooltip="" history="1" highlightClick="0" endSnd="0"/>
              </a:rPr>
              <a:t>https://github.com/ggloor/compositions/presentations</a:t>
            </a:r>
          </a:p>
          <a:p>
            <a:pPr defTabSz="338835">
              <a:defRPr sz="2146"/>
            </a:pPr>
            <a:r>
              <a:t>ggloor@uwo.ca @gbgloor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 simple test dataset - unconstrained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62204">
              <a:defRPr sz="4960"/>
            </a:lvl1pPr>
          </a:lstStyle>
          <a:p>
            <a:pPr/>
            <a:r>
              <a:t>A simple test dataset - unconstrained</a:t>
            </a:r>
          </a:p>
        </p:txBody>
      </p:sp>
      <p:sp>
        <p:nvSpPr>
          <p:cNvPr id="167" name="50 samples of random Normal data, enforced minimum 0.1…"/>
          <p:cNvSpPr txBox="1"/>
          <p:nvPr>
            <p:ph type="body" sz="half" idx="1"/>
          </p:nvPr>
        </p:nvSpPr>
        <p:spPr>
          <a:xfrm>
            <a:off x="4976564" y="736252"/>
            <a:ext cx="5881936" cy="763939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50 samples of random Normal data, enforced minimum 0.1</a:t>
            </a:r>
          </a:p>
          <a:p>
            <a:pPr/>
            <a:r>
              <a:t>50 +/- 25</a:t>
            </a:r>
          </a:p>
          <a:p>
            <a:pPr/>
            <a:r>
              <a:t>10000 +/- 2500</a:t>
            </a:r>
          </a:p>
          <a:p>
            <a:pPr/>
            <a:r>
              <a:t>1000 +/- 250</a:t>
            </a:r>
          </a:p>
          <a:p>
            <a:pPr/>
            <a:r>
              <a:t>5 +/- 2.5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97882" y="3280835"/>
            <a:ext cx="884820" cy="88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97882" y="4413658"/>
            <a:ext cx="884820" cy="7594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095916" y="5296024"/>
            <a:ext cx="888753" cy="8887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218563" y="6307671"/>
            <a:ext cx="643458" cy="888753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unts vs. proportions (etc)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counts vs. proportions (etc)</a:t>
            </a:r>
          </a:p>
        </p:txBody>
      </p:sp>
      <p:pic>
        <p:nvPicPr>
          <p:cNvPr id="1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12396" y="1838098"/>
            <a:ext cx="8980008" cy="7135368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7" name="Line"/>
          <p:cNvSpPr/>
          <p:nvPr/>
        </p:nvSpPr>
        <p:spPr>
          <a:xfrm>
            <a:off x="6108699" y="6324599"/>
            <a:ext cx="1587077" cy="1587077"/>
          </a:xfrm>
          <a:prstGeom prst="line">
            <a:avLst/>
          </a:prstGeom>
          <a:ln w="101600">
            <a:solidFill>
              <a:srgbClr val="FF26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LE and CLR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RLE and CLR</a:t>
            </a:r>
          </a:p>
        </p:txBody>
      </p:sp>
      <p:pic>
        <p:nvPicPr>
          <p:cNvPr id="1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17574" y="1840281"/>
            <a:ext cx="8569652" cy="6798062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2" name="Line"/>
          <p:cNvSpPr/>
          <p:nvPr/>
        </p:nvSpPr>
        <p:spPr>
          <a:xfrm>
            <a:off x="6222999" y="2463799"/>
            <a:ext cx="1587077" cy="1587077"/>
          </a:xfrm>
          <a:prstGeom prst="line">
            <a:avLst/>
          </a:prstGeom>
          <a:ln w="101600">
            <a:solidFill>
              <a:srgbClr val="FF2600">
                <a:alpha val="2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istance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Distances</a:t>
            </a:r>
          </a:p>
        </p:txBody>
      </p:sp>
      <p:sp>
        <p:nvSpPr>
          <p:cNvPr id="185" name="Bray-Curtis dissimilarity (or symmetrized as a distance) is a normalized Manhattan distance…"/>
          <p:cNvSpPr txBox="1"/>
          <p:nvPr>
            <p:ph type="body" sz="half" idx="1"/>
          </p:nvPr>
        </p:nvSpPr>
        <p:spPr>
          <a:xfrm>
            <a:off x="787400" y="4304431"/>
            <a:ext cx="11099800" cy="4455568"/>
          </a:xfrm>
          <a:prstGeom prst="rect">
            <a:avLst/>
          </a:prstGeom>
        </p:spPr>
        <p:txBody>
          <a:bodyPr/>
          <a:lstStyle/>
          <a:p>
            <a:pPr/>
            <a:r>
              <a:t>Bray-Curtis dissimilarity (or symmetrized as a distance) is a normalized Manhattan distance</a:t>
            </a:r>
          </a:p>
          <a:p>
            <a:pPr/>
            <a:r>
              <a:t>Jensen-Shannon Distance is a symmetric version of the Kulback-Leibler divergence metric widely used to compare probability vectors </a:t>
            </a:r>
            <a:r>
              <a:rPr sz="1600"/>
              <a:t>(Enterotypes: Arumugam Nature 2011)</a:t>
            </a:r>
          </a:p>
          <a:p>
            <a:pPr/>
            <a:r>
              <a:t>Aitchison is the Euclidan distance of the CLR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225" y="2050197"/>
            <a:ext cx="9826150" cy="2092859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Martín-Fernández et al. 1998"/>
          <p:cNvSpPr txBox="1"/>
          <p:nvPr/>
        </p:nvSpPr>
        <p:spPr>
          <a:xfrm>
            <a:off x="7589325" y="3974725"/>
            <a:ext cx="37452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Martín-Fernández et al. 1998 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member, we care about the environment, not the data after sequencing!"/>
          <p:cNvSpPr txBox="1"/>
          <p:nvPr>
            <p:ph type="body" sz="half" idx="1"/>
          </p:nvPr>
        </p:nvSpPr>
        <p:spPr>
          <a:xfrm>
            <a:off x="787400" y="4240931"/>
            <a:ext cx="11099800" cy="445556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</a:pPr>
          </a:p>
          <a:p>
            <a:pPr marL="0" indent="0" algn="ctr">
              <a:buSzTx/>
              <a:buNone/>
            </a:pPr>
            <a:r>
              <a:t>Remember, we care about the environment, not the data after sequencing!</a:t>
            </a:r>
          </a:p>
        </p:txBody>
      </p:sp>
      <p:sp>
        <p:nvSpPr>
          <p:cNvPr id="191" name="Subcompositional dominance"/>
          <p:cNvSpPr txBox="1"/>
          <p:nvPr/>
        </p:nvSpPr>
        <p:spPr>
          <a:xfrm>
            <a:off x="2578100" y="4637437"/>
            <a:ext cx="4436060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Subcompositional dominance</a:t>
            </a:r>
          </a:p>
        </p:txBody>
      </p:sp>
      <p:sp>
        <p:nvSpPr>
          <p:cNvPr id="192" name="Distance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Distances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4225" y="2050197"/>
            <a:ext cx="9826150" cy="209285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Rectangle"/>
          <p:cNvSpPr/>
          <p:nvPr/>
        </p:nvSpPr>
        <p:spPr>
          <a:xfrm>
            <a:off x="5448013" y="3701612"/>
            <a:ext cx="818098" cy="3436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" name="Perturbation invariance"/>
          <p:cNvSpPr txBox="1"/>
          <p:nvPr/>
        </p:nvSpPr>
        <p:spPr>
          <a:xfrm>
            <a:off x="2650794" y="4189070"/>
            <a:ext cx="351221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Perturbation invariance</a:t>
            </a:r>
          </a:p>
        </p:txBody>
      </p:sp>
      <p:sp>
        <p:nvSpPr>
          <p:cNvPr id="196" name="Rectangle"/>
          <p:cNvSpPr/>
          <p:nvPr/>
        </p:nvSpPr>
        <p:spPr>
          <a:xfrm>
            <a:off x="2590800" y="4247777"/>
            <a:ext cx="3632200" cy="343646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Rectangle"/>
          <p:cNvSpPr/>
          <p:nvPr/>
        </p:nvSpPr>
        <p:spPr>
          <a:xfrm>
            <a:off x="2590800" y="4696144"/>
            <a:ext cx="4436060" cy="343645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Rectangle"/>
          <p:cNvSpPr/>
          <p:nvPr/>
        </p:nvSpPr>
        <p:spPr>
          <a:xfrm>
            <a:off x="9147557" y="3701612"/>
            <a:ext cx="818098" cy="3436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" name="Rectangle"/>
          <p:cNvSpPr/>
          <p:nvPr/>
        </p:nvSpPr>
        <p:spPr>
          <a:xfrm>
            <a:off x="6694678" y="3390810"/>
            <a:ext cx="818098" cy="65444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10326878" y="3390810"/>
            <a:ext cx="818098" cy="654447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2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Martín-Fernández et al. 1998"/>
          <p:cNvSpPr txBox="1"/>
          <p:nvPr/>
        </p:nvSpPr>
        <p:spPr>
          <a:xfrm>
            <a:off x="7589325" y="3974725"/>
            <a:ext cx="374526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300"/>
              </a:lnSpc>
              <a:spcBef>
                <a:spcPts val="1200"/>
              </a:spcBef>
              <a:defRPr b="0">
                <a:latin typeface="Times"/>
                <a:ea typeface="Times"/>
                <a:cs typeface="Times"/>
                <a:sym typeface="Times"/>
              </a:defRPr>
            </a:lvl1pPr>
          </a:lstStyle>
          <a:p>
            <a:pPr/>
            <a:r>
              <a:t>Martín-Fernández et al. 1998 </a:t>
            </a:r>
          </a:p>
        </p:txBody>
      </p:sp>
      <p:sp>
        <p:nvSpPr>
          <p:cNvPr id="20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istances and normalization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Distances and normalizations</a:t>
            </a:r>
          </a:p>
        </p:txBody>
      </p:sp>
      <p:sp>
        <p:nvSpPr>
          <p:cNvPr id="205" name="RLE normalization fixes the problem - right?"/>
          <p:cNvSpPr txBox="1"/>
          <p:nvPr>
            <p:ph type="body" sz="quarter" idx="1"/>
          </p:nvPr>
        </p:nvSpPr>
        <p:spPr>
          <a:xfrm>
            <a:off x="952500" y="1244252"/>
            <a:ext cx="11099800" cy="1470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RLE normalization fixes the problem - right?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46724" y="2440468"/>
            <a:ext cx="5911352" cy="659986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Distances and normalization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Distances and normalizations</a:t>
            </a:r>
          </a:p>
        </p:txBody>
      </p:sp>
      <p:sp>
        <p:nvSpPr>
          <p:cNvPr id="210" name="RLE fixes the problem with the right metric - right?"/>
          <p:cNvSpPr txBox="1"/>
          <p:nvPr>
            <p:ph type="body" sz="quarter" idx="1"/>
          </p:nvPr>
        </p:nvSpPr>
        <p:spPr>
          <a:xfrm>
            <a:off x="952500" y="1244252"/>
            <a:ext cx="11099800" cy="1470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RLE fixes the problem with the right metric - right?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827" y="2799968"/>
            <a:ext cx="11603146" cy="4153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istances and normalization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Distances and normalizations</a:t>
            </a:r>
          </a:p>
        </p:txBody>
      </p:sp>
      <p:sp>
        <p:nvSpPr>
          <p:cNvPr id="215" name="We need to change the problem"/>
          <p:cNvSpPr txBox="1"/>
          <p:nvPr>
            <p:ph type="body" sz="quarter" idx="1"/>
          </p:nvPr>
        </p:nvSpPr>
        <p:spPr>
          <a:xfrm>
            <a:off x="952500" y="1244252"/>
            <a:ext cx="11099800" cy="147077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We need to change the problem </a:t>
            </a:r>
          </a:p>
        </p:txBody>
      </p:sp>
      <p:pic>
        <p:nvPicPr>
          <p:cNvPr id="21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35449" y="3078502"/>
            <a:ext cx="6533902" cy="3596596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ummary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Summary</a:t>
            </a:r>
          </a:p>
        </p:txBody>
      </p:sp>
      <p:sp>
        <p:nvSpPr>
          <p:cNvPr id="220" name="HTS is compositional…"/>
          <p:cNvSpPr txBox="1"/>
          <p:nvPr>
            <p:ph type="body" idx="1"/>
          </p:nvPr>
        </p:nvSpPr>
        <p:spPr>
          <a:xfrm>
            <a:off x="952500" y="1244252"/>
            <a:ext cx="11099800" cy="7639398"/>
          </a:xfrm>
          <a:prstGeom prst="rect">
            <a:avLst/>
          </a:prstGeom>
        </p:spPr>
        <p:txBody>
          <a:bodyPr/>
          <a:lstStyle/>
          <a:p>
            <a:pPr/>
            <a:r>
              <a:t>HTS is compositional</a:t>
            </a:r>
          </a:p>
          <a:p>
            <a:pPr/>
            <a:r>
              <a:t>The environment can only be safely modelled as an open environment</a:t>
            </a:r>
          </a:p>
          <a:p>
            <a:pPr/>
            <a:r>
              <a:t>Sequencing data should tell us about the environment, not just the post-sequencing data</a:t>
            </a:r>
          </a:p>
          <a:p>
            <a:pPr/>
            <a:r>
              <a:t>Only compositionally-appropriate distances tell us about the environment </a:t>
            </a:r>
          </a:p>
        </p:txBody>
      </p:sp>
      <p:sp>
        <p:nvSpPr>
          <p:cNvPr id="2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alphaModFix amt="20000"/>
            <a:extLst/>
          </a:blip>
          <a:stretch>
            <a:fillRect/>
          </a:stretch>
        </p:blipFill>
        <p:spPr>
          <a:xfrm>
            <a:off x="2164660" y="1257042"/>
            <a:ext cx="8675480" cy="79250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itle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/>
          <a:p>
            <a:pPr defTabSz="373887">
              <a:defRPr sz="5119"/>
            </a:pPr>
          </a:p>
        </p:txBody>
      </p:sp>
      <p:sp>
        <p:nvSpPr>
          <p:cNvPr id="225" name="Body"/>
          <p:cNvSpPr txBox="1"/>
          <p:nvPr>
            <p:ph type="body" idx="1"/>
          </p:nvPr>
        </p:nvSpPr>
        <p:spPr>
          <a:xfrm>
            <a:off x="952500" y="1244252"/>
            <a:ext cx="11099800" cy="763939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tivation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Motivation</a:t>
            </a:r>
          </a:p>
        </p:txBody>
      </p:sp>
      <p:sp>
        <p:nvSpPr>
          <p:cNvPr id="125" name="ecological methods spreading to other domains of HTS…"/>
          <p:cNvSpPr txBox="1"/>
          <p:nvPr>
            <p:ph type="body" idx="1"/>
          </p:nvPr>
        </p:nvSpPr>
        <p:spPr>
          <a:xfrm>
            <a:off x="952500" y="1244252"/>
            <a:ext cx="11099800" cy="7639398"/>
          </a:xfrm>
          <a:prstGeom prst="rect">
            <a:avLst/>
          </a:prstGeom>
        </p:spPr>
        <p:txBody>
          <a:bodyPr/>
          <a:lstStyle/>
          <a:p>
            <a:pPr/>
            <a:r>
              <a:t>ecological methods spreading to other domains of HTS</a:t>
            </a:r>
          </a:p>
          <a:p>
            <a:pPr/>
            <a:r>
              <a:t>'maybe sometimes ecological metrics are useful'</a:t>
            </a:r>
          </a:p>
          <a:p>
            <a:pPr/>
            <a:r>
              <a:t>test method designed for probability vectors</a:t>
            </a:r>
          </a:p>
          <a:p>
            <a:pPr/>
            <a:r>
              <a:t>want (need) feedback 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equencing is probabilistic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Sequencing is probabilistic</a:t>
            </a:r>
          </a:p>
        </p:txBody>
      </p:sp>
      <p:pic>
        <p:nvPicPr>
          <p:cNvPr id="1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68969" y="1574800"/>
            <a:ext cx="8066862" cy="74930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Environments may be constrained or free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pPr/>
            <a:r>
              <a:t>Environments may be constrained or free</a:t>
            </a:r>
          </a:p>
        </p:txBody>
      </p:sp>
      <p:pic>
        <p:nvPicPr>
          <p:cNvPr id="13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6467" y="1892043"/>
            <a:ext cx="10351866" cy="652619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ome common transformation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Some common transformations</a:t>
            </a:r>
          </a:p>
        </p:txBody>
      </p:sp>
      <p:pic>
        <p:nvPicPr>
          <p:cNvPr id="1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66974" y="1640909"/>
            <a:ext cx="8670852" cy="6471782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Early transcriptome normalization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Early transcriptome normalizations</a:t>
            </a:r>
          </a:p>
        </p:txBody>
      </p:sp>
      <p:sp>
        <p:nvSpPr>
          <p:cNvPr id="141" name="also called Total Sum Scaling. Often log-transformed…"/>
          <p:cNvSpPr txBox="1"/>
          <p:nvPr>
            <p:ph type="body" sz="half" idx="1"/>
          </p:nvPr>
        </p:nvSpPr>
        <p:spPr>
          <a:xfrm>
            <a:off x="5485606" y="1244252"/>
            <a:ext cx="6566694" cy="7639398"/>
          </a:xfrm>
          <a:prstGeom prst="rect">
            <a:avLst/>
          </a:prstGeom>
        </p:spPr>
        <p:txBody>
          <a:bodyPr/>
          <a:lstStyle/>
          <a:p>
            <a:pPr/>
            <a:r>
              <a:t>also called Total Sum Scaling. Often log-transformed</a:t>
            </a:r>
          </a:p>
          <a:p>
            <a:pPr/>
            <a:r>
              <a:t>unclosed perturbation of original data. 1 RPKM=1 transcript is C2C12 cells, 3 RPKM = 1 transcript in liver cell line </a:t>
            </a:r>
            <a:r>
              <a:rPr sz="1600"/>
              <a:t>(Mortazavi et al. 2008)</a:t>
            </a:r>
            <a:endParaRPr sz="1600"/>
          </a:p>
          <a:p>
            <a:pPr/>
            <a:r>
              <a:t>closed RPKM multiple by a constant </a:t>
            </a:r>
            <a:r>
              <a:rPr sz="1600"/>
              <a:t>(Li et al. 2010)</a:t>
            </a:r>
          </a:p>
        </p:txBody>
      </p:sp>
      <p:sp>
        <p:nvSpPr>
          <p:cNvPr id="142" name="Equation"/>
          <p:cNvSpPr txBox="1"/>
          <p:nvPr/>
        </p:nvSpPr>
        <p:spPr>
          <a:xfrm>
            <a:off x="1369378" y="2825199"/>
            <a:ext cx="1630044" cy="69960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A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limUpp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den>
                  </m:f>
                </m:oMath>
              </m:oMathPara>
            </a14:m>
            <a:endParaRPr sz="2400"/>
          </a:p>
        </p:txBody>
      </p:sp>
      <p:sp>
        <p:nvSpPr>
          <p:cNvPr id="143" name="Equation"/>
          <p:cNvSpPr txBox="1"/>
          <p:nvPr/>
        </p:nvSpPr>
        <p:spPr>
          <a:xfrm>
            <a:off x="1432878" y="4249665"/>
            <a:ext cx="2446107" cy="76391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limUpp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lim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den>
                  </m:f>
                </m:oMath>
              </m:oMathPara>
            </a14:m>
            <a:endParaRPr sz="2400"/>
          </a:p>
        </p:txBody>
      </p:sp>
      <p:sp>
        <p:nvSpPr>
          <p:cNvPr id="144" name="Equation"/>
          <p:cNvSpPr txBox="1"/>
          <p:nvPr/>
        </p:nvSpPr>
        <p:spPr>
          <a:xfrm>
            <a:off x="1539033" y="6729045"/>
            <a:ext cx="2763934" cy="7338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T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P</m:t>
                  </m:r>
                  <m:sSub>
                    <m:e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e>
                    <m:sub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sSub>
                        <m:e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xmlns:a="http://schemas.openxmlformats.org/drawingml/2006/ma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num>
                    <m:den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xmlns:a="http://schemas.openxmlformats.org/drawingml/2006/mai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</m:den>
                  </m:f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⋅</m:t>
                  </m:r>
                  <m:r>
                    <a:rPr xmlns:a="http://schemas.openxmlformats.org/drawingml/2006/main" sz="24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K</m:t>
                  </m:r>
                </m:oMath>
              </m:oMathPara>
            </a14:m>
            <a:endParaRPr sz="2400"/>
          </a:p>
        </p:txBody>
      </p:sp>
      <p:sp>
        <p:nvSpPr>
          <p:cNvPr id="145" name="None of these are scale invariant"/>
          <p:cNvSpPr txBox="1"/>
          <p:nvPr/>
        </p:nvSpPr>
        <p:spPr>
          <a:xfrm>
            <a:off x="4063237" y="8265770"/>
            <a:ext cx="487832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None of these are scale invariant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caling normalization methods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Scaling normalization methods</a:t>
            </a:r>
          </a:p>
        </p:txBody>
      </p:sp>
      <p:sp>
        <p:nvSpPr>
          <p:cNvPr id="149" name="Concept here is that counts per sample can be normalized to a per-sample midpoint, and that such a normalization can approximate the numbers of features in the underlying environment…"/>
          <p:cNvSpPr txBox="1"/>
          <p:nvPr>
            <p:ph type="body" idx="1"/>
          </p:nvPr>
        </p:nvSpPr>
        <p:spPr>
          <a:xfrm>
            <a:off x="952500" y="1244252"/>
            <a:ext cx="11099800" cy="7639398"/>
          </a:xfrm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2784"/>
            </a:pPr>
            <a:r>
              <a:t>Concept here is that counts per sample can be normalized to a per-sample midpoint, and that such a normalization can approximate the numbers of features in the underlying environment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Popular (pervasive) in transcriptome, microbiome, metagenome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Assume that the total count in the environment is the same, and that most features do not vary (constrained environment)</a:t>
            </a:r>
          </a:p>
          <a:p>
            <a:pPr marL="386715" indent="-386715" defTabSz="508254">
              <a:spcBef>
                <a:spcPts val="3600"/>
              </a:spcBef>
              <a:defRPr sz="2784"/>
            </a:pPr>
            <a:r>
              <a:t>Methods differ in how they choose the midpoint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trimmed mean of M values (TMM, edgeR)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cumulative sum scaling (CSS, metaGenomeSeq)</a:t>
            </a:r>
          </a:p>
          <a:p>
            <a:pPr lvl="1" marL="773430" indent="-386715" defTabSz="508254">
              <a:spcBef>
                <a:spcPts val="3600"/>
              </a:spcBef>
              <a:defRPr sz="2784"/>
            </a:pPr>
            <a:r>
              <a:t>relative log expression (RLE, DESeq)</a:t>
            </a:r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alculating RLE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73887">
              <a:defRPr sz="5119"/>
            </a:lvl1pPr>
          </a:lstStyle>
          <a:p>
            <a:pPr/>
            <a:r>
              <a:t>Calculating RLE</a:t>
            </a:r>
          </a:p>
        </p:txBody>
      </p:sp>
      <p:sp>
        <p:nvSpPr>
          <p:cNvPr id="153" name="feature-wise geometric mean…"/>
          <p:cNvSpPr txBox="1"/>
          <p:nvPr>
            <p:ph type="body" sz="half" idx="1"/>
          </p:nvPr>
        </p:nvSpPr>
        <p:spPr>
          <a:xfrm>
            <a:off x="3084016" y="1327923"/>
            <a:ext cx="8663484" cy="4073327"/>
          </a:xfrm>
          <a:prstGeom prst="rect">
            <a:avLst/>
          </a:prstGeom>
        </p:spPr>
        <p:txBody>
          <a:bodyPr/>
          <a:lstStyle/>
          <a:p>
            <a:pPr/>
            <a:r>
              <a:t>feature-wise geometric mean</a:t>
            </a:r>
          </a:p>
          <a:p>
            <a:pPr/>
            <a:r>
              <a:t>sample count divided by previous</a:t>
            </a:r>
          </a:p>
          <a:p>
            <a:pPr/>
            <a:r>
              <a:t>sample could divided by median of previous sample-wise</a:t>
            </a:r>
          </a:p>
        </p:txBody>
      </p:sp>
      <p:sp>
        <p:nvSpPr>
          <p:cNvPr id="154" name="Equation"/>
          <p:cNvSpPr txBox="1"/>
          <p:nvPr/>
        </p:nvSpPr>
        <p:spPr>
          <a:xfrm>
            <a:off x="974598" y="1833522"/>
            <a:ext cx="1332246" cy="47492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limUpp>
                    <m:e>
                      <m:r>
                        <m:rPr>
                          <m:nor/>
                          <m:sty m:val="b"/>
                        </m:r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</m:t>
                      </m:r>
                    </m:e>
                    <m:lim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⃗</m:t>
                      </m:r>
                    </m:lim>
                  </m:limUpp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m:rPr>
                      <m:sty m:val="p"/>
                    </m:rP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G</m:t>
                  </m:r>
                  <m:sSub>
                    <m:e>
                      <m:limUpp>
                        <m:e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</m:sub>
                  </m:sSub>
                </m:oMath>
              </m:oMathPara>
            </a14:m>
            <a:endParaRPr sz="3000"/>
          </a:p>
        </p:txBody>
      </p:sp>
      <p:sp>
        <p:nvSpPr>
          <p:cNvPr id="155" name="Equation"/>
          <p:cNvSpPr txBox="1"/>
          <p:nvPr/>
        </p:nvSpPr>
        <p:spPr>
          <a:xfrm>
            <a:off x="1025155" y="2567416"/>
            <a:ext cx="1231132" cy="103554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limUpp>
                            <m:e>
                              <m:r>
                                <m:rPr>
                                  <m:nor/>
                                  <m:sty m:val="b"/>
                                </m:rP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lim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num>
                    <m:den>
                      <m:limUpp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den>
                  </m:f>
                </m:oMath>
              </m:oMathPara>
            </a14:m>
            <a:endParaRPr sz="3000"/>
          </a:p>
        </p:txBody>
      </p:sp>
      <p:sp>
        <p:nvSpPr>
          <p:cNvPr id="156" name="Equation"/>
          <p:cNvSpPr txBox="1"/>
          <p:nvPr/>
        </p:nvSpPr>
        <p:spPr>
          <a:xfrm>
            <a:off x="941335" y="3601182"/>
            <a:ext cx="1398772" cy="118667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algn="l" defTabSz="914400" latinLnBrk="1">
              <a:defRPr b="0" sz="1800"/>
            </a:pPr>
            <a14:m>
              <m:oMathPara>
                <m:oMathParaPr>
                  <m:jc m:val="centerGroup"/>
                </m:oMathParaPr>
                <m:oMath>
                  <m:sSub>
                    <m:e>
                      <m:limUpp>
                        <m:e>
                          <m:r>
                            <m:rPr>
                              <m:nor/>
                              <m:sty m:val="b"/>
                            </m:rP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⃗</m:t>
                          </m:r>
                        </m:lim>
                      </m:limUpp>
                    </m:e>
                    <m:sub>
                      <m: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j</m:t>
                      </m:r>
                    </m:sub>
                  </m:sSub>
                  <m:r>
                    <a:rPr xmlns:a="http://schemas.openxmlformats.org/drawingml/2006/main" sz="30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3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limUpp>
                            <m:e>
                              <m:r>
                                <m:rPr>
                                  <m:nor/>
                                  <m:sty m:val="b"/>
                                </m:rP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lim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⃗</m:t>
                              </m:r>
                            </m:lim>
                          </m:limUpp>
                        </m:e>
                        <m:sub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num>
                    <m:den>
                      <m:limUpp>
                        <m:e>
                          <m:sSub>
                            <m:e>
                              <m:limUpp>
                                <m:e>
                                  <m:r>
                                    <m:rPr>
                                      <m:nor/>
                                      <m:sty m:val="b"/>
                                    </m:rPr>
                                    <a:rPr xmlns:a="http://schemas.openxmlformats.org/drawingml/2006/main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lim>
                                  <m:r>
                                    <a:rPr xmlns:a="http://schemas.openxmlformats.org/drawingml/2006/main" sz="3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⃗</m:t>
                                  </m:r>
                                </m:lim>
                              </m:limUpp>
                            </m:e>
                            <m:sub>
                              <m:r>
                                <a:rPr xmlns:a="http://schemas.openxmlformats.org/drawingml/2006/main" sz="3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lim>
                          <m:r>
                            <a:rPr xmlns:a="http://schemas.openxmlformats.org/drawingml/2006/main" sz="3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˜</m:t>
                          </m:r>
                        </m:lim>
                      </m:limUpp>
                    </m:den>
                  </m:f>
                </m:oMath>
              </m:oMathPara>
            </a14:m>
            <a:endParaRPr sz="3000"/>
          </a:p>
        </p:txBody>
      </p:sp>
      <p:pic>
        <p:nvPicPr>
          <p:cNvPr id="15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5649" y="5586420"/>
            <a:ext cx="11033502" cy="2939557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We gain or lose apparent information"/>
          <p:cNvSpPr txBox="1"/>
          <p:nvPr>
            <p:ph type="title"/>
          </p:nvPr>
        </p:nvSpPr>
        <p:spPr>
          <a:xfrm>
            <a:off x="952500" y="254000"/>
            <a:ext cx="11099800" cy="888752"/>
          </a:xfrm>
          <a:prstGeom prst="rect">
            <a:avLst/>
          </a:prstGeom>
        </p:spPr>
        <p:txBody>
          <a:bodyPr/>
          <a:lstStyle>
            <a:lvl1pPr defTabSz="368045">
              <a:defRPr sz="5040"/>
            </a:lvl1pPr>
          </a:lstStyle>
          <a:p>
            <a:pPr/>
            <a:r>
              <a:t>We gain or lose apparent information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85517" y="2795165"/>
            <a:ext cx="9967598" cy="484882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Rectangle"/>
          <p:cNvSpPr/>
          <p:nvPr/>
        </p:nvSpPr>
        <p:spPr>
          <a:xfrm>
            <a:off x="1619398" y="3422550"/>
            <a:ext cx="9899837" cy="1946673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1619398" y="5454550"/>
            <a:ext cx="9899837" cy="194667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2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