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5" r:id="rId2"/>
    <p:sldId id="274" r:id="rId3"/>
    <p:sldId id="272" r:id="rId4"/>
    <p:sldId id="297" r:id="rId5"/>
    <p:sldId id="298" r:id="rId6"/>
    <p:sldId id="277" r:id="rId7"/>
    <p:sldId id="278" r:id="rId8"/>
    <p:sldId id="280" r:id="rId9"/>
    <p:sldId id="279" r:id="rId10"/>
    <p:sldId id="281" r:id="rId11"/>
    <p:sldId id="282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4" r:id="rId21"/>
    <p:sldId id="293" r:id="rId22"/>
    <p:sldId id="288" r:id="rId23"/>
    <p:sldId id="301" r:id="rId24"/>
    <p:sldId id="295" r:id="rId25"/>
    <p:sldId id="276" r:id="rId26"/>
    <p:sldId id="296" r:id="rId27"/>
    <p:sldId id="299" r:id="rId28"/>
    <p:sldId id="300" r:id="rId29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FC"/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 varScale="1">
        <p:scale>
          <a:sx n="127" d="100"/>
          <a:sy n="127" d="100"/>
        </p:scale>
        <p:origin x="108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2D10-9C4A-43DD-9EF1-D358A3A1C99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0BAFF-3A11-48BB-84EE-39B207F59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049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48297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TeamUps</a:t>
            </a:r>
            <a:endParaRPr lang="en-US" altLang="ko-KR" sz="4800" dirty="0" smtClean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  <a:p>
            <a:r>
              <a:rPr lang="en-US" altLang="ko-KR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-</a:t>
            </a:r>
            <a:r>
              <a:rPr lang="en-US" altLang="ko-KR" sz="3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Free comment for CS</a:t>
            </a:r>
            <a:endParaRPr lang="ko-KR" altLang="en-US" sz="3200" i="1" dirty="0">
              <a:solidFill>
                <a:schemeClr val="tx1">
                  <a:lumMod val="85000"/>
                  <a:lumOff val="15000"/>
                </a:schemeClr>
              </a:solidFill>
              <a:latin typeface="바른돋움 3" pitchFamily="18" charset="-127"/>
              <a:ea typeface="바른돋움 3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2360" y="5106089"/>
            <a:ext cx="1008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구건모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전인엽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신문영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나재흠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604448" y="6306418"/>
            <a:ext cx="432048" cy="36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사용자 인터페이스 설계 일부분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2016224" cy="414470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88840"/>
            <a:ext cx="2331394" cy="414470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508104" y="392376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최대한 비슷하게</a:t>
            </a:r>
            <a:endParaRPr lang="ko-KR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08104" y="333564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1212FC"/>
                </a:solidFill>
              </a:rPr>
              <a:t>Simple is best</a:t>
            </a:r>
            <a:endParaRPr lang="ko-KR" altLang="en-US" sz="2800" b="1" dirty="0">
              <a:solidFill>
                <a:srgbClr val="121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데이터베이스 설계 일부분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93598"/>
              </p:ext>
            </p:extLst>
          </p:nvPr>
        </p:nvGraphicFramePr>
        <p:xfrm>
          <a:off x="395536" y="4941168"/>
          <a:ext cx="75460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4376687"/>
                    </a:ext>
                  </a:extLst>
                </a:gridCol>
                <a:gridCol w="1147184">
                  <a:extLst>
                    <a:ext uri="{9D8B030D-6E8A-4147-A177-3AD203B41FA5}">
                      <a16:colId xmlns:a16="http://schemas.microsoft.com/office/drawing/2014/main" val="4195555639"/>
                    </a:ext>
                  </a:extLst>
                </a:gridCol>
                <a:gridCol w="1257668">
                  <a:extLst>
                    <a:ext uri="{9D8B030D-6E8A-4147-A177-3AD203B41FA5}">
                      <a16:colId xmlns:a16="http://schemas.microsoft.com/office/drawing/2014/main" val="1240655135"/>
                    </a:ext>
                  </a:extLst>
                </a:gridCol>
                <a:gridCol w="1257668">
                  <a:extLst>
                    <a:ext uri="{9D8B030D-6E8A-4147-A177-3AD203B41FA5}">
                      <a16:colId xmlns:a16="http://schemas.microsoft.com/office/drawing/2014/main" val="1729983566"/>
                    </a:ext>
                  </a:extLst>
                </a:gridCol>
                <a:gridCol w="1257668">
                  <a:extLst>
                    <a:ext uri="{9D8B030D-6E8A-4147-A177-3AD203B41FA5}">
                      <a16:colId xmlns:a16="http://schemas.microsoft.com/office/drawing/2014/main" val="2548543402"/>
                    </a:ext>
                  </a:extLst>
                </a:gridCol>
                <a:gridCol w="1257668">
                  <a:extLst>
                    <a:ext uri="{9D8B030D-6E8A-4147-A177-3AD203B41FA5}">
                      <a16:colId xmlns:a16="http://schemas.microsoft.com/office/drawing/2014/main" val="2104416225"/>
                    </a:ext>
                  </a:extLst>
                </a:gridCol>
              </a:tblGrid>
              <a:tr h="284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Bdate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Bnum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Webmail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Btitle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Btext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1421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6655"/>
              </p:ext>
            </p:extLst>
          </p:nvPr>
        </p:nvGraphicFramePr>
        <p:xfrm>
          <a:off x="395536" y="5547091"/>
          <a:ext cx="62646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54037854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7559487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102344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87201578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98718873"/>
                    </a:ext>
                  </a:extLst>
                </a:gridCol>
              </a:tblGrid>
              <a:tr h="217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댓글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Bnum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Webmail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Cnum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Ctext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49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3528" y="27885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하나의 게시판에 여러 개의 댓글이 달릴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2367335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게시판은 </a:t>
            </a:r>
            <a:r>
              <a:rPr lang="ko-KR" altLang="en-US" u="sng" dirty="0" smtClean="0">
                <a:solidFill>
                  <a:srgbClr val="FF0000"/>
                </a:solidFill>
              </a:rPr>
              <a:t>생성 날짜</a:t>
            </a:r>
            <a:r>
              <a:rPr lang="en-US" altLang="ko-KR" u="sng" dirty="0" smtClean="0">
                <a:solidFill>
                  <a:srgbClr val="FF0000"/>
                </a:solidFill>
              </a:rPr>
              <a:t>, </a:t>
            </a:r>
            <a:r>
              <a:rPr lang="ko-KR" altLang="en-US" u="sng" dirty="0" smtClean="0">
                <a:solidFill>
                  <a:srgbClr val="FF0000"/>
                </a:solidFill>
              </a:rPr>
              <a:t>게시판 번호</a:t>
            </a:r>
            <a:r>
              <a:rPr lang="en-US" altLang="ko-KR" u="sng" dirty="0" smtClean="0">
                <a:solidFill>
                  <a:srgbClr val="FF0000"/>
                </a:solidFill>
              </a:rPr>
              <a:t>, </a:t>
            </a:r>
            <a:r>
              <a:rPr lang="ko-KR" altLang="en-US" u="sng" dirty="0" smtClean="0">
                <a:solidFill>
                  <a:srgbClr val="FF0000"/>
                </a:solidFill>
              </a:rPr>
              <a:t>사용자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웹메일</a:t>
            </a:r>
            <a:r>
              <a:rPr lang="en-US" altLang="ko-KR" u="sng" dirty="0" smtClean="0">
                <a:solidFill>
                  <a:srgbClr val="FF0000"/>
                </a:solidFill>
              </a:rPr>
              <a:t>, </a:t>
            </a:r>
            <a:r>
              <a:rPr lang="ko-KR" altLang="en-US" u="sng" dirty="0" smtClean="0">
                <a:solidFill>
                  <a:srgbClr val="FF0000"/>
                </a:solidFill>
              </a:rPr>
              <a:t>제목</a:t>
            </a:r>
            <a:r>
              <a:rPr lang="en-US" altLang="ko-KR" u="sng" dirty="0" smtClean="0">
                <a:solidFill>
                  <a:srgbClr val="FF0000"/>
                </a:solidFill>
              </a:rPr>
              <a:t>, </a:t>
            </a:r>
            <a:r>
              <a:rPr lang="ko-KR" altLang="en-US" u="sng" dirty="0" smtClean="0">
                <a:solidFill>
                  <a:srgbClr val="FF0000"/>
                </a:solidFill>
              </a:rPr>
              <a:t>내용의 </a:t>
            </a:r>
            <a:r>
              <a:rPr lang="ko-KR" altLang="en-US" dirty="0" smtClean="0"/>
              <a:t>정보를 갖는다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320984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댓글은 </a:t>
            </a:r>
            <a:r>
              <a:rPr lang="ko-KR" altLang="en-US" u="sng" dirty="0" smtClean="0">
                <a:solidFill>
                  <a:srgbClr val="FF0000"/>
                </a:solidFill>
              </a:rPr>
              <a:t>게시판 번호</a:t>
            </a:r>
            <a:r>
              <a:rPr lang="en-US" altLang="ko-KR" u="sng" dirty="0" smtClean="0">
                <a:solidFill>
                  <a:srgbClr val="FF0000"/>
                </a:solidFill>
              </a:rPr>
              <a:t>, </a:t>
            </a:r>
            <a:r>
              <a:rPr lang="ko-KR" altLang="en-US" u="sng" dirty="0" smtClean="0">
                <a:solidFill>
                  <a:srgbClr val="FF0000"/>
                </a:solidFill>
              </a:rPr>
              <a:t>사용자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웹메일</a:t>
            </a:r>
            <a:r>
              <a:rPr lang="en-US" altLang="ko-KR" u="sng" dirty="0" smtClean="0">
                <a:solidFill>
                  <a:srgbClr val="FF0000"/>
                </a:solidFill>
              </a:rPr>
              <a:t>, </a:t>
            </a:r>
            <a:r>
              <a:rPr lang="ko-KR" altLang="en-US" u="sng" dirty="0" smtClean="0">
                <a:solidFill>
                  <a:srgbClr val="FF0000"/>
                </a:solidFill>
              </a:rPr>
              <a:t>댓글 번호</a:t>
            </a:r>
            <a:r>
              <a:rPr lang="en-US" altLang="ko-KR" u="sng" dirty="0" smtClean="0">
                <a:solidFill>
                  <a:srgbClr val="FF0000"/>
                </a:solidFill>
              </a:rPr>
              <a:t>, </a:t>
            </a:r>
            <a:r>
              <a:rPr lang="ko-KR" altLang="en-US" u="sng" dirty="0" smtClean="0">
                <a:solidFill>
                  <a:srgbClr val="FF0000"/>
                </a:solidFill>
              </a:rPr>
              <a:t>내용의 </a:t>
            </a:r>
            <a:r>
              <a:rPr lang="ko-KR" altLang="en-US" dirty="0" smtClean="0"/>
              <a:t>정보를 갖는다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1894153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/>
                </a:solidFill>
              </a:rPr>
              <a:t>제약 조건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363110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글이 지워지면 해당 댓글도 같이 지워진다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3923928" y="4149080"/>
            <a:ext cx="648072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코딩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코딩 규칙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96533" y="3325541"/>
            <a:ext cx="1368152" cy="1363671"/>
            <a:chOff x="1339903" y="2362072"/>
            <a:chExt cx="1368152" cy="136367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362072"/>
              <a:ext cx="933580" cy="9526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39903" y="3140968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인터페이스 개발자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79540" y="3377355"/>
            <a:ext cx="1368152" cy="1311857"/>
            <a:chOff x="6042561" y="2451991"/>
            <a:chExt cx="1368152" cy="13118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6979" y="2451991"/>
              <a:ext cx="1019317" cy="90500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42561" y="3179073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안드로이드 개발자</a:t>
              </a:r>
              <a:endParaRPr lang="ko-KR" altLang="en-US" sz="16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38875" y="3313559"/>
            <a:ext cx="1368152" cy="1348288"/>
            <a:chOff x="6669057" y="4653136"/>
            <a:chExt cx="1368152" cy="134828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4653136"/>
              <a:ext cx="809738" cy="97168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669057" y="5416649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DB &amp; WEB</a:t>
              </a:r>
              <a:r>
                <a:rPr lang="ko-KR" altLang="en-US" sz="1600" dirty="0" smtClean="0"/>
                <a:t> 개발자</a:t>
              </a:r>
              <a:endParaRPr lang="ko-KR" altLang="en-US"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9592" y="4939543"/>
            <a:ext cx="652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규칙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99592" y="2636912"/>
            <a:ext cx="1800200" cy="216024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63516" y="2636912"/>
            <a:ext cx="1800200" cy="2160240"/>
          </a:xfrm>
          <a:prstGeom prst="roundRect">
            <a:avLst/>
          </a:prstGeom>
          <a:noFill/>
          <a:ln>
            <a:solidFill>
              <a:srgbClr val="121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12371" y="2636912"/>
            <a:ext cx="1800200" cy="216024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68655" y="2224410"/>
            <a:ext cx="77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3">
                    <a:lumMod val="75000"/>
                  </a:schemeClr>
                </a:solidFill>
              </a:rPr>
              <a:t>xml</a:t>
            </a:r>
            <a:endParaRPr lang="ko-KR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02819" y="2195835"/>
            <a:ext cx="77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1212FC"/>
                </a:solidFill>
              </a:rPr>
              <a:t>java</a:t>
            </a:r>
            <a:endParaRPr lang="ko-KR" altLang="en-US" sz="2400" dirty="0">
              <a:solidFill>
                <a:srgbClr val="1212F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41432" y="2184772"/>
            <a:ext cx="16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5"/>
                </a:solidFill>
              </a:rPr>
              <a:t>Javascript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699792" y="3501008"/>
            <a:ext cx="863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63716" y="3501008"/>
            <a:ext cx="848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363716" y="4005064"/>
            <a:ext cx="84865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699792" y="4005064"/>
            <a:ext cx="863724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9592" y="5295856"/>
            <a:ext cx="652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각자의 범위 안에서의 코딩 규칙은 상관하지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9592" y="5623690"/>
            <a:ext cx="652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통신에 필요한 변수의 이름을 정해 놓는다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4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코딩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코딩 규칙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글 작성 예시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22450"/>
              </p:ext>
            </p:extLst>
          </p:nvPr>
        </p:nvGraphicFramePr>
        <p:xfrm>
          <a:off x="4305139" y="1967123"/>
          <a:ext cx="4680521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16">
                  <a:extLst>
                    <a:ext uri="{9D8B030D-6E8A-4147-A177-3AD203B41FA5}">
                      <a16:colId xmlns:a16="http://schemas.microsoft.com/office/drawing/2014/main" val="24376687"/>
                    </a:ext>
                  </a:extLst>
                </a:gridCol>
                <a:gridCol w="711557">
                  <a:extLst>
                    <a:ext uri="{9D8B030D-6E8A-4147-A177-3AD203B41FA5}">
                      <a16:colId xmlns:a16="http://schemas.microsoft.com/office/drawing/2014/main" val="4195555639"/>
                    </a:ext>
                  </a:extLst>
                </a:gridCol>
                <a:gridCol w="780087">
                  <a:extLst>
                    <a:ext uri="{9D8B030D-6E8A-4147-A177-3AD203B41FA5}">
                      <a16:colId xmlns:a16="http://schemas.microsoft.com/office/drawing/2014/main" val="1240655135"/>
                    </a:ext>
                  </a:extLst>
                </a:gridCol>
                <a:gridCol w="780087">
                  <a:extLst>
                    <a:ext uri="{9D8B030D-6E8A-4147-A177-3AD203B41FA5}">
                      <a16:colId xmlns:a16="http://schemas.microsoft.com/office/drawing/2014/main" val="1729983566"/>
                    </a:ext>
                  </a:extLst>
                </a:gridCol>
                <a:gridCol w="780087">
                  <a:extLst>
                    <a:ext uri="{9D8B030D-6E8A-4147-A177-3AD203B41FA5}">
                      <a16:colId xmlns:a16="http://schemas.microsoft.com/office/drawing/2014/main" val="2548543402"/>
                    </a:ext>
                  </a:extLst>
                </a:gridCol>
                <a:gridCol w="780087">
                  <a:extLst>
                    <a:ext uri="{9D8B030D-6E8A-4147-A177-3AD203B41FA5}">
                      <a16:colId xmlns:a16="http://schemas.microsoft.com/office/drawing/2014/main" val="2104416225"/>
                    </a:ext>
                  </a:extLst>
                </a:gridCol>
              </a:tblGrid>
              <a:tr h="16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게시판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Bnum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Webmail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Btitle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Btext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1421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84654" y="3845335"/>
            <a:ext cx="1368152" cy="1311857"/>
            <a:chOff x="6042561" y="2451991"/>
            <a:chExt cx="1368152" cy="13118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6979" y="2451991"/>
              <a:ext cx="1019317" cy="90500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42561" y="3179073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안드로이드 개발자</a:t>
              </a:r>
              <a:endParaRPr lang="ko-KR" altLang="en-US" sz="16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5604" y="2348880"/>
            <a:ext cx="1368152" cy="1363671"/>
            <a:chOff x="1339903" y="2362072"/>
            <a:chExt cx="1368152" cy="136367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362072"/>
              <a:ext cx="933580" cy="95263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39903" y="3140968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인터페이스 개발자</a:t>
              </a:r>
              <a:endParaRPr lang="ko-KR" altLang="en-US" sz="1600" dirty="0"/>
            </a:p>
          </p:txBody>
        </p:sp>
      </p:grpSp>
      <p:sp>
        <p:nvSpPr>
          <p:cNvPr id="2" name="사각형 설명선 1"/>
          <p:cNvSpPr/>
          <p:nvPr/>
        </p:nvSpPr>
        <p:spPr>
          <a:xfrm>
            <a:off x="1557189" y="2458169"/>
            <a:ext cx="2376265" cy="612648"/>
          </a:xfrm>
          <a:prstGeom prst="wedgeRectCallout">
            <a:avLst>
              <a:gd name="adj1" fmla="val -46875"/>
              <a:gd name="adj2" fmla="val 7182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 버튼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button1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한쪽 모서리가 잘린 사각형 2"/>
          <p:cNvSpPr/>
          <p:nvPr/>
        </p:nvSpPr>
        <p:spPr>
          <a:xfrm>
            <a:off x="1559471" y="3868789"/>
            <a:ext cx="2376265" cy="121939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button1.setOnClinckListner{</a:t>
            </a:r>
          </a:p>
          <a:p>
            <a:pPr algn="ctr"/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dirty="0" smtClean="0"/>
              <a:t> }</a:t>
            </a:r>
            <a:endParaRPr lang="ko-KR" altLang="en-US" sz="12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067944" y="3114213"/>
            <a:ext cx="1368152" cy="1348288"/>
            <a:chOff x="6669057" y="4653136"/>
            <a:chExt cx="1368152" cy="134828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4653136"/>
              <a:ext cx="809738" cy="97168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669057" y="5416649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DB &amp; WEB</a:t>
              </a:r>
              <a:r>
                <a:rPr lang="ko-KR" altLang="en-US" sz="1600" dirty="0" smtClean="0"/>
                <a:t> 개발자</a:t>
              </a:r>
              <a:endParaRPr lang="ko-KR" alt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35896" y="5263932"/>
            <a:ext cx="223224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bdate</a:t>
            </a:r>
            <a:r>
              <a:rPr lang="en-US" altLang="ko-KR" sz="1600" dirty="0" smtClean="0"/>
              <a:t>     : …..</a:t>
            </a:r>
          </a:p>
          <a:p>
            <a:r>
              <a:rPr lang="en-US" altLang="ko-KR" sz="1600" dirty="0" smtClean="0"/>
              <a:t>     webmail  : …..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btitle</a:t>
            </a:r>
            <a:r>
              <a:rPr lang="en-US" altLang="ko-KR" sz="1600" dirty="0" smtClean="0"/>
              <a:t>      : …..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btext</a:t>
            </a:r>
            <a:r>
              <a:rPr lang="en-US" altLang="ko-KR" sz="1600" dirty="0" smtClean="0"/>
              <a:t>      : </a:t>
            </a:r>
            <a:r>
              <a:rPr lang="en-US" altLang="ko-KR" sz="1600" dirty="0"/>
              <a:t>…..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cxnSp>
        <p:nvCxnSpPr>
          <p:cNvPr id="15" name="꺾인 연결선 14"/>
          <p:cNvCxnSpPr>
            <a:stCxn id="3" idx="1"/>
            <a:endCxn id="5" idx="1"/>
          </p:cNvCxnSpPr>
          <p:nvPr/>
        </p:nvCxnSpPr>
        <p:spPr>
          <a:xfrm rot="16200000" flipH="1">
            <a:off x="2711462" y="5124328"/>
            <a:ext cx="960576" cy="888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5" idx="3"/>
            <a:endCxn id="18" idx="2"/>
          </p:cNvCxnSpPr>
          <p:nvPr/>
        </p:nvCxnSpPr>
        <p:spPr>
          <a:xfrm flipH="1" flipV="1">
            <a:off x="4752020" y="4462501"/>
            <a:ext cx="1116124" cy="1586261"/>
          </a:xfrm>
          <a:prstGeom prst="bentConnector4">
            <a:avLst>
              <a:gd name="adj1" fmla="val -20482"/>
              <a:gd name="adj2" fmla="val 747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088468"/>
            <a:ext cx="2200275" cy="13811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74471" y="3317365"/>
            <a:ext cx="1569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값 대입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" idx="2"/>
            <a:endCxn id="3" idx="3"/>
          </p:cNvCxnSpPr>
          <p:nvPr/>
        </p:nvCxnSpPr>
        <p:spPr>
          <a:xfrm>
            <a:off x="2745322" y="3070817"/>
            <a:ext cx="2282" cy="797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6200000" flipV="1">
            <a:off x="5437011" y="2241618"/>
            <a:ext cx="862265" cy="8121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5400000" flipH="1" flipV="1">
            <a:off x="7522671" y="2183232"/>
            <a:ext cx="896228" cy="8949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rot="5400000" flipH="1" flipV="1">
            <a:off x="6412454" y="2407467"/>
            <a:ext cx="825281" cy="5343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5400000" flipH="1" flipV="1">
            <a:off x="6989222" y="2400370"/>
            <a:ext cx="825281" cy="5343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테스팅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536" y="184482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</a:rPr>
              <a:t>통합 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테스팅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연쇄식 통합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364502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</a:rPr>
              <a:t>베타 테스트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5536" y="23488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어느 정도의 기본 기능을 수행하는 모듈을 통합 후 </a:t>
            </a:r>
            <a:r>
              <a:rPr lang="ko-KR" altLang="en-US" dirty="0" err="1" smtClean="0"/>
              <a:t>테스팅함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27676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주마다 모임을 갖고 그 모임 때마다 통합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실시함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6599" y="422108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만들어진 앱을 컴퓨터 과학과 학생한테 배포 후 테스트 실시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3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형상관리 시스템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git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활용한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버전관리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3" y="1691025"/>
            <a:ext cx="6757633" cy="36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형상관리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앱 변천사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– ver1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682823" y="919880"/>
            <a:ext cx="8617024" cy="28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81082504" descr="DRW000034089a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29190"/>
            <a:ext cx="1695840" cy="308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408332" y="919881"/>
            <a:ext cx="9162289" cy="4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08331168" descr="DRW000034089a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27" y="1929212"/>
            <a:ext cx="1689397" cy="307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581081064" descr="DRW000034089a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95" y="1929190"/>
            <a:ext cx="1695840" cy="308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5615" y="5229200"/>
            <a:ext cx="68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 </a:t>
            </a:r>
            <a:r>
              <a:rPr lang="ko-KR" altLang="en-US" dirty="0"/>
              <a:t>목록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글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읽기 서로 상호작용만 되게끔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형상관리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앱 변천사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– ver2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682823" y="919880"/>
            <a:ext cx="8617024" cy="28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408332" y="919881"/>
            <a:ext cx="9162289" cy="4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37062"/>
              </p:ext>
            </p:extLst>
          </p:nvPr>
        </p:nvGraphicFramePr>
        <p:xfrm>
          <a:off x="467544" y="1732336"/>
          <a:ext cx="2088232" cy="3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01930031"/>
                    </a:ext>
                  </a:extLst>
                </a:gridCol>
              </a:tblGrid>
              <a:tr h="3640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78506869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51855"/>
              </p:ext>
            </p:extLst>
          </p:nvPr>
        </p:nvGraphicFramePr>
        <p:xfrm>
          <a:off x="2632991" y="1733444"/>
          <a:ext cx="6096000" cy="183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108561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49988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1109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22923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65396393"/>
                    </a:ext>
                  </a:extLst>
                </a:gridCol>
              </a:tblGrid>
              <a:tr h="1839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333416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47390" y="4005064"/>
            <a:ext cx="611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인터페이스 수정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49013" y="4374396"/>
            <a:ext cx="611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인증 기능 구현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3789040"/>
            <a:ext cx="6029199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47389" y="4743728"/>
            <a:ext cx="611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전화번호 권한 받아오는 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7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형상관리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앱 변천사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– ver3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682823" y="919880"/>
            <a:ext cx="8617024" cy="28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408332" y="919881"/>
            <a:ext cx="9162289" cy="4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1763"/>
              </p:ext>
            </p:extLst>
          </p:nvPr>
        </p:nvGraphicFramePr>
        <p:xfrm>
          <a:off x="467544" y="1732336"/>
          <a:ext cx="2088232" cy="3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01930031"/>
                    </a:ext>
                  </a:extLst>
                </a:gridCol>
              </a:tblGrid>
              <a:tr h="3640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7850686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93120"/>
              </p:ext>
            </p:extLst>
          </p:nvPr>
        </p:nvGraphicFramePr>
        <p:xfrm>
          <a:off x="2632991" y="1733444"/>
          <a:ext cx="6096000" cy="183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108561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49988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1109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22923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65396393"/>
                    </a:ext>
                  </a:extLst>
                </a:gridCol>
              </a:tblGrid>
              <a:tr h="1839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333416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43808" y="4396462"/>
            <a:ext cx="611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인터페이스 수정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99792" y="3789040"/>
            <a:ext cx="6029199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형상관리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앱 변천사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– ver4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682823" y="919880"/>
            <a:ext cx="8617024" cy="28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408332" y="919881"/>
            <a:ext cx="9162289" cy="4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18525"/>
              </p:ext>
            </p:extLst>
          </p:nvPr>
        </p:nvGraphicFramePr>
        <p:xfrm>
          <a:off x="467544" y="1732336"/>
          <a:ext cx="2088232" cy="3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01930031"/>
                    </a:ext>
                  </a:extLst>
                </a:gridCol>
              </a:tblGrid>
              <a:tr h="3640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7850686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39019"/>
              </p:ext>
            </p:extLst>
          </p:nvPr>
        </p:nvGraphicFramePr>
        <p:xfrm>
          <a:off x="2632991" y="1733444"/>
          <a:ext cx="6096000" cy="183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108561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49988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1109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22923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65396393"/>
                    </a:ext>
                  </a:extLst>
                </a:gridCol>
              </a:tblGrid>
              <a:tr h="1839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333416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43808" y="4149080"/>
            <a:ext cx="611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인터페이스 수정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99792" y="3789040"/>
            <a:ext cx="6029199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9710" y="4540026"/>
            <a:ext cx="611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연동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9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550" y="1074935"/>
            <a:ext cx="28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Review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9551" y="2482442"/>
            <a:ext cx="28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9551" y="3184255"/>
            <a:ext cx="28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코딩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31840" y="3886068"/>
            <a:ext cx="28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테스팅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바른돋움 2" pitchFamily="18" charset="-127"/>
              <a:ea typeface="바른돋움 2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1840" y="4587881"/>
            <a:ext cx="28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형상관리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39550" y="1780629"/>
            <a:ext cx="28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변동사항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1840" y="5289694"/>
            <a:ext cx="28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07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데모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1839" y="5991507"/>
            <a:ext cx="28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08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향후 활동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형상관리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앱 변천사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– ver5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682823" y="919880"/>
            <a:ext cx="8617024" cy="28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408332" y="919881"/>
            <a:ext cx="9162289" cy="4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67544" y="1732336"/>
          <a:ext cx="2088232" cy="3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01930031"/>
                    </a:ext>
                  </a:extLst>
                </a:gridCol>
              </a:tblGrid>
              <a:tr h="3640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7850686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632991" y="1733444"/>
          <a:ext cx="6096000" cy="183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108561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49988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1109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22923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65396393"/>
                    </a:ext>
                  </a:extLst>
                </a:gridCol>
              </a:tblGrid>
              <a:tr h="1839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333416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632991" y="3573016"/>
          <a:ext cx="6096000" cy="183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108561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49988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1109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22923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65396393"/>
                    </a:ext>
                  </a:extLst>
                </a:gridCol>
              </a:tblGrid>
              <a:tr h="1839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34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5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형상관리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앱 변천사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– ver5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682823" y="919880"/>
            <a:ext cx="8617024" cy="28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408332" y="919881"/>
            <a:ext cx="9162289" cy="4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7584" y="1988840"/>
            <a:ext cx="7201271" cy="40324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z="2400" dirty="0" smtClean="0"/>
              <a:t>인터페이스 수정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채팅 기능 구현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푸시 알림 기능 구현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새로 고침 기능 구현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교수님 </a:t>
            </a:r>
            <a:r>
              <a:rPr lang="ko-KR" altLang="en-US" sz="2400" dirty="0" err="1" smtClean="0"/>
              <a:t>픽미</a:t>
            </a:r>
            <a:r>
              <a:rPr lang="ko-KR" altLang="en-US" sz="2400" dirty="0" smtClean="0"/>
              <a:t> 기능 구현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옵션 기능 구현</a:t>
            </a:r>
            <a:endParaRPr lang="en-US" altLang="ko-KR" sz="2400" dirty="0" smtClean="0"/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45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07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데모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08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향후 활동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91683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점심 매칭 기능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게시판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기능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재미 기능 요소 추가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리팩토링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 위치를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기반으로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602" y="2417112"/>
            <a:ext cx="2702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Q &amp; A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감사합니다</a:t>
            </a:r>
            <a:r>
              <a:rPr lang="en-US" altLang="ko-KR" sz="4800" dirty="0" smtClean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추가 자료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3" y="1775708"/>
            <a:ext cx="5038725" cy="100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99" y="3005132"/>
            <a:ext cx="3838575" cy="904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5" y="4139306"/>
            <a:ext cx="718185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847002"/>
            <a:ext cx="4171950" cy="933450"/>
          </a:xfrm>
          <a:prstGeom prst="rect">
            <a:avLst/>
          </a:prstGeom>
        </p:spPr>
      </p:pic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DB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릴레이션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9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추가 자료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파이어베이스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JSON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트리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86647"/>
            <a:ext cx="5760640" cy="46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추가 자료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웹 서버 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checkauth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+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댓글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쿼리문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18" y="1708143"/>
            <a:ext cx="6248577" cy="40251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877272"/>
            <a:ext cx="7776864" cy="4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Review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395536" y="1844825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뭘 하려는지 알겠는데 왜 만들려고 하는건지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잘 모르겠다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/>
          <p:cNvSpPr txBox="1">
            <a:spLocks noChangeArrowheads="1"/>
          </p:cNvSpPr>
          <p:nvPr/>
        </p:nvSpPr>
        <p:spPr bwMode="auto">
          <a:xfrm>
            <a:off x="778880" y="2397008"/>
            <a:ext cx="79695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공부두레</a:t>
            </a:r>
            <a:r>
              <a:rPr lang="en-US" altLang="ko-KR" sz="2000" b="1" dirty="0" smtClean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러닝코어</a:t>
            </a:r>
            <a:r>
              <a:rPr lang="ko-KR" altLang="en-US" sz="2000" b="1" dirty="0" smtClean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 또는 </a:t>
            </a:r>
            <a:r>
              <a:rPr lang="en-US" altLang="ko-KR" sz="2000" b="1" dirty="0" smtClean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ESports </a:t>
            </a:r>
            <a:r>
              <a:rPr lang="ko-KR" altLang="en-US" sz="2000" b="1" dirty="0" smtClean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대회처럼 학기 중에 일어나는 사건들 중 사람 모집이 필요할 때 이 앱이 필요하다</a:t>
            </a:r>
            <a:r>
              <a:rPr lang="en-US" altLang="ko-KR" sz="2000" b="1" dirty="0" smtClean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0" y="3789040"/>
            <a:ext cx="3464065" cy="15841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732410"/>
            <a:ext cx="3171937" cy="1641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Review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395536" y="1844825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2.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리워딩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시스템이 있어야 한다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/>
          <p:cNvSpPr txBox="1">
            <a:spLocks noChangeArrowheads="1"/>
          </p:cNvSpPr>
          <p:nvPr/>
        </p:nvSpPr>
        <p:spPr bwMode="auto">
          <a:xfrm>
            <a:off x="778880" y="2397008"/>
            <a:ext cx="79695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비즈니스성</a:t>
            </a:r>
            <a:r>
              <a:rPr lang="ko-KR" altLang="en-US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 모델이 아니라 공공성 모델입니다</a:t>
            </a:r>
            <a:r>
              <a:rPr lang="en-US" altLang="ko-KR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그러므로 </a:t>
            </a:r>
            <a:r>
              <a:rPr lang="ko-KR" altLang="en-US" sz="2000" b="1" dirty="0" err="1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리워딩</a:t>
            </a:r>
            <a:r>
              <a:rPr lang="ko-KR" altLang="en-US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 시스템이 있을 필요가 없다</a:t>
            </a:r>
            <a:r>
              <a:rPr lang="en-US" altLang="ko-KR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2000" b="1" dirty="0" err="1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리워딩</a:t>
            </a:r>
            <a:r>
              <a:rPr lang="ko-KR" altLang="en-US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 시스템이 없어도 앱을 자주 사용할 수 있게 재미있는 기능들을 구현하였습니다</a:t>
            </a:r>
            <a:r>
              <a:rPr lang="en-US" altLang="ko-KR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23869"/>
            <a:ext cx="1872208" cy="30430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434" y="3517860"/>
            <a:ext cx="1872208" cy="3032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20296"/>
            <a:ext cx="1996559" cy="30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Review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395536" y="1844825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카페와의 차이점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/>
          <p:cNvSpPr txBox="1">
            <a:spLocks noChangeArrowheads="1"/>
          </p:cNvSpPr>
          <p:nvPr/>
        </p:nvSpPr>
        <p:spPr bwMode="auto">
          <a:xfrm>
            <a:off x="778880" y="2397008"/>
            <a:ext cx="79695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자주 사용하지 않는 플랫폼의 아이디</a:t>
            </a:r>
            <a:r>
              <a:rPr lang="en-US" altLang="ko-KR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비밀번호를 기억하는 것 만큼</a:t>
            </a:r>
            <a:endParaRPr lang="en-US" altLang="ko-KR" sz="2000" b="1" dirty="0">
              <a:solidFill>
                <a:srgbClr val="1212FC"/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힘든 일은 없습니다</a:t>
            </a:r>
            <a:r>
              <a:rPr lang="en-US" altLang="ko-KR" sz="2000" b="1" dirty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2000" b="1" dirty="0" smtClean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이 앱은 한번의 웹 메일 인증으로 편리하게 사용할 수 있습니다</a:t>
            </a:r>
            <a:r>
              <a:rPr lang="en-US" altLang="ko-KR" sz="2000" b="1" dirty="0" smtClean="0">
                <a:solidFill>
                  <a:srgbClr val="1212FC"/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endParaRPr lang="en-US" altLang="ko-KR" sz="2000" b="1" dirty="0">
              <a:solidFill>
                <a:srgbClr val="1212FC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284984"/>
            <a:ext cx="295232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변경사항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프로젝트의 범위 확장 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1560" y="2204864"/>
            <a:ext cx="3096344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u="sng" dirty="0" smtClean="0">
                <a:solidFill>
                  <a:srgbClr val="FF0000"/>
                </a:solidFill>
              </a:rPr>
              <a:t>컴퓨터 과학과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/>
              <a:t>학생들을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대상으로 하는 앱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60032" y="2204864"/>
            <a:ext cx="3096344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u="sng" dirty="0" smtClean="0">
                <a:solidFill>
                  <a:srgbClr val="FF0000"/>
                </a:solidFill>
              </a:rPr>
              <a:t>컴퓨터 학부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/>
              <a:t>학생들을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대상으로 하는 앱</a:t>
            </a:r>
            <a:endParaRPr lang="ko-KR" altLang="en-US" sz="2000" dirty="0"/>
          </a:p>
        </p:txBody>
      </p:sp>
      <p:sp>
        <p:nvSpPr>
          <p:cNvPr id="6" name="오른쪽 화살표 5"/>
          <p:cNvSpPr/>
          <p:nvPr/>
        </p:nvSpPr>
        <p:spPr>
          <a:xfrm>
            <a:off x="3923928" y="2600908"/>
            <a:ext cx="720080" cy="50405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639553" y="4221088"/>
            <a:ext cx="3024336" cy="2016224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특정기간에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사람 모집을 필요로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하는 사람들만 사용</a:t>
            </a:r>
            <a:endParaRPr lang="en-US" altLang="ko-KR" sz="2000" dirty="0" smtClean="0"/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4888025" y="4221088"/>
            <a:ext cx="3024336" cy="2016224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항상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모든 학부생들간의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연결 고리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형성</a:t>
            </a:r>
            <a:endParaRPr lang="en-US" altLang="ko-KR" sz="2000" dirty="0" smtClean="0"/>
          </a:p>
        </p:txBody>
      </p:sp>
      <p:sp>
        <p:nvSpPr>
          <p:cNvPr id="19" name="오른쪽 화살표 18"/>
          <p:cNvSpPr/>
          <p:nvPr/>
        </p:nvSpPr>
        <p:spPr>
          <a:xfrm>
            <a:off x="3915917" y="4977172"/>
            <a:ext cx="720080" cy="50405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변동사항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팀 구조의 변화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26327" y="2301966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915816" y="3140968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15616" y="3140968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026327" y="4030158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5" idx="7"/>
            <a:endCxn id="3" idx="3"/>
          </p:cNvCxnSpPr>
          <p:nvPr/>
        </p:nvCxnSpPr>
        <p:spPr>
          <a:xfrm flipV="1">
            <a:off x="1484392" y="2670742"/>
            <a:ext cx="605207" cy="53349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" name="직선 화살표 연결선 9"/>
          <p:cNvCxnSpPr>
            <a:stCxn id="15" idx="6"/>
            <a:endCxn id="14" idx="2"/>
          </p:cNvCxnSpPr>
          <p:nvPr/>
        </p:nvCxnSpPr>
        <p:spPr>
          <a:xfrm>
            <a:off x="1547664" y="3356992"/>
            <a:ext cx="136815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>
            <a:stCxn id="16" idx="1"/>
            <a:endCxn id="15" idx="5"/>
          </p:cNvCxnSpPr>
          <p:nvPr/>
        </p:nvCxnSpPr>
        <p:spPr>
          <a:xfrm flipH="1" flipV="1">
            <a:off x="1484392" y="3509744"/>
            <a:ext cx="605207" cy="58368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직선 화살표 연결선 22"/>
          <p:cNvCxnSpPr>
            <a:stCxn id="14" idx="3"/>
            <a:endCxn id="16" idx="7"/>
          </p:cNvCxnSpPr>
          <p:nvPr/>
        </p:nvCxnSpPr>
        <p:spPr>
          <a:xfrm flipH="1">
            <a:off x="2395103" y="3509744"/>
            <a:ext cx="583985" cy="58368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>
            <a:stCxn id="14" idx="1"/>
            <a:endCxn id="3" idx="5"/>
          </p:cNvCxnSpPr>
          <p:nvPr/>
        </p:nvCxnSpPr>
        <p:spPr>
          <a:xfrm flipH="1" flipV="1">
            <a:off x="2395103" y="2670742"/>
            <a:ext cx="583985" cy="53349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" name="직선 화살표 연결선 30"/>
          <p:cNvCxnSpPr>
            <a:stCxn id="3" idx="4"/>
            <a:endCxn id="16" idx="0"/>
          </p:cNvCxnSpPr>
          <p:nvPr/>
        </p:nvCxnSpPr>
        <p:spPr>
          <a:xfrm>
            <a:off x="2242351" y="2734014"/>
            <a:ext cx="0" cy="129614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4" name="타원 33"/>
          <p:cNvSpPr/>
          <p:nvPr/>
        </p:nvSpPr>
        <p:spPr>
          <a:xfrm>
            <a:off x="6202791" y="2483922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308304" y="3902828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097278" y="3902828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202791" y="3902828"/>
            <a:ext cx="432048" cy="432048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7" idx="7"/>
            <a:endCxn id="34" idx="3"/>
          </p:cNvCxnSpPr>
          <p:nvPr/>
        </p:nvCxnSpPr>
        <p:spPr>
          <a:xfrm flipV="1">
            <a:off x="5466054" y="2852698"/>
            <a:ext cx="800009" cy="111340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직선 화살표 연결선 43"/>
          <p:cNvCxnSpPr>
            <a:stCxn id="35" idx="1"/>
            <a:endCxn id="34" idx="5"/>
          </p:cNvCxnSpPr>
          <p:nvPr/>
        </p:nvCxnSpPr>
        <p:spPr>
          <a:xfrm flipH="1" flipV="1">
            <a:off x="6571567" y="2852698"/>
            <a:ext cx="800009" cy="111340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직선 화살표 연결선 44"/>
          <p:cNvCxnSpPr>
            <a:stCxn id="34" idx="4"/>
            <a:endCxn id="39" idx="0"/>
          </p:cNvCxnSpPr>
          <p:nvPr/>
        </p:nvCxnSpPr>
        <p:spPr>
          <a:xfrm>
            <a:off x="6418815" y="2915970"/>
            <a:ext cx="0" cy="9868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7" name="오른쪽 화살표 56"/>
          <p:cNvSpPr/>
          <p:nvPr/>
        </p:nvSpPr>
        <p:spPr>
          <a:xfrm>
            <a:off x="4067944" y="3124397"/>
            <a:ext cx="576064" cy="4320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15616" y="4653136"/>
            <a:ext cx="223224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에고레스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339637" y="4617383"/>
            <a:ext cx="223224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책임프로그래머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5576" y="537321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팀원들간의 협업 시에 프로젝트를 담당하고 있는 담당자가 빠지니</a:t>
            </a:r>
            <a:endParaRPr lang="en-US" altLang="ko-KR" dirty="0" smtClean="0"/>
          </a:p>
          <a:p>
            <a:r>
              <a:rPr lang="ko-KR" altLang="en-US" dirty="0" smtClean="0"/>
              <a:t>프로젝트의 목적에 부합하지 않는 결과물이 발생함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4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ë²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0928"/>
            <a:ext cx="1176065" cy="11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ìë²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80927"/>
            <a:ext cx="1176065" cy="11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627784" y="4653136"/>
            <a:ext cx="2016224" cy="1512168"/>
            <a:chOff x="2339752" y="4653136"/>
            <a:chExt cx="2016224" cy="1512168"/>
          </a:xfrm>
        </p:grpSpPr>
        <p:pic>
          <p:nvPicPr>
            <p:cNvPr id="1028" name="Picture 4" descr="ìëë¡ì´ë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4653136"/>
              <a:ext cx="1824137" cy="1366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한쪽 모서리가 잘린 사각형 4"/>
            <p:cNvSpPr/>
            <p:nvPr/>
          </p:nvSpPr>
          <p:spPr>
            <a:xfrm>
              <a:off x="3923928" y="5877272"/>
              <a:ext cx="432048" cy="28803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firebas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3032956"/>
            <a:ext cx="2040225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97375" y="386104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Web server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23492" y="386104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DB </a:t>
            </a:r>
          </a:p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978607" y="3735593"/>
            <a:ext cx="864096" cy="12241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26" idx="3"/>
            <a:endCxn id="29" idx="1"/>
          </p:cNvCxnSpPr>
          <p:nvPr/>
        </p:nvCxnSpPr>
        <p:spPr>
          <a:xfrm flipV="1">
            <a:off x="5964089" y="3368960"/>
            <a:ext cx="112819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2123728" y="3735593"/>
            <a:ext cx="984110" cy="12415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655844" y="3429000"/>
            <a:ext cx="191615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 설명선 1"/>
          <p:cNvSpPr/>
          <p:nvPr/>
        </p:nvSpPr>
        <p:spPr>
          <a:xfrm>
            <a:off x="827584" y="2204864"/>
            <a:ext cx="1728192" cy="720080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푸시 알림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18" name="사각형 설명선 17"/>
          <p:cNvSpPr/>
          <p:nvPr/>
        </p:nvSpPr>
        <p:spPr>
          <a:xfrm>
            <a:off x="7100797" y="1856793"/>
            <a:ext cx="1728192" cy="720080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회원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395536" y="1104911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클래스 설계 일부분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22698" y="2803799"/>
            <a:ext cx="936104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Auth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34666" y="2581672"/>
            <a:ext cx="2808312" cy="3240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18842" y="2803799"/>
            <a:ext cx="936104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78682" y="5037255"/>
            <a:ext cx="2520280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18842" y="3852803"/>
            <a:ext cx="936104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option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5" idx="2"/>
          </p:cNvCxnSpPr>
          <p:nvPr/>
        </p:nvCxnSpPr>
        <p:spPr>
          <a:xfrm>
            <a:off x="1890750" y="3307855"/>
            <a:ext cx="0" cy="1729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>
            <a:stCxn id="25" idx="3"/>
            <a:endCxn id="49" idx="1"/>
          </p:cNvCxnSpPr>
          <p:nvPr/>
        </p:nvCxnSpPr>
        <p:spPr>
          <a:xfrm>
            <a:off x="2358802" y="305582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61" name="직선 화살표 연결선 60"/>
          <p:cNvCxnSpPr>
            <a:stCxn id="49" idx="2"/>
            <a:endCxn id="51" idx="0"/>
          </p:cNvCxnSpPr>
          <p:nvPr/>
        </p:nvCxnSpPr>
        <p:spPr>
          <a:xfrm>
            <a:off x="3186894" y="3307855"/>
            <a:ext cx="0" cy="544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62" name="직선 화살표 연결선 61"/>
          <p:cNvCxnSpPr>
            <a:stCxn id="51" idx="2"/>
          </p:cNvCxnSpPr>
          <p:nvPr/>
        </p:nvCxnSpPr>
        <p:spPr>
          <a:xfrm>
            <a:off x="3186894" y="4356859"/>
            <a:ext cx="0" cy="68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4375026" y="212000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Auth</a:t>
            </a:r>
            <a:endParaRPr lang="ko-KR" altLang="en-US" sz="2400" dirty="0"/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4447034" y="2581672"/>
            <a:ext cx="3384376" cy="3240360"/>
          </a:xfrm>
          <a:prstGeom prst="snip1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dirty="0" smtClean="0"/>
              <a:t>전화번호 권한 받아오기</a:t>
            </a:r>
            <a:endParaRPr lang="en-US" altLang="ko-KR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dirty="0" smtClean="0"/>
              <a:t>허가된 사용자인지 구분</a:t>
            </a:r>
            <a:endParaRPr lang="en-US" altLang="ko-KR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dirty="0" smtClean="0"/>
              <a:t>허가된 사용자일 경우</a:t>
            </a:r>
            <a:r>
              <a:rPr lang="en-US" altLang="ko-KR" dirty="0"/>
              <a:t> </a:t>
            </a:r>
            <a:r>
              <a:rPr lang="en-US" altLang="ko-KR" dirty="0" err="1" smtClean="0"/>
              <a:t>MainActivity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dirty="0" smtClean="0"/>
              <a:t>비 허가된 사용자일 경우</a:t>
            </a:r>
            <a:r>
              <a:rPr lang="en-US" altLang="ko-KR" dirty="0"/>
              <a:t> </a:t>
            </a:r>
            <a:r>
              <a:rPr lang="ko-KR" altLang="en-US" dirty="0" smtClean="0"/>
              <a:t>인증 메커니즘 시행</a:t>
            </a:r>
            <a:endParaRPr lang="en-US" altLang="ko-KR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dirty="0" smtClean="0"/>
              <a:t>웹 메일로 이메일 전송</a:t>
            </a:r>
            <a:endParaRPr lang="en-US" altLang="ko-KR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dirty="0" smtClean="0"/>
              <a:t>이메일 전송 후 </a:t>
            </a:r>
            <a:r>
              <a:rPr lang="en-US" altLang="ko-KR" dirty="0" smtClean="0"/>
              <a:t>Dialog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583</Words>
  <Application>Microsoft Office PowerPoint</Application>
  <PresentationFormat>화면 슬라이드 쇼(4:3)</PresentationFormat>
  <Paragraphs>179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나눔고딕</vt:lpstr>
      <vt:lpstr>맑은 고딕</vt:lpstr>
      <vt:lpstr>바른돋움 1</vt:lpstr>
      <vt:lpstr>바른돋움 2</vt:lpstr>
      <vt:lpstr>바른돋움 3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goo gunmo</cp:lastModifiedBy>
  <cp:revision>205</cp:revision>
  <cp:lastPrinted>2018-12-12T23:20:35Z</cp:lastPrinted>
  <dcterms:created xsi:type="dcterms:W3CDTF">2014-07-24T06:00:16Z</dcterms:created>
  <dcterms:modified xsi:type="dcterms:W3CDTF">2018-12-12T23:23:17Z</dcterms:modified>
</cp:coreProperties>
</file>