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1" r:id="rId2"/>
    <p:sldId id="333" r:id="rId3"/>
    <p:sldId id="319" r:id="rId4"/>
    <p:sldId id="323" r:id="rId5"/>
    <p:sldId id="373" r:id="rId6"/>
    <p:sldId id="385" r:id="rId7"/>
    <p:sldId id="339" r:id="rId8"/>
    <p:sldId id="374" r:id="rId9"/>
    <p:sldId id="344" r:id="rId10"/>
    <p:sldId id="375" r:id="rId11"/>
    <p:sldId id="379" r:id="rId12"/>
    <p:sldId id="377" r:id="rId13"/>
    <p:sldId id="378" r:id="rId14"/>
    <p:sldId id="358" r:id="rId15"/>
    <p:sldId id="359" r:id="rId16"/>
    <p:sldId id="3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172"/>
    <a:srgbClr val="7B789D"/>
    <a:srgbClr val="F6FBF6"/>
    <a:srgbClr val="353A60"/>
    <a:srgbClr val="2B1B3E"/>
    <a:srgbClr val="2A113E"/>
    <a:srgbClr val="34154B"/>
    <a:srgbClr val="A645EC"/>
    <a:srgbClr val="F066FF"/>
    <a:srgbClr val="BB6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3"/>
    <p:restoredTop sz="96956"/>
  </p:normalViewPr>
  <p:slideViewPr>
    <p:cSldViewPr snapToGrid="0" snapToObjects="1">
      <p:cViewPr>
        <p:scale>
          <a:sx n="140" d="100"/>
          <a:sy n="140" d="100"/>
        </p:scale>
        <p:origin x="47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8FCD8-2D2E-FD42-B08B-5BFB1CD678E8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EF85E-7C94-6249-A05D-DCC05BDE1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84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533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0144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232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994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198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23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00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77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747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2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87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36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276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68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9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EF85E-7C94-6249-A05D-DCC05BDE118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436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9EC4-22B6-F04A-B4FC-560441771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44AC3-3964-8042-9E83-053223E0A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578BA-3500-8F49-B434-5B71B463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177B3-4396-C849-BF96-8558722C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18ABC-B7F9-C440-830A-C3D58471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134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7984C-261F-BE41-959B-7BBFF9BE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CF33C-4F21-1145-A4A3-460BE01F1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3AA0-0580-B147-A8B8-97E9B4D1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907A6-7AA8-F345-8E34-E308593B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26BE9-4D56-F045-AC02-26CB3739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98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2BCD0B-FA41-D540-A041-136A70F7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7DAED-21AF-7446-B327-E8BF12DA8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E8646-51A6-674B-8FAB-9AA34C31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0FE9C-89DC-6A49-A000-F453CEE1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05684-0FF9-4C40-BED1-48C737B6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38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BE652-DE21-214B-8AFF-CAC25893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5B5D2-56E4-AF4B-97A4-E5928A89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6C804-F0DC-9E46-8201-9287206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2957E-A676-8942-8F7D-A2D8E541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158C8-0191-204F-9468-008D4AA2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521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F8BD5-2F8E-7E45-B475-C9532841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B13CF-4B10-A84D-B648-614EE92D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79581-CB0A-8F49-9993-4CEB3892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2BFFB-EB9A-DE4C-AF90-0EAC2DA5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5A6EB-CD52-E44E-9103-05E33903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778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90A51-5AAC-BD4D-89F7-935E4D3D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611E-EE91-C841-9FEC-FBCD9E674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B9E4A-6A8C-B54F-A8F3-8A03A204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7C0EB-D385-1A44-9B08-22446696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3DD96-01F5-3844-AF50-0527061E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1D66B-99A4-E644-BAE2-ABA4E1A8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D183A-1D1A-E441-95B2-D35981A6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0A5BE-6563-EE48-BF00-79F08143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3C1F3-7CF1-2246-890C-2C12749BD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DAF6D1-6185-EC4F-9821-5F752DAE7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0F87D-062D-534B-BC10-397F588F7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8A524-9D12-2644-96BC-35316C76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4F8CC5-805A-5B44-A47E-F9BEF9F9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0054C-9DB2-4845-9714-6D1B6A05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98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7A381-6686-AC4D-BD8E-E09FA476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52734-BD00-DC47-9054-B6A32996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6999C2-1DF8-4643-BBD4-249A22B3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8BFCC4-45BF-FD45-BE6E-649062A9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9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62725E-3103-5241-82A5-7A0D7D51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E4817A-7E29-4541-A362-89C4723F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83029-CD3D-6F42-BD83-A8587A9F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680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D2831-3FF4-3844-B5DE-E97A2801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D3D57-C061-6043-B1A8-8CAC90FE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00A2D-2084-C44B-B188-715A1BD0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810B6-0C3F-E649-9105-5C97754B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BF68C-E423-6649-A14C-F5997ECD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02F0A-9857-1047-ABE7-D68281BB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6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21BE1-83F1-314D-8970-B02019CC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2120A3-CAC0-C848-A062-CBF6AC2D2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B0E52-53B3-2242-BB2D-23895305E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55C72-7288-764A-AC72-A7728DCA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033B2-4661-C845-A740-4AA95983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FA69B-75AF-854D-ABE7-DE53C8B5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33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7F6F3-EE27-C745-8DAC-89815049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A6E88-AA52-114E-B604-EC86037B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BFE8F-FD2F-EC43-8D4F-9A327FA08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36A2-DD2F-974A-A08B-CF5A64F9E836}" type="datetimeFigureOut">
              <a:rPr kumimoji="1" lang="ko-KR" altLang="en-US" smtClean="0"/>
              <a:t>2021. 12. 4.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41DDA-6394-D345-B7A0-BAFBA2973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576C8-C2EB-F94F-A32F-C1F5C1907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8F27-4BFD-0F41-8D44-CADC963A4D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1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mailto:honggildong@gmail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mailto:honggildong@gmail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5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mailto:honggildong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B1C99BE-56B2-734E-A36A-7A48B7B82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007"/>
            <a:ext cx="12192000" cy="64222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F207720-1F42-344A-9F6E-4F90ED1D49AE}"/>
              </a:ext>
            </a:extLst>
          </p:cNvPr>
          <p:cNvSpPr/>
          <p:nvPr/>
        </p:nvSpPr>
        <p:spPr>
          <a:xfrm>
            <a:off x="0" y="619791"/>
            <a:ext cx="12192000" cy="578971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932546-E642-A142-A2F4-621C42722C8B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</a:rPr>
              <a:t>© 2021.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5ED79-50A9-BD45-876B-82E27D49A87E}"/>
              </a:ext>
            </a:extLst>
          </p:cNvPr>
          <p:cNvSpPr txBox="1"/>
          <p:nvPr/>
        </p:nvSpPr>
        <p:spPr>
          <a:xfrm>
            <a:off x="3765071" y="2572694"/>
            <a:ext cx="46618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solidFill>
                  <a:schemeClr val="bg2">
                    <a:lumMod val="9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가장 </a:t>
            </a:r>
            <a:r>
              <a:rPr kumimoji="1"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중요</a:t>
            </a:r>
            <a:r>
              <a:rPr kumimoji="1" lang="ko-KR" altLang="en-US" sz="3200" b="1" dirty="0">
                <a:solidFill>
                  <a:schemeClr val="bg2">
                    <a:lumMod val="9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한 순간</a:t>
            </a:r>
            <a:endParaRPr kumimoji="1" lang="en-US" altLang="ko-KR" sz="3200" b="1" dirty="0">
              <a:solidFill>
                <a:schemeClr val="bg2">
                  <a:lumMod val="9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3200" b="1" dirty="0">
                <a:solidFill>
                  <a:schemeClr val="bg2">
                    <a:lumMod val="9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당신 최고의 </a:t>
            </a:r>
            <a:r>
              <a:rPr kumimoji="1" lang="ko-KR" altLang="en-US" sz="4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결정</a:t>
            </a:r>
            <a:r>
              <a:rPr kumimoji="1" lang="ko-KR" altLang="en-US" sz="3200" b="1" dirty="0">
                <a:solidFill>
                  <a:schemeClr val="bg2">
                    <a:lumMod val="9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위하여</a:t>
            </a:r>
            <a:endParaRPr kumimoji="1" lang="en-US" altLang="ko-KR" sz="3200" b="1" dirty="0">
              <a:solidFill>
                <a:schemeClr val="bg2">
                  <a:lumMod val="9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8F3DB8-6BA1-854E-B32D-8C5643D997CF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32B31E1D-5149-9846-90B6-66F66ECC48E8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C204355-BE6B-FB4F-88C0-0BC26C4343CA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CAE66-B57B-7E4A-8BEF-8E7547965CE1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로그인</a:t>
            </a:r>
            <a:endParaRPr kumimoji="1" lang="ko-KR" altLang="en-US" sz="7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CEE308-F2FD-1A49-BA2B-43A6B9119992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</a:rPr>
              <a:t>© 2021.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444444-CEA5-6048-9D12-52799C274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4454" y="252588"/>
            <a:ext cx="1295400" cy="228600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B9EB971-22CF-4449-A4EF-915873347D10}"/>
              </a:ext>
            </a:extLst>
          </p:cNvPr>
          <p:cNvCxnSpPr/>
          <p:nvPr/>
        </p:nvCxnSpPr>
        <p:spPr>
          <a:xfrm>
            <a:off x="0" y="6389219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9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16BF42-1646-C143-8735-9AC89A94181C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627022"/>
            <a:ext cx="12192001" cy="5782480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775068"/>
            <a:ext cx="6183086" cy="56344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871849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예약하기</a:t>
            </a:r>
            <a:r>
              <a:rPr kumimoji="1" lang="en-US" altLang="ko-KR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(2/2)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41208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BF466A-296A-7546-8028-B4987A4B0F1D}"/>
              </a:ext>
            </a:extLst>
          </p:cNvPr>
          <p:cNvSpPr txBox="1"/>
          <p:nvPr/>
        </p:nvSpPr>
        <p:spPr>
          <a:xfrm>
            <a:off x="3291735" y="1357950"/>
            <a:ext cx="5475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아래 내용을 확인 후 예약을 완료해주세요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139453-F1F0-A749-898D-F43151E490A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FF0BBC9-289A-A146-9B3C-59609374C3B6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04F07C-3398-1642-A142-CBC4209560E1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1F9EFC-37E1-B048-9BA9-4A9B720B8713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로그아웃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376488E-4B9B-B540-955B-5A324200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AFD2AD-6B28-E040-AFA5-5924F75BD7C7}"/>
              </a:ext>
            </a:extLst>
          </p:cNvPr>
          <p:cNvSpPr/>
          <p:nvPr/>
        </p:nvSpPr>
        <p:spPr>
          <a:xfrm>
            <a:off x="3291735" y="2332040"/>
            <a:ext cx="5675620" cy="36739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종류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전화상담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부동산 상담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종합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희망 일시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2021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년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월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일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화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오후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8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 예정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상담자 정보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김정태 대표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예약자 정보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홍길동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010-1234-5678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hlinkClick r:id="rId4"/>
              </a:rPr>
              <a:t>honggildong@gmail.com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내용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62D9A-4F13-5C4D-B9BB-2F632DC25D3F}"/>
              </a:ext>
            </a:extLst>
          </p:cNvPr>
          <p:cNvSpPr txBox="1"/>
          <p:nvPr/>
        </p:nvSpPr>
        <p:spPr>
          <a:xfrm>
            <a:off x="3361509" y="1925677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 내용 정리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940BE7F-D711-0442-B298-7B6536046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31667" y1="35000" x2="31667" y2="35000"/>
                        <a14:foregroundMark x1="36667" y1="46667" x2="36667" y2="46667"/>
                        <a14:foregroundMark x1="33333" y1="60000" x2="33333" y2="60000"/>
                        <a14:foregroundMark x1="63333" y1="50000" x2="63333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1980317"/>
            <a:ext cx="381000" cy="381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C869BD-1ACF-C649-80D0-04451EE555A8}"/>
              </a:ext>
            </a:extLst>
          </p:cNvPr>
          <p:cNvSpPr/>
          <p:nvPr/>
        </p:nvSpPr>
        <p:spPr>
          <a:xfrm>
            <a:off x="3398320" y="3799933"/>
            <a:ext cx="5449589" cy="16804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나이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40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세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결혼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자녀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명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연소득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천만원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자산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총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천만원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현금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주식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천만원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대출 없음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매입을 고려중인 지역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수원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화성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직장이 수원에 있어서 수원 또는 화성 쪽에 아파트를 알아보고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938D0B5-7578-6E40-9150-A50E1CDCDFA4}"/>
              </a:ext>
            </a:extLst>
          </p:cNvPr>
          <p:cNvCxnSpPr/>
          <p:nvPr/>
        </p:nvCxnSpPr>
        <p:spPr>
          <a:xfrm>
            <a:off x="7036267" y="627413"/>
            <a:ext cx="72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6FAA4A-26A4-384E-AB3D-C09F73FA721F}"/>
              </a:ext>
            </a:extLst>
          </p:cNvPr>
          <p:cNvGrpSpPr/>
          <p:nvPr/>
        </p:nvGrpSpPr>
        <p:grpSpPr>
          <a:xfrm>
            <a:off x="6203373" y="5773526"/>
            <a:ext cx="2644536" cy="340300"/>
            <a:chOff x="7583895" y="4034163"/>
            <a:chExt cx="3469587" cy="39329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5D35D4-825B-4140-99C1-759980EC15BE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예약신청 완료</a:t>
              </a:r>
            </a:p>
          </p:txBody>
        </p:sp>
        <p:sp>
          <p:nvSpPr>
            <p:cNvPr id="24" name="지연 23">
              <a:extLst>
                <a:ext uri="{FF2B5EF4-FFF2-40B4-BE49-F238E27FC236}">
                  <a16:creationId xmlns:a16="http://schemas.microsoft.com/office/drawing/2014/main" id="{3D5CD84D-2194-6E46-A2B8-5CF9C7D9323F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지연 30">
              <a:extLst>
                <a:ext uri="{FF2B5EF4-FFF2-40B4-BE49-F238E27FC236}">
                  <a16:creationId xmlns:a16="http://schemas.microsoft.com/office/drawing/2014/main" id="{DF5CA11C-EBE6-FD4F-8711-A93F2F1C376D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F2E3BCE-9A23-2248-BC53-8B8C7F89F125}"/>
              </a:ext>
            </a:extLst>
          </p:cNvPr>
          <p:cNvGrpSpPr/>
          <p:nvPr/>
        </p:nvGrpSpPr>
        <p:grpSpPr>
          <a:xfrm>
            <a:off x="3395661" y="5773526"/>
            <a:ext cx="2644536" cy="340300"/>
            <a:chOff x="7583895" y="4034163"/>
            <a:chExt cx="3469587" cy="39329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85E3CBD-561B-1E49-BD9C-82E4785AE0D5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뒤로</a:t>
              </a:r>
            </a:p>
          </p:txBody>
        </p:sp>
        <p:sp>
          <p:nvSpPr>
            <p:cNvPr id="34" name="지연 33">
              <a:extLst>
                <a:ext uri="{FF2B5EF4-FFF2-40B4-BE49-F238E27FC236}">
                  <a16:creationId xmlns:a16="http://schemas.microsoft.com/office/drawing/2014/main" id="{3C711C14-6EAE-7749-BECB-40CD97E608D2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지연 34">
              <a:extLst>
                <a:ext uri="{FF2B5EF4-FFF2-40B4-BE49-F238E27FC236}">
                  <a16:creationId xmlns:a16="http://schemas.microsoft.com/office/drawing/2014/main" id="{136BEBF1-E706-984E-A497-087B66E6DE7F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1EB4C4-A18B-BA46-A7A7-B46A47121CFB}"/>
              </a:ext>
            </a:extLst>
          </p:cNvPr>
          <p:cNvSpPr/>
          <p:nvPr/>
        </p:nvSpPr>
        <p:spPr>
          <a:xfrm>
            <a:off x="0" y="-12782"/>
            <a:ext cx="12192000" cy="687078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9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CCF047-6CB0-2449-A23F-6C862B1B7EA9}"/>
              </a:ext>
            </a:extLst>
          </p:cNvPr>
          <p:cNvSpPr/>
          <p:nvPr/>
        </p:nvSpPr>
        <p:spPr>
          <a:xfrm>
            <a:off x="4219062" y="1595887"/>
            <a:ext cx="3755165" cy="34417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 신청이 완료되었습니다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.(</a:t>
            </a:r>
            <a:r>
              <a:rPr kumimoji="1" lang="ko-KR" altLang="en-US" sz="1000" u="sng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에서 확인 가능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담당 직원이 예약 일정을 확인하여 안내 메시지를 보내드리겠습니다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받으신 계좌번호로 입금하시면 예약이 최종적으로 완료됩니다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ctr">
              <a:lnSpc>
                <a:spcPct val="200000"/>
              </a:lnSpc>
            </a:pPr>
            <a:endParaRPr kumimoji="1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* 메시지는 카카오톡으로 발송됩니다</a:t>
            </a:r>
            <a:r>
              <a:rPr kumimoji="1"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.(</a:t>
            </a:r>
            <a:r>
              <a: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발송 불가시 </a:t>
            </a:r>
            <a:r>
              <a:rPr kumimoji="1"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SMS</a:t>
            </a:r>
            <a:r>
              <a: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로 발송</a:t>
            </a:r>
            <a:r>
              <a:rPr kumimoji="1"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200000"/>
              </a:lnSpc>
            </a:pP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72D840-56E0-DB4A-8210-734BE44E28FF}"/>
              </a:ext>
            </a:extLst>
          </p:cNvPr>
          <p:cNvGrpSpPr/>
          <p:nvPr/>
        </p:nvGrpSpPr>
        <p:grpSpPr>
          <a:xfrm>
            <a:off x="7653880" y="1747461"/>
            <a:ext cx="172528" cy="167602"/>
            <a:chOff x="7884543" y="1747461"/>
            <a:chExt cx="172528" cy="167602"/>
          </a:xfrm>
        </p:grpSpPr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B6387E0A-044E-8B4B-9EEE-39D900089B3C}"/>
                </a:ext>
              </a:extLst>
            </p:cNvPr>
            <p:cNvCxnSpPr/>
            <p:nvPr/>
          </p:nvCxnSpPr>
          <p:spPr>
            <a:xfrm>
              <a:off x="7884543" y="1751161"/>
              <a:ext cx="163902" cy="1639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BF2D9636-3FFF-1D43-8EBC-7AF910A3B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471" y="1747461"/>
              <a:ext cx="165600" cy="165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F57B0D45-BA8B-434A-806E-052FD30AB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54" y="2017575"/>
            <a:ext cx="1295400" cy="2286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EEC939-C4D0-5D41-ABC7-0B2ECF53C4D7}"/>
              </a:ext>
            </a:extLst>
          </p:cNvPr>
          <p:cNvGrpSpPr/>
          <p:nvPr/>
        </p:nvGrpSpPr>
        <p:grpSpPr>
          <a:xfrm>
            <a:off x="4751294" y="4341795"/>
            <a:ext cx="2716306" cy="340300"/>
            <a:chOff x="7583895" y="4034163"/>
            <a:chExt cx="3469587" cy="39329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4E3A3D7-795A-614F-8D80-1DBE01694AB2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상담예약현황 </a:t>
              </a:r>
              <a:r>
                <a:rPr kumimoji="1" lang="ko-KR" altLang="en-US" sz="900" b="1" dirty="0" err="1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보러가기</a:t>
              </a:r>
              <a:endParaRPr kumimoji="1" lang="ko-KR" altLang="en-US" sz="9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3" name="지연 42">
              <a:extLst>
                <a:ext uri="{FF2B5EF4-FFF2-40B4-BE49-F238E27FC236}">
                  <a16:creationId xmlns:a16="http://schemas.microsoft.com/office/drawing/2014/main" id="{1FB5B3AB-D90C-E840-B18D-31650BA39603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지연 43">
              <a:extLst>
                <a:ext uri="{FF2B5EF4-FFF2-40B4-BE49-F238E27FC236}">
                  <a16:creationId xmlns:a16="http://schemas.microsoft.com/office/drawing/2014/main" id="{31793A0E-DCCC-3943-8D1A-555728E3D077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79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571B16-6BE7-7641-8E61-1AAE5F272231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444136"/>
            <a:ext cx="12192001" cy="5965371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A6E395-48DC-D74E-9C92-22A04AF3D8B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805134"/>
            <a:ext cx="6183086" cy="56043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905092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4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en-US" altLang="ko-KR" sz="1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74451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BFA20731-EF53-5743-8ADA-A244E91FA715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A9B3218-1B23-AC46-87E8-AC320C406CBC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7965EB8-F772-AC47-BA64-43E2BD82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ADE488-0319-714F-8409-33DAFDACF7B3}"/>
              </a:ext>
            </a:extLst>
          </p:cNvPr>
          <p:cNvSpPr/>
          <p:nvPr/>
        </p:nvSpPr>
        <p:spPr>
          <a:xfrm>
            <a:off x="7870764" y="1115938"/>
            <a:ext cx="977145" cy="210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ko-KR" altLang="en-US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내 정보수정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A02D90E-0D65-874B-9BFE-D47D63BB89F3}"/>
              </a:ext>
            </a:extLst>
          </p:cNvPr>
          <p:cNvSpPr/>
          <p:nvPr/>
        </p:nvSpPr>
        <p:spPr>
          <a:xfrm>
            <a:off x="3453737" y="1590962"/>
            <a:ext cx="787401" cy="7874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269533-3670-4A41-91F6-3B8E84FEFAEC}"/>
              </a:ext>
            </a:extLst>
          </p:cNvPr>
          <p:cNvSpPr txBox="1"/>
          <p:nvPr/>
        </p:nvSpPr>
        <p:spPr>
          <a:xfrm>
            <a:off x="4423355" y="1601824"/>
            <a:ext cx="3356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홍길동님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1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010-1234-5678</a:t>
            </a:r>
            <a:endParaRPr kumimoji="1" lang="en-US" altLang="ko-KR" sz="1400" b="1" dirty="0">
              <a:solidFill>
                <a:srgbClr val="0070C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honggildong@gmail.com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378E928-00BC-5644-941F-AD9CB92D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084" y="1691796"/>
            <a:ext cx="571234" cy="57123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ADC63E-0D13-F944-B2CB-20F279003FB2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BFA8A0-1311-E545-8565-E6AC4CBFE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6181"/>
              </p:ext>
            </p:extLst>
          </p:nvPr>
        </p:nvGraphicFramePr>
        <p:xfrm>
          <a:off x="3291735" y="3349228"/>
          <a:ext cx="5556177" cy="136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031">
                  <a:extLst>
                    <a:ext uri="{9D8B030D-6E8A-4147-A177-3AD203B41FA5}">
                      <a16:colId xmlns:a16="http://schemas.microsoft.com/office/drawing/2014/main" val="3637583011"/>
                    </a:ext>
                  </a:extLst>
                </a:gridCol>
                <a:gridCol w="2154620">
                  <a:extLst>
                    <a:ext uri="{9D8B030D-6E8A-4147-A177-3AD203B41FA5}">
                      <a16:colId xmlns:a16="http://schemas.microsoft.com/office/drawing/2014/main" val="421790608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1740782327"/>
                    </a:ext>
                  </a:extLst>
                </a:gridCol>
                <a:gridCol w="1669346">
                  <a:extLst>
                    <a:ext uri="{9D8B030D-6E8A-4147-A177-3AD203B41FA5}">
                      <a16:colId xmlns:a16="http://schemas.microsoft.com/office/drawing/2014/main" val="3677622694"/>
                    </a:ext>
                  </a:extLst>
                </a:gridCol>
              </a:tblGrid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상담 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진행상황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상담일정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01410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전화 상담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부동산 상담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종합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예약 대기중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2021.05.11(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오후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(1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시간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029014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전화 상담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아파트 청약 전략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상담 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2021.03.22(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오후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(1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시간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134505"/>
                  </a:ext>
                </a:extLst>
              </a:tr>
            </a:tbl>
          </a:graphicData>
        </a:graphic>
      </p:graphicFrame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0ECC39C-519A-B448-B49D-F9840C874E5F}"/>
              </a:ext>
            </a:extLst>
          </p:cNvPr>
          <p:cNvCxnSpPr/>
          <p:nvPr/>
        </p:nvCxnSpPr>
        <p:spPr>
          <a:xfrm>
            <a:off x="3361509" y="2686505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22B1E6E-F2D4-7E43-BEB4-74ED9C961402}"/>
              </a:ext>
            </a:extLst>
          </p:cNvPr>
          <p:cNvCxnSpPr/>
          <p:nvPr/>
        </p:nvCxnSpPr>
        <p:spPr>
          <a:xfrm>
            <a:off x="3361509" y="3149008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EDDF2F-A312-AE43-AB23-D25BB9E8685F}"/>
              </a:ext>
            </a:extLst>
          </p:cNvPr>
          <p:cNvSpPr txBox="1"/>
          <p:nvPr/>
        </p:nvSpPr>
        <p:spPr>
          <a:xfrm>
            <a:off x="3361509" y="2737639"/>
            <a:ext cx="548640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9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상담예약현황</a:t>
            </a:r>
            <a:r>
              <a:rPr kumimoji="1"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나의문의현황</a:t>
            </a:r>
            <a:endParaRPr kumimoji="1"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CE656-854B-1040-A687-451B22FC6D1D}"/>
              </a:ext>
            </a:extLst>
          </p:cNvPr>
          <p:cNvSpPr/>
          <p:nvPr/>
        </p:nvSpPr>
        <p:spPr>
          <a:xfrm>
            <a:off x="5991847" y="5821004"/>
            <a:ext cx="252000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1E9705-DADE-9242-BD8A-E3F329C0F615}"/>
              </a:ext>
            </a:extLst>
          </p:cNvPr>
          <p:cNvSpPr/>
          <p:nvPr/>
        </p:nvSpPr>
        <p:spPr>
          <a:xfrm>
            <a:off x="5685733" y="582100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41CC8F-15E7-2D45-BF7E-CF2496DFC296}"/>
              </a:ext>
            </a:extLst>
          </p:cNvPr>
          <p:cNvSpPr/>
          <p:nvPr/>
        </p:nvSpPr>
        <p:spPr>
          <a:xfrm>
            <a:off x="6297961" y="582100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CBF096-DA17-E741-AE7D-964EEEFC3443}"/>
              </a:ext>
            </a:extLst>
          </p:cNvPr>
          <p:cNvSpPr/>
          <p:nvPr/>
        </p:nvSpPr>
        <p:spPr>
          <a:xfrm>
            <a:off x="6604074" y="582100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E6C603-1D98-2848-8B33-ECA77D87EE3E}"/>
              </a:ext>
            </a:extLst>
          </p:cNvPr>
          <p:cNvSpPr/>
          <p:nvPr/>
        </p:nvSpPr>
        <p:spPr>
          <a:xfrm>
            <a:off x="5379619" y="582100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&lt;&lt;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39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16BF42-1646-C143-8735-9AC89A94181C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627022"/>
            <a:ext cx="12192001" cy="5782480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775068"/>
            <a:ext cx="6183086" cy="56344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871849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</a:t>
            </a:r>
            <a:r>
              <a:rPr kumimoji="1" lang="ko-KR" altLang="en-US" sz="14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예약현황</a:t>
            </a: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상세</a:t>
            </a:r>
            <a:endParaRPr kumimoji="1" lang="en-US" altLang="ko-KR" sz="1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41208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BF466A-296A-7546-8028-B4987A4B0F1D}"/>
              </a:ext>
            </a:extLst>
          </p:cNvPr>
          <p:cNvSpPr txBox="1"/>
          <p:nvPr/>
        </p:nvSpPr>
        <p:spPr>
          <a:xfrm>
            <a:off x="3291735" y="1357950"/>
            <a:ext cx="5475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아래 내용으로 상담 예약되었습니다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139453-F1F0-A749-898D-F43151E490A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FF0BBC9-289A-A146-9B3C-59609374C3B6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04F07C-3398-1642-A142-CBC4209560E1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4376488E-4B9B-B540-955B-5A324200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AFD2AD-6B28-E040-AFA5-5924F75BD7C7}"/>
              </a:ext>
            </a:extLst>
          </p:cNvPr>
          <p:cNvSpPr/>
          <p:nvPr/>
        </p:nvSpPr>
        <p:spPr>
          <a:xfrm>
            <a:off x="3291735" y="2332040"/>
            <a:ext cx="5675620" cy="36739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종류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전화상담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부동산 상담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종합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희망 일시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2021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년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월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일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화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오후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8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 예정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상담자 정보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김정태 대표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예약자 정보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홍길동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010-1234-5678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hlinkClick r:id="rId4"/>
              </a:rPr>
              <a:t>honggildong@gmail.com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내용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62D9A-4F13-5C4D-B9BB-2F632DC25D3F}"/>
              </a:ext>
            </a:extLst>
          </p:cNvPr>
          <p:cNvSpPr txBox="1"/>
          <p:nvPr/>
        </p:nvSpPr>
        <p:spPr>
          <a:xfrm>
            <a:off x="3361509" y="1925677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 내용 정리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940BE7F-D711-0442-B298-7B6536046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31667" y1="35000" x2="31667" y2="35000"/>
                        <a14:foregroundMark x1="36667" y1="46667" x2="36667" y2="46667"/>
                        <a14:foregroundMark x1="33333" y1="60000" x2="33333" y2="60000"/>
                        <a14:foregroundMark x1="63333" y1="50000" x2="63333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1980317"/>
            <a:ext cx="381000" cy="381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C869BD-1ACF-C649-80D0-04451EE555A8}"/>
              </a:ext>
            </a:extLst>
          </p:cNvPr>
          <p:cNvSpPr/>
          <p:nvPr/>
        </p:nvSpPr>
        <p:spPr>
          <a:xfrm>
            <a:off x="3398320" y="3799933"/>
            <a:ext cx="5449589" cy="16804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나이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40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세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결혼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자녀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명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연소득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천만원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자산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총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천만원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현금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주식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천만원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대출 없음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매입을 고려중인 지역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수원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화성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직장이 수원에 있어서 수원 또는 화성 쪽에 아파트를 알아보고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938D0B5-7578-6E40-9150-A50E1CDCDFA4}"/>
              </a:ext>
            </a:extLst>
          </p:cNvPr>
          <p:cNvCxnSpPr/>
          <p:nvPr/>
        </p:nvCxnSpPr>
        <p:spPr>
          <a:xfrm>
            <a:off x="7036267" y="627413"/>
            <a:ext cx="72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6FAA4A-26A4-384E-AB3D-C09F73FA721F}"/>
              </a:ext>
            </a:extLst>
          </p:cNvPr>
          <p:cNvGrpSpPr/>
          <p:nvPr/>
        </p:nvGrpSpPr>
        <p:grpSpPr>
          <a:xfrm>
            <a:off x="6203373" y="5773526"/>
            <a:ext cx="2644536" cy="340300"/>
            <a:chOff x="7583895" y="4034163"/>
            <a:chExt cx="3469587" cy="39329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5D35D4-825B-4140-99C1-759980EC15BE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예약신청 완료</a:t>
              </a:r>
            </a:p>
          </p:txBody>
        </p:sp>
        <p:sp>
          <p:nvSpPr>
            <p:cNvPr id="24" name="지연 23">
              <a:extLst>
                <a:ext uri="{FF2B5EF4-FFF2-40B4-BE49-F238E27FC236}">
                  <a16:creationId xmlns:a16="http://schemas.microsoft.com/office/drawing/2014/main" id="{3D5CD84D-2194-6E46-A2B8-5CF9C7D9323F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지연 30">
              <a:extLst>
                <a:ext uri="{FF2B5EF4-FFF2-40B4-BE49-F238E27FC236}">
                  <a16:creationId xmlns:a16="http://schemas.microsoft.com/office/drawing/2014/main" id="{DF5CA11C-EBE6-FD4F-8711-A93F2F1C376D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F2E3BCE-9A23-2248-BC53-8B8C7F89F125}"/>
              </a:ext>
            </a:extLst>
          </p:cNvPr>
          <p:cNvGrpSpPr/>
          <p:nvPr/>
        </p:nvGrpSpPr>
        <p:grpSpPr>
          <a:xfrm>
            <a:off x="3395661" y="5773526"/>
            <a:ext cx="2644536" cy="340300"/>
            <a:chOff x="7583895" y="4034163"/>
            <a:chExt cx="3469587" cy="39329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85E3CBD-561B-1E49-BD9C-82E4785AE0D5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뒤로</a:t>
              </a:r>
            </a:p>
          </p:txBody>
        </p:sp>
        <p:sp>
          <p:nvSpPr>
            <p:cNvPr id="34" name="지연 33">
              <a:extLst>
                <a:ext uri="{FF2B5EF4-FFF2-40B4-BE49-F238E27FC236}">
                  <a16:creationId xmlns:a16="http://schemas.microsoft.com/office/drawing/2014/main" id="{3C711C14-6EAE-7749-BECB-40CD97E608D2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지연 34">
              <a:extLst>
                <a:ext uri="{FF2B5EF4-FFF2-40B4-BE49-F238E27FC236}">
                  <a16:creationId xmlns:a16="http://schemas.microsoft.com/office/drawing/2014/main" id="{136BEBF1-E706-984E-A497-087B66E6DE7F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7DD14D-F5C1-5844-878F-6DEF4D6437EC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47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571B16-6BE7-7641-8E61-1AAE5F272231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444136"/>
            <a:ext cx="12192001" cy="5965371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A6E395-48DC-D74E-9C92-22A04AF3D8B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805134"/>
            <a:ext cx="6183086" cy="56043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905092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4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en-US" altLang="ko-KR" sz="1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74451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BFA20731-EF53-5743-8ADA-A244E91FA715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A9B3218-1B23-AC46-87E8-AC320C406CBC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7965EB8-F772-AC47-BA64-43E2BD82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ADE488-0319-714F-8409-33DAFDACF7B3}"/>
              </a:ext>
            </a:extLst>
          </p:cNvPr>
          <p:cNvSpPr/>
          <p:nvPr/>
        </p:nvSpPr>
        <p:spPr>
          <a:xfrm>
            <a:off x="7870764" y="1115938"/>
            <a:ext cx="977145" cy="210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ko-KR" altLang="en-US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내 정보수정</a:t>
            </a:r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0F19C0B5-0975-8D4C-9ACA-44D0C9ED5D7A}"/>
              </a:ext>
            </a:extLst>
          </p:cNvPr>
          <p:cNvCxnSpPr/>
          <p:nvPr/>
        </p:nvCxnSpPr>
        <p:spPr>
          <a:xfrm>
            <a:off x="3361509" y="2686505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FA02D90E-0D65-874B-9BFE-D47D63BB89F3}"/>
              </a:ext>
            </a:extLst>
          </p:cNvPr>
          <p:cNvSpPr/>
          <p:nvPr/>
        </p:nvSpPr>
        <p:spPr>
          <a:xfrm>
            <a:off x="3453737" y="1590962"/>
            <a:ext cx="787401" cy="7874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269533-3670-4A41-91F6-3B8E84FEFAEC}"/>
              </a:ext>
            </a:extLst>
          </p:cNvPr>
          <p:cNvSpPr txBox="1"/>
          <p:nvPr/>
        </p:nvSpPr>
        <p:spPr>
          <a:xfrm>
            <a:off x="4423355" y="1601824"/>
            <a:ext cx="3356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홍길동님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1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010-1234-5678</a:t>
            </a:r>
            <a:endParaRPr kumimoji="1" lang="en-US" altLang="ko-KR" sz="1400" b="1" dirty="0">
              <a:solidFill>
                <a:srgbClr val="0070C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honggildong@gmail.com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378E928-00BC-5644-941F-AD9CB92D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084" y="1691796"/>
            <a:ext cx="571234" cy="571234"/>
          </a:xfrm>
          <a:prstGeom prst="rect">
            <a:avLst/>
          </a:prstGeom>
        </p:spPr>
      </p:pic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4D4FE545-26E1-A84C-9D03-D797C0BB0FA9}"/>
              </a:ext>
            </a:extLst>
          </p:cNvPr>
          <p:cNvCxnSpPr/>
          <p:nvPr/>
        </p:nvCxnSpPr>
        <p:spPr>
          <a:xfrm>
            <a:off x="3361509" y="3149008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D88E46-4529-B240-8EFE-916B0F7D1E25}"/>
              </a:ext>
            </a:extLst>
          </p:cNvPr>
          <p:cNvSpPr txBox="1"/>
          <p:nvPr/>
        </p:nvSpPr>
        <p:spPr>
          <a:xfrm>
            <a:off x="3361509" y="2737639"/>
            <a:ext cx="548640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상담예약현황</a:t>
            </a:r>
            <a:r>
              <a:rPr kumimoji="1"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900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나의문의현황</a:t>
            </a:r>
            <a:endParaRPr kumimoji="1" lang="en-US" altLang="ko-KR" sz="900" b="1" dirty="0">
              <a:solidFill>
                <a:srgbClr val="0070C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ADC63E-0D13-F944-B2CB-20F279003FB2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BFA8A0-1311-E545-8565-E6AC4CBFE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57729"/>
              </p:ext>
            </p:extLst>
          </p:nvPr>
        </p:nvGraphicFramePr>
        <p:xfrm>
          <a:off x="3291735" y="3349228"/>
          <a:ext cx="5556176" cy="136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031">
                  <a:extLst>
                    <a:ext uri="{9D8B030D-6E8A-4147-A177-3AD203B41FA5}">
                      <a16:colId xmlns:a16="http://schemas.microsoft.com/office/drawing/2014/main" val="3637583011"/>
                    </a:ext>
                  </a:extLst>
                </a:gridCol>
                <a:gridCol w="2795751">
                  <a:extLst>
                    <a:ext uri="{9D8B030D-6E8A-4147-A177-3AD203B41FA5}">
                      <a16:colId xmlns:a16="http://schemas.microsoft.com/office/drawing/2014/main" val="421790608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1740782327"/>
                    </a:ext>
                  </a:extLst>
                </a:gridCol>
                <a:gridCol w="1175359">
                  <a:extLst>
                    <a:ext uri="{9D8B030D-6E8A-4147-A177-3AD203B41FA5}">
                      <a16:colId xmlns:a16="http://schemas.microsoft.com/office/drawing/2014/main" val="3677622694"/>
                    </a:ext>
                  </a:extLst>
                </a:gridCol>
              </a:tblGrid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내  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진행상황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01410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전화 상담이 어떻게 진행되는 지 궁금합니다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답변 대기중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2021.11.30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029014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대면 상담이 어떻게 진행되는 지 궁금합니다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답변 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2021.09.21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1345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05F42E-13CA-834F-9BF1-FDCAE710A724}"/>
              </a:ext>
            </a:extLst>
          </p:cNvPr>
          <p:cNvSpPr/>
          <p:nvPr/>
        </p:nvSpPr>
        <p:spPr>
          <a:xfrm>
            <a:off x="5991847" y="5821004"/>
            <a:ext cx="252000" cy="25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4AC7A1-6B85-2C45-B802-1CE74F574962}"/>
              </a:ext>
            </a:extLst>
          </p:cNvPr>
          <p:cNvSpPr/>
          <p:nvPr/>
        </p:nvSpPr>
        <p:spPr>
          <a:xfrm>
            <a:off x="5685733" y="582100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0D0AEC-30D6-E041-AFC4-D4E5893DFE8F}"/>
              </a:ext>
            </a:extLst>
          </p:cNvPr>
          <p:cNvSpPr/>
          <p:nvPr/>
        </p:nvSpPr>
        <p:spPr>
          <a:xfrm>
            <a:off x="6297961" y="582100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0B5068-C4EC-9B46-8242-4AA01EF44E08}"/>
              </a:ext>
            </a:extLst>
          </p:cNvPr>
          <p:cNvSpPr/>
          <p:nvPr/>
        </p:nvSpPr>
        <p:spPr>
          <a:xfrm>
            <a:off x="6604074" y="582100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&gt;&gt;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BBCD01-F31C-2B4A-8642-BF5710E33B7B}"/>
              </a:ext>
            </a:extLst>
          </p:cNvPr>
          <p:cNvSpPr/>
          <p:nvPr/>
        </p:nvSpPr>
        <p:spPr>
          <a:xfrm>
            <a:off x="5379619" y="582100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&lt;&lt;</a:t>
            </a:r>
            <a:endParaRPr kumimoji="1" lang="ko-KR" altLang="en-US" sz="8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7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444136"/>
            <a:ext cx="12192001" cy="6413864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A6E395-48DC-D74E-9C92-22A04AF3D8B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805134"/>
            <a:ext cx="6183086" cy="60528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905092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4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endParaRPr kumimoji="1" lang="en-US" altLang="ko-KR" sz="1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74451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BFA20731-EF53-5743-8ADA-A244E91FA715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A9B3218-1B23-AC46-87E8-AC320C406CBC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7965EB8-F772-AC47-BA64-43E2BD82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669CB1-D23C-AA4A-A2E3-320726F2A539}"/>
              </a:ext>
            </a:extLst>
          </p:cNvPr>
          <p:cNvSpPr/>
          <p:nvPr/>
        </p:nvSpPr>
        <p:spPr>
          <a:xfrm>
            <a:off x="3448945" y="1444877"/>
            <a:ext cx="5318151" cy="542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 anchorCtr="0"/>
          <a:lstStyle/>
          <a:p>
            <a:pPr fontAlgn="base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받고 청약에 당첨되었습니다</a:t>
            </a:r>
            <a:r>
              <a:rPr lang="en-US" altLang="ko-KR" sz="11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en-US" altLang="ko-KR" sz="105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모두의부동산에서 상담을 받고 나서야 청약에 전략이 필요하다는 것을 알게 되었습니다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반신반의 하며 상담 때 말씀해주신대로 준비하여 *** ****에 청약을 넣었는데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정말 당첨이 되어 제가 평생 벌어도 모을 수 있을까 말까 한 금액을 시세 차익으로 얻게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더 보기</a:t>
            </a:r>
            <a:endParaRPr lang="en-US" altLang="ko-KR" sz="900" u="sng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2021.05.11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의뢰인 김*태 님 작성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재개발과 </a:t>
            </a:r>
            <a:r>
              <a:rPr lang="en-US" altLang="ko-KR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GTX-C</a:t>
            </a:r>
            <a:r>
              <a:rPr lang="ko-KR" altLang="en-US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라는 두</a:t>
            </a:r>
            <a:r>
              <a:rPr lang="en-US" altLang="ko-KR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마리 토끼를 다 잡게 해주셔서 감사합니다</a:t>
            </a:r>
            <a:r>
              <a:rPr lang="en-US" altLang="ko-KR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3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모두의부동산에서 상담 받고 *** 재개발구역에 빌라를 매수했습니다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사실 *** 쪽은 전혀 관심이 없던 곳인데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상담을 진행하면서 상당히 괜찮은 곳이라는 생각이 들어 오래 걸리지 않아 매수를 결심할 수 있었습니다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매수 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개월이 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더 보기</a:t>
            </a:r>
            <a:endParaRPr lang="en-US" altLang="ko-KR" sz="800" u="sng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u="sng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2021.05.09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의뢰인 박*서 님 작성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3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상담을 통해 부동산 투자에 눈을 뜨게 되었습니다</a:t>
            </a:r>
            <a:r>
              <a:rPr lang="en-US" altLang="ko-KR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3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모두의부동산에서 상담을 받고 기존에 제가 알고있던 것들이 다 잘못되었다는 것을 깨달았습니다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재건축 아파트를 사려면 어떤 부분들을 봐야 하는지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청약을 노리기 위해서는 어떤 준비가 필요한지 알게 되었습니다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아직 많이 부족하지만 이번 상담을 계기로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..</a:t>
            </a:r>
            <a:r>
              <a:rPr lang="ko-KR" altLang="en-US" sz="9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더 보기</a:t>
            </a:r>
            <a:endParaRPr lang="en-US" altLang="ko-KR" sz="800" u="sng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800" u="sng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2021.05.06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의뢰인 이*현 님 작성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추천해주신 곳 매수했는데 </a:t>
            </a:r>
            <a:r>
              <a:rPr lang="en-US" altLang="ko-KR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lang="ko-KR" altLang="en-US" sz="105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년만에</a:t>
            </a:r>
            <a:r>
              <a:rPr lang="ko-KR" altLang="en-US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억이 올랐어요</a:t>
            </a:r>
            <a:r>
              <a:rPr lang="en-US" altLang="ko-KR" sz="105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!</a:t>
            </a:r>
          </a:p>
          <a:p>
            <a:pPr fontAlgn="base"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CE6B19B1-6968-324B-81AF-B5133D5C8A0A}"/>
              </a:ext>
            </a:extLst>
          </p:cNvPr>
          <p:cNvSpPr/>
          <p:nvPr/>
        </p:nvSpPr>
        <p:spPr>
          <a:xfrm>
            <a:off x="3493018" y="2636308"/>
            <a:ext cx="720000" cy="18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전화상담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45BBEB08-3D64-4146-85E9-5481C2FEA48E}"/>
              </a:ext>
            </a:extLst>
          </p:cNvPr>
          <p:cNvSpPr/>
          <p:nvPr/>
        </p:nvSpPr>
        <p:spPr>
          <a:xfrm>
            <a:off x="4281444" y="2636308"/>
            <a:ext cx="720000" cy="18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청약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8E4F1E-C399-7140-9EF6-61DF0D302B41}"/>
              </a:ext>
            </a:extLst>
          </p:cNvPr>
          <p:cNvSpPr txBox="1"/>
          <p:nvPr/>
        </p:nvSpPr>
        <p:spPr>
          <a:xfrm>
            <a:off x="7408649" y="1027438"/>
            <a:ext cx="164572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전체상담</a:t>
            </a:r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kumimoji="1"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전체분야</a:t>
            </a:r>
            <a:r>
              <a:rPr kumimoji="1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11065FA-08BB-014A-A172-068664ADCC83}"/>
              </a:ext>
            </a:extLst>
          </p:cNvPr>
          <p:cNvSpPr/>
          <p:nvPr/>
        </p:nvSpPr>
        <p:spPr>
          <a:xfrm>
            <a:off x="3493018" y="4268505"/>
            <a:ext cx="720000" cy="18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전화상담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1C44070A-EAAF-C040-8FE5-57BAD8D50339}"/>
              </a:ext>
            </a:extLst>
          </p:cNvPr>
          <p:cNvSpPr/>
          <p:nvPr/>
        </p:nvSpPr>
        <p:spPr>
          <a:xfrm>
            <a:off x="4281444" y="4268505"/>
            <a:ext cx="720000" cy="18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재개발</a:t>
            </a: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D757E99E-219B-9B47-836E-85A6D00166D3}"/>
              </a:ext>
            </a:extLst>
          </p:cNvPr>
          <p:cNvCxnSpPr/>
          <p:nvPr/>
        </p:nvCxnSpPr>
        <p:spPr>
          <a:xfrm>
            <a:off x="3361509" y="3011848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981B23C3-AD73-9744-821E-9B5AC0A94CA5}"/>
              </a:ext>
            </a:extLst>
          </p:cNvPr>
          <p:cNvCxnSpPr/>
          <p:nvPr/>
        </p:nvCxnSpPr>
        <p:spPr>
          <a:xfrm>
            <a:off x="3361509" y="4636432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2266F807-D10A-0A42-87EE-9BFEC9830253}"/>
              </a:ext>
            </a:extLst>
          </p:cNvPr>
          <p:cNvSpPr/>
          <p:nvPr/>
        </p:nvSpPr>
        <p:spPr>
          <a:xfrm>
            <a:off x="3493018" y="5916734"/>
            <a:ext cx="720000" cy="18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전화상담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083F5411-3D6C-694C-8AFD-F4B0C2466CB7}"/>
              </a:ext>
            </a:extLst>
          </p:cNvPr>
          <p:cNvSpPr/>
          <p:nvPr/>
        </p:nvSpPr>
        <p:spPr>
          <a:xfrm>
            <a:off x="4281444" y="5916734"/>
            <a:ext cx="720000" cy="18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부동산 상담</a:t>
            </a:r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A2735445-59DC-0F4C-9F9F-4C95487F1133}"/>
              </a:ext>
            </a:extLst>
          </p:cNvPr>
          <p:cNvCxnSpPr/>
          <p:nvPr/>
        </p:nvCxnSpPr>
        <p:spPr>
          <a:xfrm>
            <a:off x="3361509" y="6261016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2AB3C2-A661-374C-9712-B8C8067C6617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80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571B16-6BE7-7641-8E61-1AAE5F272231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444136"/>
            <a:ext cx="12192001" cy="5965371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A6E395-48DC-D74E-9C92-22A04AF3D8B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b="1" dirty="0">
              <a:solidFill>
                <a:srgbClr val="0070C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805134"/>
            <a:ext cx="6183086" cy="56043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905092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문의</a:t>
            </a:r>
            <a:r>
              <a:rPr kumimoji="1" lang="en-US" altLang="ko-KR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(1:1)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74451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BFA20731-EF53-5743-8ADA-A244E91FA715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A9B3218-1B23-AC46-87E8-AC320C406CBC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7965EB8-F772-AC47-BA64-43E2BD82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630DA-0620-2B45-BF6E-2C959777047B}"/>
              </a:ext>
            </a:extLst>
          </p:cNvPr>
          <p:cNvSpPr/>
          <p:nvPr/>
        </p:nvSpPr>
        <p:spPr>
          <a:xfrm>
            <a:off x="3398320" y="2099152"/>
            <a:ext cx="5449589" cy="3458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>
              <a:lnSpc>
                <a:spcPct val="200000"/>
              </a:lnSpc>
            </a:pP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문의하실 내용을 입력하세요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(2000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 이내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F097E26-AE9D-6249-855E-B1D7CB91C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8631"/>
              </p:ext>
            </p:extLst>
          </p:nvPr>
        </p:nvGraphicFramePr>
        <p:xfrm>
          <a:off x="3395661" y="1531950"/>
          <a:ext cx="54522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248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제목을 입력하세요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69F0BC6F-57C7-F441-A1B2-CFE3792719BD}"/>
              </a:ext>
            </a:extLst>
          </p:cNvPr>
          <p:cNvGrpSpPr/>
          <p:nvPr/>
        </p:nvGrpSpPr>
        <p:grpSpPr>
          <a:xfrm>
            <a:off x="4782441" y="5797229"/>
            <a:ext cx="2644536" cy="340300"/>
            <a:chOff x="7583895" y="4034163"/>
            <a:chExt cx="3469587" cy="39329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627B2AB-14F7-6242-92BA-F68952DF61CE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문의하기</a:t>
              </a:r>
            </a:p>
          </p:txBody>
        </p:sp>
        <p:sp>
          <p:nvSpPr>
            <p:cNvPr id="35" name="지연 34">
              <a:extLst>
                <a:ext uri="{FF2B5EF4-FFF2-40B4-BE49-F238E27FC236}">
                  <a16:creationId xmlns:a16="http://schemas.microsoft.com/office/drawing/2014/main" id="{28048EB8-924B-9D4D-9197-17B745AC79DC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지연 35">
              <a:extLst>
                <a:ext uri="{FF2B5EF4-FFF2-40B4-BE49-F238E27FC236}">
                  <a16:creationId xmlns:a16="http://schemas.microsoft.com/office/drawing/2014/main" id="{B1F8DA12-3694-D44C-9556-26E56D2E97D6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8EDEC6-634D-D547-9E45-B173BA4E7242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66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571B16-6BE7-7641-8E61-1AAE5F272231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444136"/>
            <a:ext cx="12192001" cy="5965371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A6E395-48DC-D74E-9C92-22A04AF3D8B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b="1" dirty="0">
              <a:solidFill>
                <a:srgbClr val="0070C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805134"/>
            <a:ext cx="6183086" cy="56043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905092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문의</a:t>
            </a:r>
            <a:r>
              <a:rPr kumimoji="1" lang="en-US" altLang="ko-KR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(1:1)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74451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BFA20731-EF53-5743-8ADA-A244E91FA715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A9B3218-1B23-AC46-87E8-AC320C406CBC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7965EB8-F772-AC47-BA64-43E2BD82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630DA-0620-2B45-BF6E-2C959777047B}"/>
              </a:ext>
            </a:extLst>
          </p:cNvPr>
          <p:cNvSpPr/>
          <p:nvPr/>
        </p:nvSpPr>
        <p:spPr>
          <a:xfrm>
            <a:off x="3398320" y="2099152"/>
            <a:ext cx="5449589" cy="3458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>
              <a:lnSpc>
                <a:spcPct val="200000"/>
              </a:lnSpc>
            </a:pP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문의하실 내용을 입력하세요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(2000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 이내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F097E26-AE9D-6249-855E-B1D7CB91C9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95661" y="1577670"/>
          <a:ext cx="54522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248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제목을 입력하세요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69F0BC6F-57C7-F441-A1B2-CFE3792719BD}"/>
              </a:ext>
            </a:extLst>
          </p:cNvPr>
          <p:cNvGrpSpPr/>
          <p:nvPr/>
        </p:nvGrpSpPr>
        <p:grpSpPr>
          <a:xfrm>
            <a:off x="4782441" y="5797229"/>
            <a:ext cx="2644536" cy="340300"/>
            <a:chOff x="7583895" y="4034163"/>
            <a:chExt cx="3469587" cy="39329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627B2AB-14F7-6242-92BA-F68952DF61CE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문의하기</a:t>
              </a:r>
            </a:p>
          </p:txBody>
        </p:sp>
        <p:sp>
          <p:nvSpPr>
            <p:cNvPr id="35" name="지연 34">
              <a:extLst>
                <a:ext uri="{FF2B5EF4-FFF2-40B4-BE49-F238E27FC236}">
                  <a16:creationId xmlns:a16="http://schemas.microsoft.com/office/drawing/2014/main" id="{28048EB8-924B-9D4D-9197-17B745AC79DC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지연 35">
              <a:extLst>
                <a:ext uri="{FF2B5EF4-FFF2-40B4-BE49-F238E27FC236}">
                  <a16:creationId xmlns:a16="http://schemas.microsoft.com/office/drawing/2014/main" id="{B1F8DA12-3694-D44C-9556-26E56D2E97D6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8EDEC6-634D-D547-9E45-B173BA4E7242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EB5153-6B52-174F-98BA-BC1A39889E63}"/>
              </a:ext>
            </a:extLst>
          </p:cNvPr>
          <p:cNvSpPr/>
          <p:nvPr/>
        </p:nvSpPr>
        <p:spPr>
          <a:xfrm>
            <a:off x="0" y="-12782"/>
            <a:ext cx="12192000" cy="687078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9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AD5B683-98CD-7241-B797-78A2C515EF2A}"/>
              </a:ext>
            </a:extLst>
          </p:cNvPr>
          <p:cNvSpPr/>
          <p:nvPr/>
        </p:nvSpPr>
        <p:spPr>
          <a:xfrm>
            <a:off x="4219062" y="805134"/>
            <a:ext cx="3755165" cy="48569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예약을 위해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전화번호 인증이 필요합니다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09698DA-CF13-934F-BB2D-D9BDE00F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54" y="1249479"/>
            <a:ext cx="1295400" cy="228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522A9D5-35F9-F74E-9A17-CFAB8970B5EC}"/>
              </a:ext>
            </a:extLst>
          </p:cNvPr>
          <p:cNvSpPr txBox="1"/>
          <p:nvPr/>
        </p:nvSpPr>
        <p:spPr>
          <a:xfrm>
            <a:off x="4752615" y="3157822"/>
            <a:ext cx="2506994" cy="21929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휴대폰 인증은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일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회로 제한됩니다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C76F49-3D74-1F4A-9D98-E433457EF826}"/>
              </a:ext>
            </a:extLst>
          </p:cNvPr>
          <p:cNvGrpSpPr/>
          <p:nvPr/>
        </p:nvGrpSpPr>
        <p:grpSpPr>
          <a:xfrm>
            <a:off x="6794706" y="2355958"/>
            <a:ext cx="779800" cy="218556"/>
            <a:chOff x="9647736" y="4044540"/>
            <a:chExt cx="1191440" cy="342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561F1B1-13F4-4E42-AA9C-EDFAB3D6AA05}"/>
                </a:ext>
              </a:extLst>
            </p:cNvPr>
            <p:cNvSpPr/>
            <p:nvPr/>
          </p:nvSpPr>
          <p:spPr>
            <a:xfrm>
              <a:off x="9863739" y="4044540"/>
              <a:ext cx="759437" cy="340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인증번호 발송</a:t>
              </a:r>
            </a:p>
          </p:txBody>
        </p:sp>
        <p:sp>
          <p:nvSpPr>
            <p:cNvPr id="49" name="지연 48">
              <a:extLst>
                <a:ext uri="{FF2B5EF4-FFF2-40B4-BE49-F238E27FC236}">
                  <a16:creationId xmlns:a16="http://schemas.microsoft.com/office/drawing/2014/main" id="{1F9E502E-8232-EE4B-9F3E-CF6057D31B71}"/>
                </a:ext>
              </a:extLst>
            </p:cNvPr>
            <p:cNvSpPr/>
            <p:nvPr/>
          </p:nvSpPr>
          <p:spPr>
            <a:xfrm>
              <a:off x="10623176" y="4044540"/>
              <a:ext cx="216000" cy="342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50" name="지연 49">
              <a:extLst>
                <a:ext uri="{FF2B5EF4-FFF2-40B4-BE49-F238E27FC236}">
                  <a16:creationId xmlns:a16="http://schemas.microsoft.com/office/drawing/2014/main" id="{F4BC09C6-C5E5-8443-A635-B68C7563E540}"/>
                </a:ext>
              </a:extLst>
            </p:cNvPr>
            <p:cNvSpPr/>
            <p:nvPr/>
          </p:nvSpPr>
          <p:spPr>
            <a:xfrm rot="10800000">
              <a:off x="9647736" y="4044540"/>
              <a:ext cx="216000" cy="3403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721D728-4971-A448-B10C-6DA8354E4BEC}"/>
              </a:ext>
            </a:extLst>
          </p:cNvPr>
          <p:cNvGrpSpPr/>
          <p:nvPr/>
        </p:nvGrpSpPr>
        <p:grpSpPr>
          <a:xfrm>
            <a:off x="6810855" y="2936212"/>
            <a:ext cx="763651" cy="218556"/>
            <a:chOff x="9647736" y="4044540"/>
            <a:chExt cx="1191440" cy="342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6EFD6F7-7B53-7A40-8E39-2832E9701A01}"/>
                </a:ext>
              </a:extLst>
            </p:cNvPr>
            <p:cNvSpPr/>
            <p:nvPr/>
          </p:nvSpPr>
          <p:spPr>
            <a:xfrm>
              <a:off x="9863739" y="4044540"/>
              <a:ext cx="759437" cy="340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b="1" dirty="0" err="1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인증확인</a:t>
              </a:r>
              <a:endParaRPr kumimoji="1" lang="ko-KR" altLang="en-US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54" name="지연 53">
              <a:extLst>
                <a:ext uri="{FF2B5EF4-FFF2-40B4-BE49-F238E27FC236}">
                  <a16:creationId xmlns:a16="http://schemas.microsoft.com/office/drawing/2014/main" id="{BB4A62EA-9DB2-A947-B749-5E7A5F181747}"/>
                </a:ext>
              </a:extLst>
            </p:cNvPr>
            <p:cNvSpPr/>
            <p:nvPr/>
          </p:nvSpPr>
          <p:spPr>
            <a:xfrm>
              <a:off x="10623176" y="4044540"/>
              <a:ext cx="216000" cy="342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55" name="지연 54">
              <a:extLst>
                <a:ext uri="{FF2B5EF4-FFF2-40B4-BE49-F238E27FC236}">
                  <a16:creationId xmlns:a16="http://schemas.microsoft.com/office/drawing/2014/main" id="{55B86423-1C8E-1749-A1E5-C2DDF6D14826}"/>
                </a:ext>
              </a:extLst>
            </p:cNvPr>
            <p:cNvSpPr/>
            <p:nvPr/>
          </p:nvSpPr>
          <p:spPr>
            <a:xfrm rot="10800000">
              <a:off x="9647736" y="4044540"/>
              <a:ext cx="216000" cy="3403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</p:grp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FF945B2E-958D-EB4E-8CF5-8ED50A87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66008"/>
              </p:ext>
            </p:extLst>
          </p:nvPr>
        </p:nvGraphicFramePr>
        <p:xfrm>
          <a:off x="4758440" y="2200236"/>
          <a:ext cx="1926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36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010-7676-8260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B63B5561-25D9-5E46-B9EB-86BC933B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36996"/>
              </p:ext>
            </p:extLst>
          </p:nvPr>
        </p:nvGraphicFramePr>
        <p:xfrm>
          <a:off x="4758439" y="2788984"/>
          <a:ext cx="19262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37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123456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A701C2-1D11-E444-B0EA-3801A5BA9DE2}"/>
              </a:ext>
            </a:extLst>
          </p:cNvPr>
          <p:cNvGrpSpPr/>
          <p:nvPr/>
        </p:nvGrpSpPr>
        <p:grpSpPr>
          <a:xfrm>
            <a:off x="4751301" y="5000163"/>
            <a:ext cx="2716299" cy="340300"/>
            <a:chOff x="7583895" y="4034163"/>
            <a:chExt cx="3469574" cy="39329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3A74303-BE00-5845-ABCA-ABA9B96622BC}"/>
                </a:ext>
              </a:extLst>
            </p:cNvPr>
            <p:cNvSpPr/>
            <p:nvPr/>
          </p:nvSpPr>
          <p:spPr>
            <a:xfrm>
              <a:off x="7870754" y="4034163"/>
              <a:ext cx="2895846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확인</a:t>
              </a:r>
            </a:p>
          </p:txBody>
        </p:sp>
        <p:sp>
          <p:nvSpPr>
            <p:cNvPr id="60" name="지연 59">
              <a:extLst>
                <a:ext uri="{FF2B5EF4-FFF2-40B4-BE49-F238E27FC236}">
                  <a16:creationId xmlns:a16="http://schemas.microsoft.com/office/drawing/2014/main" id="{E2889559-7924-F84F-8478-1455CD124490}"/>
                </a:ext>
              </a:extLst>
            </p:cNvPr>
            <p:cNvSpPr/>
            <p:nvPr/>
          </p:nvSpPr>
          <p:spPr>
            <a:xfrm>
              <a:off x="10766599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지연 60">
              <a:extLst>
                <a:ext uri="{FF2B5EF4-FFF2-40B4-BE49-F238E27FC236}">
                  <a16:creationId xmlns:a16="http://schemas.microsoft.com/office/drawing/2014/main" id="{56EDD7A5-FFF6-8645-84E4-F1E9B3C6030D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10DA176-6B64-EB46-89E3-4A43543F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44719"/>
              </p:ext>
            </p:extLst>
          </p:nvPr>
        </p:nvGraphicFramePr>
        <p:xfrm>
          <a:off x="4758440" y="3482920"/>
          <a:ext cx="1926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36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홍길동</a:t>
                      </a: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8115AAE-0623-7347-B103-06A37E9D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85786"/>
              </p:ext>
            </p:extLst>
          </p:nvPr>
        </p:nvGraphicFramePr>
        <p:xfrm>
          <a:off x="4758439" y="4069186"/>
          <a:ext cx="19479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915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ggmanyar@naver.com</a:t>
                      </a:r>
                      <a:endParaRPr lang="ko-KR" altLang="en-US" sz="800" b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63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571B16-6BE7-7641-8E61-1AAE5F272231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444136"/>
            <a:ext cx="12192001" cy="5965371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A6E395-48DC-D74E-9C92-22A04AF3D8B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805134"/>
            <a:ext cx="6183086" cy="56043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394528-2C69-9C4B-B986-812EA3E23BDE}"/>
              </a:ext>
            </a:extLst>
          </p:cNvPr>
          <p:cNvSpPr txBox="1"/>
          <p:nvPr/>
        </p:nvSpPr>
        <p:spPr>
          <a:xfrm>
            <a:off x="4700879" y="3858433"/>
            <a:ext cx="34771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부동산 투자의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최적기를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이미 놓쳤다고 생각하는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그래서 좌절하고 있는 수많은 무주택자 및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주택자를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가난에서 구하기 위하여 존재합니다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250000"/>
              </a:lnSpc>
            </a:pPr>
            <a:endParaRPr kumimoji="1" lang="en-US" altLang="ko-KR" sz="7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50000"/>
              </a:lnSpc>
            </a:pPr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 대표   </a:t>
            </a:r>
            <a:r>
              <a:rPr kumimoji="1" lang="ko-KR" altLang="en-US" sz="1200" b="1" spc="3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김정태</a:t>
            </a:r>
            <a:endParaRPr kumimoji="1" lang="ko-KR" altLang="en-US" sz="1100" b="1" spc="3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AAF8674-8253-B64A-942C-1BE0A4FEE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27" b="89981" l="5729" r="92083">
                        <a14:backgroundMark x1="52604" y1="59345" x2="52604" y2="59345"/>
                        <a14:backgroundMark x1="59583" y1="57033" x2="59583" y2="57033"/>
                        <a14:backgroundMark x1="52396" y1="56840" x2="53021" y2="56069"/>
                        <a14:backgroundMark x1="60729" y1="55491" x2="60938" y2="54528"/>
                        <a14:backgroundMark x1="53646" y1="61850" x2="53646" y2="61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906" y="5377341"/>
            <a:ext cx="1821129" cy="982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905092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모두의부동산은</a:t>
            </a:r>
            <a:endParaRPr kumimoji="1" lang="en-US" altLang="ko-KR" sz="1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74451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BFA20731-EF53-5743-8ADA-A244E91FA715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BE6F24F-6EE3-FC4B-90B9-248EDB08509E}"/>
              </a:ext>
            </a:extLst>
          </p:cNvPr>
          <p:cNvCxnSpPr/>
          <p:nvPr/>
        </p:nvCxnSpPr>
        <p:spPr>
          <a:xfrm>
            <a:off x="6311337" y="627413"/>
            <a:ext cx="6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A9B3218-1B23-AC46-87E8-AC320C406CBC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BD9744-7004-3147-AD2B-1AD0609E29FE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로그인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965EB8-F772-AC47-BA64-43E2BD82E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37AE687-913C-774A-94F7-ADF708183C05}"/>
              </a:ext>
            </a:extLst>
          </p:cNvPr>
          <p:cNvSpPr/>
          <p:nvPr/>
        </p:nvSpPr>
        <p:spPr>
          <a:xfrm>
            <a:off x="4727836" y="1591780"/>
            <a:ext cx="2603157" cy="26031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rgbClr val="0070C0"/>
                </a:solidFill>
              </a:rPr>
              <a:t>PROFILE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z="1500" b="1" dirty="0">
                <a:solidFill>
                  <a:srgbClr val="0070C0"/>
                </a:solidFill>
              </a:rPr>
              <a:t>IMAGE</a:t>
            </a:r>
            <a:endParaRPr kumimoji="1" lang="ko-KR" altLang="en-US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8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627022"/>
            <a:ext cx="12192001" cy="6230978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775067"/>
            <a:ext cx="6183086" cy="60829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871849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상담은 이렇게 진행됩니다</a:t>
            </a:r>
            <a:endParaRPr kumimoji="1" lang="en-US" altLang="ko-KR" sz="1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41208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BF466A-296A-7546-8028-B4987A4B0F1D}"/>
              </a:ext>
            </a:extLst>
          </p:cNvPr>
          <p:cNvSpPr txBox="1"/>
          <p:nvPr/>
        </p:nvSpPr>
        <p:spPr>
          <a:xfrm>
            <a:off x="3291735" y="1357950"/>
            <a:ext cx="5475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아래 내용을 확인하고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종류와 일정을 선택하여 상담 예약을 진행해주세요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E2A3019-6046-8342-88AF-48A87CB6E25B}"/>
              </a:ext>
            </a:extLst>
          </p:cNvPr>
          <p:cNvSpPr/>
          <p:nvPr/>
        </p:nvSpPr>
        <p:spPr>
          <a:xfrm>
            <a:off x="3505805" y="2580497"/>
            <a:ext cx="168228" cy="1682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301FC9-DBCD-084D-BE9A-2AA63DBE258A}"/>
              </a:ext>
            </a:extLst>
          </p:cNvPr>
          <p:cNvSpPr/>
          <p:nvPr/>
        </p:nvSpPr>
        <p:spPr>
          <a:xfrm>
            <a:off x="3549350" y="2622597"/>
            <a:ext cx="90000" cy="9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F09E5F-D2B0-2B4C-BD83-62350FB18044}"/>
              </a:ext>
            </a:extLst>
          </p:cNvPr>
          <p:cNvSpPr/>
          <p:nvPr/>
        </p:nvSpPr>
        <p:spPr>
          <a:xfrm>
            <a:off x="3505805" y="4544804"/>
            <a:ext cx="168228" cy="1682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2F82CC-30E6-9A48-8722-E848E4CAD4C3}"/>
              </a:ext>
            </a:extLst>
          </p:cNvPr>
          <p:cNvSpPr txBox="1"/>
          <p:nvPr/>
        </p:nvSpPr>
        <p:spPr>
          <a:xfrm>
            <a:off x="3361509" y="1925677"/>
            <a:ext cx="5486400" cy="285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유형 선택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3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3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전화 상담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300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* 상담 시간                       </a:t>
            </a:r>
            <a:r>
              <a:rPr lang="en-US" altLang="ko-KR" sz="9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</a:t>
            </a:r>
            <a:endParaRPr lang="en-US" altLang="ko-KR" sz="9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*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금액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</a:t>
            </a:r>
            <a:r>
              <a:rPr lang="en-US" altLang="ko-KR" sz="9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70</a:t>
            </a:r>
            <a:r>
              <a: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만원</a:t>
            </a:r>
            <a:endParaRPr lang="en-US" altLang="ko-KR" sz="9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예약한 시간에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상담사가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직접 의뢰인에게 전화해 상담을 진행합니다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예약 시 작성한 상담 글을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상담사가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사전 검토합니다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상담이 끝나면 상담의 핵심내용을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상담사가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요약하여 제공합니다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결과는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필수항목이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아닙니다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.)</a:t>
            </a:r>
          </a:p>
          <a:p>
            <a:pPr fontAlgn="base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상담 후 추가적인 요청에 의한 서비스는 추가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상담료가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발생할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방문 상담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E23D9C-0C9E-0243-B1C6-6ACFB6C9D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31667" y1="35000" x2="31667" y2="35000"/>
                        <a14:foregroundMark x1="36667" y1="46667" x2="36667" y2="46667"/>
                        <a14:foregroundMark x1="33333" y1="60000" x2="33333" y2="60000"/>
                        <a14:foregroundMark x1="63333" y1="50000" x2="63333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1980317"/>
            <a:ext cx="381000" cy="381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54E28C-E907-9F43-94F6-25F7D8F59CE9}"/>
              </a:ext>
            </a:extLst>
          </p:cNvPr>
          <p:cNvSpPr/>
          <p:nvPr/>
        </p:nvSpPr>
        <p:spPr>
          <a:xfrm>
            <a:off x="4773337" y="2558928"/>
            <a:ext cx="1224792" cy="2281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부동산 상담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종합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F50F64EE-0A62-2F4F-89F7-2139C83B3811}"/>
              </a:ext>
            </a:extLst>
          </p:cNvPr>
          <p:cNvSpPr/>
          <p:nvPr/>
        </p:nvSpPr>
        <p:spPr>
          <a:xfrm rot="10800000">
            <a:off x="5821960" y="2630986"/>
            <a:ext cx="117446" cy="10124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EA5582-7F6C-2A4F-AB50-C049CCCC9D87}"/>
              </a:ext>
            </a:extLst>
          </p:cNvPr>
          <p:cNvSpPr/>
          <p:nvPr/>
        </p:nvSpPr>
        <p:spPr>
          <a:xfrm>
            <a:off x="4773337" y="4510300"/>
            <a:ext cx="1224792" cy="22814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선택</a:t>
            </a:r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E189C9FB-883B-5A46-BEB4-93175FA7AFC7}"/>
              </a:ext>
            </a:extLst>
          </p:cNvPr>
          <p:cNvSpPr/>
          <p:nvPr/>
        </p:nvSpPr>
        <p:spPr>
          <a:xfrm rot="10800000">
            <a:off x="5821960" y="4582358"/>
            <a:ext cx="117446" cy="10124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3E95D3E-B87B-DF47-90C3-DD2CF415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04729"/>
              </p:ext>
            </p:extLst>
          </p:nvPr>
        </p:nvGraphicFramePr>
        <p:xfrm>
          <a:off x="9623767" y="2064868"/>
          <a:ext cx="1224792" cy="1530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92">
                  <a:extLst>
                    <a:ext uri="{9D8B030D-6E8A-4147-A177-3AD203B41FA5}">
                      <a16:colId xmlns:a16="http://schemas.microsoft.com/office/drawing/2014/main" val="3545027816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944228"/>
                  </a:ext>
                </a:extLst>
              </a:tr>
              <a:tr h="306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부동산 상담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종합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225247"/>
                  </a:ext>
                </a:extLst>
              </a:tr>
              <a:tr h="306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아파트 청약 전략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25971"/>
                  </a:ext>
                </a:extLst>
              </a:tr>
              <a:tr h="306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재개발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재건축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026031"/>
                  </a:ext>
                </a:extLst>
              </a:tr>
              <a:tr h="306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건물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상가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15697"/>
                  </a:ext>
                </a:extLst>
              </a:tr>
            </a:tbl>
          </a:graphicData>
        </a:graphic>
      </p:graphicFrame>
      <p:sp>
        <p:nvSpPr>
          <p:cNvPr id="32" name="삼각형 31">
            <a:extLst>
              <a:ext uri="{FF2B5EF4-FFF2-40B4-BE49-F238E27FC236}">
                <a16:creationId xmlns:a16="http://schemas.microsoft.com/office/drawing/2014/main" id="{AADE44B1-B97E-CD48-B9A8-A2B31999662C}"/>
              </a:ext>
            </a:extLst>
          </p:cNvPr>
          <p:cNvSpPr/>
          <p:nvPr/>
        </p:nvSpPr>
        <p:spPr>
          <a:xfrm rot="10800000">
            <a:off x="10631047" y="2170817"/>
            <a:ext cx="117446" cy="10124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12F897A-010C-DC4B-B1DC-F3B0A1EF0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3333" y1="46667" x2="33333" y2="46667"/>
                        <a14:foregroundMark x1="51667" y1="46667" x2="51667" y2="46667"/>
                        <a14:foregroundMark x1="65000" y1="46667" x2="65000" y2="4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5341886"/>
            <a:ext cx="381000" cy="381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0D0DF3E-CBB2-674A-9AFB-665202659FD4}"/>
              </a:ext>
            </a:extLst>
          </p:cNvPr>
          <p:cNvSpPr txBox="1"/>
          <p:nvPr/>
        </p:nvSpPr>
        <p:spPr>
          <a:xfrm>
            <a:off x="3361509" y="5280719"/>
            <a:ext cx="5486400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날짜 선택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3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3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3C0A63-9F23-A74B-88B4-DEBE82983F90}"/>
              </a:ext>
            </a:extLst>
          </p:cNvPr>
          <p:cNvSpPr txBox="1"/>
          <p:nvPr/>
        </p:nvSpPr>
        <p:spPr>
          <a:xfrm>
            <a:off x="3480366" y="5730438"/>
            <a:ext cx="5475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sz="1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</a:t>
            </a:r>
            <a:r>
              <a:rPr kumimoji="1" lang="ko-KR" altLang="en-US" sz="1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kumimoji="1" lang="en-US" altLang="ko-KR" sz="1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  <a:p>
            <a:pPr>
              <a:lnSpc>
                <a:spcPct val="2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토요일          일요일           월요일          </a:t>
            </a:r>
            <a:r>
              <a:rPr kumimoji="1" lang="ko-KR" altLang="en-US" sz="8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화요일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수요일          목요일            금요일           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토요일</a:t>
            </a:r>
            <a:endParaRPr kumimoji="1" lang="en-US" altLang="ko-KR" sz="8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9DFF653-3E8E-4C4C-B408-74CDD538ADDA}"/>
              </a:ext>
            </a:extLst>
          </p:cNvPr>
          <p:cNvSpPr/>
          <p:nvPr/>
        </p:nvSpPr>
        <p:spPr>
          <a:xfrm>
            <a:off x="3737481" y="5865104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8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0510BE9-2037-F44D-9781-70316FE22C34}"/>
              </a:ext>
            </a:extLst>
          </p:cNvPr>
          <p:cNvSpPr/>
          <p:nvPr/>
        </p:nvSpPr>
        <p:spPr>
          <a:xfrm>
            <a:off x="4241511" y="5865104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9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1A457CF-F9E5-AE44-91D8-5FD3BD5A9EC0}"/>
              </a:ext>
            </a:extLst>
          </p:cNvPr>
          <p:cNvSpPr/>
          <p:nvPr/>
        </p:nvSpPr>
        <p:spPr>
          <a:xfrm>
            <a:off x="4745541" y="5865104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10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F03C2CB-6565-9444-B7F3-2B27403BA06D}"/>
              </a:ext>
            </a:extLst>
          </p:cNvPr>
          <p:cNvSpPr/>
          <p:nvPr/>
        </p:nvSpPr>
        <p:spPr>
          <a:xfrm>
            <a:off x="5249571" y="5865103"/>
            <a:ext cx="360000" cy="36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11</a:t>
            </a:r>
            <a:endParaRPr kumimoji="1" lang="ko-KR" altLang="en-US" sz="105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B7432A9-BF89-6444-B424-12757019DAF0}"/>
              </a:ext>
            </a:extLst>
          </p:cNvPr>
          <p:cNvSpPr/>
          <p:nvPr/>
        </p:nvSpPr>
        <p:spPr>
          <a:xfrm>
            <a:off x="5753601" y="586510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12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395F01C-4076-7A47-85A9-63D53D612E5A}"/>
              </a:ext>
            </a:extLst>
          </p:cNvPr>
          <p:cNvSpPr/>
          <p:nvPr/>
        </p:nvSpPr>
        <p:spPr>
          <a:xfrm>
            <a:off x="6257631" y="586510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13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AADDE53-FFA0-A149-92B6-1702C200C935}"/>
              </a:ext>
            </a:extLst>
          </p:cNvPr>
          <p:cNvSpPr/>
          <p:nvPr/>
        </p:nvSpPr>
        <p:spPr>
          <a:xfrm>
            <a:off x="6761661" y="586510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14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75F2646-19CB-C646-992D-D373318BA50D}"/>
              </a:ext>
            </a:extLst>
          </p:cNvPr>
          <p:cNvSpPr/>
          <p:nvPr/>
        </p:nvSpPr>
        <p:spPr>
          <a:xfrm>
            <a:off x="7265691" y="586510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15</a:t>
            </a:r>
            <a:endParaRPr kumimoji="1" lang="ko-KR" altLang="en-US" sz="1050" b="1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E4DF21-5F2C-724A-A515-FCB992EC2055}"/>
              </a:ext>
            </a:extLst>
          </p:cNvPr>
          <p:cNvSpPr/>
          <p:nvPr/>
        </p:nvSpPr>
        <p:spPr>
          <a:xfrm>
            <a:off x="4773337" y="5435175"/>
            <a:ext cx="438855" cy="185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월</a:t>
            </a: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9A04328-FBFC-C842-9AA2-FFE51F63ACC2}"/>
              </a:ext>
            </a:extLst>
          </p:cNvPr>
          <p:cNvCxnSpPr/>
          <p:nvPr/>
        </p:nvCxnSpPr>
        <p:spPr>
          <a:xfrm>
            <a:off x="3361509" y="5017593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BC1D3CFB-B107-AA4E-9F42-10CF0CF754DB}"/>
              </a:ext>
            </a:extLst>
          </p:cNvPr>
          <p:cNvCxnSpPr/>
          <p:nvPr/>
        </p:nvCxnSpPr>
        <p:spPr>
          <a:xfrm>
            <a:off x="3358850" y="6822626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139453-F1F0-A749-898D-F43151E490A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FF0BBC9-289A-A146-9B3C-59609374C3B6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BF7DE9C5-36AF-854C-9003-07CA295EB6D8}"/>
              </a:ext>
            </a:extLst>
          </p:cNvPr>
          <p:cNvCxnSpPr/>
          <p:nvPr/>
        </p:nvCxnSpPr>
        <p:spPr>
          <a:xfrm>
            <a:off x="7036267" y="627413"/>
            <a:ext cx="72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04F07C-3398-1642-A142-CBC4209560E1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4376488E-4B9B-B540-955B-5A3242003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FD7C3439-32B7-0940-85D7-14B44166A378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로그인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96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1D577B-976D-164E-BED4-570BB452AC1A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-3438"/>
            <a:ext cx="6183086" cy="64129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0DF3E-CBB2-674A-9AFB-665202659FD4}"/>
              </a:ext>
            </a:extLst>
          </p:cNvPr>
          <p:cNvSpPr txBox="1"/>
          <p:nvPr/>
        </p:nvSpPr>
        <p:spPr>
          <a:xfrm>
            <a:off x="3361509" y="100908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시간 선택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5C01A35-B8AE-CD41-9BF0-ACA612857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333" y1="41667" x2="48333" y2="4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173530"/>
            <a:ext cx="381000" cy="381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4DC9D-C161-7F45-B061-09BC0491DDAD}"/>
              </a:ext>
            </a:extLst>
          </p:cNvPr>
          <p:cNvSpPr/>
          <p:nvPr/>
        </p:nvSpPr>
        <p:spPr>
          <a:xfrm>
            <a:off x="364306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11:00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3641E2-BC90-6C4D-8812-27EE6E6AEAB3}"/>
              </a:ext>
            </a:extLst>
          </p:cNvPr>
          <p:cNvSpPr/>
          <p:nvPr/>
        </p:nvSpPr>
        <p:spPr>
          <a:xfrm>
            <a:off x="4284912" y="718899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12:00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468DC7-C146-7F41-B508-F68E2C7971CD}"/>
              </a:ext>
            </a:extLst>
          </p:cNvPr>
          <p:cNvSpPr/>
          <p:nvPr/>
        </p:nvSpPr>
        <p:spPr>
          <a:xfrm>
            <a:off x="492676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13:00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EF8081-8120-6B4B-A5AE-22E2BEAE0FEE}"/>
              </a:ext>
            </a:extLst>
          </p:cNvPr>
          <p:cNvSpPr/>
          <p:nvPr/>
        </p:nvSpPr>
        <p:spPr>
          <a:xfrm>
            <a:off x="556861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14:00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A41574-745A-774D-B84C-514E22EE2B33}"/>
              </a:ext>
            </a:extLst>
          </p:cNvPr>
          <p:cNvSpPr/>
          <p:nvPr/>
        </p:nvSpPr>
        <p:spPr>
          <a:xfrm>
            <a:off x="621046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15:00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09D151-3A8F-C946-AD75-86C5BA792F40}"/>
              </a:ext>
            </a:extLst>
          </p:cNvPr>
          <p:cNvSpPr/>
          <p:nvPr/>
        </p:nvSpPr>
        <p:spPr>
          <a:xfrm>
            <a:off x="685231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16:00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9B2B4-1AA1-354A-8F1B-8E9D062D32B5}"/>
              </a:ext>
            </a:extLst>
          </p:cNvPr>
          <p:cNvSpPr/>
          <p:nvPr/>
        </p:nvSpPr>
        <p:spPr>
          <a:xfrm>
            <a:off x="7494162" y="718899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17:00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199A58F-8601-654C-ADA2-DB9E46C2A0A5}"/>
              </a:ext>
            </a:extLst>
          </p:cNvPr>
          <p:cNvSpPr/>
          <p:nvPr/>
        </p:nvSpPr>
        <p:spPr>
          <a:xfrm>
            <a:off x="3643062" y="1361952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18:00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3BCDC2-9ADD-CC4C-8857-2B85179FCB31}"/>
              </a:ext>
            </a:extLst>
          </p:cNvPr>
          <p:cNvSpPr/>
          <p:nvPr/>
        </p:nvSpPr>
        <p:spPr>
          <a:xfrm>
            <a:off x="428491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19:00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44CE8A-3BD5-5E41-936F-6E1EC2EDEDFF}"/>
              </a:ext>
            </a:extLst>
          </p:cNvPr>
          <p:cNvSpPr/>
          <p:nvPr/>
        </p:nvSpPr>
        <p:spPr>
          <a:xfrm>
            <a:off x="4926762" y="1361952"/>
            <a:ext cx="576000" cy="57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20:00</a:t>
            </a:r>
            <a:endParaRPr kumimoji="1" lang="ko-KR" altLang="en-US" sz="9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1AE7BE-89A7-984B-A8FF-DDA2043F3BE1}"/>
              </a:ext>
            </a:extLst>
          </p:cNvPr>
          <p:cNvSpPr/>
          <p:nvPr/>
        </p:nvSpPr>
        <p:spPr>
          <a:xfrm>
            <a:off x="556861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21:00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C7784C-9D70-654C-BE68-CB0E1F90D2D5}"/>
              </a:ext>
            </a:extLst>
          </p:cNvPr>
          <p:cNvSpPr/>
          <p:nvPr/>
        </p:nvSpPr>
        <p:spPr>
          <a:xfrm>
            <a:off x="6210462" y="1361952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22:00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A5B493-85EA-D14F-925B-4C24A93C0D66}"/>
              </a:ext>
            </a:extLst>
          </p:cNvPr>
          <p:cNvSpPr/>
          <p:nvPr/>
        </p:nvSpPr>
        <p:spPr>
          <a:xfrm>
            <a:off x="685231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23:00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61655C-CB18-AD4B-9933-C61D67D47E7B}"/>
              </a:ext>
            </a:extLst>
          </p:cNvPr>
          <p:cNvSpPr/>
          <p:nvPr/>
        </p:nvSpPr>
        <p:spPr>
          <a:xfrm>
            <a:off x="749416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24:00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2076C24-0EF1-9146-8482-2EED3057EBD0}"/>
              </a:ext>
            </a:extLst>
          </p:cNvPr>
          <p:cNvCxnSpPr/>
          <p:nvPr/>
        </p:nvCxnSpPr>
        <p:spPr>
          <a:xfrm>
            <a:off x="3361509" y="2345231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757E52-77A3-224E-8513-7061498B29C8}"/>
              </a:ext>
            </a:extLst>
          </p:cNvPr>
          <p:cNvSpPr txBox="1"/>
          <p:nvPr/>
        </p:nvSpPr>
        <p:spPr>
          <a:xfrm>
            <a:off x="3320975" y="3099615"/>
            <a:ext cx="54753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상담인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김정태 대표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사무소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주소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경기도 성남시 분당구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판교역로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145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알파리움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10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층 모두의부동산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0C1370D-B53D-7C40-9842-4D9165A65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667" y1="30000" x2="56667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2639949"/>
            <a:ext cx="381000" cy="381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765DCC-56C2-E843-9041-72F753C2CFD6}"/>
              </a:ext>
            </a:extLst>
          </p:cNvPr>
          <p:cNvSpPr txBox="1"/>
          <p:nvPr/>
        </p:nvSpPr>
        <p:spPr>
          <a:xfrm>
            <a:off x="3361509" y="2609760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상담자 정보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E3E0B6E-2EB4-8442-8A1F-F8466E7A0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4274629"/>
            <a:ext cx="381000" cy="381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1C1C22-98E9-8242-8097-B66D0CC9F242}"/>
              </a:ext>
            </a:extLst>
          </p:cNvPr>
          <p:cNvSpPr txBox="1"/>
          <p:nvPr/>
        </p:nvSpPr>
        <p:spPr>
          <a:xfrm>
            <a:off x="3352797" y="4215922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예약취소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및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환불규정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32D52-A787-DA47-A99C-CCDBCF978C5C}"/>
              </a:ext>
            </a:extLst>
          </p:cNvPr>
          <p:cNvSpPr txBox="1"/>
          <p:nvPr/>
        </p:nvSpPr>
        <p:spPr>
          <a:xfrm>
            <a:off x="3320975" y="4761437"/>
            <a:ext cx="54753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예약취소는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전화상담 </a:t>
            </a:r>
            <a:r>
              <a:rPr kumimoji="1" lang="en-US" altLang="ko-KR" sz="800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 전까지 </a:t>
            </a:r>
            <a:r>
              <a:rPr kumimoji="1" lang="ko-KR" altLang="en-US" sz="800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마이페이지에서</a:t>
            </a:r>
            <a:r>
              <a:rPr kumimoji="1" lang="ko-KR" altLang="en-US" sz="800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취소 가능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하며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이후에는 취소 및 환불이 불가능합니다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예약날짜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및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시간변경은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전화상담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 전까지만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마이페이지에서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변경 가능합니다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상담사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사정으로 상담을 하지 못한 경우에는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100%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환불해드립니다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184378F-47ED-6542-9D17-E336C8EF1D34}"/>
              </a:ext>
            </a:extLst>
          </p:cNvPr>
          <p:cNvCxnSpPr/>
          <p:nvPr/>
        </p:nvCxnSpPr>
        <p:spPr>
          <a:xfrm>
            <a:off x="3361509" y="4079943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A3CE0D-B0AA-E343-A3A1-A28B8697948D}"/>
              </a:ext>
            </a:extLst>
          </p:cNvPr>
          <p:cNvGrpSpPr/>
          <p:nvPr/>
        </p:nvGrpSpPr>
        <p:grpSpPr>
          <a:xfrm>
            <a:off x="4655126" y="5767497"/>
            <a:ext cx="2773185" cy="340300"/>
            <a:chOff x="7583895" y="4034163"/>
            <a:chExt cx="3469587" cy="39329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6395BF-5EB5-C946-BAF2-60AE5A836043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상담 예약하기</a:t>
              </a:r>
            </a:p>
          </p:txBody>
        </p:sp>
        <p:sp>
          <p:nvSpPr>
            <p:cNvPr id="36" name="지연 35">
              <a:extLst>
                <a:ext uri="{FF2B5EF4-FFF2-40B4-BE49-F238E27FC236}">
                  <a16:creationId xmlns:a16="http://schemas.microsoft.com/office/drawing/2014/main" id="{5B3A728F-D29B-FB4B-A966-7B2517D85C7A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지연 36">
              <a:extLst>
                <a:ext uri="{FF2B5EF4-FFF2-40B4-BE49-F238E27FC236}">
                  <a16:creationId xmlns:a16="http://schemas.microsoft.com/office/drawing/2014/main" id="{FBEF7955-46BD-754D-BA2D-21477F014DFD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69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1D577B-976D-164E-BED4-570BB452AC1A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-3438"/>
            <a:ext cx="6183086" cy="64129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0DF3E-CBB2-674A-9AFB-665202659FD4}"/>
              </a:ext>
            </a:extLst>
          </p:cNvPr>
          <p:cNvSpPr txBox="1"/>
          <p:nvPr/>
        </p:nvSpPr>
        <p:spPr>
          <a:xfrm>
            <a:off x="3361509" y="100908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시간 선택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5C01A35-B8AE-CD41-9BF0-ACA612857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333" y1="41667" x2="48333" y2="4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173530"/>
            <a:ext cx="381000" cy="381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4DC9D-C161-7F45-B061-09BC0491DDAD}"/>
              </a:ext>
            </a:extLst>
          </p:cNvPr>
          <p:cNvSpPr/>
          <p:nvPr/>
        </p:nvSpPr>
        <p:spPr>
          <a:xfrm>
            <a:off x="364306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11:00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3641E2-BC90-6C4D-8812-27EE6E6AEAB3}"/>
              </a:ext>
            </a:extLst>
          </p:cNvPr>
          <p:cNvSpPr/>
          <p:nvPr/>
        </p:nvSpPr>
        <p:spPr>
          <a:xfrm>
            <a:off x="4284912" y="718899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12:00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468DC7-C146-7F41-B508-F68E2C7971CD}"/>
              </a:ext>
            </a:extLst>
          </p:cNvPr>
          <p:cNvSpPr/>
          <p:nvPr/>
        </p:nvSpPr>
        <p:spPr>
          <a:xfrm>
            <a:off x="492676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13:00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EF8081-8120-6B4B-A5AE-22E2BEAE0FEE}"/>
              </a:ext>
            </a:extLst>
          </p:cNvPr>
          <p:cNvSpPr/>
          <p:nvPr/>
        </p:nvSpPr>
        <p:spPr>
          <a:xfrm>
            <a:off x="556861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14:00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A41574-745A-774D-B84C-514E22EE2B33}"/>
              </a:ext>
            </a:extLst>
          </p:cNvPr>
          <p:cNvSpPr/>
          <p:nvPr/>
        </p:nvSpPr>
        <p:spPr>
          <a:xfrm>
            <a:off x="621046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15:00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09D151-3A8F-C946-AD75-86C5BA792F40}"/>
              </a:ext>
            </a:extLst>
          </p:cNvPr>
          <p:cNvSpPr/>
          <p:nvPr/>
        </p:nvSpPr>
        <p:spPr>
          <a:xfrm>
            <a:off x="685231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16:00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9B2B4-1AA1-354A-8F1B-8E9D062D32B5}"/>
              </a:ext>
            </a:extLst>
          </p:cNvPr>
          <p:cNvSpPr/>
          <p:nvPr/>
        </p:nvSpPr>
        <p:spPr>
          <a:xfrm>
            <a:off x="7494162" y="718899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17:00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199A58F-8601-654C-ADA2-DB9E46C2A0A5}"/>
              </a:ext>
            </a:extLst>
          </p:cNvPr>
          <p:cNvSpPr/>
          <p:nvPr/>
        </p:nvSpPr>
        <p:spPr>
          <a:xfrm>
            <a:off x="3643062" y="1361952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18:00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3BCDC2-9ADD-CC4C-8857-2B85179FCB31}"/>
              </a:ext>
            </a:extLst>
          </p:cNvPr>
          <p:cNvSpPr/>
          <p:nvPr/>
        </p:nvSpPr>
        <p:spPr>
          <a:xfrm>
            <a:off x="428491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19:00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44CE8A-3BD5-5E41-936F-6E1EC2EDEDFF}"/>
              </a:ext>
            </a:extLst>
          </p:cNvPr>
          <p:cNvSpPr/>
          <p:nvPr/>
        </p:nvSpPr>
        <p:spPr>
          <a:xfrm>
            <a:off x="4926762" y="1361952"/>
            <a:ext cx="576000" cy="57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20:00</a:t>
            </a:r>
            <a:endParaRPr kumimoji="1" lang="ko-KR" altLang="en-US" sz="9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1AE7BE-89A7-984B-A8FF-DDA2043F3BE1}"/>
              </a:ext>
            </a:extLst>
          </p:cNvPr>
          <p:cNvSpPr/>
          <p:nvPr/>
        </p:nvSpPr>
        <p:spPr>
          <a:xfrm>
            <a:off x="556861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21:00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C7784C-9D70-654C-BE68-CB0E1F90D2D5}"/>
              </a:ext>
            </a:extLst>
          </p:cNvPr>
          <p:cNvSpPr/>
          <p:nvPr/>
        </p:nvSpPr>
        <p:spPr>
          <a:xfrm>
            <a:off x="6210462" y="1361952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22:00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A5B493-85EA-D14F-925B-4C24A93C0D66}"/>
              </a:ext>
            </a:extLst>
          </p:cNvPr>
          <p:cNvSpPr/>
          <p:nvPr/>
        </p:nvSpPr>
        <p:spPr>
          <a:xfrm>
            <a:off x="685231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23:00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61655C-CB18-AD4B-9933-C61D67D47E7B}"/>
              </a:ext>
            </a:extLst>
          </p:cNvPr>
          <p:cNvSpPr/>
          <p:nvPr/>
        </p:nvSpPr>
        <p:spPr>
          <a:xfrm>
            <a:off x="749416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24:00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2076C24-0EF1-9146-8482-2EED3057EBD0}"/>
              </a:ext>
            </a:extLst>
          </p:cNvPr>
          <p:cNvCxnSpPr/>
          <p:nvPr/>
        </p:nvCxnSpPr>
        <p:spPr>
          <a:xfrm>
            <a:off x="3361509" y="2345231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757E52-77A3-224E-8513-7061498B29C8}"/>
              </a:ext>
            </a:extLst>
          </p:cNvPr>
          <p:cNvSpPr txBox="1"/>
          <p:nvPr/>
        </p:nvSpPr>
        <p:spPr>
          <a:xfrm>
            <a:off x="3320975" y="3099615"/>
            <a:ext cx="54753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상담인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김정태 대표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사무소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주소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경기도 성남시 분당구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판교역로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145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알파리움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10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층 모두의부동산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0C1370D-B53D-7C40-9842-4D9165A65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667" y1="30000" x2="56667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2639949"/>
            <a:ext cx="381000" cy="381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765DCC-56C2-E843-9041-72F753C2CFD6}"/>
              </a:ext>
            </a:extLst>
          </p:cNvPr>
          <p:cNvSpPr txBox="1"/>
          <p:nvPr/>
        </p:nvSpPr>
        <p:spPr>
          <a:xfrm>
            <a:off x="3361509" y="2609760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상담자 정보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E3E0B6E-2EB4-8442-8A1F-F8466E7A0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4274629"/>
            <a:ext cx="381000" cy="381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1C1C22-98E9-8242-8097-B66D0CC9F242}"/>
              </a:ext>
            </a:extLst>
          </p:cNvPr>
          <p:cNvSpPr txBox="1"/>
          <p:nvPr/>
        </p:nvSpPr>
        <p:spPr>
          <a:xfrm>
            <a:off x="3352797" y="4215922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예약취소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및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환불규정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32D52-A787-DA47-A99C-CCDBCF978C5C}"/>
              </a:ext>
            </a:extLst>
          </p:cNvPr>
          <p:cNvSpPr txBox="1"/>
          <p:nvPr/>
        </p:nvSpPr>
        <p:spPr>
          <a:xfrm>
            <a:off x="3320975" y="4761437"/>
            <a:ext cx="54753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예약취소는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전화상담 </a:t>
            </a:r>
            <a:r>
              <a:rPr kumimoji="1" lang="en-US" altLang="ko-KR" sz="800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 전까지 </a:t>
            </a:r>
            <a:r>
              <a:rPr kumimoji="1" lang="ko-KR" altLang="en-US" sz="800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마이페이지에서</a:t>
            </a:r>
            <a:r>
              <a:rPr kumimoji="1" lang="ko-KR" altLang="en-US" sz="800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취소 가능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하며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이후에는 취소 및 환불이 불가능합니다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예약날짜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및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시간변경은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전화상담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 전까지만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마이페이지에서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변경 가능합니다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상담사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사정으로 상담을 하지 못한 경우에는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100%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환불해드립니다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184378F-47ED-6542-9D17-E336C8EF1D34}"/>
              </a:ext>
            </a:extLst>
          </p:cNvPr>
          <p:cNvCxnSpPr/>
          <p:nvPr/>
        </p:nvCxnSpPr>
        <p:spPr>
          <a:xfrm>
            <a:off x="3361509" y="4079943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A3CE0D-B0AA-E343-A3A1-A28B8697948D}"/>
              </a:ext>
            </a:extLst>
          </p:cNvPr>
          <p:cNvGrpSpPr/>
          <p:nvPr/>
        </p:nvGrpSpPr>
        <p:grpSpPr>
          <a:xfrm>
            <a:off x="4655126" y="5767497"/>
            <a:ext cx="2773185" cy="340300"/>
            <a:chOff x="7583895" y="4034163"/>
            <a:chExt cx="3469587" cy="39329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6395BF-5EB5-C946-BAF2-60AE5A836043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상담 예약하기</a:t>
              </a:r>
            </a:p>
          </p:txBody>
        </p:sp>
        <p:sp>
          <p:nvSpPr>
            <p:cNvPr id="36" name="지연 35">
              <a:extLst>
                <a:ext uri="{FF2B5EF4-FFF2-40B4-BE49-F238E27FC236}">
                  <a16:creationId xmlns:a16="http://schemas.microsoft.com/office/drawing/2014/main" id="{5B3A728F-D29B-FB4B-A966-7B2517D85C7A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지연 36">
              <a:extLst>
                <a:ext uri="{FF2B5EF4-FFF2-40B4-BE49-F238E27FC236}">
                  <a16:creationId xmlns:a16="http://schemas.microsoft.com/office/drawing/2014/main" id="{FBEF7955-46BD-754D-BA2D-21477F014DFD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BE0C96-E5AA-9B47-AD93-7A0C5CD70A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9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7FD40-01F3-9C49-BA52-D383BE1C43C5}"/>
              </a:ext>
            </a:extLst>
          </p:cNvPr>
          <p:cNvSpPr/>
          <p:nvPr/>
        </p:nvSpPr>
        <p:spPr>
          <a:xfrm>
            <a:off x="4219062" y="1595888"/>
            <a:ext cx="3755165" cy="34529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예약을 위해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전화번호 인증이 필요합니다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6F23BC8-A0A8-F542-A350-AD381B100E4B}"/>
              </a:ext>
            </a:extLst>
          </p:cNvPr>
          <p:cNvGrpSpPr/>
          <p:nvPr/>
        </p:nvGrpSpPr>
        <p:grpSpPr>
          <a:xfrm>
            <a:off x="7653880" y="1747461"/>
            <a:ext cx="172528" cy="167602"/>
            <a:chOff x="7884543" y="1747461"/>
            <a:chExt cx="172528" cy="167602"/>
          </a:xfrm>
        </p:grpSpPr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7E7D4707-0CD3-C440-A6C5-034347EC693F}"/>
                </a:ext>
              </a:extLst>
            </p:cNvPr>
            <p:cNvCxnSpPr/>
            <p:nvPr/>
          </p:nvCxnSpPr>
          <p:spPr>
            <a:xfrm>
              <a:off x="7884543" y="1751161"/>
              <a:ext cx="163902" cy="1639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C275FB60-E9C6-8E46-8704-D73367717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471" y="1747461"/>
              <a:ext cx="165600" cy="1656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57CC283F-4CD0-1C43-8C50-94F3A1E298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954" y="2017575"/>
            <a:ext cx="1295400" cy="2286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0744783-F9FF-BC47-A868-1928575B6906}"/>
              </a:ext>
            </a:extLst>
          </p:cNvPr>
          <p:cNvSpPr txBox="1"/>
          <p:nvPr/>
        </p:nvSpPr>
        <p:spPr>
          <a:xfrm>
            <a:off x="4752615" y="3889342"/>
            <a:ext cx="2506994" cy="21929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휴대폰 인증은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일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회로 제한됩니다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DB61112-FDE6-A645-93FB-7C40FCF600F4}"/>
              </a:ext>
            </a:extLst>
          </p:cNvPr>
          <p:cNvGrpSpPr/>
          <p:nvPr/>
        </p:nvGrpSpPr>
        <p:grpSpPr>
          <a:xfrm>
            <a:off x="6794706" y="3087478"/>
            <a:ext cx="779800" cy="218556"/>
            <a:chOff x="9647736" y="4044540"/>
            <a:chExt cx="1191440" cy="342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0FB8DAC-806E-A04D-9A7C-361E81A119D6}"/>
                </a:ext>
              </a:extLst>
            </p:cNvPr>
            <p:cNvSpPr/>
            <p:nvPr/>
          </p:nvSpPr>
          <p:spPr>
            <a:xfrm>
              <a:off x="9863739" y="4044540"/>
              <a:ext cx="759437" cy="340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인증번호 발송</a:t>
              </a:r>
            </a:p>
          </p:txBody>
        </p:sp>
        <p:sp>
          <p:nvSpPr>
            <p:cNvPr id="65" name="지연 64">
              <a:extLst>
                <a:ext uri="{FF2B5EF4-FFF2-40B4-BE49-F238E27FC236}">
                  <a16:creationId xmlns:a16="http://schemas.microsoft.com/office/drawing/2014/main" id="{4E461210-23AC-464A-BB50-A17B6F2884EE}"/>
                </a:ext>
              </a:extLst>
            </p:cNvPr>
            <p:cNvSpPr/>
            <p:nvPr/>
          </p:nvSpPr>
          <p:spPr>
            <a:xfrm>
              <a:off x="10623176" y="4044540"/>
              <a:ext cx="216000" cy="342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66" name="지연 65">
              <a:extLst>
                <a:ext uri="{FF2B5EF4-FFF2-40B4-BE49-F238E27FC236}">
                  <a16:creationId xmlns:a16="http://schemas.microsoft.com/office/drawing/2014/main" id="{930B0830-D96C-0944-9DF0-4D3B586475E2}"/>
                </a:ext>
              </a:extLst>
            </p:cNvPr>
            <p:cNvSpPr/>
            <p:nvPr/>
          </p:nvSpPr>
          <p:spPr>
            <a:xfrm rot="10800000">
              <a:off x="9647736" y="4044540"/>
              <a:ext cx="216000" cy="3403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E7E08E2-EABE-A24A-A71E-A3C02EC0D25C}"/>
              </a:ext>
            </a:extLst>
          </p:cNvPr>
          <p:cNvGrpSpPr/>
          <p:nvPr/>
        </p:nvGrpSpPr>
        <p:grpSpPr>
          <a:xfrm>
            <a:off x="6810855" y="3667732"/>
            <a:ext cx="763651" cy="218556"/>
            <a:chOff x="9647736" y="4044540"/>
            <a:chExt cx="1191440" cy="342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6AF9BB6-A8CD-C447-9EA2-C5FED8012334}"/>
                </a:ext>
              </a:extLst>
            </p:cNvPr>
            <p:cNvSpPr/>
            <p:nvPr/>
          </p:nvSpPr>
          <p:spPr>
            <a:xfrm>
              <a:off x="9863739" y="4044540"/>
              <a:ext cx="759437" cy="340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확인</a:t>
              </a:r>
            </a:p>
          </p:txBody>
        </p:sp>
        <p:sp>
          <p:nvSpPr>
            <p:cNvPr id="69" name="지연 68">
              <a:extLst>
                <a:ext uri="{FF2B5EF4-FFF2-40B4-BE49-F238E27FC236}">
                  <a16:creationId xmlns:a16="http://schemas.microsoft.com/office/drawing/2014/main" id="{534230F2-9696-AA42-B58B-A9C319CBE8B3}"/>
                </a:ext>
              </a:extLst>
            </p:cNvPr>
            <p:cNvSpPr/>
            <p:nvPr/>
          </p:nvSpPr>
          <p:spPr>
            <a:xfrm>
              <a:off x="10623176" y="4044540"/>
              <a:ext cx="216000" cy="342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70" name="지연 69">
              <a:extLst>
                <a:ext uri="{FF2B5EF4-FFF2-40B4-BE49-F238E27FC236}">
                  <a16:creationId xmlns:a16="http://schemas.microsoft.com/office/drawing/2014/main" id="{67DD7E21-B4DD-9E44-BF03-1B346F03611C}"/>
                </a:ext>
              </a:extLst>
            </p:cNvPr>
            <p:cNvSpPr/>
            <p:nvPr/>
          </p:nvSpPr>
          <p:spPr>
            <a:xfrm rot="10800000">
              <a:off x="9647736" y="4044540"/>
              <a:ext cx="216000" cy="3403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14A99BB-F987-9A40-BCDF-40E28C14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4336"/>
              </p:ext>
            </p:extLst>
          </p:nvPr>
        </p:nvGraphicFramePr>
        <p:xfrm>
          <a:off x="4758440" y="2931756"/>
          <a:ext cx="1926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36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휴대폰 번호 입력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(-</a:t>
                      </a:r>
                      <a:r>
                        <a:rPr lang="ko-KR" altLang="en-US" sz="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없이 입력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50B37BA-2808-BA4B-8ED2-4595577A1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06261"/>
              </p:ext>
            </p:extLst>
          </p:nvPr>
        </p:nvGraphicFramePr>
        <p:xfrm>
          <a:off x="4758439" y="3520504"/>
          <a:ext cx="19262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37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인증번호 입력</a:t>
                      </a: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FC77E9F6-5A5E-6948-BE77-5581F592A3E9}"/>
              </a:ext>
            </a:extLst>
          </p:cNvPr>
          <p:cNvGrpSpPr/>
          <p:nvPr/>
        </p:nvGrpSpPr>
        <p:grpSpPr>
          <a:xfrm>
            <a:off x="4751294" y="4341795"/>
            <a:ext cx="2716306" cy="340300"/>
            <a:chOff x="7583895" y="4034163"/>
            <a:chExt cx="3469587" cy="39329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1E67265-36A5-3246-B46D-23B85582D8D6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상담 예약 진행</a:t>
              </a:r>
            </a:p>
          </p:txBody>
        </p:sp>
        <p:sp>
          <p:nvSpPr>
            <p:cNvPr id="79" name="지연 78">
              <a:extLst>
                <a:ext uri="{FF2B5EF4-FFF2-40B4-BE49-F238E27FC236}">
                  <a16:creationId xmlns:a16="http://schemas.microsoft.com/office/drawing/2014/main" id="{2AFFD999-35FA-9049-A0D0-7DCAF19F0649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지연 79">
              <a:extLst>
                <a:ext uri="{FF2B5EF4-FFF2-40B4-BE49-F238E27FC236}">
                  <a16:creationId xmlns:a16="http://schemas.microsoft.com/office/drawing/2014/main" id="{ABD73B63-E2DF-8049-824A-E0157BA55BE8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65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1D577B-976D-164E-BED4-570BB452AC1A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-3438"/>
            <a:ext cx="6183086" cy="64129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0DF3E-CBB2-674A-9AFB-665202659FD4}"/>
              </a:ext>
            </a:extLst>
          </p:cNvPr>
          <p:cNvSpPr txBox="1"/>
          <p:nvPr/>
        </p:nvSpPr>
        <p:spPr>
          <a:xfrm>
            <a:off x="3361509" y="100908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시간 선택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5C01A35-B8AE-CD41-9BF0-ACA612857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8333" y1="41667" x2="48333" y2="41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173530"/>
            <a:ext cx="381000" cy="381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4DC9D-C161-7F45-B061-09BC0491DDAD}"/>
              </a:ext>
            </a:extLst>
          </p:cNvPr>
          <p:cNvSpPr/>
          <p:nvPr/>
        </p:nvSpPr>
        <p:spPr>
          <a:xfrm>
            <a:off x="364306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11:00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3641E2-BC90-6C4D-8812-27EE6E6AEAB3}"/>
              </a:ext>
            </a:extLst>
          </p:cNvPr>
          <p:cNvSpPr/>
          <p:nvPr/>
        </p:nvSpPr>
        <p:spPr>
          <a:xfrm>
            <a:off x="4284912" y="718899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12:00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468DC7-C146-7F41-B508-F68E2C7971CD}"/>
              </a:ext>
            </a:extLst>
          </p:cNvPr>
          <p:cNvSpPr/>
          <p:nvPr/>
        </p:nvSpPr>
        <p:spPr>
          <a:xfrm>
            <a:off x="492676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13:00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EF8081-8120-6B4B-A5AE-22E2BEAE0FEE}"/>
              </a:ext>
            </a:extLst>
          </p:cNvPr>
          <p:cNvSpPr/>
          <p:nvPr/>
        </p:nvSpPr>
        <p:spPr>
          <a:xfrm>
            <a:off x="556861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14:00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A41574-745A-774D-B84C-514E22EE2B33}"/>
              </a:ext>
            </a:extLst>
          </p:cNvPr>
          <p:cNvSpPr/>
          <p:nvPr/>
        </p:nvSpPr>
        <p:spPr>
          <a:xfrm>
            <a:off x="621046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15:00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09D151-3A8F-C946-AD75-86C5BA792F40}"/>
              </a:ext>
            </a:extLst>
          </p:cNvPr>
          <p:cNvSpPr/>
          <p:nvPr/>
        </p:nvSpPr>
        <p:spPr>
          <a:xfrm>
            <a:off x="6852312" y="71889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16:00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9B2B4-1AA1-354A-8F1B-8E9D062D32B5}"/>
              </a:ext>
            </a:extLst>
          </p:cNvPr>
          <p:cNvSpPr/>
          <p:nvPr/>
        </p:nvSpPr>
        <p:spPr>
          <a:xfrm>
            <a:off x="7494162" y="718899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17:00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199A58F-8601-654C-ADA2-DB9E46C2A0A5}"/>
              </a:ext>
            </a:extLst>
          </p:cNvPr>
          <p:cNvSpPr/>
          <p:nvPr/>
        </p:nvSpPr>
        <p:spPr>
          <a:xfrm>
            <a:off x="3643062" y="1361952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18:00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3BCDC2-9ADD-CC4C-8857-2B85179FCB31}"/>
              </a:ext>
            </a:extLst>
          </p:cNvPr>
          <p:cNvSpPr/>
          <p:nvPr/>
        </p:nvSpPr>
        <p:spPr>
          <a:xfrm>
            <a:off x="428491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19:00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44CE8A-3BD5-5E41-936F-6E1EC2EDEDFF}"/>
              </a:ext>
            </a:extLst>
          </p:cNvPr>
          <p:cNvSpPr/>
          <p:nvPr/>
        </p:nvSpPr>
        <p:spPr>
          <a:xfrm>
            <a:off x="4926762" y="1361952"/>
            <a:ext cx="576000" cy="57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20:00</a:t>
            </a:r>
            <a:endParaRPr kumimoji="1" lang="ko-KR" altLang="en-US" sz="9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1AE7BE-89A7-984B-A8FF-DDA2043F3BE1}"/>
              </a:ext>
            </a:extLst>
          </p:cNvPr>
          <p:cNvSpPr/>
          <p:nvPr/>
        </p:nvSpPr>
        <p:spPr>
          <a:xfrm>
            <a:off x="556861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21:00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C7784C-9D70-654C-BE68-CB0E1F90D2D5}"/>
              </a:ext>
            </a:extLst>
          </p:cNvPr>
          <p:cNvSpPr/>
          <p:nvPr/>
        </p:nvSpPr>
        <p:spPr>
          <a:xfrm>
            <a:off x="6210462" y="1361952"/>
            <a:ext cx="57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22:00</a:t>
            </a:r>
            <a:endParaRPr kumimoji="1" lang="ko-KR" altLang="en-US" sz="9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A5B493-85EA-D14F-925B-4C24A93C0D66}"/>
              </a:ext>
            </a:extLst>
          </p:cNvPr>
          <p:cNvSpPr/>
          <p:nvPr/>
        </p:nvSpPr>
        <p:spPr>
          <a:xfrm>
            <a:off x="685231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23:00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61655C-CB18-AD4B-9933-C61D67D47E7B}"/>
              </a:ext>
            </a:extLst>
          </p:cNvPr>
          <p:cNvSpPr/>
          <p:nvPr/>
        </p:nvSpPr>
        <p:spPr>
          <a:xfrm>
            <a:off x="7494162" y="1361952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24:00</a:t>
            </a:r>
            <a:endParaRPr kumimoji="1" lang="ko-KR" altLang="en-US" sz="9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2076C24-0EF1-9146-8482-2EED3057EBD0}"/>
              </a:ext>
            </a:extLst>
          </p:cNvPr>
          <p:cNvCxnSpPr/>
          <p:nvPr/>
        </p:nvCxnSpPr>
        <p:spPr>
          <a:xfrm>
            <a:off x="3361509" y="2345231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757E52-77A3-224E-8513-7061498B29C8}"/>
              </a:ext>
            </a:extLst>
          </p:cNvPr>
          <p:cNvSpPr txBox="1"/>
          <p:nvPr/>
        </p:nvSpPr>
        <p:spPr>
          <a:xfrm>
            <a:off x="3320975" y="3099615"/>
            <a:ext cx="54753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상담인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김정태 대표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사무소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주소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경기도 성남시 분당구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판교역로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145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알파리움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10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층 모두의부동산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0C1370D-B53D-7C40-9842-4D9165A65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667" y1="30000" x2="56667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2639949"/>
            <a:ext cx="381000" cy="381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765DCC-56C2-E843-9041-72F753C2CFD6}"/>
              </a:ext>
            </a:extLst>
          </p:cNvPr>
          <p:cNvSpPr txBox="1"/>
          <p:nvPr/>
        </p:nvSpPr>
        <p:spPr>
          <a:xfrm>
            <a:off x="3361509" y="2609760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상담자 정보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E3E0B6E-2EB4-8442-8A1F-F8466E7A0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4274629"/>
            <a:ext cx="381000" cy="381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1C1C22-98E9-8242-8097-B66D0CC9F242}"/>
              </a:ext>
            </a:extLst>
          </p:cNvPr>
          <p:cNvSpPr txBox="1"/>
          <p:nvPr/>
        </p:nvSpPr>
        <p:spPr>
          <a:xfrm>
            <a:off x="3352797" y="4215922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예약취소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및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환불규정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32D52-A787-DA47-A99C-CCDBCF978C5C}"/>
              </a:ext>
            </a:extLst>
          </p:cNvPr>
          <p:cNvSpPr txBox="1"/>
          <p:nvPr/>
        </p:nvSpPr>
        <p:spPr>
          <a:xfrm>
            <a:off x="3320975" y="4761437"/>
            <a:ext cx="54753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예약취소는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전화상담 </a:t>
            </a:r>
            <a:r>
              <a:rPr kumimoji="1" lang="en-US" altLang="ko-KR" sz="800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 전까지 </a:t>
            </a:r>
            <a:r>
              <a:rPr kumimoji="1" lang="ko-KR" altLang="en-US" sz="800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마이페이지에서</a:t>
            </a:r>
            <a:r>
              <a:rPr kumimoji="1" lang="ko-KR" altLang="en-US" sz="800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취소 가능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하며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이후에는 취소 및 환불이 불가능합니다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예약날짜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및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시간변경은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전화상담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 전까지만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마이페이지에서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변경 가능합니다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상담사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사정으로 상담을 하지 못한 경우에는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100%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환불해드립니다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184378F-47ED-6542-9D17-E336C8EF1D34}"/>
              </a:ext>
            </a:extLst>
          </p:cNvPr>
          <p:cNvCxnSpPr/>
          <p:nvPr/>
        </p:nvCxnSpPr>
        <p:spPr>
          <a:xfrm>
            <a:off x="3361509" y="4079943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A3CE0D-B0AA-E343-A3A1-A28B8697948D}"/>
              </a:ext>
            </a:extLst>
          </p:cNvPr>
          <p:cNvGrpSpPr/>
          <p:nvPr/>
        </p:nvGrpSpPr>
        <p:grpSpPr>
          <a:xfrm>
            <a:off x="4655126" y="5767497"/>
            <a:ext cx="2773185" cy="340300"/>
            <a:chOff x="7583895" y="4034163"/>
            <a:chExt cx="3469587" cy="39329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6395BF-5EB5-C946-BAF2-60AE5A836043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상담 예약하기</a:t>
              </a:r>
            </a:p>
          </p:txBody>
        </p:sp>
        <p:sp>
          <p:nvSpPr>
            <p:cNvPr id="36" name="지연 35">
              <a:extLst>
                <a:ext uri="{FF2B5EF4-FFF2-40B4-BE49-F238E27FC236}">
                  <a16:creationId xmlns:a16="http://schemas.microsoft.com/office/drawing/2014/main" id="{5B3A728F-D29B-FB4B-A966-7B2517D85C7A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지연 36">
              <a:extLst>
                <a:ext uri="{FF2B5EF4-FFF2-40B4-BE49-F238E27FC236}">
                  <a16:creationId xmlns:a16="http://schemas.microsoft.com/office/drawing/2014/main" id="{FBEF7955-46BD-754D-BA2D-21477F014DFD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BE0C96-E5AA-9B47-AD93-7A0C5CD70A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900" b="1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B743A38-8A70-BC41-A943-114955F19E7E}"/>
              </a:ext>
            </a:extLst>
          </p:cNvPr>
          <p:cNvSpPr/>
          <p:nvPr/>
        </p:nvSpPr>
        <p:spPr>
          <a:xfrm>
            <a:off x="4219062" y="805134"/>
            <a:ext cx="3755165" cy="48569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예약을 위해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전화번호 인증이 필요합니다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6FF28AC-0CF6-8340-860B-318AE5C31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954" y="1249479"/>
            <a:ext cx="1295400" cy="22860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433A560E-3826-D246-BC99-81F688BB590B}"/>
              </a:ext>
            </a:extLst>
          </p:cNvPr>
          <p:cNvGrpSpPr/>
          <p:nvPr/>
        </p:nvGrpSpPr>
        <p:grpSpPr>
          <a:xfrm>
            <a:off x="6794706" y="2355958"/>
            <a:ext cx="779800" cy="218556"/>
            <a:chOff x="9647736" y="4044540"/>
            <a:chExt cx="1191440" cy="342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5B2B766-227D-9A48-A98A-AD1A10A4DB15}"/>
                </a:ext>
              </a:extLst>
            </p:cNvPr>
            <p:cNvSpPr/>
            <p:nvPr/>
          </p:nvSpPr>
          <p:spPr>
            <a:xfrm>
              <a:off x="9863739" y="4044540"/>
              <a:ext cx="759437" cy="340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인증번호 발송</a:t>
              </a:r>
            </a:p>
          </p:txBody>
        </p:sp>
        <p:sp>
          <p:nvSpPr>
            <p:cNvPr id="81" name="지연 80">
              <a:extLst>
                <a:ext uri="{FF2B5EF4-FFF2-40B4-BE49-F238E27FC236}">
                  <a16:creationId xmlns:a16="http://schemas.microsoft.com/office/drawing/2014/main" id="{6482A911-9374-934D-B08C-4CE37D9D1986}"/>
                </a:ext>
              </a:extLst>
            </p:cNvPr>
            <p:cNvSpPr/>
            <p:nvPr/>
          </p:nvSpPr>
          <p:spPr>
            <a:xfrm>
              <a:off x="10623176" y="4044540"/>
              <a:ext cx="216000" cy="342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82" name="지연 81">
              <a:extLst>
                <a:ext uri="{FF2B5EF4-FFF2-40B4-BE49-F238E27FC236}">
                  <a16:creationId xmlns:a16="http://schemas.microsoft.com/office/drawing/2014/main" id="{EC567B72-8515-0B40-A9BE-FE432277193F}"/>
                </a:ext>
              </a:extLst>
            </p:cNvPr>
            <p:cNvSpPr/>
            <p:nvPr/>
          </p:nvSpPr>
          <p:spPr>
            <a:xfrm rot="10800000">
              <a:off x="9647736" y="4044540"/>
              <a:ext cx="216000" cy="3403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214C111-5FEA-934C-B48B-4B6FE9A98AB9}"/>
              </a:ext>
            </a:extLst>
          </p:cNvPr>
          <p:cNvGrpSpPr/>
          <p:nvPr/>
        </p:nvGrpSpPr>
        <p:grpSpPr>
          <a:xfrm>
            <a:off x="6810855" y="2936212"/>
            <a:ext cx="763651" cy="218556"/>
            <a:chOff x="9647736" y="4044540"/>
            <a:chExt cx="1191440" cy="342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70DB838-50E4-994A-9D29-BE236F3B218E}"/>
                </a:ext>
              </a:extLst>
            </p:cNvPr>
            <p:cNvSpPr/>
            <p:nvPr/>
          </p:nvSpPr>
          <p:spPr>
            <a:xfrm>
              <a:off x="9863739" y="4044540"/>
              <a:ext cx="759437" cy="340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b="1" dirty="0" err="1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인증확인</a:t>
              </a:r>
              <a:endParaRPr kumimoji="1" lang="ko-KR" altLang="en-US" sz="700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85" name="지연 84">
              <a:extLst>
                <a:ext uri="{FF2B5EF4-FFF2-40B4-BE49-F238E27FC236}">
                  <a16:creationId xmlns:a16="http://schemas.microsoft.com/office/drawing/2014/main" id="{5FBFB18A-4964-E149-8E5C-988A876E5B54}"/>
                </a:ext>
              </a:extLst>
            </p:cNvPr>
            <p:cNvSpPr/>
            <p:nvPr/>
          </p:nvSpPr>
          <p:spPr>
            <a:xfrm>
              <a:off x="10623176" y="4044540"/>
              <a:ext cx="216000" cy="342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86" name="지연 85">
              <a:extLst>
                <a:ext uri="{FF2B5EF4-FFF2-40B4-BE49-F238E27FC236}">
                  <a16:creationId xmlns:a16="http://schemas.microsoft.com/office/drawing/2014/main" id="{A8250528-5E76-CE42-BABB-4B3E8566F35B}"/>
                </a:ext>
              </a:extLst>
            </p:cNvPr>
            <p:cNvSpPr/>
            <p:nvPr/>
          </p:nvSpPr>
          <p:spPr>
            <a:xfrm rot="10800000">
              <a:off x="9647736" y="4044540"/>
              <a:ext cx="216000" cy="3403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39F7FBF-5469-6F4F-8553-40612F956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72704"/>
              </p:ext>
            </p:extLst>
          </p:nvPr>
        </p:nvGraphicFramePr>
        <p:xfrm>
          <a:off x="4758440" y="2200236"/>
          <a:ext cx="1926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36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010-7676-8260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8E64876B-E195-364D-9478-94E66FCBF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91541"/>
              </p:ext>
            </p:extLst>
          </p:nvPr>
        </p:nvGraphicFramePr>
        <p:xfrm>
          <a:off x="4758439" y="2788984"/>
          <a:ext cx="19262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37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123456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pSp>
        <p:nvGrpSpPr>
          <p:cNvPr id="89" name="그룹 88">
            <a:extLst>
              <a:ext uri="{FF2B5EF4-FFF2-40B4-BE49-F238E27FC236}">
                <a16:creationId xmlns:a16="http://schemas.microsoft.com/office/drawing/2014/main" id="{1B9B6123-75B8-8347-A581-9997CF156ACB}"/>
              </a:ext>
            </a:extLst>
          </p:cNvPr>
          <p:cNvGrpSpPr/>
          <p:nvPr/>
        </p:nvGrpSpPr>
        <p:grpSpPr>
          <a:xfrm>
            <a:off x="4751301" y="5000163"/>
            <a:ext cx="2716299" cy="340300"/>
            <a:chOff x="7583895" y="4034163"/>
            <a:chExt cx="3469574" cy="39329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9C63BF7-640C-0E48-B750-C15D153B879A}"/>
                </a:ext>
              </a:extLst>
            </p:cNvPr>
            <p:cNvSpPr/>
            <p:nvPr/>
          </p:nvSpPr>
          <p:spPr>
            <a:xfrm>
              <a:off x="7870754" y="4034163"/>
              <a:ext cx="2895846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상담 예약 진행</a:t>
              </a:r>
            </a:p>
          </p:txBody>
        </p:sp>
        <p:sp>
          <p:nvSpPr>
            <p:cNvPr id="91" name="지연 90">
              <a:extLst>
                <a:ext uri="{FF2B5EF4-FFF2-40B4-BE49-F238E27FC236}">
                  <a16:creationId xmlns:a16="http://schemas.microsoft.com/office/drawing/2014/main" id="{B032D0E2-0A48-2F49-A104-4426045D3F93}"/>
                </a:ext>
              </a:extLst>
            </p:cNvPr>
            <p:cNvSpPr/>
            <p:nvPr/>
          </p:nvSpPr>
          <p:spPr>
            <a:xfrm>
              <a:off x="10766599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지연 91">
              <a:extLst>
                <a:ext uri="{FF2B5EF4-FFF2-40B4-BE49-F238E27FC236}">
                  <a16:creationId xmlns:a16="http://schemas.microsoft.com/office/drawing/2014/main" id="{A90C1C18-511F-1546-BD84-B023AEB9C23E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BD047149-9AA2-6546-851D-ED43D2FB1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64784"/>
              </p:ext>
            </p:extLst>
          </p:nvPr>
        </p:nvGraphicFramePr>
        <p:xfrm>
          <a:off x="4758440" y="3455488"/>
          <a:ext cx="1926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36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홍길동</a:t>
                      </a: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32AF623-F5AD-AE43-B5CA-FDA310584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09651"/>
              </p:ext>
            </p:extLst>
          </p:nvPr>
        </p:nvGraphicFramePr>
        <p:xfrm>
          <a:off x="4758439" y="4032610"/>
          <a:ext cx="19479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915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ggmanyar@naver.com</a:t>
                      </a:r>
                      <a:endParaRPr lang="ko-KR" altLang="en-US" sz="800" b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5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650875"/>
            <a:ext cx="12192001" cy="6230978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775067"/>
            <a:ext cx="6183086" cy="60829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871849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예약하기</a:t>
            </a:r>
            <a:r>
              <a:rPr kumimoji="1" lang="en-US" altLang="ko-KR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(1/2)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41208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BF466A-296A-7546-8028-B4987A4B0F1D}"/>
              </a:ext>
            </a:extLst>
          </p:cNvPr>
          <p:cNvSpPr txBox="1"/>
          <p:nvPr/>
        </p:nvSpPr>
        <p:spPr>
          <a:xfrm>
            <a:off x="3291735" y="1357950"/>
            <a:ext cx="5475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상담에 필요한 내용을 아래 양식에 맞게 작성해주세요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9A04328-FBFC-C842-9AA2-FFE51F63ACC2}"/>
              </a:ext>
            </a:extLst>
          </p:cNvPr>
          <p:cNvCxnSpPr/>
          <p:nvPr/>
        </p:nvCxnSpPr>
        <p:spPr>
          <a:xfrm>
            <a:off x="3361509" y="4061626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139453-F1F0-A749-898D-F43151E490A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FF0BBC9-289A-A146-9B3C-59609374C3B6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4376488E-4B9B-B540-955B-5A324200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7BEA5B9-D2B5-E34E-A6C3-7493E8BC1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6667" y1="30000" x2="56667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1829456"/>
            <a:ext cx="381000" cy="381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129CA6-2B1B-0E48-A071-853A62B6A788}"/>
              </a:ext>
            </a:extLst>
          </p:cNvPr>
          <p:cNvSpPr txBox="1"/>
          <p:nvPr/>
        </p:nvSpPr>
        <p:spPr>
          <a:xfrm>
            <a:off x="3361509" y="1799267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예약자 정보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38896E0-3D71-6742-8855-CE3F63DA0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4274629"/>
            <a:ext cx="381000" cy="381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45B14B3-6FAB-4A4B-8AB9-7355D5E5B40D}"/>
              </a:ext>
            </a:extLst>
          </p:cNvPr>
          <p:cNvSpPr txBox="1"/>
          <p:nvPr/>
        </p:nvSpPr>
        <p:spPr>
          <a:xfrm>
            <a:off x="3352797" y="4215922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내용 작성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2F73E0-9F98-3248-9B9E-0CB58D75D40F}"/>
              </a:ext>
            </a:extLst>
          </p:cNvPr>
          <p:cNvSpPr/>
          <p:nvPr/>
        </p:nvSpPr>
        <p:spPr>
          <a:xfrm>
            <a:off x="3398320" y="4714335"/>
            <a:ext cx="5449589" cy="205715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>
              <a:lnSpc>
                <a:spcPct val="200000"/>
              </a:lnSpc>
            </a:pP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본인의 현재 상황과 상담을 원하는 내용에 대해 간략하게 작성해주세요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예시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자산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연봉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나이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가족 구성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거주지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구매 희망 지역 및 물건 등</a:t>
            </a:r>
            <a:endParaRPr kumimoji="1" lang="en-US" altLang="ko-KR" sz="8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0CCE75-77A9-FE42-9A9B-FA09614D4D43}"/>
              </a:ext>
            </a:extLst>
          </p:cNvPr>
          <p:cNvSpPr txBox="1"/>
          <p:nvPr/>
        </p:nvSpPr>
        <p:spPr>
          <a:xfrm>
            <a:off x="7720285" y="4377205"/>
            <a:ext cx="112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최대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2000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53A9CE3-C78E-CA41-A09F-AEA2196CCA51}"/>
              </a:ext>
            </a:extLst>
          </p:cNvPr>
          <p:cNvCxnSpPr/>
          <p:nvPr/>
        </p:nvCxnSpPr>
        <p:spPr>
          <a:xfrm>
            <a:off x="7036267" y="627413"/>
            <a:ext cx="72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B04372B-5986-7A4D-8958-F2257F568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63621"/>
              </p:ext>
            </p:extLst>
          </p:nvPr>
        </p:nvGraphicFramePr>
        <p:xfrm>
          <a:off x="3395661" y="2366562"/>
          <a:ext cx="2265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68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010-1234-5678</a:t>
                      </a:r>
                      <a:endParaRPr lang="ko-KR" altLang="en-US" sz="800" b="0" dirty="0">
                        <a:solidFill>
                          <a:srgbClr val="0070C0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6F36722-A028-AF49-BF0E-A1ABCA73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09875"/>
              </p:ext>
            </p:extLst>
          </p:nvPr>
        </p:nvGraphicFramePr>
        <p:xfrm>
          <a:off x="3395662" y="2861389"/>
          <a:ext cx="2265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68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홍길동</a:t>
                      </a: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61721D9-54D5-8E49-98C2-B614F6B0C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514"/>
              </p:ext>
            </p:extLst>
          </p:nvPr>
        </p:nvGraphicFramePr>
        <p:xfrm>
          <a:off x="3395661" y="3356215"/>
          <a:ext cx="22568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39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ggmanyar@naver.com</a:t>
                      </a:r>
                      <a:endParaRPr lang="ko-KR" altLang="en-US" sz="800" b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F1A65F5-5E06-C14F-B221-3867023AE5A5}"/>
              </a:ext>
            </a:extLst>
          </p:cNvPr>
          <p:cNvSpPr/>
          <p:nvPr/>
        </p:nvSpPr>
        <p:spPr>
          <a:xfrm>
            <a:off x="5076501" y="2542483"/>
            <a:ext cx="576000" cy="144000"/>
          </a:xfrm>
          <a:prstGeom prst="round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인증완료</a:t>
            </a:r>
            <a:endParaRPr kumimoji="1" lang="ko-KR" altLang="en-US" sz="700" b="1" dirty="0">
              <a:solidFill>
                <a:srgbClr val="0070C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6A8921A6-CB2E-FD45-8E92-6AECB9F36D31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6E8765-0F6C-DC44-9F6E-40B3AF7CC3C4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1D577B-976D-164E-BED4-570BB452AC1A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-3438"/>
            <a:ext cx="6183086" cy="64129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B4280-91BF-C944-8D57-82C40D69A11A}"/>
              </a:ext>
            </a:extLst>
          </p:cNvPr>
          <p:cNvSpPr txBox="1"/>
          <p:nvPr/>
        </p:nvSpPr>
        <p:spPr>
          <a:xfrm>
            <a:off x="3395661" y="5004268"/>
            <a:ext cx="43415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상담사가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상담하기 전에 미리 검토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파악하는 내용입니다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상담요청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내용은 상담하고자하는 물건의 정보와 현재 의뢰인의 상황에 대해 핵심만 간결히 작성해주세요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2000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 이하로 작성 가능합니다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58F2735-0F76-684C-8284-9342524D25F9}"/>
              </a:ext>
            </a:extLst>
          </p:cNvPr>
          <p:cNvCxnSpPr/>
          <p:nvPr/>
        </p:nvCxnSpPr>
        <p:spPr>
          <a:xfrm>
            <a:off x="3361509" y="2277649"/>
            <a:ext cx="5486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8A74884-18DB-DC4E-BEF6-F47C47D66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667" y1="30000" x2="56667" y2="3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45479"/>
            <a:ext cx="381000" cy="381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997890-1043-E748-9FED-13D12FA4B79A}"/>
              </a:ext>
            </a:extLst>
          </p:cNvPr>
          <p:cNvSpPr txBox="1"/>
          <p:nvPr/>
        </p:nvSpPr>
        <p:spPr>
          <a:xfrm>
            <a:off x="3361509" y="15290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예약자 정보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D97404D-8FFE-8941-822D-C42DA6817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2490652"/>
            <a:ext cx="381000" cy="381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A03AB8-65DC-4D49-AE57-A9B4730A512A}"/>
              </a:ext>
            </a:extLst>
          </p:cNvPr>
          <p:cNvSpPr txBox="1"/>
          <p:nvPr/>
        </p:nvSpPr>
        <p:spPr>
          <a:xfrm>
            <a:off x="3352797" y="2431945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 내용 작성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3D8A6C-1A80-D742-BF4F-3C6B30885BCE}"/>
              </a:ext>
            </a:extLst>
          </p:cNvPr>
          <p:cNvSpPr/>
          <p:nvPr/>
        </p:nvSpPr>
        <p:spPr>
          <a:xfrm>
            <a:off x="3398320" y="2930358"/>
            <a:ext cx="5449589" cy="205715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>
              <a:lnSpc>
                <a:spcPct val="200000"/>
              </a:lnSpc>
            </a:pP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본인의 현재 상황과 상담을 원하는 내용에 대해 간략하게 작성해주세요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예시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자산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연봉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나이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가족 구성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거주지 </a:t>
            </a:r>
            <a:r>
              <a:rPr kumimoji="1" lang="en-US" altLang="ko-KR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구매 희망 지역 및 물건 등</a:t>
            </a:r>
            <a:endParaRPr kumimoji="1" lang="en-US" altLang="ko-KR" sz="800" dirty="0">
              <a:solidFill>
                <a:schemeClr val="bg1">
                  <a:lumMod val="7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4C567-D67F-5745-B534-4718C48168D1}"/>
              </a:ext>
            </a:extLst>
          </p:cNvPr>
          <p:cNvSpPr txBox="1"/>
          <p:nvPr/>
        </p:nvSpPr>
        <p:spPr>
          <a:xfrm>
            <a:off x="7720285" y="2593228"/>
            <a:ext cx="112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최대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2000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12ACD70-83B6-0048-AFB7-231608628D71}"/>
              </a:ext>
            </a:extLst>
          </p:cNvPr>
          <p:cNvGrpSpPr/>
          <p:nvPr/>
        </p:nvGrpSpPr>
        <p:grpSpPr>
          <a:xfrm>
            <a:off x="6203373" y="5773526"/>
            <a:ext cx="2644536" cy="340300"/>
            <a:chOff x="7583895" y="4034163"/>
            <a:chExt cx="3469587" cy="39329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B54992B-212A-704D-BD6C-69BBF52A69F9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다음</a:t>
              </a:r>
            </a:p>
          </p:txBody>
        </p:sp>
        <p:sp>
          <p:nvSpPr>
            <p:cNvPr id="30" name="지연 29">
              <a:extLst>
                <a:ext uri="{FF2B5EF4-FFF2-40B4-BE49-F238E27FC236}">
                  <a16:creationId xmlns:a16="http://schemas.microsoft.com/office/drawing/2014/main" id="{34A49506-BE85-1C4B-9F1D-05FBE663BE72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지연 30">
              <a:extLst>
                <a:ext uri="{FF2B5EF4-FFF2-40B4-BE49-F238E27FC236}">
                  <a16:creationId xmlns:a16="http://schemas.microsoft.com/office/drawing/2014/main" id="{77CF5820-3549-A049-91E2-8EA78F256ECA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7B6A88E-ED78-554B-AD72-457D3E7AA7B6}"/>
              </a:ext>
            </a:extLst>
          </p:cNvPr>
          <p:cNvGrpSpPr/>
          <p:nvPr/>
        </p:nvGrpSpPr>
        <p:grpSpPr>
          <a:xfrm>
            <a:off x="3395661" y="5773526"/>
            <a:ext cx="2644536" cy="340300"/>
            <a:chOff x="7583895" y="4034163"/>
            <a:chExt cx="3469587" cy="39329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EE49160-CB6B-3846-BED1-2319F00153AD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뒤로</a:t>
              </a:r>
            </a:p>
          </p:txBody>
        </p:sp>
        <p:sp>
          <p:nvSpPr>
            <p:cNvPr id="51" name="지연 50">
              <a:extLst>
                <a:ext uri="{FF2B5EF4-FFF2-40B4-BE49-F238E27FC236}">
                  <a16:creationId xmlns:a16="http://schemas.microsoft.com/office/drawing/2014/main" id="{A180AE3B-5D44-134A-AD9C-FAF7FD88B6BC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지연 51">
              <a:extLst>
                <a:ext uri="{FF2B5EF4-FFF2-40B4-BE49-F238E27FC236}">
                  <a16:creationId xmlns:a16="http://schemas.microsoft.com/office/drawing/2014/main" id="{EB0AC90F-8FF4-2E48-A87D-1E4126DCD091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5105D3F-7590-C54B-A023-01E351485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67803"/>
              </p:ext>
            </p:extLst>
          </p:nvPr>
        </p:nvGraphicFramePr>
        <p:xfrm>
          <a:off x="3395661" y="561615"/>
          <a:ext cx="2265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68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010-1234-5678</a:t>
                      </a:r>
                      <a:endParaRPr lang="ko-KR" altLang="en-US" sz="800" b="0" dirty="0">
                        <a:solidFill>
                          <a:srgbClr val="0070C0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45993F6-DAB9-2646-82D7-F12036C4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05392"/>
              </p:ext>
            </p:extLst>
          </p:nvPr>
        </p:nvGraphicFramePr>
        <p:xfrm>
          <a:off x="3395662" y="1056442"/>
          <a:ext cx="2265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68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홍길동</a:t>
                      </a: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02294E4-D8B0-904C-A1D3-B3040AAE3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17364"/>
              </p:ext>
            </p:extLst>
          </p:nvPr>
        </p:nvGraphicFramePr>
        <p:xfrm>
          <a:off x="3395661" y="1551268"/>
          <a:ext cx="22568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39">
                  <a:extLst>
                    <a:ext uri="{9D8B030D-6E8A-4147-A177-3AD203B41FA5}">
                      <a16:colId xmlns:a16="http://schemas.microsoft.com/office/drawing/2014/main" val="3944796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ggmanyar@naver.com</a:t>
                      </a:r>
                      <a:endParaRPr lang="ko-KR" altLang="en-US" sz="800" b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marL="0" anchor="b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67886"/>
                  </a:ext>
                </a:extLst>
              </a:tr>
            </a:tbl>
          </a:graphicData>
        </a:graphic>
      </p:graphicFrame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FCA4ECFF-5AEC-1F4F-91BF-32891AE737F2}"/>
              </a:ext>
            </a:extLst>
          </p:cNvPr>
          <p:cNvSpPr/>
          <p:nvPr/>
        </p:nvSpPr>
        <p:spPr>
          <a:xfrm>
            <a:off x="5076501" y="737536"/>
            <a:ext cx="576000" cy="144000"/>
          </a:xfrm>
          <a:prstGeom prst="round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b="1" dirty="0" err="1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인증완료</a:t>
            </a:r>
            <a:endParaRPr kumimoji="1" lang="ko-KR" altLang="en-US" sz="700" b="1" dirty="0">
              <a:solidFill>
                <a:srgbClr val="0070C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06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16BF42-1646-C143-8735-9AC89A94181C}"/>
              </a:ext>
            </a:extLst>
          </p:cNvPr>
          <p:cNvSpPr/>
          <p:nvPr/>
        </p:nvSpPr>
        <p:spPr>
          <a:xfrm>
            <a:off x="4" y="6409507"/>
            <a:ext cx="12191996" cy="448493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2021.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MOBOOHOUSE ALL RIGHT RESERVED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0FDB8-4B21-4545-AB12-8017941A1825}"/>
              </a:ext>
            </a:extLst>
          </p:cNvPr>
          <p:cNvSpPr/>
          <p:nvPr/>
        </p:nvSpPr>
        <p:spPr>
          <a:xfrm>
            <a:off x="-1" y="627022"/>
            <a:ext cx="12192001" cy="5782480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8EF9A-9C67-9B4C-BB54-BA1208711A92}"/>
              </a:ext>
            </a:extLst>
          </p:cNvPr>
          <p:cNvSpPr/>
          <p:nvPr/>
        </p:nvSpPr>
        <p:spPr>
          <a:xfrm>
            <a:off x="3004454" y="775068"/>
            <a:ext cx="6183086" cy="56344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3A955-A1F7-8146-844A-74E7C66702F3}"/>
              </a:ext>
            </a:extLst>
          </p:cNvPr>
          <p:cNvSpPr txBox="1"/>
          <p:nvPr/>
        </p:nvSpPr>
        <p:spPr>
          <a:xfrm>
            <a:off x="3291735" y="871849"/>
            <a:ext cx="547536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예약하기</a:t>
            </a:r>
            <a:r>
              <a:rPr kumimoji="1" lang="en-US" altLang="ko-KR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(2/2)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BD50AD3-B524-EB46-9881-FF69FA519369}"/>
              </a:ext>
            </a:extLst>
          </p:cNvPr>
          <p:cNvCxnSpPr/>
          <p:nvPr/>
        </p:nvCxnSpPr>
        <p:spPr>
          <a:xfrm>
            <a:off x="3361509" y="1341208"/>
            <a:ext cx="5486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BF466A-296A-7546-8028-B4987A4B0F1D}"/>
              </a:ext>
            </a:extLst>
          </p:cNvPr>
          <p:cNvSpPr txBox="1"/>
          <p:nvPr/>
        </p:nvSpPr>
        <p:spPr>
          <a:xfrm>
            <a:off x="3291735" y="1357950"/>
            <a:ext cx="5475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아래 내용을 확인 후 예약을 완료해주세요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139453-F1F0-A749-898D-F43151E490A2}"/>
              </a:ext>
            </a:extLst>
          </p:cNvPr>
          <p:cNvSpPr/>
          <p:nvPr/>
        </p:nvSpPr>
        <p:spPr>
          <a:xfrm>
            <a:off x="-1" y="182881"/>
            <a:ext cx="12191997" cy="44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rgbClr val="7030A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                                                                                                        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소개 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b="1" dirty="0">
                <a:solidFill>
                  <a:srgbClr val="0070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상담안내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 err="1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상담후기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en-US" altLang="ko-KR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</a:t>
            </a:r>
            <a:r>
              <a:rPr kumimoji="1" lang="ko-KR" altLang="en-US" sz="10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문의</a:t>
            </a:r>
            <a:endParaRPr kumimoji="1" lang="ko-KR" altLang="en-US" sz="1400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5FF0BBC9-289A-A146-9B3C-59609374C3B6}"/>
              </a:ext>
            </a:extLst>
          </p:cNvPr>
          <p:cNvCxnSpPr/>
          <p:nvPr/>
        </p:nvCxnSpPr>
        <p:spPr>
          <a:xfrm>
            <a:off x="0" y="6270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04F07C-3398-1642-A142-CBC4209560E1}"/>
              </a:ext>
            </a:extLst>
          </p:cNvPr>
          <p:cNvCxnSpPr/>
          <p:nvPr/>
        </p:nvCxnSpPr>
        <p:spPr>
          <a:xfrm>
            <a:off x="0" y="182881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4376488E-4B9B-B540-955B-5A324200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4" y="294262"/>
            <a:ext cx="1295400" cy="2286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AFD2AD-6B28-E040-AFA5-5924F75BD7C7}"/>
              </a:ext>
            </a:extLst>
          </p:cNvPr>
          <p:cNvSpPr/>
          <p:nvPr/>
        </p:nvSpPr>
        <p:spPr>
          <a:xfrm>
            <a:off x="3291735" y="2332040"/>
            <a:ext cx="5675620" cy="36739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종류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전화상담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부동산 상담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종합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희망 일시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2021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년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월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일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화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오후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8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(1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시간 예정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상담자 정보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김정태 대표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모두의부동산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예약자 정보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홍길동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010-1234-5678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hlinkClick r:id="rId4"/>
              </a:rPr>
              <a:t>honggildong@gmail.com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5.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상담 내용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</a:t>
            </a:r>
            <a:endParaRPr kumimoji="1"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62D9A-4F13-5C4D-B9BB-2F632DC25D3F}"/>
              </a:ext>
            </a:extLst>
          </p:cNvPr>
          <p:cNvSpPr txBox="1"/>
          <p:nvPr/>
        </p:nvSpPr>
        <p:spPr>
          <a:xfrm>
            <a:off x="3361509" y="1925677"/>
            <a:ext cx="548640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예약 내용 정리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940BE7F-D711-0442-B298-7B6536046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31667" y1="35000" x2="31667" y2="35000"/>
                        <a14:foregroundMark x1="36667" y1="46667" x2="36667" y2="46667"/>
                        <a14:foregroundMark x1="33333" y1="60000" x2="33333" y2="60000"/>
                        <a14:foregroundMark x1="63333" y1="50000" x2="63333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8850" y="1980317"/>
            <a:ext cx="381000" cy="381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C869BD-1ACF-C649-80D0-04451EE555A8}"/>
              </a:ext>
            </a:extLst>
          </p:cNvPr>
          <p:cNvSpPr/>
          <p:nvPr/>
        </p:nvSpPr>
        <p:spPr>
          <a:xfrm>
            <a:off x="3398320" y="3799933"/>
            <a:ext cx="5449589" cy="168048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나이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40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세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결혼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자녀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명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연소득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천만원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자산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총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천만원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현금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주식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억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천만원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대출 없음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매입을 고려중인 지역 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수원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화성</a:t>
            </a: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직장이 수원에 있어서 수원 또는 화성 쪽에 아파트를 알아보고 있습니다</a:t>
            </a:r>
            <a:r>
              <a:rPr kumimoji="1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938D0B5-7578-6E40-9150-A50E1CDCDFA4}"/>
              </a:ext>
            </a:extLst>
          </p:cNvPr>
          <p:cNvCxnSpPr/>
          <p:nvPr/>
        </p:nvCxnSpPr>
        <p:spPr>
          <a:xfrm>
            <a:off x="7036267" y="627413"/>
            <a:ext cx="72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6FAA4A-26A4-384E-AB3D-C09F73FA721F}"/>
              </a:ext>
            </a:extLst>
          </p:cNvPr>
          <p:cNvGrpSpPr/>
          <p:nvPr/>
        </p:nvGrpSpPr>
        <p:grpSpPr>
          <a:xfrm>
            <a:off x="6203373" y="5773526"/>
            <a:ext cx="2644536" cy="340300"/>
            <a:chOff x="7583895" y="4034163"/>
            <a:chExt cx="3469587" cy="39329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5D35D4-825B-4140-99C1-759980EC15BE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예약신청 완료</a:t>
              </a:r>
            </a:p>
          </p:txBody>
        </p:sp>
        <p:sp>
          <p:nvSpPr>
            <p:cNvPr id="24" name="지연 23">
              <a:extLst>
                <a:ext uri="{FF2B5EF4-FFF2-40B4-BE49-F238E27FC236}">
                  <a16:creationId xmlns:a16="http://schemas.microsoft.com/office/drawing/2014/main" id="{3D5CD84D-2194-6E46-A2B8-5CF9C7D9323F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지연 30">
              <a:extLst>
                <a:ext uri="{FF2B5EF4-FFF2-40B4-BE49-F238E27FC236}">
                  <a16:creationId xmlns:a16="http://schemas.microsoft.com/office/drawing/2014/main" id="{DF5CA11C-EBE6-FD4F-8711-A93F2F1C376D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F2E3BCE-9A23-2248-BC53-8B8C7F89F125}"/>
              </a:ext>
            </a:extLst>
          </p:cNvPr>
          <p:cNvGrpSpPr/>
          <p:nvPr/>
        </p:nvGrpSpPr>
        <p:grpSpPr>
          <a:xfrm>
            <a:off x="3395661" y="5773526"/>
            <a:ext cx="2644536" cy="340300"/>
            <a:chOff x="7583895" y="4034163"/>
            <a:chExt cx="3469587" cy="39329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85E3CBD-561B-1E49-BD9C-82E4785AE0D5}"/>
                </a:ext>
              </a:extLst>
            </p:cNvPr>
            <p:cNvSpPr/>
            <p:nvPr/>
          </p:nvSpPr>
          <p:spPr>
            <a:xfrm>
              <a:off x="7870763" y="4034163"/>
              <a:ext cx="2895849" cy="3932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900" b="1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뒤로</a:t>
              </a:r>
            </a:p>
          </p:txBody>
        </p:sp>
        <p:sp>
          <p:nvSpPr>
            <p:cNvPr id="34" name="지연 33">
              <a:extLst>
                <a:ext uri="{FF2B5EF4-FFF2-40B4-BE49-F238E27FC236}">
                  <a16:creationId xmlns:a16="http://schemas.microsoft.com/office/drawing/2014/main" id="{3C711C14-6EAE-7749-BECB-40CD97E608D2}"/>
                </a:ext>
              </a:extLst>
            </p:cNvPr>
            <p:cNvSpPr/>
            <p:nvPr/>
          </p:nvSpPr>
          <p:spPr>
            <a:xfrm>
              <a:off x="10766612" y="4034163"/>
              <a:ext cx="286870" cy="39329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지연 34">
              <a:extLst>
                <a:ext uri="{FF2B5EF4-FFF2-40B4-BE49-F238E27FC236}">
                  <a16:creationId xmlns:a16="http://schemas.microsoft.com/office/drawing/2014/main" id="{136BEBF1-E706-984E-A497-087B66E6DE7F}"/>
                </a:ext>
              </a:extLst>
            </p:cNvPr>
            <p:cNvSpPr/>
            <p:nvPr/>
          </p:nvSpPr>
          <p:spPr>
            <a:xfrm rot="10800000">
              <a:off x="7583895" y="4034163"/>
              <a:ext cx="286870" cy="39329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7DD14D-F5C1-5844-878F-6DEF4D6437EC}"/>
              </a:ext>
            </a:extLst>
          </p:cNvPr>
          <p:cNvSpPr/>
          <p:nvPr/>
        </p:nvSpPr>
        <p:spPr>
          <a:xfrm>
            <a:off x="-5" y="-12782"/>
            <a:ext cx="12191996" cy="195269"/>
          </a:xfrm>
          <a:prstGeom prst="rect">
            <a:avLst/>
          </a:prstGeom>
          <a:solidFill>
            <a:srgbClr val="F6F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									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 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마이페이지</a:t>
            </a:r>
            <a:endParaRPr kumimoji="1"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31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1770</Words>
  <Application>Microsoft Macintosh PowerPoint</Application>
  <PresentationFormat>와이드스크린</PresentationFormat>
  <Paragraphs>389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NanumBarunGothic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174</cp:revision>
  <dcterms:created xsi:type="dcterms:W3CDTF">2021-05-02T13:45:35Z</dcterms:created>
  <dcterms:modified xsi:type="dcterms:W3CDTF">2021-12-04T08:37:56Z</dcterms:modified>
</cp:coreProperties>
</file>