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1"/>
  </p:notesMasterIdLst>
  <p:sldIdLst>
    <p:sldId id="256" r:id="rId2"/>
    <p:sldId id="262" r:id="rId3"/>
    <p:sldId id="294" r:id="rId4"/>
    <p:sldId id="257" r:id="rId5"/>
    <p:sldId id="302" r:id="rId6"/>
    <p:sldId id="285" r:id="rId7"/>
    <p:sldId id="273" r:id="rId8"/>
    <p:sldId id="272" r:id="rId9"/>
    <p:sldId id="277" r:id="rId10"/>
    <p:sldId id="336" r:id="rId11"/>
    <p:sldId id="278" r:id="rId12"/>
    <p:sldId id="280" r:id="rId13"/>
    <p:sldId id="283" r:id="rId14"/>
    <p:sldId id="299" r:id="rId15"/>
    <p:sldId id="311" r:id="rId16"/>
    <p:sldId id="266" r:id="rId17"/>
    <p:sldId id="284" r:id="rId18"/>
    <p:sldId id="274" r:id="rId19"/>
    <p:sldId id="261" r:id="rId20"/>
    <p:sldId id="267" r:id="rId21"/>
    <p:sldId id="265" r:id="rId22"/>
    <p:sldId id="270" r:id="rId23"/>
    <p:sldId id="271" r:id="rId24"/>
    <p:sldId id="296" r:id="rId25"/>
    <p:sldId id="298" r:id="rId26"/>
    <p:sldId id="310" r:id="rId27"/>
    <p:sldId id="312" r:id="rId28"/>
    <p:sldId id="308" r:id="rId29"/>
    <p:sldId id="313" r:id="rId30"/>
    <p:sldId id="314" r:id="rId31"/>
    <p:sldId id="306" r:id="rId32"/>
    <p:sldId id="282" r:id="rId33"/>
    <p:sldId id="316" r:id="rId34"/>
    <p:sldId id="318" r:id="rId35"/>
    <p:sldId id="319" r:id="rId36"/>
    <p:sldId id="320" r:id="rId37"/>
    <p:sldId id="321" r:id="rId38"/>
    <p:sldId id="322" r:id="rId39"/>
    <p:sldId id="323" r:id="rId40"/>
    <p:sldId id="324" r:id="rId41"/>
    <p:sldId id="325" r:id="rId42"/>
    <p:sldId id="326" r:id="rId43"/>
    <p:sldId id="327" r:id="rId44"/>
    <p:sldId id="328" r:id="rId45"/>
    <p:sldId id="329" r:id="rId46"/>
    <p:sldId id="331" r:id="rId47"/>
    <p:sldId id="332" r:id="rId48"/>
    <p:sldId id="333" r:id="rId49"/>
    <p:sldId id="334" r:id="rId50"/>
    <p:sldId id="335" r:id="rId51"/>
    <p:sldId id="338" r:id="rId52"/>
    <p:sldId id="345" r:id="rId53"/>
    <p:sldId id="348" r:id="rId54"/>
    <p:sldId id="347" r:id="rId55"/>
    <p:sldId id="346" r:id="rId56"/>
    <p:sldId id="349" r:id="rId57"/>
    <p:sldId id="350" r:id="rId58"/>
    <p:sldId id="351" r:id="rId59"/>
    <p:sldId id="353" r:id="rId60"/>
    <p:sldId id="354" r:id="rId61"/>
    <p:sldId id="355" r:id="rId62"/>
    <p:sldId id="352" r:id="rId63"/>
    <p:sldId id="339" r:id="rId64"/>
    <p:sldId id="340" r:id="rId65"/>
    <p:sldId id="341" r:id="rId66"/>
    <p:sldId id="342" r:id="rId67"/>
    <p:sldId id="343" r:id="rId68"/>
    <p:sldId id="344" r:id="rId69"/>
    <p:sldId id="356" r:id="rId7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5" d="100"/>
          <a:sy n="85" d="100"/>
        </p:scale>
        <p:origin x="15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FCBF24-A2D4-4CEB-A7C5-0B2775CD1522}" type="datetimeFigureOut">
              <a:rPr lang="es-AR" smtClean="0"/>
              <a:t>6/6/2022</a:t>
            </a:fld>
            <a:endParaRPr lang="es-AR"/>
          </a:p>
        </p:txBody>
      </p:sp>
      <p:sp>
        <p:nvSpPr>
          <p:cNvPr id="4" name="Marcador de imagen de diapositiva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68A6DE-DE42-40C8-9A72-C0577904BD8E}" type="slidenum">
              <a:rPr lang="es-AR" smtClean="0"/>
              <a:t>‹Nº›</a:t>
            </a:fld>
            <a:endParaRPr lang="es-AR"/>
          </a:p>
        </p:txBody>
      </p:sp>
    </p:spTree>
    <p:extLst>
      <p:ext uri="{BB962C8B-B14F-4D97-AF65-F5344CB8AC3E}">
        <p14:creationId xmlns:p14="http://schemas.microsoft.com/office/powerpoint/2010/main" val="17094026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E68A6DE-DE42-40C8-9A72-C0577904BD8E}" type="slidenum">
              <a:rPr lang="es-AR" smtClean="0"/>
              <a:t>1</a:t>
            </a:fld>
            <a:endParaRPr lang="es-AR"/>
          </a:p>
        </p:txBody>
      </p:sp>
    </p:spTree>
    <p:extLst>
      <p:ext uri="{BB962C8B-B14F-4D97-AF65-F5344CB8AC3E}">
        <p14:creationId xmlns:p14="http://schemas.microsoft.com/office/powerpoint/2010/main" val="31031210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1371600" y="1143000"/>
            <a:ext cx="4114800" cy="3086100"/>
          </a:xfrm>
        </p:spPr>
      </p:sp>
      <p:sp>
        <p:nvSpPr>
          <p:cNvPr id="3" name="Marcador de notas 2"/>
          <p:cNvSpPr>
            <a:spLocks noGrp="1"/>
          </p:cNvSpPr>
          <p:nvPr>
            <p:ph type="body" idx="1"/>
          </p:nvPr>
        </p:nvSpPr>
        <p:spPr/>
        <p:txBody>
          <a:bodyPr/>
          <a:lstStyle/>
          <a:p>
            <a:endParaRPr lang="es-AR" dirty="0"/>
          </a:p>
        </p:txBody>
      </p:sp>
      <p:sp>
        <p:nvSpPr>
          <p:cNvPr id="4" name="Marcador de número de diapositiva 3"/>
          <p:cNvSpPr>
            <a:spLocks noGrp="1"/>
          </p:cNvSpPr>
          <p:nvPr>
            <p:ph type="sldNum" sz="quarter" idx="5"/>
          </p:nvPr>
        </p:nvSpPr>
        <p:spPr/>
        <p:txBody>
          <a:bodyPr/>
          <a:lstStyle/>
          <a:p>
            <a:fld id="{9E68A6DE-DE42-40C8-9A72-C0577904BD8E}" type="slidenum">
              <a:rPr lang="es-AR" smtClean="0"/>
              <a:t>2</a:t>
            </a:fld>
            <a:endParaRPr lang="es-AR"/>
          </a:p>
        </p:txBody>
      </p:sp>
    </p:spTree>
    <p:extLst>
      <p:ext uri="{BB962C8B-B14F-4D97-AF65-F5344CB8AC3E}">
        <p14:creationId xmlns:p14="http://schemas.microsoft.com/office/powerpoint/2010/main" val="25032492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B4099208-1013-4AC7-A469-F6E1D2F6E60E}" type="datetimeFigureOut">
              <a:rPr lang="es-AR" smtClean="0"/>
              <a:t>6/6/2022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2356758-6689-4954-9609-418D9E73EA6C}" type="slidenum">
              <a:rPr lang="es-AR" smtClean="0"/>
              <a:t>‹Nº›</a:t>
            </a:fld>
            <a:endParaRPr lang="es-AR"/>
          </a:p>
        </p:txBody>
      </p:sp>
    </p:spTree>
    <p:extLst>
      <p:ext uri="{BB962C8B-B14F-4D97-AF65-F5344CB8AC3E}">
        <p14:creationId xmlns:p14="http://schemas.microsoft.com/office/powerpoint/2010/main" val="14674134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099208-1013-4AC7-A469-F6E1D2F6E60E}" type="datetimeFigureOut">
              <a:rPr lang="es-AR" smtClean="0"/>
              <a:t>6/6/2022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2356758-6689-4954-9609-418D9E73EA6C}" type="slidenum">
              <a:rPr lang="es-AR" smtClean="0"/>
              <a:t>‹Nº›</a:t>
            </a:fld>
            <a:endParaRPr lang="es-AR"/>
          </a:p>
        </p:txBody>
      </p:sp>
    </p:spTree>
    <p:extLst>
      <p:ext uri="{BB962C8B-B14F-4D97-AF65-F5344CB8AC3E}">
        <p14:creationId xmlns:p14="http://schemas.microsoft.com/office/powerpoint/2010/main" val="728034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099208-1013-4AC7-A469-F6E1D2F6E60E}" type="datetimeFigureOut">
              <a:rPr lang="es-AR" smtClean="0"/>
              <a:t>6/6/2022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2356758-6689-4954-9609-418D9E73EA6C}" type="slidenum">
              <a:rPr lang="es-AR" smtClean="0"/>
              <a:t>‹Nº›</a:t>
            </a:fld>
            <a:endParaRPr lang="es-AR"/>
          </a:p>
        </p:txBody>
      </p:sp>
    </p:spTree>
    <p:extLst>
      <p:ext uri="{BB962C8B-B14F-4D97-AF65-F5344CB8AC3E}">
        <p14:creationId xmlns:p14="http://schemas.microsoft.com/office/powerpoint/2010/main" val="35811972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4099208-1013-4AC7-A469-F6E1D2F6E60E}" type="datetimeFigureOut">
              <a:rPr lang="es-AR" smtClean="0"/>
              <a:t>6/6/2022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2356758-6689-4954-9609-418D9E73EA6C}" type="slidenum">
              <a:rPr lang="es-AR" smtClean="0"/>
              <a:t>‹Nº›</a:t>
            </a:fld>
            <a:endParaRPr lang="es-AR"/>
          </a:p>
        </p:txBody>
      </p:sp>
    </p:spTree>
    <p:extLst>
      <p:ext uri="{BB962C8B-B14F-4D97-AF65-F5344CB8AC3E}">
        <p14:creationId xmlns:p14="http://schemas.microsoft.com/office/powerpoint/2010/main" val="1998051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B4099208-1013-4AC7-A469-F6E1D2F6E60E}" type="datetimeFigureOut">
              <a:rPr lang="es-AR" smtClean="0"/>
              <a:t>6/6/2022</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A2356758-6689-4954-9609-418D9E73EA6C}" type="slidenum">
              <a:rPr lang="es-AR" smtClean="0"/>
              <a:t>‹Nº›</a:t>
            </a:fld>
            <a:endParaRPr lang="es-AR"/>
          </a:p>
        </p:txBody>
      </p:sp>
    </p:spTree>
    <p:extLst>
      <p:ext uri="{BB962C8B-B14F-4D97-AF65-F5344CB8AC3E}">
        <p14:creationId xmlns:p14="http://schemas.microsoft.com/office/powerpoint/2010/main" val="606475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4099208-1013-4AC7-A469-F6E1D2F6E60E}" type="datetimeFigureOut">
              <a:rPr lang="es-AR" smtClean="0"/>
              <a:t>6/6/2022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2356758-6689-4954-9609-418D9E73EA6C}" type="slidenum">
              <a:rPr lang="es-AR" smtClean="0"/>
              <a:t>‹Nº›</a:t>
            </a:fld>
            <a:endParaRPr lang="es-AR"/>
          </a:p>
        </p:txBody>
      </p:sp>
    </p:spTree>
    <p:extLst>
      <p:ext uri="{BB962C8B-B14F-4D97-AF65-F5344CB8AC3E}">
        <p14:creationId xmlns:p14="http://schemas.microsoft.com/office/powerpoint/2010/main" val="506659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629842" y="2505075"/>
            <a:ext cx="3868340"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4629150" y="2505075"/>
            <a:ext cx="3887391"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4099208-1013-4AC7-A469-F6E1D2F6E60E}" type="datetimeFigureOut">
              <a:rPr lang="es-AR" smtClean="0"/>
              <a:t>6/6/2022</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A2356758-6689-4954-9609-418D9E73EA6C}" type="slidenum">
              <a:rPr lang="es-AR" smtClean="0"/>
              <a:t>‹Nº›</a:t>
            </a:fld>
            <a:endParaRPr lang="es-AR"/>
          </a:p>
        </p:txBody>
      </p:sp>
    </p:spTree>
    <p:extLst>
      <p:ext uri="{BB962C8B-B14F-4D97-AF65-F5344CB8AC3E}">
        <p14:creationId xmlns:p14="http://schemas.microsoft.com/office/powerpoint/2010/main" val="917945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4099208-1013-4AC7-A469-F6E1D2F6E60E}" type="datetimeFigureOut">
              <a:rPr lang="es-AR" smtClean="0"/>
              <a:t>6/6/2022</a:t>
            </a:fld>
            <a:endParaRPr lang="es-AR"/>
          </a:p>
        </p:txBody>
      </p:sp>
      <p:sp>
        <p:nvSpPr>
          <p:cNvPr id="4" name="Footer Placeholder 3"/>
          <p:cNvSpPr>
            <a:spLocks noGrp="1"/>
          </p:cNvSpPr>
          <p:nvPr>
            <p:ph type="ftr" sz="quarter" idx="11"/>
          </p:nvPr>
        </p:nvSpPr>
        <p:spPr/>
        <p:txBody>
          <a:bodyPr/>
          <a:lstStyle/>
          <a:p>
            <a:endParaRPr lang="es-AR"/>
          </a:p>
        </p:txBody>
      </p:sp>
      <p:sp>
        <p:nvSpPr>
          <p:cNvPr id="5" name="Slide Number Placeholder 4"/>
          <p:cNvSpPr>
            <a:spLocks noGrp="1"/>
          </p:cNvSpPr>
          <p:nvPr>
            <p:ph type="sldNum" sz="quarter" idx="12"/>
          </p:nvPr>
        </p:nvSpPr>
        <p:spPr/>
        <p:txBody>
          <a:bodyPr/>
          <a:lstStyle/>
          <a:p>
            <a:fld id="{A2356758-6689-4954-9609-418D9E73EA6C}" type="slidenum">
              <a:rPr lang="es-AR" smtClean="0"/>
              <a:t>‹Nº›</a:t>
            </a:fld>
            <a:endParaRPr lang="es-AR"/>
          </a:p>
        </p:txBody>
      </p:sp>
    </p:spTree>
    <p:extLst>
      <p:ext uri="{BB962C8B-B14F-4D97-AF65-F5344CB8AC3E}">
        <p14:creationId xmlns:p14="http://schemas.microsoft.com/office/powerpoint/2010/main" val="2759726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099208-1013-4AC7-A469-F6E1D2F6E60E}" type="datetimeFigureOut">
              <a:rPr lang="es-AR" smtClean="0"/>
              <a:t>6/6/2022</a:t>
            </a:fld>
            <a:endParaRPr lang="es-AR"/>
          </a:p>
        </p:txBody>
      </p:sp>
      <p:sp>
        <p:nvSpPr>
          <p:cNvPr id="3" name="Footer Placeholder 2"/>
          <p:cNvSpPr>
            <a:spLocks noGrp="1"/>
          </p:cNvSpPr>
          <p:nvPr>
            <p:ph type="ftr" sz="quarter" idx="11"/>
          </p:nvPr>
        </p:nvSpPr>
        <p:spPr/>
        <p:txBody>
          <a:bodyPr/>
          <a:lstStyle/>
          <a:p>
            <a:endParaRPr lang="es-AR"/>
          </a:p>
        </p:txBody>
      </p:sp>
      <p:sp>
        <p:nvSpPr>
          <p:cNvPr id="4" name="Slide Number Placeholder 3"/>
          <p:cNvSpPr>
            <a:spLocks noGrp="1"/>
          </p:cNvSpPr>
          <p:nvPr>
            <p:ph type="sldNum" sz="quarter" idx="12"/>
          </p:nvPr>
        </p:nvSpPr>
        <p:spPr/>
        <p:txBody>
          <a:bodyPr/>
          <a:lstStyle/>
          <a:p>
            <a:fld id="{A2356758-6689-4954-9609-418D9E73EA6C}" type="slidenum">
              <a:rPr lang="es-AR" smtClean="0"/>
              <a:t>‹Nº›</a:t>
            </a:fld>
            <a:endParaRPr lang="es-AR"/>
          </a:p>
        </p:txBody>
      </p:sp>
    </p:spTree>
    <p:extLst>
      <p:ext uri="{BB962C8B-B14F-4D97-AF65-F5344CB8AC3E}">
        <p14:creationId xmlns:p14="http://schemas.microsoft.com/office/powerpoint/2010/main" val="1160936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4099208-1013-4AC7-A469-F6E1D2F6E60E}" type="datetimeFigureOut">
              <a:rPr lang="es-AR" smtClean="0"/>
              <a:t>6/6/2022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2356758-6689-4954-9609-418D9E73EA6C}" type="slidenum">
              <a:rPr lang="es-AR" smtClean="0"/>
              <a:t>‹Nº›</a:t>
            </a:fld>
            <a:endParaRPr lang="es-AR"/>
          </a:p>
        </p:txBody>
      </p:sp>
    </p:spTree>
    <p:extLst>
      <p:ext uri="{BB962C8B-B14F-4D97-AF65-F5344CB8AC3E}">
        <p14:creationId xmlns:p14="http://schemas.microsoft.com/office/powerpoint/2010/main" val="1688517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B4099208-1013-4AC7-A469-F6E1D2F6E60E}" type="datetimeFigureOut">
              <a:rPr lang="es-AR" smtClean="0"/>
              <a:t>6/6/2022</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A2356758-6689-4954-9609-418D9E73EA6C}" type="slidenum">
              <a:rPr lang="es-AR" smtClean="0"/>
              <a:t>‹Nº›</a:t>
            </a:fld>
            <a:endParaRPr lang="es-AR"/>
          </a:p>
        </p:txBody>
      </p:sp>
    </p:spTree>
    <p:extLst>
      <p:ext uri="{BB962C8B-B14F-4D97-AF65-F5344CB8AC3E}">
        <p14:creationId xmlns:p14="http://schemas.microsoft.com/office/powerpoint/2010/main" val="1978701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099208-1013-4AC7-A469-F6E1D2F6E60E}" type="datetimeFigureOut">
              <a:rPr lang="es-AR" smtClean="0"/>
              <a:t>6/6/2022</a:t>
            </a:fld>
            <a:endParaRPr lang="es-AR"/>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356758-6689-4954-9609-418D9E73EA6C}" type="slidenum">
              <a:rPr lang="es-AR" smtClean="0"/>
              <a:t>‹Nº›</a:t>
            </a:fld>
            <a:endParaRPr lang="es-AR"/>
          </a:p>
        </p:txBody>
      </p:sp>
    </p:spTree>
    <p:extLst>
      <p:ext uri="{BB962C8B-B14F-4D97-AF65-F5344CB8AC3E}">
        <p14:creationId xmlns:p14="http://schemas.microsoft.com/office/powerpoint/2010/main" val="16699232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drive/folders/1LJJrWdizsSCCyyUZHNiHoLFPsS0JMSBh"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https://github.com/ggmarmolalioto"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hyperlink" Target="mailto:ggma@ggmalaw.co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4AE3A-11D3-C844-C1EA-0567DBF7BDB6}"/>
              </a:ext>
            </a:extLst>
          </p:cNvPr>
          <p:cNvSpPr>
            <a:spLocks noGrp="1"/>
          </p:cNvSpPr>
          <p:nvPr>
            <p:ph type="ctrTitle"/>
          </p:nvPr>
        </p:nvSpPr>
        <p:spPr>
          <a:xfrm>
            <a:off x="728662" y="767645"/>
            <a:ext cx="7272338" cy="3484316"/>
          </a:xfrm>
          <a:solidFill>
            <a:schemeClr val="accent1">
              <a:lumMod val="50000"/>
            </a:schemeClr>
          </a:solidFill>
          <a:ln>
            <a:noFill/>
          </a:ln>
          <a:effectLst/>
        </p:spPr>
        <p:txBody>
          <a:bodyPr>
            <a:normAutofit fontScale="90000"/>
          </a:bodyPr>
          <a:lstStyle/>
          <a:p>
            <a:br>
              <a:rPr lang="es-AR" sz="2025" dirty="0"/>
            </a:br>
            <a:br>
              <a:rPr lang="es-AR" sz="2025" dirty="0"/>
            </a:br>
            <a:r>
              <a:rPr lang="es-AR" sz="2700" b="1" dirty="0">
                <a:solidFill>
                  <a:schemeClr val="bg1"/>
                </a:solidFill>
                <a:effectLst>
                  <a:outerShdw blurRad="38100" dist="38100" dir="2700000" algn="tl">
                    <a:srgbClr val="000000">
                      <a:alpha val="43137"/>
                    </a:srgbClr>
                  </a:outerShdw>
                </a:effectLst>
              </a:rPr>
              <a:t>UNIVERSIDAD AUSTRAL</a:t>
            </a:r>
            <a:br>
              <a:rPr lang="es-AR" sz="2700" b="1" dirty="0">
                <a:solidFill>
                  <a:schemeClr val="bg1"/>
                </a:solidFill>
                <a:effectLst>
                  <a:outerShdw blurRad="38100" dist="38100" dir="2700000" algn="tl">
                    <a:srgbClr val="000000">
                      <a:alpha val="43137"/>
                    </a:srgbClr>
                  </a:outerShdw>
                </a:effectLst>
              </a:rPr>
            </a:br>
            <a:r>
              <a:rPr lang="es-AR" sz="2700" b="1" dirty="0">
                <a:solidFill>
                  <a:schemeClr val="bg1"/>
                </a:solidFill>
                <a:effectLst>
                  <a:outerShdw blurRad="38100" dist="38100" dir="2700000" algn="tl">
                    <a:srgbClr val="000000">
                      <a:alpha val="43137"/>
                    </a:srgbClr>
                  </a:outerShdw>
                </a:effectLst>
              </a:rPr>
              <a:t>MAESTRIA EN PROPIEDAD INTELECTUAL</a:t>
            </a:r>
            <a:br>
              <a:rPr lang="es-AR" sz="2700" b="1" dirty="0">
                <a:solidFill>
                  <a:schemeClr val="bg1"/>
                </a:solidFill>
                <a:effectLst>
                  <a:outerShdw blurRad="38100" dist="38100" dir="2700000" algn="tl">
                    <a:srgbClr val="000000">
                      <a:alpha val="43137"/>
                    </a:srgbClr>
                  </a:outerShdw>
                </a:effectLst>
              </a:rPr>
            </a:br>
            <a:r>
              <a:rPr lang="es-AR" sz="2700" b="1" dirty="0">
                <a:solidFill>
                  <a:schemeClr val="bg1"/>
                </a:solidFill>
                <a:effectLst>
                  <a:outerShdw blurRad="38100" dist="38100" dir="2700000" algn="tl">
                    <a:srgbClr val="000000">
                      <a:alpha val="43137"/>
                    </a:srgbClr>
                  </a:outerShdw>
                </a:effectLst>
              </a:rPr>
              <a:t>Junio 2022</a:t>
            </a:r>
            <a:br>
              <a:rPr lang="es-AR" sz="2025" b="1" dirty="0">
                <a:solidFill>
                  <a:schemeClr val="bg1"/>
                </a:solidFill>
                <a:effectLst>
                  <a:outerShdw blurRad="38100" dist="38100" dir="2700000" algn="tl">
                    <a:srgbClr val="000000">
                      <a:alpha val="43137"/>
                    </a:srgbClr>
                  </a:outerShdw>
                </a:effectLst>
              </a:rPr>
            </a:br>
            <a:br>
              <a:rPr lang="es-AR" sz="3000" b="1" dirty="0">
                <a:effectLst>
                  <a:outerShdw blurRad="38100" dist="38100" dir="2700000" algn="tl">
                    <a:srgbClr val="000000">
                      <a:alpha val="43137"/>
                    </a:srgbClr>
                  </a:outerShdw>
                </a:effectLst>
              </a:rPr>
            </a:br>
            <a:r>
              <a:rPr lang="es-AR" sz="2000" b="1" dirty="0">
                <a:solidFill>
                  <a:schemeClr val="accent4">
                    <a:lumMod val="75000"/>
                  </a:schemeClr>
                </a:solidFill>
                <a:effectLst>
                  <a:outerShdw blurRad="38100" dist="38100" dir="2700000" algn="tl">
                    <a:srgbClr val="000000">
                      <a:alpha val="43137"/>
                    </a:srgbClr>
                  </a:outerShdw>
                </a:effectLst>
              </a:rPr>
              <a:t>ORACLE AMERICAS INC</a:t>
            </a:r>
            <a:br>
              <a:rPr lang="es-AR" sz="2000" b="1" dirty="0">
                <a:solidFill>
                  <a:schemeClr val="accent4">
                    <a:lumMod val="75000"/>
                  </a:schemeClr>
                </a:solidFill>
                <a:effectLst>
                  <a:outerShdw blurRad="38100" dist="38100" dir="2700000" algn="tl">
                    <a:srgbClr val="000000">
                      <a:alpha val="43137"/>
                    </a:srgbClr>
                  </a:outerShdw>
                </a:effectLst>
              </a:rPr>
            </a:br>
            <a:r>
              <a:rPr lang="es-AR" sz="2000" b="1" dirty="0">
                <a:solidFill>
                  <a:schemeClr val="accent4">
                    <a:lumMod val="75000"/>
                  </a:schemeClr>
                </a:solidFill>
                <a:effectLst>
                  <a:outerShdw blurRad="38100" dist="38100" dir="2700000" algn="tl">
                    <a:srgbClr val="000000">
                      <a:alpha val="43137"/>
                    </a:srgbClr>
                  </a:outerShdw>
                </a:effectLst>
              </a:rPr>
              <a:t>v </a:t>
            </a:r>
            <a:br>
              <a:rPr lang="es-AR" sz="2000" b="1" dirty="0">
                <a:solidFill>
                  <a:schemeClr val="accent4">
                    <a:lumMod val="75000"/>
                  </a:schemeClr>
                </a:solidFill>
                <a:effectLst>
                  <a:outerShdw blurRad="38100" dist="38100" dir="2700000" algn="tl">
                    <a:srgbClr val="000000">
                      <a:alpha val="43137"/>
                    </a:srgbClr>
                  </a:outerShdw>
                </a:effectLst>
              </a:rPr>
            </a:br>
            <a:r>
              <a:rPr lang="es-AR" sz="2000" b="1" dirty="0">
                <a:solidFill>
                  <a:schemeClr val="accent4">
                    <a:lumMod val="75000"/>
                  </a:schemeClr>
                </a:solidFill>
                <a:effectLst>
                  <a:outerShdw blurRad="38100" dist="38100" dir="2700000" algn="tl">
                    <a:srgbClr val="000000">
                      <a:alpha val="43137"/>
                    </a:srgbClr>
                  </a:outerShdw>
                </a:effectLst>
              </a:rPr>
              <a:t>GOOGLE LLC</a:t>
            </a:r>
            <a:br>
              <a:rPr lang="es-AR" sz="3600" b="1" dirty="0">
                <a:solidFill>
                  <a:schemeClr val="accent4">
                    <a:lumMod val="50000"/>
                  </a:schemeClr>
                </a:solidFill>
                <a:effectLst>
                  <a:outerShdw blurRad="38100" dist="38100" dir="2700000" algn="tl">
                    <a:srgbClr val="000000">
                      <a:alpha val="43137"/>
                    </a:srgbClr>
                  </a:outerShdw>
                </a:effectLst>
              </a:rPr>
            </a:br>
            <a:endParaRPr lang="es-AR" sz="3600" b="1" dirty="0">
              <a:solidFill>
                <a:schemeClr val="accent4">
                  <a:lumMod val="50000"/>
                </a:schemeClr>
              </a:solidFill>
              <a:effectLst>
                <a:outerShdw blurRad="38100" dist="38100" dir="2700000" algn="tl">
                  <a:srgbClr val="000000">
                    <a:alpha val="43137"/>
                  </a:srgbClr>
                </a:outerShdw>
              </a:effectLst>
            </a:endParaRPr>
          </a:p>
        </p:txBody>
      </p:sp>
      <p:sp>
        <p:nvSpPr>
          <p:cNvPr id="3" name="Subtítulo 2">
            <a:extLst>
              <a:ext uri="{FF2B5EF4-FFF2-40B4-BE49-F238E27FC236}">
                <a16:creationId xmlns:a16="http://schemas.microsoft.com/office/drawing/2014/main" id="{2AED1F40-0C2C-DADC-731D-1826E4B1A62E}"/>
              </a:ext>
            </a:extLst>
          </p:cNvPr>
          <p:cNvSpPr>
            <a:spLocks noGrp="1"/>
          </p:cNvSpPr>
          <p:nvPr>
            <p:ph type="subTitle" idx="1"/>
          </p:nvPr>
        </p:nvSpPr>
        <p:spPr>
          <a:xfrm>
            <a:off x="1080135" y="4251960"/>
            <a:ext cx="6920865" cy="624840"/>
          </a:xfrm>
          <a:solidFill>
            <a:schemeClr val="accent1">
              <a:lumMod val="50000"/>
            </a:schemeClr>
          </a:solidFill>
          <a:ln>
            <a:noFill/>
          </a:ln>
        </p:spPr>
        <p:txBody>
          <a:bodyPr>
            <a:normAutofit fontScale="85000" lnSpcReduction="20000"/>
          </a:bodyPr>
          <a:lstStyle/>
          <a:p>
            <a:r>
              <a:rPr lang="es-AR" sz="2100" dirty="0">
                <a:solidFill>
                  <a:schemeClr val="bg1"/>
                </a:solidFill>
                <a:effectLst>
                  <a:outerShdw blurRad="38100" dist="38100" dir="2700000" algn="tl">
                    <a:srgbClr val="000000">
                      <a:alpha val="43137"/>
                    </a:srgbClr>
                  </a:outerShdw>
                </a:effectLst>
              </a:rPr>
              <a:t>Gustavo G. Mármol Alioto</a:t>
            </a:r>
          </a:p>
          <a:p>
            <a:r>
              <a:rPr lang="es-AR" sz="2100" dirty="0">
                <a:solidFill>
                  <a:schemeClr val="bg1"/>
                </a:solidFill>
                <a:effectLst>
                  <a:outerShdw blurRad="38100" dist="38100" dir="2700000" algn="tl">
                    <a:srgbClr val="000000">
                      <a:alpha val="43137"/>
                    </a:srgbClr>
                  </a:outerShdw>
                </a:effectLst>
              </a:rPr>
              <a:t>Abogado</a:t>
            </a:r>
          </a:p>
          <a:p>
            <a:endParaRPr lang="es-AR" sz="4425" dirty="0">
              <a:solidFill>
                <a:schemeClr val="bg1"/>
              </a:solidFill>
            </a:endParaRPr>
          </a:p>
          <a:p>
            <a:endParaRPr lang="es-AR" dirty="0"/>
          </a:p>
        </p:txBody>
      </p:sp>
      <p:sp>
        <p:nvSpPr>
          <p:cNvPr id="4" name="Rectángulo 3">
            <a:extLst>
              <a:ext uri="{FF2B5EF4-FFF2-40B4-BE49-F238E27FC236}">
                <a16:creationId xmlns:a16="http://schemas.microsoft.com/office/drawing/2014/main" id="{8CEDFF29-0187-DD44-C0A5-D7242EE1C63E}"/>
              </a:ext>
            </a:extLst>
          </p:cNvPr>
          <p:cNvSpPr/>
          <p:nvPr/>
        </p:nvSpPr>
        <p:spPr>
          <a:xfrm>
            <a:off x="0" y="5858934"/>
            <a:ext cx="9144000" cy="999068"/>
          </a:xfrm>
          <a:prstGeom prst="rect">
            <a:avLst/>
          </a:prstGeom>
          <a:solidFill>
            <a:schemeClr val="tx2">
              <a:lumMod val="50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
        <p:nvSpPr>
          <p:cNvPr id="5" name="Rectángulo 4">
            <a:extLst>
              <a:ext uri="{FF2B5EF4-FFF2-40B4-BE49-F238E27FC236}">
                <a16:creationId xmlns:a16="http://schemas.microsoft.com/office/drawing/2014/main" id="{94CF874A-511D-3373-5753-BEB2208D691F}"/>
              </a:ext>
            </a:extLst>
          </p:cNvPr>
          <p:cNvSpPr/>
          <p:nvPr/>
        </p:nvSpPr>
        <p:spPr>
          <a:xfrm>
            <a:off x="0" y="1"/>
            <a:ext cx="9143999" cy="158044"/>
          </a:xfrm>
          <a:prstGeom prst="rect">
            <a:avLst/>
          </a:prstGeom>
          <a:solidFill>
            <a:schemeClr val="tx2">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Tree>
    <p:extLst>
      <p:ext uri="{BB962C8B-B14F-4D97-AF65-F5344CB8AC3E}">
        <p14:creationId xmlns:p14="http://schemas.microsoft.com/office/powerpoint/2010/main" val="3572737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ln w="12700">
            <a:noFill/>
          </a:ln>
        </p:spPr>
        <p:txBody>
          <a:bodyPr>
            <a:normAutofit/>
          </a:bodyPr>
          <a:lstStyle/>
          <a:p>
            <a:pPr algn="just"/>
            <a:r>
              <a:rPr lang="es-AR" sz="3200" b="1" u="sng" dirty="0">
                <a:solidFill>
                  <a:schemeClr val="bg1"/>
                </a:solidFill>
                <a:effectLst>
                  <a:outerShdw blurRad="38100" dist="38100" dir="2700000" algn="tl">
                    <a:srgbClr val="000000">
                      <a:alpha val="43137"/>
                    </a:srgbClr>
                  </a:outerShdw>
                </a:effectLst>
              </a:rPr>
              <a:t>Ejemplo</a:t>
            </a:r>
            <a:r>
              <a:rPr lang="es-AR" sz="3200" b="1" dirty="0">
                <a:solidFill>
                  <a:schemeClr val="bg1"/>
                </a:solidFill>
                <a:effectLst>
                  <a:outerShdw blurRad="38100" dist="38100" dir="2700000" algn="tl">
                    <a:srgbClr val="000000">
                      <a:alpha val="43137"/>
                    </a:srgbClr>
                  </a:outerShdw>
                </a:effectLst>
              </a:rPr>
              <a:t> de código declarado y código implementado </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433689"/>
            <a:ext cx="7886700" cy="4056284"/>
          </a:xfrm>
          <a:ln w="12700">
            <a:noFill/>
          </a:ln>
        </p:spPr>
        <p:txBody>
          <a:bodyPr>
            <a:normAutofit/>
          </a:bodyPr>
          <a:lstStyle/>
          <a:p>
            <a:pPr marL="0" indent="0" algn="just">
              <a:buNone/>
            </a:pPr>
            <a:endParaRPr lang="es-AR" sz="2100" b="1" dirty="0">
              <a:solidFill>
                <a:schemeClr val="bg1"/>
              </a:solidFill>
              <a:effectLst>
                <a:outerShdw blurRad="38100" dist="38100" dir="2700000" algn="tl">
                  <a:srgbClr val="000000">
                    <a:alpha val="43137"/>
                  </a:srgbClr>
                </a:outerShdw>
              </a:effectLst>
            </a:endParaRPr>
          </a:p>
          <a:p>
            <a:pPr marL="0" indent="0" algn="ctr">
              <a:buNone/>
            </a:pPr>
            <a:r>
              <a:rPr lang="es-AR" sz="1900" dirty="0">
                <a:solidFill>
                  <a:srgbClr val="FF0000"/>
                </a:solidFill>
                <a:effectLst>
                  <a:outerShdw blurRad="38100" dist="38100" dir="2700000" algn="tl">
                    <a:srgbClr val="000000">
                      <a:alpha val="43137"/>
                    </a:srgbClr>
                  </a:outerShdw>
                </a:effectLst>
              </a:rPr>
              <a:t>código declarado</a:t>
            </a:r>
            <a:r>
              <a:rPr lang="es-AR" sz="1900" dirty="0">
                <a:solidFill>
                  <a:schemeClr val="accent4">
                    <a:lumMod val="75000"/>
                  </a:schemeClr>
                </a:solidFill>
                <a:effectLst>
                  <a:outerShdw blurRad="38100" dist="38100" dir="2700000" algn="tl">
                    <a:srgbClr val="000000">
                      <a:alpha val="43137"/>
                    </a:srgbClr>
                  </a:outerShdw>
                </a:effectLst>
              </a:rPr>
              <a:t> </a:t>
            </a:r>
          </a:p>
          <a:p>
            <a:pPr marL="0" indent="0" algn="ctr">
              <a:buNone/>
            </a:pPr>
            <a:r>
              <a:rPr lang="es-AR" sz="1900" dirty="0" err="1">
                <a:solidFill>
                  <a:schemeClr val="accent4">
                    <a:lumMod val="75000"/>
                  </a:schemeClr>
                </a:solidFill>
                <a:effectLst>
                  <a:outerShdw blurRad="38100" dist="38100" dir="2700000" algn="tl">
                    <a:srgbClr val="000000">
                      <a:alpha val="43137"/>
                    </a:srgbClr>
                  </a:outerShdw>
                </a:effectLst>
              </a:rPr>
              <a:t>package</a:t>
            </a:r>
            <a:r>
              <a:rPr lang="es-AR" sz="1900" dirty="0">
                <a:solidFill>
                  <a:schemeClr val="accent4">
                    <a:lumMod val="75000"/>
                  </a:schemeClr>
                </a:solidFill>
                <a:effectLst>
                  <a:outerShdw blurRad="38100" dist="38100" dir="2700000" algn="tl">
                    <a:srgbClr val="000000">
                      <a:alpha val="43137"/>
                    </a:srgbClr>
                  </a:outerShdw>
                </a:effectLst>
              </a:rPr>
              <a:t> </a:t>
            </a:r>
            <a:r>
              <a:rPr lang="es-AR" sz="1900" dirty="0" err="1">
                <a:solidFill>
                  <a:schemeClr val="accent4">
                    <a:lumMod val="75000"/>
                  </a:schemeClr>
                </a:solidFill>
                <a:effectLst>
                  <a:outerShdw blurRad="38100" dist="38100" dir="2700000" algn="tl">
                    <a:srgbClr val="000000">
                      <a:alpha val="43137"/>
                    </a:srgbClr>
                  </a:outerShdw>
                </a:effectLst>
              </a:rPr>
              <a:t>java.lang</a:t>
            </a:r>
            <a:r>
              <a:rPr lang="es-AR" sz="1900" dirty="0">
                <a:solidFill>
                  <a:schemeClr val="accent4">
                    <a:lumMod val="75000"/>
                  </a:schemeClr>
                </a:solidFill>
                <a:effectLst>
                  <a:outerShdw blurRad="38100" dist="38100" dir="2700000" algn="tl">
                    <a:srgbClr val="000000">
                      <a:alpha val="43137"/>
                    </a:srgbClr>
                  </a:outerShdw>
                </a:effectLst>
              </a:rPr>
              <a:t>;                  (declaración del paquete </a:t>
            </a:r>
            <a:r>
              <a:rPr lang="es-AR" sz="1900" dirty="0" err="1">
                <a:solidFill>
                  <a:schemeClr val="accent4">
                    <a:lumMod val="75000"/>
                  </a:schemeClr>
                </a:solidFill>
                <a:effectLst>
                  <a:outerShdw blurRad="38100" dist="38100" dir="2700000" algn="tl">
                    <a:srgbClr val="000000">
                      <a:alpha val="43137"/>
                    </a:srgbClr>
                  </a:outerShdw>
                </a:effectLst>
              </a:rPr>
              <a:t>java.lang</a:t>
            </a:r>
            <a:r>
              <a:rPr lang="es-AR" sz="1900" dirty="0">
                <a:solidFill>
                  <a:schemeClr val="accent4">
                    <a:lumMod val="75000"/>
                  </a:schemeClr>
                </a:solidFill>
                <a:effectLst>
                  <a:outerShdw blurRad="38100" dist="38100" dir="2700000" algn="tl">
                    <a:srgbClr val="000000">
                      <a:alpha val="43137"/>
                    </a:srgbClr>
                  </a:outerShdw>
                </a:effectLst>
              </a:rPr>
              <a:t>)   </a:t>
            </a:r>
          </a:p>
          <a:p>
            <a:pPr marL="0" indent="0" algn="just">
              <a:buNone/>
            </a:pPr>
            <a:r>
              <a:rPr lang="es-AR" sz="1900" dirty="0">
                <a:solidFill>
                  <a:schemeClr val="accent4">
                    <a:lumMod val="75000"/>
                  </a:schemeClr>
                </a:solidFill>
                <a:effectLst>
                  <a:outerShdw blurRad="38100" dist="38100" dir="2700000" algn="tl">
                    <a:srgbClr val="000000">
                      <a:alpha val="43137"/>
                    </a:srgbClr>
                  </a:outerShdw>
                </a:effectLst>
              </a:rPr>
              <a:t>     </a:t>
            </a:r>
            <a:r>
              <a:rPr lang="es-AR" sz="1900" dirty="0" err="1">
                <a:solidFill>
                  <a:schemeClr val="accent4">
                    <a:lumMod val="75000"/>
                  </a:schemeClr>
                </a:solidFill>
                <a:effectLst>
                  <a:outerShdw blurRad="38100" dist="38100" dir="2700000" algn="tl">
                    <a:srgbClr val="000000">
                      <a:alpha val="43137"/>
                    </a:srgbClr>
                  </a:outerShdw>
                </a:effectLst>
              </a:rPr>
              <a:t>public</a:t>
            </a:r>
            <a:r>
              <a:rPr lang="es-AR" sz="1900" dirty="0">
                <a:solidFill>
                  <a:schemeClr val="accent4">
                    <a:lumMod val="75000"/>
                  </a:schemeClr>
                </a:solidFill>
                <a:effectLst>
                  <a:outerShdw blurRad="38100" dist="38100" dir="2700000" algn="tl">
                    <a:srgbClr val="000000">
                      <a:alpha val="43137"/>
                    </a:srgbClr>
                  </a:outerShdw>
                </a:effectLst>
              </a:rPr>
              <a:t> </a:t>
            </a:r>
            <a:r>
              <a:rPr lang="es-AR" sz="1900" dirty="0" err="1">
                <a:solidFill>
                  <a:schemeClr val="accent4">
                    <a:lumMod val="75000"/>
                  </a:schemeClr>
                </a:solidFill>
                <a:effectLst>
                  <a:outerShdw blurRad="38100" dist="38100" dir="2700000" algn="tl">
                    <a:srgbClr val="000000">
                      <a:alpha val="43137"/>
                    </a:srgbClr>
                  </a:outerShdw>
                </a:effectLst>
              </a:rPr>
              <a:t>class</a:t>
            </a:r>
            <a:r>
              <a:rPr lang="es-AR" sz="1900" dirty="0">
                <a:solidFill>
                  <a:schemeClr val="accent4">
                    <a:lumMod val="75000"/>
                  </a:schemeClr>
                </a:solidFill>
                <a:effectLst>
                  <a:outerShdw blurRad="38100" dist="38100" dir="2700000" algn="tl">
                    <a:srgbClr val="000000">
                      <a:alpha val="43137"/>
                    </a:srgbClr>
                  </a:outerShdw>
                </a:effectLst>
              </a:rPr>
              <a:t> </a:t>
            </a:r>
            <a:r>
              <a:rPr lang="es-AR" sz="1900" dirty="0" err="1">
                <a:solidFill>
                  <a:schemeClr val="accent4">
                    <a:lumMod val="75000"/>
                  </a:schemeClr>
                </a:solidFill>
                <a:effectLst>
                  <a:outerShdw blurRad="38100" dist="38100" dir="2700000" algn="tl">
                    <a:srgbClr val="000000">
                      <a:alpha val="43137"/>
                    </a:srgbClr>
                  </a:outerShdw>
                </a:effectLst>
              </a:rPr>
              <a:t>Math</a:t>
            </a:r>
            <a:r>
              <a:rPr lang="es-AR" sz="1900" dirty="0">
                <a:solidFill>
                  <a:schemeClr val="accent4">
                    <a:lumMod val="75000"/>
                  </a:schemeClr>
                </a:solidFill>
                <a:effectLst>
                  <a:outerShdw blurRad="38100" dist="38100" dir="2700000" algn="tl">
                    <a:srgbClr val="000000">
                      <a:alpha val="43137"/>
                    </a:srgbClr>
                  </a:outerShdw>
                </a:effectLst>
              </a:rPr>
              <a:t> {                           (declaración de la clase </a:t>
            </a:r>
            <a:r>
              <a:rPr lang="es-AR" sz="1900" dirty="0" err="1">
                <a:solidFill>
                  <a:schemeClr val="accent4">
                    <a:lumMod val="75000"/>
                  </a:schemeClr>
                </a:solidFill>
                <a:effectLst>
                  <a:outerShdw blurRad="38100" dist="38100" dir="2700000" algn="tl">
                    <a:srgbClr val="000000">
                      <a:alpha val="43137"/>
                    </a:srgbClr>
                  </a:outerShdw>
                </a:effectLst>
              </a:rPr>
              <a:t>Math</a:t>
            </a:r>
            <a:r>
              <a:rPr lang="es-AR" sz="1900" dirty="0">
                <a:solidFill>
                  <a:schemeClr val="accent4">
                    <a:lumMod val="75000"/>
                  </a:schemeClr>
                </a:solidFill>
                <a:effectLst>
                  <a:outerShdw blurRad="38100" dist="38100" dir="2700000" algn="tl">
                    <a:srgbClr val="000000">
                      <a:alpha val="43137"/>
                    </a:srgbClr>
                  </a:outerShdw>
                </a:effectLst>
              </a:rPr>
              <a:t>)	</a:t>
            </a:r>
          </a:p>
          <a:p>
            <a:pPr marL="0" indent="0" algn="just">
              <a:buNone/>
            </a:pPr>
            <a:r>
              <a:rPr lang="es-AR" sz="1900" dirty="0">
                <a:solidFill>
                  <a:schemeClr val="accent4">
                    <a:lumMod val="75000"/>
                  </a:schemeClr>
                </a:solidFill>
                <a:effectLst>
                  <a:outerShdw blurRad="38100" dist="38100" dir="2700000" algn="tl">
                    <a:srgbClr val="000000">
                      <a:alpha val="43137"/>
                    </a:srgbClr>
                  </a:outerShdw>
                </a:effectLst>
              </a:rPr>
              <a:t>     </a:t>
            </a:r>
            <a:r>
              <a:rPr lang="es-AR" sz="1900" dirty="0" err="1">
                <a:solidFill>
                  <a:schemeClr val="accent4">
                    <a:lumMod val="75000"/>
                  </a:schemeClr>
                </a:solidFill>
                <a:effectLst>
                  <a:outerShdw blurRad="38100" dist="38100" dir="2700000" algn="tl">
                    <a:srgbClr val="000000">
                      <a:alpha val="43137"/>
                    </a:srgbClr>
                  </a:outerShdw>
                </a:effectLst>
              </a:rPr>
              <a:t>public</a:t>
            </a:r>
            <a:r>
              <a:rPr lang="es-AR" sz="1900" dirty="0">
                <a:solidFill>
                  <a:schemeClr val="accent4">
                    <a:lumMod val="75000"/>
                  </a:schemeClr>
                </a:solidFill>
                <a:effectLst>
                  <a:outerShdw blurRad="38100" dist="38100" dir="2700000" algn="tl">
                    <a:srgbClr val="000000">
                      <a:alpha val="43137"/>
                    </a:srgbClr>
                  </a:outerShdw>
                </a:effectLst>
              </a:rPr>
              <a:t> </a:t>
            </a:r>
            <a:r>
              <a:rPr lang="es-AR" sz="1900" dirty="0" err="1">
                <a:solidFill>
                  <a:schemeClr val="accent4">
                    <a:lumMod val="75000"/>
                  </a:schemeClr>
                </a:solidFill>
                <a:effectLst>
                  <a:outerShdw blurRad="38100" dist="38100" dir="2700000" algn="tl">
                    <a:srgbClr val="000000">
                      <a:alpha val="43137"/>
                    </a:srgbClr>
                  </a:outerShdw>
                </a:effectLst>
              </a:rPr>
              <a:t>static</a:t>
            </a:r>
            <a:r>
              <a:rPr lang="es-AR" sz="1900" dirty="0">
                <a:solidFill>
                  <a:schemeClr val="accent4">
                    <a:lumMod val="75000"/>
                  </a:schemeClr>
                </a:solidFill>
                <a:effectLst>
                  <a:outerShdw blurRad="38100" dist="38100" dir="2700000" algn="tl">
                    <a:srgbClr val="000000">
                      <a:alpha val="43137"/>
                    </a:srgbClr>
                  </a:outerShdw>
                </a:effectLst>
              </a:rPr>
              <a:t> </a:t>
            </a:r>
            <a:r>
              <a:rPr lang="es-AR" sz="1900" dirty="0" err="1">
                <a:solidFill>
                  <a:schemeClr val="accent4">
                    <a:lumMod val="75000"/>
                  </a:schemeClr>
                </a:solidFill>
                <a:effectLst>
                  <a:outerShdw blurRad="38100" dist="38100" dir="2700000" algn="tl">
                    <a:srgbClr val="000000">
                      <a:alpha val="43137"/>
                    </a:srgbClr>
                  </a:outerShdw>
                </a:effectLst>
              </a:rPr>
              <a:t>int</a:t>
            </a:r>
            <a:r>
              <a:rPr lang="es-AR" sz="1900" dirty="0">
                <a:solidFill>
                  <a:schemeClr val="accent4">
                    <a:lumMod val="75000"/>
                  </a:schemeClr>
                </a:solidFill>
                <a:effectLst>
                  <a:outerShdw blurRad="38100" dist="38100" dir="2700000" algn="tl">
                    <a:srgbClr val="000000">
                      <a:alpha val="43137"/>
                    </a:srgbClr>
                  </a:outerShdw>
                </a:effectLst>
              </a:rPr>
              <a:t> </a:t>
            </a:r>
            <a:r>
              <a:rPr lang="es-AR" sz="1900" dirty="0" err="1">
                <a:solidFill>
                  <a:schemeClr val="accent4">
                    <a:lumMod val="75000"/>
                  </a:schemeClr>
                </a:solidFill>
                <a:effectLst>
                  <a:outerShdw blurRad="38100" dist="38100" dir="2700000" algn="tl">
                    <a:srgbClr val="000000">
                      <a:alpha val="43137"/>
                    </a:srgbClr>
                  </a:outerShdw>
                </a:effectLst>
              </a:rPr>
              <a:t>max</a:t>
            </a:r>
            <a:r>
              <a:rPr lang="es-AR" sz="1900" dirty="0">
                <a:solidFill>
                  <a:schemeClr val="accent4">
                    <a:lumMod val="75000"/>
                  </a:schemeClr>
                </a:solidFill>
                <a:effectLst>
                  <a:outerShdw blurRad="38100" dist="38100" dir="2700000" algn="tl">
                    <a:srgbClr val="000000">
                      <a:alpha val="43137"/>
                    </a:srgbClr>
                  </a:outerShdw>
                </a:effectLst>
              </a:rPr>
              <a:t> (</a:t>
            </a:r>
            <a:r>
              <a:rPr lang="es-AR" sz="1900" dirty="0" err="1">
                <a:solidFill>
                  <a:schemeClr val="accent4">
                    <a:lumMod val="75000"/>
                  </a:schemeClr>
                </a:solidFill>
                <a:effectLst>
                  <a:outerShdw blurRad="38100" dist="38100" dir="2700000" algn="tl">
                    <a:srgbClr val="000000">
                      <a:alpha val="43137"/>
                    </a:srgbClr>
                  </a:outerShdw>
                </a:effectLst>
              </a:rPr>
              <a:t>int</a:t>
            </a:r>
            <a:r>
              <a:rPr lang="es-AR" sz="1900" dirty="0">
                <a:solidFill>
                  <a:schemeClr val="accent4">
                    <a:lumMod val="75000"/>
                  </a:schemeClr>
                </a:solidFill>
                <a:effectLst>
                  <a:outerShdw blurRad="38100" dist="38100" dir="2700000" algn="tl">
                    <a:srgbClr val="000000">
                      <a:alpha val="43137"/>
                    </a:srgbClr>
                  </a:outerShdw>
                </a:effectLst>
              </a:rPr>
              <a:t> x, </a:t>
            </a:r>
            <a:r>
              <a:rPr lang="es-AR" sz="1900" dirty="0" err="1">
                <a:solidFill>
                  <a:schemeClr val="accent4">
                    <a:lumMod val="75000"/>
                  </a:schemeClr>
                </a:solidFill>
                <a:effectLst>
                  <a:outerShdw blurRad="38100" dist="38100" dir="2700000" algn="tl">
                    <a:srgbClr val="000000">
                      <a:alpha val="43137"/>
                    </a:srgbClr>
                  </a:outerShdw>
                </a:effectLst>
              </a:rPr>
              <a:t>int</a:t>
            </a:r>
            <a:r>
              <a:rPr lang="es-AR" sz="1900" dirty="0">
                <a:solidFill>
                  <a:schemeClr val="accent4">
                    <a:lumMod val="75000"/>
                  </a:schemeClr>
                </a:solidFill>
                <a:effectLst>
                  <a:outerShdw blurRad="38100" dist="38100" dir="2700000" algn="tl">
                    <a:srgbClr val="000000">
                      <a:alpha val="43137"/>
                    </a:srgbClr>
                  </a:outerShdw>
                </a:effectLst>
              </a:rPr>
              <a:t> y) {   (declaración del método </a:t>
            </a:r>
            <a:r>
              <a:rPr lang="es-AR" sz="1900" dirty="0" err="1">
                <a:solidFill>
                  <a:schemeClr val="accent4">
                    <a:lumMod val="75000"/>
                  </a:schemeClr>
                </a:solidFill>
                <a:effectLst>
                  <a:outerShdw blurRad="38100" dist="38100" dir="2700000" algn="tl">
                    <a:srgbClr val="000000">
                      <a:alpha val="43137"/>
                    </a:srgbClr>
                  </a:outerShdw>
                </a:effectLst>
              </a:rPr>
              <a:t>max</a:t>
            </a:r>
            <a:r>
              <a:rPr lang="es-AR" sz="1900" dirty="0">
                <a:solidFill>
                  <a:schemeClr val="accent4">
                    <a:lumMod val="75000"/>
                  </a:schemeClr>
                </a:solidFill>
                <a:effectLst>
                  <a:outerShdw blurRad="38100" dist="38100" dir="2700000" algn="tl">
                    <a:srgbClr val="000000">
                      <a:alpha val="43137"/>
                    </a:srgbClr>
                  </a:outerShdw>
                </a:effectLst>
              </a:rPr>
              <a:t>)</a:t>
            </a:r>
          </a:p>
          <a:p>
            <a:pPr marL="0" indent="0" algn="ctr">
              <a:buNone/>
            </a:pPr>
            <a:r>
              <a:rPr lang="es-AR" sz="1900" dirty="0">
                <a:solidFill>
                  <a:srgbClr val="FF0000"/>
                </a:solidFill>
                <a:effectLst>
                  <a:outerShdw blurRad="38100" dist="38100" dir="2700000" algn="tl">
                    <a:srgbClr val="000000">
                      <a:alpha val="43137"/>
                    </a:srgbClr>
                  </a:outerShdw>
                </a:effectLst>
              </a:rPr>
              <a:t>código implementado</a:t>
            </a:r>
          </a:p>
          <a:p>
            <a:pPr marL="0" indent="0" algn="just">
              <a:buNone/>
            </a:pPr>
            <a:r>
              <a:rPr lang="es-AR" sz="1900" dirty="0">
                <a:solidFill>
                  <a:schemeClr val="bg1"/>
                </a:solidFill>
                <a:effectLst>
                  <a:outerShdw blurRad="38100" dist="38100" dir="2700000" algn="tl">
                    <a:srgbClr val="000000">
                      <a:alpha val="43137"/>
                    </a:srgbClr>
                  </a:outerShdw>
                </a:effectLst>
              </a:rPr>
              <a:t>    </a:t>
            </a:r>
            <a:r>
              <a:rPr lang="es-AR" sz="1900" dirty="0" err="1">
                <a:solidFill>
                  <a:schemeClr val="bg1"/>
                </a:solidFill>
                <a:effectLst>
                  <a:outerShdw blurRad="38100" dist="38100" dir="2700000" algn="tl">
                    <a:srgbClr val="000000">
                      <a:alpha val="43137"/>
                    </a:srgbClr>
                  </a:outerShdw>
                </a:effectLst>
              </a:rPr>
              <a:t>if</a:t>
            </a:r>
            <a:r>
              <a:rPr lang="es-AR" sz="1900" dirty="0">
                <a:solidFill>
                  <a:schemeClr val="bg1"/>
                </a:solidFill>
                <a:effectLst>
                  <a:outerShdw blurRad="38100" dist="38100" dir="2700000" algn="tl">
                    <a:srgbClr val="000000">
                      <a:alpha val="43137"/>
                    </a:srgbClr>
                  </a:outerShdw>
                </a:effectLst>
              </a:rPr>
              <a:t> (x &gt; y) </a:t>
            </a:r>
            <a:r>
              <a:rPr lang="es-AR" sz="1900" dirty="0" err="1">
                <a:solidFill>
                  <a:schemeClr val="bg1"/>
                </a:solidFill>
                <a:effectLst>
                  <a:outerShdw blurRad="38100" dist="38100" dir="2700000" algn="tl">
                    <a:srgbClr val="000000">
                      <a:alpha val="43137"/>
                    </a:srgbClr>
                  </a:outerShdw>
                </a:effectLst>
              </a:rPr>
              <a:t>return</a:t>
            </a:r>
            <a:r>
              <a:rPr lang="es-AR" sz="1900" dirty="0">
                <a:solidFill>
                  <a:schemeClr val="bg1"/>
                </a:solidFill>
                <a:effectLst>
                  <a:outerShdw blurRad="38100" dist="38100" dir="2700000" algn="tl">
                    <a:srgbClr val="000000">
                      <a:alpha val="43137"/>
                    </a:srgbClr>
                  </a:outerShdw>
                </a:effectLst>
              </a:rPr>
              <a:t> y;   	                   (implementación, devuelve x, o)	   </a:t>
            </a:r>
          </a:p>
          <a:p>
            <a:pPr marL="0" indent="0" algn="just">
              <a:buNone/>
            </a:pPr>
            <a:r>
              <a:rPr lang="es-AR" sz="1900" dirty="0">
                <a:solidFill>
                  <a:schemeClr val="bg1"/>
                </a:solidFill>
                <a:effectLst>
                  <a:outerShdw blurRad="38100" dist="38100" dir="2700000" algn="tl">
                    <a:srgbClr val="000000">
                      <a:alpha val="43137"/>
                    </a:srgbClr>
                  </a:outerShdw>
                </a:effectLst>
              </a:rPr>
              <a:t>     </a:t>
            </a:r>
            <a:r>
              <a:rPr lang="es-AR" sz="1900" dirty="0" err="1">
                <a:solidFill>
                  <a:schemeClr val="bg1"/>
                </a:solidFill>
                <a:effectLst>
                  <a:outerShdw blurRad="38100" dist="38100" dir="2700000" algn="tl">
                    <a:srgbClr val="000000">
                      <a:alpha val="43137"/>
                    </a:srgbClr>
                  </a:outerShdw>
                </a:effectLst>
              </a:rPr>
              <a:t>else</a:t>
            </a:r>
            <a:r>
              <a:rPr lang="es-AR" sz="1900" dirty="0">
                <a:solidFill>
                  <a:schemeClr val="bg1"/>
                </a:solidFill>
                <a:effectLst>
                  <a:outerShdw blurRad="38100" dist="38100" dir="2700000" algn="tl">
                    <a:srgbClr val="000000">
                      <a:alpha val="43137"/>
                    </a:srgbClr>
                  </a:outerShdw>
                </a:effectLst>
              </a:rPr>
              <a:t> </a:t>
            </a:r>
            <a:r>
              <a:rPr lang="es-AR" sz="1900" dirty="0" err="1">
                <a:solidFill>
                  <a:schemeClr val="bg1"/>
                </a:solidFill>
                <a:effectLst>
                  <a:outerShdw blurRad="38100" dist="38100" dir="2700000" algn="tl">
                    <a:srgbClr val="000000">
                      <a:alpha val="43137"/>
                    </a:srgbClr>
                  </a:outerShdw>
                </a:effectLst>
              </a:rPr>
              <a:t>return</a:t>
            </a:r>
            <a:r>
              <a:rPr lang="es-AR" sz="1900" dirty="0">
                <a:solidFill>
                  <a:schemeClr val="bg1"/>
                </a:solidFill>
                <a:effectLst>
                  <a:outerShdw blurRad="38100" dist="38100" dir="2700000" algn="tl">
                    <a:srgbClr val="000000">
                      <a:alpha val="43137"/>
                    </a:srgbClr>
                  </a:outerShdw>
                </a:effectLst>
              </a:rPr>
              <a:t> y; 	                   (implementación, devuelve y) </a:t>
            </a:r>
          </a:p>
          <a:p>
            <a:pPr marL="0" indent="0" algn="just">
              <a:buNone/>
            </a:pPr>
            <a:r>
              <a:rPr lang="es-AR" sz="1900" dirty="0">
                <a:solidFill>
                  <a:schemeClr val="bg1"/>
                </a:solidFill>
                <a:effectLst>
                  <a:outerShdw blurRad="38100" dist="38100" dir="2700000" algn="tl">
                    <a:srgbClr val="000000">
                      <a:alpha val="43137"/>
                    </a:srgbClr>
                  </a:outerShdw>
                </a:effectLst>
              </a:rPr>
              <a:t>      }                                                                      (cierra el método)</a:t>
            </a:r>
          </a:p>
          <a:p>
            <a:pPr marL="0" indent="0" algn="just">
              <a:buNone/>
            </a:pPr>
            <a:r>
              <a:rPr lang="es-AR" sz="1900" dirty="0">
                <a:solidFill>
                  <a:schemeClr val="bg1"/>
                </a:solidFill>
                <a:effectLst>
                  <a:outerShdw blurRad="38100" dist="38100" dir="2700000" algn="tl">
                    <a:srgbClr val="000000">
                      <a:alpha val="43137"/>
                    </a:srgbClr>
                  </a:outerShdw>
                </a:effectLst>
              </a:rPr>
              <a:t>      }                                                                       (cierra la clase)</a:t>
            </a: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B7F080E9-0599-6A02-737B-4B72A411D457}"/>
              </a:ext>
            </a:extLst>
          </p:cNvPr>
          <p:cNvSpPr/>
          <p:nvPr/>
        </p:nvSpPr>
        <p:spPr>
          <a:xfrm>
            <a:off x="0" y="6118579"/>
            <a:ext cx="9144000" cy="73942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27932681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ln w="12700">
            <a:noFill/>
          </a:ln>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Librería de Software de Java: SSO </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90689"/>
            <a:ext cx="7886700" cy="3799284"/>
          </a:xfrm>
          <a:ln w="12700">
            <a:noFill/>
          </a:ln>
        </p:spPr>
        <p:txBody>
          <a:bodyPr>
            <a:normAutofit/>
          </a:bodyPr>
          <a:lstStyle/>
          <a:p>
            <a:pPr marL="0" indent="0" algn="just">
              <a:buNone/>
            </a:pPr>
            <a:r>
              <a:rPr lang="es-AR" sz="2000" dirty="0">
                <a:solidFill>
                  <a:schemeClr val="bg1"/>
                </a:solidFill>
                <a:effectLst>
                  <a:outerShdw blurRad="38100" dist="38100" dir="2700000" algn="tl">
                    <a:srgbClr val="000000">
                      <a:alpha val="43137"/>
                    </a:srgbClr>
                  </a:outerShdw>
                </a:effectLst>
              </a:rPr>
              <a:t>Paquete de Java                       </a:t>
            </a:r>
            <a:r>
              <a:rPr lang="es-AR" sz="2000" b="1" dirty="0" err="1">
                <a:solidFill>
                  <a:schemeClr val="bg1"/>
                </a:solidFill>
                <a:effectLst>
                  <a:outerShdw blurRad="38100" dist="38100" dir="2700000" algn="tl">
                    <a:srgbClr val="000000">
                      <a:alpha val="43137"/>
                    </a:srgbClr>
                  </a:outerShdw>
                </a:effectLst>
              </a:rPr>
              <a:t>java.lang</a:t>
            </a:r>
            <a:r>
              <a:rPr lang="es-AR" sz="2000" dirty="0">
                <a:solidFill>
                  <a:schemeClr val="bg1"/>
                </a:solidFill>
                <a:effectLst>
                  <a:outerShdw blurRad="38100" dist="38100" dir="2700000" algn="tl">
                    <a:srgbClr val="000000">
                      <a:alpha val="43137"/>
                    </a:srgbClr>
                  </a:outerShdw>
                </a:effectLst>
              </a:rPr>
              <a:t> </a:t>
            </a:r>
          </a:p>
          <a:p>
            <a:pPr marL="0" indent="0" algn="just">
              <a:buNone/>
            </a:pPr>
            <a:r>
              <a:rPr lang="es-AR" sz="2000" dirty="0">
                <a:solidFill>
                  <a:schemeClr val="bg1"/>
                </a:solidFill>
                <a:effectLst>
                  <a:outerShdw blurRad="38100" dist="38100" dir="2700000" algn="tl">
                    <a:srgbClr val="000000">
                      <a:alpha val="43137"/>
                    </a:srgbClr>
                  </a:outerShdw>
                </a:effectLst>
              </a:rPr>
              <a:t>Clase de Java                             </a:t>
            </a:r>
            <a:r>
              <a:rPr lang="es-AR" sz="2000" b="1" dirty="0" err="1">
                <a:solidFill>
                  <a:schemeClr val="bg1"/>
                </a:solidFill>
                <a:effectLst>
                  <a:outerShdw blurRad="38100" dist="38100" dir="2700000" algn="tl">
                    <a:srgbClr val="000000">
                      <a:alpha val="43137"/>
                    </a:srgbClr>
                  </a:outerShdw>
                </a:effectLst>
              </a:rPr>
              <a:t>Math</a:t>
            </a:r>
            <a:endParaRPr lang="es-AR" sz="2000" dirty="0">
              <a:solidFill>
                <a:schemeClr val="bg1"/>
              </a:solidFill>
              <a:effectLst>
                <a:outerShdw blurRad="38100" dist="38100" dir="2700000" algn="tl">
                  <a:srgbClr val="000000">
                    <a:alpha val="43137"/>
                  </a:srgbClr>
                </a:outerShdw>
              </a:effectLst>
            </a:endParaRPr>
          </a:p>
          <a:p>
            <a:pPr marL="0" indent="0" algn="just">
              <a:buNone/>
            </a:pPr>
            <a:r>
              <a:rPr lang="es-AR" sz="2000" dirty="0">
                <a:solidFill>
                  <a:schemeClr val="bg1"/>
                </a:solidFill>
                <a:effectLst>
                  <a:outerShdw blurRad="38100" dist="38100" dir="2700000" algn="tl">
                    <a:srgbClr val="000000">
                      <a:alpha val="43137"/>
                    </a:srgbClr>
                  </a:outerShdw>
                </a:effectLst>
              </a:rPr>
              <a:t>Método de Java</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max</a:t>
            </a:r>
            <a:endParaRPr lang="es-AR" sz="2000" b="1" dirty="0">
              <a:solidFill>
                <a:schemeClr val="bg1"/>
              </a:solidFill>
              <a:effectLst>
                <a:outerShdw blurRad="38100" dist="38100" dir="2700000" algn="tl">
                  <a:srgbClr val="000000">
                    <a:alpha val="43137"/>
                  </a:srgbClr>
                </a:outerShdw>
              </a:effectLst>
            </a:endParaRPr>
          </a:p>
          <a:p>
            <a:pPr marL="0" indent="0" algn="just">
              <a:buNone/>
            </a:pPr>
            <a:r>
              <a:rPr lang="es-AR" b="1" dirty="0">
                <a:solidFill>
                  <a:schemeClr val="bg1"/>
                </a:solidFill>
              </a:rPr>
              <a:t>-</a:t>
            </a:r>
            <a:r>
              <a:rPr lang="es-AR" sz="2000" dirty="0">
                <a:solidFill>
                  <a:schemeClr val="bg1"/>
                </a:solidFill>
                <a:effectLst>
                  <a:outerShdw blurRad="38100" dist="38100" dir="2700000" algn="tl">
                    <a:srgbClr val="000000">
                      <a:alpha val="43137"/>
                    </a:srgbClr>
                  </a:outerShdw>
                </a:effectLst>
              </a:rPr>
              <a:t>Los paquetes agrupan a las clases, y las clases agrupan a los métodos de Java</a:t>
            </a:r>
          </a:p>
          <a:p>
            <a:pPr marL="0" indent="0" algn="just">
              <a:buNone/>
            </a:pPr>
            <a:r>
              <a:rPr lang="es-AR" sz="2000" dirty="0">
                <a:solidFill>
                  <a:schemeClr val="bg1"/>
                </a:solidFill>
                <a:effectLst>
                  <a:outerShdw blurRad="38100" dist="38100" dir="2700000" algn="tl">
                    <a:srgbClr val="000000">
                      <a:alpha val="43137"/>
                    </a:srgbClr>
                  </a:outerShdw>
                </a:effectLst>
              </a:rPr>
              <a:t>-Si un programador quiere reutilizar en su programa en construcción la función</a:t>
            </a:r>
            <a:r>
              <a:rPr lang="es-AR" sz="2000" b="1" dirty="0">
                <a:solidFill>
                  <a:schemeClr val="bg1"/>
                </a:solidFill>
                <a:effectLst>
                  <a:outerShdw blurRad="38100" dist="38100" dir="2700000" algn="tl">
                    <a:srgbClr val="000000">
                      <a:alpha val="43137"/>
                    </a:srgbClr>
                  </a:outerShdw>
                </a:effectLst>
              </a:rPr>
              <a:t> </a:t>
            </a:r>
            <a:r>
              <a:rPr lang="es-AR" sz="2000" b="1" dirty="0" err="1">
                <a:solidFill>
                  <a:schemeClr val="bg1"/>
                </a:solidFill>
                <a:effectLst>
                  <a:outerShdw blurRad="38100" dist="38100" dir="2700000" algn="tl">
                    <a:srgbClr val="000000">
                      <a:alpha val="43137"/>
                    </a:srgbClr>
                  </a:outerShdw>
                </a:effectLst>
              </a:rPr>
              <a:t>max</a:t>
            </a:r>
            <a:r>
              <a:rPr lang="es-AR" sz="2000" b="1" dirty="0">
                <a:solidFill>
                  <a:schemeClr val="bg1"/>
                </a:solidFill>
                <a:effectLst>
                  <a:outerShdw blurRad="38100" dist="38100" dir="2700000" algn="tl">
                    <a:srgbClr val="000000">
                      <a:alpha val="43137"/>
                    </a:srgbClr>
                  </a:outerShdw>
                </a:effectLst>
              </a:rPr>
              <a:t> </a:t>
            </a:r>
            <a:r>
              <a:rPr lang="es-AR" sz="2000" dirty="0">
                <a:solidFill>
                  <a:schemeClr val="bg1"/>
                </a:solidFill>
                <a:effectLst>
                  <a:outerShdw blurRad="38100" dist="38100" dir="2700000" algn="tl">
                    <a:srgbClr val="000000">
                      <a:alpha val="43137"/>
                    </a:srgbClr>
                  </a:outerShdw>
                </a:effectLst>
              </a:rPr>
              <a:t>debe utilizar un </a:t>
            </a:r>
            <a:r>
              <a:rPr lang="es-AR" sz="2000" b="1" u="sng" dirty="0">
                <a:solidFill>
                  <a:schemeClr val="bg1"/>
                </a:solidFill>
                <a:effectLst>
                  <a:outerShdw blurRad="38100" dist="38100" dir="2700000" algn="tl">
                    <a:srgbClr val="000000">
                      <a:alpha val="43137"/>
                    </a:srgbClr>
                  </a:outerShdw>
                </a:effectLst>
              </a:rPr>
              <a:t>formato de comando </a:t>
            </a:r>
            <a:r>
              <a:rPr lang="es-AR" sz="2000" dirty="0">
                <a:solidFill>
                  <a:schemeClr val="bg1"/>
                </a:solidFill>
                <a:effectLst>
                  <a:outerShdw blurRad="38100" dist="38100" dir="2700000" algn="tl">
                    <a:srgbClr val="000000">
                      <a:alpha val="43137"/>
                    </a:srgbClr>
                  </a:outerShdw>
                </a:effectLst>
              </a:rPr>
              <a:t>determinado (dándole los parámetros deseados)</a:t>
            </a:r>
            <a:endParaRPr lang="es-AR" sz="2000" b="1" dirty="0">
              <a:solidFill>
                <a:schemeClr val="bg1"/>
              </a:solidFill>
              <a:effectLst>
                <a:outerShdw blurRad="38100" dist="38100" dir="2700000" algn="tl">
                  <a:srgbClr val="000000">
                    <a:alpha val="43137"/>
                  </a:srgbClr>
                </a:outerShdw>
              </a:effectLst>
            </a:endParaRPr>
          </a:p>
          <a:p>
            <a:pPr marL="0" indent="0" algn="ctr">
              <a:buNone/>
            </a:pPr>
            <a:r>
              <a:rPr lang="es-AR" sz="2000" b="1" dirty="0" err="1">
                <a:solidFill>
                  <a:schemeClr val="bg1"/>
                </a:solidFill>
                <a:effectLst>
                  <a:outerShdw blurRad="38100" dist="38100" dir="2700000" algn="tl">
                    <a:srgbClr val="000000">
                      <a:alpha val="43137"/>
                    </a:srgbClr>
                  </a:outerShdw>
                </a:effectLst>
              </a:rPr>
              <a:t>Java.lang.Math.max</a:t>
            </a:r>
            <a:r>
              <a:rPr lang="es-AR" sz="2000" b="1" dirty="0">
                <a:solidFill>
                  <a:schemeClr val="bg1"/>
                </a:solidFill>
                <a:effectLst>
                  <a:outerShdw blurRad="38100" dist="38100" dir="2700000" algn="tl">
                    <a:srgbClr val="000000">
                      <a:alpha val="43137"/>
                    </a:srgbClr>
                  </a:outerShdw>
                </a:effectLst>
              </a:rPr>
              <a:t> ()</a:t>
            </a:r>
          </a:p>
          <a:p>
            <a:pPr marL="0" indent="0" algn="just">
              <a:buNone/>
            </a:pPr>
            <a:endParaRPr lang="es-AR" sz="2000" dirty="0">
              <a:solidFill>
                <a:schemeClr val="bg1"/>
              </a:solidFill>
              <a:effectLst>
                <a:outerShdw blurRad="38100" dist="38100" dir="2700000" algn="tl">
                  <a:srgbClr val="000000">
                    <a:alpha val="43137"/>
                  </a:srgbClr>
                </a:outerShdw>
              </a:effectLst>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B7F080E9-0599-6A02-737B-4B72A411D457}"/>
              </a:ext>
            </a:extLst>
          </p:cNvPr>
          <p:cNvSpPr/>
          <p:nvPr/>
        </p:nvSpPr>
        <p:spPr>
          <a:xfrm>
            <a:off x="0" y="6063423"/>
            <a:ext cx="9144000" cy="79457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Marmol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39376546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ln w="12700">
            <a:noFill/>
          </a:ln>
        </p:spPr>
        <p:txBody>
          <a:bodyPr>
            <a:normAutofit/>
          </a:bodyPr>
          <a:lstStyle/>
          <a:p>
            <a:pPr algn="just"/>
            <a:r>
              <a:rPr lang="es-AR" sz="3600" b="1" dirty="0">
                <a:solidFill>
                  <a:schemeClr val="bg1"/>
                </a:solidFill>
                <a:effectLst>
                  <a:outerShdw blurRad="38100" dist="38100" dir="2700000" algn="tl">
                    <a:srgbClr val="000000">
                      <a:alpha val="43137"/>
                    </a:srgbClr>
                  </a:outerShdw>
                </a:effectLst>
              </a:rPr>
              <a:t>Librería de Software de Java</a:t>
            </a:r>
            <a:r>
              <a:rPr lang="es-AR" sz="3600" dirty="0">
                <a:solidFill>
                  <a:schemeClr val="bg1"/>
                </a:solidFill>
                <a:effectLst>
                  <a:outerShdw blurRad="38100" dist="38100" dir="2700000" algn="tl">
                    <a:srgbClr val="000000">
                      <a:alpha val="43137"/>
                    </a:srgbClr>
                  </a:outerShdw>
                </a:effectLst>
              </a:rPr>
              <a:t> </a:t>
            </a:r>
            <a:r>
              <a:rPr lang="es-AR" sz="2000" dirty="0">
                <a:solidFill>
                  <a:schemeClr val="bg1"/>
                </a:solidFill>
                <a:effectLst>
                  <a:outerShdw blurRad="38100" dist="38100" dir="2700000" algn="tl">
                    <a:srgbClr val="000000">
                      <a:alpha val="43137"/>
                    </a:srgbClr>
                  </a:outerShdw>
                </a:effectLst>
              </a:rPr>
              <a:t>(</a:t>
            </a:r>
            <a:r>
              <a:rPr lang="es-ES" sz="2000" b="1" dirty="0">
                <a:solidFill>
                  <a:schemeClr val="bg1"/>
                </a:solidFill>
                <a:effectLst>
                  <a:outerShdw blurRad="38100" dist="38100" dir="2700000" algn="tl">
                    <a:srgbClr val="000000">
                      <a:alpha val="43137"/>
                    </a:srgbClr>
                  </a:outerShdw>
                </a:effectLst>
              </a:rPr>
              <a:t>gráfico según la Corte Suprema de EE.UU. Sentencia Abril 5 de 2021)</a:t>
            </a:r>
            <a:endParaRPr lang="es-AR" sz="2000" b="1" dirty="0">
              <a:solidFill>
                <a:schemeClr val="bg1"/>
              </a:solidFill>
              <a:effectLst>
                <a:outerShdw blurRad="38100" dist="38100" dir="2700000" algn="tl">
                  <a:srgbClr val="000000">
                    <a:alpha val="43137"/>
                  </a:srgbClr>
                </a:outerShdw>
              </a:effectLst>
            </a:endParaRP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928813"/>
            <a:ext cx="7886700" cy="3561160"/>
          </a:xfrm>
          <a:ln w="12700">
            <a:noFill/>
          </a:ln>
        </p:spPr>
        <p:txBody>
          <a:bodyPr>
            <a:normAutofit/>
          </a:bodyPr>
          <a:lstStyle/>
          <a:p>
            <a:pPr marL="0" indent="0">
              <a:buNone/>
            </a:pPr>
            <a:endParaRPr lang="es-AR" dirty="0"/>
          </a:p>
          <a:p>
            <a:endParaRPr lang="es-AR" dirty="0"/>
          </a:p>
          <a:p>
            <a:endParaRPr lang="es-AR" dirty="0"/>
          </a:p>
        </p:txBody>
      </p:sp>
      <p:sp>
        <p:nvSpPr>
          <p:cNvPr id="5" name="Rectángulo 4">
            <a:extLst>
              <a:ext uri="{FF2B5EF4-FFF2-40B4-BE49-F238E27FC236}">
                <a16:creationId xmlns:a16="http://schemas.microsoft.com/office/drawing/2014/main" id="{B7F080E9-0599-6A02-737B-4B72A411D457}"/>
              </a:ext>
            </a:extLst>
          </p:cNvPr>
          <p:cNvSpPr/>
          <p:nvPr/>
        </p:nvSpPr>
        <p:spPr>
          <a:xfrm>
            <a:off x="0" y="6096001"/>
            <a:ext cx="9144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pic>
        <p:nvPicPr>
          <p:cNvPr id="7" name="Imagen 6">
            <a:extLst>
              <a:ext uri="{FF2B5EF4-FFF2-40B4-BE49-F238E27FC236}">
                <a16:creationId xmlns:a16="http://schemas.microsoft.com/office/drawing/2014/main" id="{F4FC54AD-DEA9-B3A7-83CA-560E58716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644" y="1690689"/>
            <a:ext cx="4855512" cy="3841891"/>
          </a:xfrm>
          <a:prstGeom prst="rect">
            <a:avLst/>
          </a:prstGeom>
        </p:spPr>
      </p:pic>
      <p:sp>
        <p:nvSpPr>
          <p:cNvPr id="3" name="Flecha: hacia la izquierda 2">
            <a:extLst>
              <a:ext uri="{FF2B5EF4-FFF2-40B4-BE49-F238E27FC236}">
                <a16:creationId xmlns:a16="http://schemas.microsoft.com/office/drawing/2014/main" id="{F44EECAA-8C87-D896-74FE-0E0B8D53A42C}"/>
              </a:ext>
            </a:extLst>
          </p:cNvPr>
          <p:cNvSpPr/>
          <p:nvPr/>
        </p:nvSpPr>
        <p:spPr>
          <a:xfrm>
            <a:off x="5482067" y="2322534"/>
            <a:ext cx="2386289" cy="138743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effectLst>
                  <a:outerShdw blurRad="38100" dist="38100" dir="2700000" algn="tl">
                    <a:srgbClr val="000000">
                      <a:alpha val="43137"/>
                    </a:srgbClr>
                  </a:outerShdw>
                </a:effectLst>
              </a:rPr>
              <a:t>Código fuente declarado por </a:t>
            </a:r>
            <a:r>
              <a:rPr lang="es-AR" b="1" dirty="0" err="1">
                <a:effectLst>
                  <a:outerShdw blurRad="38100" dist="38100" dir="2700000" algn="tl">
                    <a:srgbClr val="000000">
                      <a:alpha val="43137"/>
                    </a:srgbClr>
                  </a:outerShdw>
                </a:effectLst>
              </a:rPr>
              <a:t>Sun</a:t>
            </a:r>
            <a:r>
              <a:rPr lang="es-AR" b="1" dirty="0">
                <a:effectLst>
                  <a:outerShdw blurRad="38100" dist="38100" dir="2700000" algn="tl">
                    <a:srgbClr val="000000">
                      <a:alpha val="43137"/>
                    </a:srgbClr>
                  </a:outerShdw>
                </a:effectLst>
              </a:rPr>
              <a:t>/Oracle, y copiado por Google</a:t>
            </a:r>
          </a:p>
        </p:txBody>
      </p:sp>
      <p:sp>
        <p:nvSpPr>
          <p:cNvPr id="8" name="Flecha: hacia la izquierda 7">
            <a:extLst>
              <a:ext uri="{FF2B5EF4-FFF2-40B4-BE49-F238E27FC236}">
                <a16:creationId xmlns:a16="http://schemas.microsoft.com/office/drawing/2014/main" id="{CFD758BC-54CA-EDF9-0955-3350A2672A7E}"/>
              </a:ext>
            </a:extLst>
          </p:cNvPr>
          <p:cNvSpPr/>
          <p:nvPr/>
        </p:nvSpPr>
        <p:spPr>
          <a:xfrm>
            <a:off x="5747178" y="4426352"/>
            <a:ext cx="2121177" cy="1106228"/>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a:solidFill>
                  <a:schemeClr val="bg1"/>
                </a:solidFill>
                <a:effectLst>
                  <a:outerShdw blurRad="38100" dist="38100" dir="2700000" algn="tl">
                    <a:srgbClr val="000000">
                      <a:alpha val="43137"/>
                    </a:srgbClr>
                  </a:outerShdw>
                </a:effectLst>
              </a:rPr>
              <a:t>Código fuente implementado por </a:t>
            </a:r>
            <a:r>
              <a:rPr lang="es-AR" b="1" dirty="0" err="1">
                <a:solidFill>
                  <a:schemeClr val="bg1"/>
                </a:solidFill>
                <a:effectLst>
                  <a:outerShdw blurRad="38100" dist="38100" dir="2700000" algn="tl">
                    <a:srgbClr val="000000">
                      <a:alpha val="43137"/>
                    </a:srgbClr>
                  </a:outerShdw>
                </a:effectLst>
              </a:rPr>
              <a:t>Sun</a:t>
            </a:r>
            <a:r>
              <a:rPr lang="es-AR" b="1" dirty="0">
                <a:solidFill>
                  <a:schemeClr val="bg1"/>
                </a:solidFill>
                <a:effectLst>
                  <a:outerShdw blurRad="38100" dist="38100" dir="2700000" algn="tl">
                    <a:srgbClr val="000000">
                      <a:alpha val="43137"/>
                    </a:srgbClr>
                  </a:outerShdw>
                </a:effectLst>
              </a:rPr>
              <a:t>/Oracle (no copiado por Google)</a:t>
            </a:r>
          </a:p>
        </p:txBody>
      </p:sp>
      <p:sp>
        <p:nvSpPr>
          <p:cNvPr id="10" name="Flecha: a la derecha 9">
            <a:extLst>
              <a:ext uri="{FF2B5EF4-FFF2-40B4-BE49-F238E27FC236}">
                <a16:creationId xmlns:a16="http://schemas.microsoft.com/office/drawing/2014/main" id="{97AD73C6-F99A-DF4B-DB96-703210523051}"/>
              </a:ext>
            </a:extLst>
          </p:cNvPr>
          <p:cNvSpPr/>
          <p:nvPr/>
        </p:nvSpPr>
        <p:spPr>
          <a:xfrm>
            <a:off x="184615" y="1928814"/>
            <a:ext cx="1535064" cy="13276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b="1" dirty="0">
              <a:solidFill>
                <a:schemeClr val="bg1"/>
              </a:solidFill>
              <a:effectLst>
                <a:outerShdw blurRad="38100" dist="38100" dir="2700000" algn="tl">
                  <a:srgbClr val="000000">
                    <a:alpha val="43137"/>
                  </a:srgbClr>
                </a:outerShdw>
              </a:effectLst>
            </a:endParaRPr>
          </a:p>
          <a:p>
            <a:pPr algn="ctr"/>
            <a:endParaRPr lang="es-AR" b="1" dirty="0">
              <a:solidFill>
                <a:schemeClr val="bg1"/>
              </a:solidFill>
              <a:effectLst>
                <a:outerShdw blurRad="38100" dist="38100" dir="2700000" algn="tl">
                  <a:srgbClr val="000000">
                    <a:alpha val="43137"/>
                  </a:srgbClr>
                </a:outerShdw>
              </a:effectLst>
            </a:endParaRPr>
          </a:p>
          <a:p>
            <a:pPr algn="ctr"/>
            <a:endParaRPr lang="es-AR" b="1" dirty="0">
              <a:solidFill>
                <a:schemeClr val="bg1"/>
              </a:solidFill>
              <a:effectLst>
                <a:outerShdw blurRad="38100" dist="38100" dir="2700000" algn="tl">
                  <a:srgbClr val="000000">
                    <a:alpha val="43137"/>
                  </a:srgbClr>
                </a:outerShdw>
              </a:effectLst>
            </a:endParaRPr>
          </a:p>
          <a:p>
            <a:pPr algn="ctr"/>
            <a:endParaRPr lang="es-AR" b="1" dirty="0">
              <a:solidFill>
                <a:schemeClr val="bg1"/>
              </a:solidFill>
              <a:effectLst>
                <a:outerShdw blurRad="38100" dist="38100" dir="2700000" algn="tl">
                  <a:srgbClr val="000000">
                    <a:alpha val="43137"/>
                  </a:srgbClr>
                </a:outerShdw>
              </a:effectLst>
            </a:endParaRPr>
          </a:p>
          <a:p>
            <a:pPr algn="ctr"/>
            <a:endParaRPr lang="es-AR" b="1" dirty="0">
              <a:solidFill>
                <a:schemeClr val="bg1"/>
              </a:solidFill>
              <a:effectLst>
                <a:outerShdw blurRad="38100" dist="38100" dir="2700000" algn="tl">
                  <a:srgbClr val="000000">
                    <a:alpha val="43137"/>
                  </a:srgbClr>
                </a:outerShdw>
              </a:effectLst>
            </a:endParaRPr>
          </a:p>
          <a:p>
            <a:pPr algn="ctr"/>
            <a:r>
              <a:rPr lang="es-AR" b="1" dirty="0">
                <a:solidFill>
                  <a:schemeClr val="bg1"/>
                </a:solidFill>
                <a:effectLst>
                  <a:outerShdw blurRad="38100" dist="38100" dir="2700000" algn="tl">
                    <a:srgbClr val="000000">
                      <a:alpha val="43137"/>
                    </a:srgbClr>
                  </a:outerShdw>
                </a:effectLst>
              </a:rPr>
              <a:t>Formato de comando</a:t>
            </a:r>
          </a:p>
          <a:p>
            <a:pPr algn="ctr"/>
            <a:r>
              <a:rPr lang="es-AR" b="1" dirty="0">
                <a:solidFill>
                  <a:schemeClr val="bg1"/>
                </a:solidFill>
                <a:effectLst>
                  <a:outerShdw blurRad="38100" dist="38100" dir="2700000" algn="tl">
                    <a:srgbClr val="000000">
                      <a:alpha val="43137"/>
                    </a:srgbClr>
                  </a:outerShdw>
                </a:effectLst>
              </a:rPr>
              <a:t>-líneas de código- usadas por los programa-dores para invocar el código declarado </a:t>
            </a:r>
          </a:p>
        </p:txBody>
      </p:sp>
    </p:spTree>
    <p:extLst>
      <p:ext uri="{BB962C8B-B14F-4D97-AF65-F5344CB8AC3E}">
        <p14:creationId xmlns:p14="http://schemas.microsoft.com/office/powerpoint/2010/main" val="1852146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ln w="12700">
            <a:noFill/>
          </a:ln>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Licenciamiento de la Plataforma Java SE</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928813"/>
            <a:ext cx="7886700" cy="3561160"/>
          </a:xfrm>
          <a:ln w="12700">
            <a:noFill/>
          </a:ln>
        </p:spPr>
        <p:txBody>
          <a:bodyPr>
            <a:normAutofit/>
          </a:bodyPr>
          <a:lstStyle/>
          <a:p>
            <a:pPr algn="just">
              <a:buFont typeface="Wingdings" panose="05000000000000000000" pitchFamily="2" charset="2"/>
              <a:buChar char="Ø"/>
            </a:pPr>
            <a:r>
              <a:rPr lang="es-ES" sz="2600" b="1" dirty="0">
                <a:solidFill>
                  <a:schemeClr val="bg1"/>
                </a:solidFill>
                <a:effectLst>
                  <a:outerShdw blurRad="38100" dist="38100" dir="2700000" algn="tl">
                    <a:srgbClr val="000000">
                      <a:alpha val="43137"/>
                    </a:srgbClr>
                  </a:outerShdw>
                </a:effectLst>
              </a:rPr>
              <a:t>Licencia de GPLv2 más Excepción </a:t>
            </a:r>
            <a:r>
              <a:rPr lang="es-ES" sz="2600" b="1" dirty="0" err="1">
                <a:solidFill>
                  <a:schemeClr val="bg1"/>
                </a:solidFill>
                <a:effectLst>
                  <a:outerShdw blurRad="38100" dist="38100" dir="2700000" algn="tl">
                    <a:srgbClr val="000000">
                      <a:alpha val="43137"/>
                    </a:srgbClr>
                  </a:outerShdw>
                </a:effectLst>
              </a:rPr>
              <a:t>ClassPath</a:t>
            </a:r>
            <a:r>
              <a:rPr lang="es-ES" sz="2600" dirty="0">
                <a:solidFill>
                  <a:schemeClr val="bg1"/>
                </a:solidFill>
                <a:effectLst>
                  <a:outerShdw blurRad="38100" dist="38100" dir="2700000" algn="tl">
                    <a:srgbClr val="000000">
                      <a:alpha val="43137"/>
                    </a:srgbClr>
                  </a:outerShdw>
                </a:effectLst>
              </a:rPr>
              <a:t>: código declarado + código implementado (</a:t>
            </a:r>
            <a:r>
              <a:rPr lang="es-ES" sz="2600" dirty="0" err="1">
                <a:solidFill>
                  <a:schemeClr val="bg1"/>
                </a:solidFill>
                <a:effectLst>
                  <a:outerShdw blurRad="38100" dist="38100" dir="2700000" algn="tl">
                    <a:srgbClr val="000000">
                      <a:alpha val="43137"/>
                    </a:srgbClr>
                  </a:outerShdw>
                </a:effectLst>
              </a:rPr>
              <a:t>Sun</a:t>
            </a:r>
            <a:r>
              <a:rPr lang="es-ES" sz="2600" dirty="0">
                <a:solidFill>
                  <a:schemeClr val="bg1"/>
                </a:solidFill>
                <a:effectLst>
                  <a:outerShdw blurRad="38100" dist="38100" dir="2700000" algn="tl">
                    <a:srgbClr val="000000">
                      <a:alpha val="43137"/>
                    </a:srgbClr>
                  </a:outerShdw>
                </a:effectLst>
              </a:rPr>
              <a:t>/Oracle) </a:t>
            </a:r>
          </a:p>
          <a:p>
            <a:pPr marL="0" indent="0" algn="just">
              <a:buNone/>
            </a:pPr>
            <a:endParaRPr lang="es-ES" sz="2600" dirty="0">
              <a:solidFill>
                <a:schemeClr val="bg1"/>
              </a:solidFill>
              <a:effectLst>
                <a:outerShdw blurRad="38100" dist="38100" dir="2700000" algn="tl">
                  <a:srgbClr val="000000">
                    <a:alpha val="43137"/>
                  </a:srgbClr>
                </a:outerShdw>
              </a:effectLst>
            </a:endParaRPr>
          </a:p>
          <a:p>
            <a:pPr algn="just">
              <a:buFont typeface="Wingdings" panose="05000000000000000000" pitchFamily="2" charset="2"/>
              <a:buChar char="Ø"/>
            </a:pPr>
            <a:r>
              <a:rPr lang="es-ES" sz="2600" b="1" dirty="0">
                <a:solidFill>
                  <a:schemeClr val="bg1"/>
                </a:solidFill>
                <a:effectLst>
                  <a:outerShdw blurRad="38100" dist="38100" dir="2700000" algn="tl">
                    <a:srgbClr val="000000">
                      <a:alpha val="43137"/>
                    </a:srgbClr>
                  </a:outerShdw>
                </a:effectLst>
              </a:rPr>
              <a:t>Licencia de Especificación: </a:t>
            </a:r>
            <a:r>
              <a:rPr lang="es-ES" sz="2600" dirty="0">
                <a:solidFill>
                  <a:schemeClr val="bg1"/>
                </a:solidFill>
                <a:effectLst>
                  <a:outerShdw blurRad="38100" dist="38100" dir="2700000" algn="tl">
                    <a:srgbClr val="000000">
                      <a:alpha val="43137"/>
                    </a:srgbClr>
                  </a:outerShdw>
                </a:effectLst>
              </a:rPr>
              <a:t>código declarado únicamente </a:t>
            </a:r>
          </a:p>
          <a:p>
            <a:pPr algn="just">
              <a:buFont typeface="Wingdings" panose="05000000000000000000" pitchFamily="2" charset="2"/>
              <a:buChar char="Ø"/>
            </a:pPr>
            <a:endParaRPr lang="es-ES" sz="2600" dirty="0">
              <a:solidFill>
                <a:schemeClr val="bg1"/>
              </a:solidFill>
              <a:effectLst>
                <a:outerShdw blurRad="38100" dist="38100" dir="2700000" algn="tl">
                  <a:srgbClr val="000000">
                    <a:alpha val="43137"/>
                  </a:srgbClr>
                </a:outerShdw>
              </a:effectLst>
            </a:endParaRPr>
          </a:p>
          <a:p>
            <a:pPr algn="just">
              <a:buFont typeface="Wingdings" panose="05000000000000000000" pitchFamily="2" charset="2"/>
              <a:buChar char="Ø"/>
            </a:pPr>
            <a:r>
              <a:rPr lang="es-ES" sz="2600" b="1" dirty="0">
                <a:solidFill>
                  <a:schemeClr val="bg1"/>
                </a:solidFill>
                <a:effectLst>
                  <a:outerShdw blurRad="38100" dist="38100" dir="2700000" algn="tl">
                    <a:srgbClr val="000000">
                      <a:alpha val="43137"/>
                    </a:srgbClr>
                  </a:outerShdw>
                </a:effectLst>
              </a:rPr>
              <a:t>Licencia Comercial: </a:t>
            </a:r>
            <a:r>
              <a:rPr lang="es-ES" sz="2600" dirty="0">
                <a:solidFill>
                  <a:schemeClr val="bg1"/>
                </a:solidFill>
                <a:effectLst>
                  <a:outerShdw blurRad="38100" dist="38100" dir="2700000" algn="tl">
                    <a:srgbClr val="000000">
                      <a:alpha val="43137"/>
                    </a:srgbClr>
                  </a:outerShdw>
                </a:effectLst>
              </a:rPr>
              <a:t>código declarado + código implementado (por </a:t>
            </a:r>
            <a:r>
              <a:rPr lang="es-ES" sz="2600" dirty="0" err="1">
                <a:solidFill>
                  <a:schemeClr val="bg1"/>
                </a:solidFill>
                <a:effectLst>
                  <a:outerShdw blurRad="38100" dist="38100" dir="2700000" algn="tl">
                    <a:srgbClr val="000000">
                      <a:alpha val="43137"/>
                    </a:srgbClr>
                  </a:outerShdw>
                </a:effectLst>
              </a:rPr>
              <a:t>Sun</a:t>
            </a:r>
            <a:r>
              <a:rPr lang="es-ES" sz="2600" dirty="0">
                <a:solidFill>
                  <a:schemeClr val="bg1"/>
                </a:solidFill>
                <a:effectLst>
                  <a:outerShdw blurRad="38100" dist="38100" dir="2700000" algn="tl">
                    <a:srgbClr val="000000">
                      <a:alpha val="43137"/>
                    </a:srgbClr>
                  </a:outerShdw>
                </a:effectLst>
              </a:rPr>
              <a:t>/Oracle)</a:t>
            </a:r>
          </a:p>
          <a:p>
            <a:pPr algn="just"/>
            <a:endParaRPr lang="es-AR" sz="2400" dirty="0">
              <a:solidFill>
                <a:schemeClr val="bg1"/>
              </a:solidFill>
            </a:endParaRPr>
          </a:p>
          <a:p>
            <a:pPr algn="just"/>
            <a:endParaRPr lang="es-AR" sz="2400" dirty="0">
              <a:solidFill>
                <a:schemeClr val="bg1"/>
              </a:solidFill>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B7F080E9-0599-6A02-737B-4B72A411D457}"/>
              </a:ext>
            </a:extLst>
          </p:cNvPr>
          <p:cNvSpPr/>
          <p:nvPr/>
        </p:nvSpPr>
        <p:spPr>
          <a:xfrm>
            <a:off x="0" y="6129867"/>
            <a:ext cx="9144000" cy="72813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2147951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ln w="12700">
            <a:noFill/>
          </a:ln>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Test de Compatibilidad de Java SE (TCK). Requisitos.</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928813"/>
            <a:ext cx="7886700" cy="3561160"/>
          </a:xfrm>
          <a:ln w="12700">
            <a:noFill/>
          </a:ln>
        </p:spPr>
        <p:txBody>
          <a:bodyPr>
            <a:normAutofit lnSpcReduction="10000"/>
          </a:bodyPr>
          <a:lstStyle/>
          <a:p>
            <a:pPr marL="0" indent="0" algn="just">
              <a:buNone/>
            </a:pPr>
            <a:r>
              <a:rPr lang="es-ES" sz="2000" dirty="0">
                <a:solidFill>
                  <a:schemeClr val="bg1"/>
                </a:solidFill>
                <a:effectLst>
                  <a:outerShdw blurRad="38100" dist="38100" dir="2700000" algn="tl">
                    <a:srgbClr val="000000">
                      <a:alpha val="43137"/>
                    </a:srgbClr>
                  </a:outerShdw>
                </a:effectLst>
              </a:rPr>
              <a:t>-Tanto la licencia de especificación como la licencia comercial debían pasar o aprobar el </a:t>
            </a:r>
            <a:r>
              <a:rPr lang="es-ES" sz="2000" u="sng" dirty="0">
                <a:solidFill>
                  <a:schemeClr val="bg1"/>
                </a:solidFill>
                <a:effectLst>
                  <a:outerShdw blurRad="38100" dist="38100" dir="2700000" algn="tl">
                    <a:srgbClr val="000000">
                      <a:alpha val="43137"/>
                    </a:srgbClr>
                  </a:outerShdw>
                </a:effectLst>
              </a:rPr>
              <a:t>Test de Compatibilidad de Java</a:t>
            </a:r>
            <a:r>
              <a:rPr lang="es-ES" sz="2000" dirty="0">
                <a:solidFill>
                  <a:schemeClr val="bg1"/>
                </a:solidFill>
              </a:rPr>
              <a:t> </a:t>
            </a:r>
            <a:r>
              <a:rPr lang="es-ES" sz="2000" dirty="0">
                <a:solidFill>
                  <a:schemeClr val="bg1"/>
                </a:solidFill>
                <a:effectLst>
                  <a:outerShdw blurRad="38100" dist="38100" dir="2700000" algn="tl">
                    <a:srgbClr val="000000">
                      <a:alpha val="43137"/>
                    </a:srgbClr>
                  </a:outerShdw>
                </a:effectLst>
              </a:rPr>
              <a:t>(TCK) requerido por </a:t>
            </a:r>
            <a:r>
              <a:rPr lang="es-ES" sz="2000" dirty="0" err="1">
                <a:solidFill>
                  <a:schemeClr val="bg1"/>
                </a:solidFill>
                <a:effectLst>
                  <a:outerShdw blurRad="38100" dist="38100" dir="2700000" algn="tl">
                    <a:srgbClr val="000000">
                      <a:alpha val="43137"/>
                    </a:srgbClr>
                  </a:outerShdw>
                </a:effectLst>
              </a:rPr>
              <a:t>Sun</a:t>
            </a:r>
            <a:r>
              <a:rPr lang="es-ES" sz="2000" dirty="0">
                <a:solidFill>
                  <a:schemeClr val="bg1"/>
                </a:solidFill>
                <a:effectLst>
                  <a:outerShdw blurRad="38100" dist="38100" dir="2700000" algn="tl">
                    <a:srgbClr val="000000">
                      <a:alpha val="43137"/>
                    </a:srgbClr>
                  </a:outerShdw>
                </a:effectLst>
              </a:rPr>
              <a:t> Microsystems/ Oracle.  </a:t>
            </a:r>
          </a:p>
          <a:p>
            <a:pPr marL="0" indent="0" algn="just">
              <a:buNone/>
            </a:pPr>
            <a:r>
              <a:rPr lang="es-ES" sz="2000" dirty="0">
                <a:solidFill>
                  <a:schemeClr val="bg1"/>
                </a:solidFill>
                <a:effectLst>
                  <a:outerShdw blurRad="38100" dist="38100" dir="2700000" algn="tl">
                    <a:srgbClr val="000000">
                      <a:alpha val="43137"/>
                    </a:srgbClr>
                  </a:outerShdw>
                </a:effectLst>
              </a:rPr>
              <a:t>-implementación completa de la versión actual de la especificación sin hacer “</a:t>
            </a:r>
            <a:r>
              <a:rPr lang="es-ES" sz="2000" i="1" dirty="0" err="1">
                <a:solidFill>
                  <a:schemeClr val="bg1"/>
                </a:solidFill>
                <a:effectLst>
                  <a:outerShdw blurRad="38100" dist="38100" dir="2700000" algn="tl">
                    <a:srgbClr val="000000">
                      <a:alpha val="43137"/>
                    </a:srgbClr>
                  </a:outerShdw>
                </a:effectLst>
              </a:rPr>
              <a:t>subsetting</a:t>
            </a:r>
            <a:r>
              <a:rPr lang="es-ES" sz="2000" dirty="0">
                <a:solidFill>
                  <a:schemeClr val="bg1"/>
                </a:solidFill>
                <a:effectLst>
                  <a:outerShdw blurRad="38100" dist="38100" dir="2700000" algn="tl">
                    <a:srgbClr val="000000">
                      <a:alpha val="43137"/>
                    </a:srgbClr>
                  </a:outerShdw>
                </a:effectLst>
              </a:rPr>
              <a:t>” o “</a:t>
            </a:r>
            <a:r>
              <a:rPr lang="es-ES" sz="2000" i="1" dirty="0" err="1">
                <a:solidFill>
                  <a:schemeClr val="bg1"/>
                </a:solidFill>
                <a:effectLst>
                  <a:outerShdw blurRad="38100" dist="38100" dir="2700000" algn="tl">
                    <a:srgbClr val="000000">
                      <a:alpha val="43137"/>
                    </a:srgbClr>
                  </a:outerShdw>
                </a:effectLst>
              </a:rPr>
              <a:t>supersetting</a:t>
            </a:r>
            <a:r>
              <a:rPr lang="es-ES" sz="2000" dirty="0">
                <a:solidFill>
                  <a:schemeClr val="bg1"/>
                </a:solidFill>
                <a:effectLst>
                  <a:outerShdw blurRad="38100" dist="38100" dir="2700000" algn="tl">
                    <a:srgbClr val="000000">
                      <a:alpha val="43137"/>
                    </a:srgbClr>
                  </a:outerShdw>
                </a:effectLst>
              </a:rPr>
              <a:t>”</a:t>
            </a:r>
          </a:p>
          <a:p>
            <a:pPr marL="0" indent="0" algn="just">
              <a:buNone/>
            </a:pPr>
            <a:r>
              <a:rPr lang="es-AR" sz="2000" dirty="0">
                <a:solidFill>
                  <a:schemeClr val="bg1"/>
                </a:solidFill>
                <a:effectLst>
                  <a:outerShdw blurRad="38100" dist="38100" dir="2700000" algn="tl">
                    <a:srgbClr val="000000">
                      <a:alpha val="43137"/>
                    </a:srgbClr>
                  </a:outerShdw>
                </a:effectLst>
              </a:rPr>
              <a:t>-Implementar todas las interfaces y funcionalidades del paquete requerido por la J2SE sin hacer “</a:t>
            </a:r>
            <a:r>
              <a:rPr lang="es-ES" sz="2000" dirty="0" err="1">
                <a:solidFill>
                  <a:schemeClr val="bg1"/>
                </a:solidFill>
                <a:effectLst>
                  <a:outerShdw blurRad="38100" dist="38100" dir="2700000" algn="tl">
                    <a:srgbClr val="000000">
                      <a:alpha val="43137"/>
                    </a:srgbClr>
                  </a:outerShdw>
                </a:effectLst>
              </a:rPr>
              <a:t>subsetting</a:t>
            </a:r>
            <a:r>
              <a:rPr lang="es-ES" sz="2000" dirty="0">
                <a:solidFill>
                  <a:schemeClr val="bg1"/>
                </a:solidFill>
                <a:effectLst>
                  <a:outerShdw blurRad="38100" dist="38100" dir="2700000" algn="tl">
                    <a:srgbClr val="000000">
                      <a:alpha val="43137"/>
                    </a:srgbClr>
                  </a:outerShdw>
                </a:effectLst>
              </a:rPr>
              <a:t>” o “</a:t>
            </a:r>
            <a:r>
              <a:rPr lang="es-ES" sz="2000" dirty="0" err="1">
                <a:solidFill>
                  <a:schemeClr val="bg1"/>
                </a:solidFill>
                <a:effectLst>
                  <a:outerShdw blurRad="38100" dist="38100" dir="2700000" algn="tl">
                    <a:srgbClr val="000000">
                      <a:alpha val="43137"/>
                    </a:srgbClr>
                  </a:outerShdw>
                </a:effectLst>
              </a:rPr>
              <a:t>supersetting</a:t>
            </a:r>
            <a:r>
              <a:rPr lang="es-ES" sz="2000" dirty="0">
                <a:solidFill>
                  <a:schemeClr val="bg1"/>
                </a:solidFill>
                <a:effectLst>
                  <a:outerShdw blurRad="38100" dist="38100" dir="2700000" algn="tl">
                    <a:srgbClr val="000000">
                      <a:alpha val="43137"/>
                    </a:srgbClr>
                  </a:outerShdw>
                </a:effectLst>
              </a:rPr>
              <a:t>”</a:t>
            </a:r>
          </a:p>
          <a:p>
            <a:pPr marL="0" indent="0" algn="just">
              <a:buNone/>
            </a:pPr>
            <a:r>
              <a:rPr lang="es-ES" sz="2000" dirty="0">
                <a:solidFill>
                  <a:schemeClr val="bg1"/>
                </a:solidFill>
                <a:effectLst>
                  <a:outerShdw blurRad="38100" dist="38100" dir="2700000" algn="tl">
                    <a:srgbClr val="000000">
                      <a:alpha val="43137"/>
                    </a:srgbClr>
                  </a:outerShdw>
                </a:effectLst>
              </a:rPr>
              <a:t>-No agregar ningún paquete, clase o interface a los paquetes java.* o javax.* o a los </a:t>
            </a:r>
            <a:r>
              <a:rPr lang="es-ES" sz="2000" dirty="0" err="1">
                <a:solidFill>
                  <a:schemeClr val="bg1"/>
                </a:solidFill>
                <a:effectLst>
                  <a:outerShdw blurRad="38100" dist="38100" dir="2700000" algn="tl">
                    <a:srgbClr val="000000">
                      <a:alpha val="43137"/>
                    </a:srgbClr>
                  </a:outerShdw>
                </a:effectLst>
              </a:rPr>
              <a:t>sub-paquetes</a:t>
            </a:r>
            <a:r>
              <a:rPr lang="es-ES" sz="2000" dirty="0">
                <a:solidFill>
                  <a:schemeClr val="bg1"/>
                </a:solidFill>
                <a:effectLst>
                  <a:outerShdw blurRad="38100" dist="38100" dir="2700000" algn="tl">
                    <a:srgbClr val="000000">
                      <a:alpha val="43137"/>
                    </a:srgbClr>
                  </a:outerShdw>
                </a:effectLst>
              </a:rPr>
              <a:t> de estos</a:t>
            </a:r>
          </a:p>
          <a:p>
            <a:pPr marL="0" indent="0" algn="just">
              <a:buNone/>
            </a:pPr>
            <a:r>
              <a:rPr lang="es-ES" sz="2000" dirty="0">
                <a:solidFill>
                  <a:schemeClr val="bg1"/>
                </a:solidFill>
                <a:effectLst>
                  <a:outerShdw blurRad="38100" dist="38100" dir="2700000" algn="tl">
                    <a:srgbClr val="000000">
                      <a:alpha val="43137"/>
                    </a:srgbClr>
                  </a:outerShdw>
                </a:effectLst>
              </a:rPr>
              <a:t>-Que la implementación independiente no contenga código fuente u materiales binarios de </a:t>
            </a:r>
            <a:r>
              <a:rPr lang="es-ES" sz="2000" dirty="0" err="1">
                <a:solidFill>
                  <a:schemeClr val="bg1"/>
                </a:solidFill>
                <a:effectLst>
                  <a:outerShdw blurRad="38100" dist="38100" dir="2700000" algn="tl">
                    <a:srgbClr val="000000">
                      <a:alpha val="43137"/>
                    </a:srgbClr>
                  </a:outerShdw>
                </a:effectLst>
              </a:rPr>
              <a:t>Sun</a:t>
            </a:r>
            <a:r>
              <a:rPr lang="es-ES" sz="2000" dirty="0">
                <a:solidFill>
                  <a:schemeClr val="bg1"/>
                </a:solidFill>
                <a:effectLst>
                  <a:outerShdw blurRad="38100" dist="38100" dir="2700000" algn="tl">
                    <a:srgbClr val="000000">
                      <a:alpha val="43137"/>
                    </a:srgbClr>
                  </a:outerShdw>
                </a:effectLst>
              </a:rPr>
              <a:t>/Oracle</a:t>
            </a:r>
          </a:p>
          <a:p>
            <a:pPr algn="just">
              <a:buFont typeface="Wingdings" panose="05000000000000000000" pitchFamily="2" charset="2"/>
              <a:buChar char="Ø"/>
            </a:pPr>
            <a:endParaRPr lang="es-ES" sz="1600" dirty="0">
              <a:solidFill>
                <a:schemeClr val="bg1"/>
              </a:solidFill>
              <a:effectLst>
                <a:outerShdw blurRad="38100" dist="38100" dir="2700000" algn="tl">
                  <a:srgbClr val="000000">
                    <a:alpha val="43137"/>
                  </a:srgbClr>
                </a:outerShdw>
              </a:effectLst>
            </a:endParaRPr>
          </a:p>
          <a:p>
            <a:pPr algn="just"/>
            <a:endParaRPr lang="es-AR" sz="2400" dirty="0">
              <a:solidFill>
                <a:schemeClr val="bg1"/>
              </a:solidFill>
            </a:endParaRPr>
          </a:p>
          <a:p>
            <a:pPr algn="just"/>
            <a:endParaRPr lang="es-AR" sz="2400" dirty="0">
              <a:solidFill>
                <a:schemeClr val="bg1"/>
              </a:solidFill>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B7F080E9-0599-6A02-737B-4B72A411D457}"/>
              </a:ext>
            </a:extLst>
          </p:cNvPr>
          <p:cNvSpPr/>
          <p:nvPr/>
        </p:nvSpPr>
        <p:spPr>
          <a:xfrm>
            <a:off x="0" y="6129867"/>
            <a:ext cx="9144000" cy="72813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544260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ln w="12700">
            <a:noFill/>
          </a:ln>
        </p:spPr>
        <p:txBody>
          <a:bodyPr>
            <a:normAutofit/>
          </a:bodyPr>
          <a:lstStyle/>
          <a:p>
            <a:pPr algn="ctr"/>
            <a:r>
              <a:rPr lang="es-AR" sz="3600" b="1" dirty="0">
                <a:solidFill>
                  <a:schemeClr val="bg1"/>
                </a:solidFill>
                <a:effectLst>
                  <a:outerShdw blurRad="38100" dist="38100" dir="2700000" algn="tl">
                    <a:srgbClr val="000000">
                      <a:alpha val="43137"/>
                    </a:srgbClr>
                  </a:outerShdw>
                </a:effectLst>
              </a:rPr>
              <a:t>Juicio I</a:t>
            </a:r>
            <a:br>
              <a:rPr lang="es-AR" sz="3200" dirty="0">
                <a:solidFill>
                  <a:schemeClr val="bg1"/>
                </a:solidFill>
                <a:effectLst>
                  <a:outerShdw blurRad="38100" dist="38100" dir="2700000" algn="tl">
                    <a:srgbClr val="000000">
                      <a:alpha val="43137"/>
                    </a:srgbClr>
                  </a:outerShdw>
                </a:effectLst>
              </a:rPr>
            </a:br>
            <a:endParaRPr lang="es-AR" sz="3200" dirty="0">
              <a:solidFill>
                <a:schemeClr val="bg1"/>
              </a:solidFill>
              <a:effectLst>
                <a:outerShdw blurRad="38100" dist="38100" dir="2700000" algn="tl">
                  <a:srgbClr val="000000">
                    <a:alpha val="43137"/>
                  </a:srgbClr>
                </a:outerShdw>
              </a:effectLst>
            </a:endParaRP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928813"/>
            <a:ext cx="7886700" cy="3561160"/>
          </a:xfrm>
          <a:ln w="12700">
            <a:noFill/>
          </a:ln>
        </p:spPr>
        <p:txBody>
          <a:bodyPr>
            <a:normAutofit/>
          </a:bodyPr>
          <a:lstStyle/>
          <a:p>
            <a:pPr marL="0" indent="0" algn="ctr">
              <a:buNone/>
            </a:pPr>
            <a:r>
              <a:rPr lang="es-AR" sz="4000" dirty="0" err="1">
                <a:solidFill>
                  <a:schemeClr val="accent4">
                    <a:lumMod val="75000"/>
                  </a:schemeClr>
                </a:solidFill>
                <a:effectLst>
                  <a:outerShdw blurRad="38100" dist="38100" dir="2700000" algn="tl">
                    <a:srgbClr val="000000">
                      <a:alpha val="43137"/>
                    </a:srgbClr>
                  </a:outerShdw>
                </a:effectLst>
              </a:rPr>
              <a:t>Protegibilidad</a:t>
            </a:r>
            <a:r>
              <a:rPr lang="es-AR" sz="4000" dirty="0">
                <a:solidFill>
                  <a:schemeClr val="accent4">
                    <a:lumMod val="75000"/>
                  </a:schemeClr>
                </a:solidFill>
                <a:effectLst>
                  <a:outerShdw blurRad="38100" dist="38100" dir="2700000" algn="tl">
                    <a:srgbClr val="000000">
                      <a:alpha val="43137"/>
                    </a:srgbClr>
                  </a:outerShdw>
                </a:effectLst>
              </a:rPr>
              <a:t> de las API(s) de Java y su estructura, secuencia y organización (SSO) bajo el Sistema de Derechos de Autor de EE.UU</a:t>
            </a:r>
          </a:p>
          <a:p>
            <a:pPr marL="0" indent="0" algn="ctr">
              <a:buNone/>
            </a:pPr>
            <a:r>
              <a:rPr lang="es-AR" sz="3200" dirty="0">
                <a:solidFill>
                  <a:schemeClr val="bg1"/>
                </a:solidFill>
                <a:effectLst>
                  <a:outerShdw blurRad="38100" dist="38100" dir="2700000" algn="tl">
                    <a:srgbClr val="000000">
                      <a:alpha val="43137"/>
                    </a:srgbClr>
                  </a:outerShdw>
                </a:effectLst>
              </a:rPr>
              <a:t>Agosto 2010 a Mayo 2015</a:t>
            </a:r>
            <a:endParaRPr lang="es-AR" sz="3200" dirty="0">
              <a:solidFill>
                <a:schemeClr val="accent4">
                  <a:lumMod val="75000"/>
                </a:schemeClr>
              </a:solidFill>
            </a:endParaRPr>
          </a:p>
          <a:p>
            <a:pPr marL="0" indent="0" algn="ctr">
              <a:buNone/>
            </a:pPr>
            <a:endParaRPr lang="es-AR" sz="5400"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B7F080E9-0599-6A02-737B-4B72A411D457}"/>
              </a:ext>
            </a:extLst>
          </p:cNvPr>
          <p:cNvSpPr/>
          <p:nvPr/>
        </p:nvSpPr>
        <p:spPr>
          <a:xfrm>
            <a:off x="0" y="5994401"/>
            <a:ext cx="9144000" cy="8636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1938117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ln w="12700">
            <a:noFill/>
          </a:ln>
        </p:spPr>
        <p:txBody>
          <a:bodyPr>
            <a:noAutofit/>
          </a:bodyPr>
          <a:lstStyle/>
          <a:p>
            <a:pPr algn="just"/>
            <a:r>
              <a:rPr lang="es-AR" sz="3200" b="1" u="sng" dirty="0">
                <a:solidFill>
                  <a:schemeClr val="bg1"/>
                </a:solidFill>
                <a:effectLst>
                  <a:outerShdw blurRad="38100" dist="38100" dir="2700000" algn="tl">
                    <a:srgbClr val="000000">
                      <a:alpha val="43137"/>
                    </a:srgbClr>
                  </a:outerShdw>
                </a:effectLst>
              </a:rPr>
              <a:t>Obra Protegida en Discusión</a:t>
            </a:r>
            <a:endParaRPr lang="es-AR" sz="3200" b="1" dirty="0">
              <a:solidFill>
                <a:schemeClr val="bg1"/>
              </a:solidFill>
              <a:effectLst>
                <a:outerShdw blurRad="38100" dist="38100" dir="2700000" algn="tl">
                  <a:srgbClr val="000000">
                    <a:alpha val="43137"/>
                  </a:srgbClr>
                </a:outerShdw>
              </a:effectLst>
            </a:endParaRP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546578"/>
            <a:ext cx="7886700" cy="4630385"/>
          </a:xfrm>
          <a:ln w="12700">
            <a:noFill/>
          </a:ln>
        </p:spPr>
        <p:txBody>
          <a:bodyPr>
            <a:normAutofit/>
          </a:bodyPr>
          <a:lstStyle/>
          <a:p>
            <a:pPr marL="0" indent="0" algn="just">
              <a:buNone/>
            </a:pPr>
            <a:r>
              <a:rPr lang="es-AR" sz="2800" dirty="0">
                <a:solidFill>
                  <a:schemeClr val="accent4">
                    <a:lumMod val="75000"/>
                  </a:schemeClr>
                </a:solidFill>
                <a:effectLst>
                  <a:outerShdw blurRad="38100" dist="38100" dir="2700000" algn="tl">
                    <a:srgbClr val="000000">
                      <a:alpha val="43137"/>
                    </a:srgbClr>
                  </a:outerShdw>
                </a:effectLst>
              </a:rPr>
              <a:t>37</a:t>
            </a:r>
            <a:r>
              <a:rPr lang="es-AR" sz="2800" dirty="0">
                <a:solidFill>
                  <a:schemeClr val="bg1"/>
                </a:solidFill>
                <a:effectLst>
                  <a:outerShdw blurRad="38100" dist="38100" dir="2700000" algn="tl">
                    <a:srgbClr val="000000">
                      <a:alpha val="43137"/>
                    </a:srgbClr>
                  </a:outerShdw>
                </a:effectLst>
              </a:rPr>
              <a:t> Paquetes de la Librería de Software Estándar de Java de Java2 SE 5.0 (Tiger):</a:t>
            </a:r>
          </a:p>
          <a:p>
            <a:pPr marL="0" indent="0" algn="just">
              <a:buNone/>
            </a:pPr>
            <a:endParaRPr lang="es-AR" dirty="0">
              <a:solidFill>
                <a:schemeClr val="bg1"/>
              </a:solidFill>
              <a:effectLst>
                <a:outerShdw blurRad="38100" dist="38100" dir="2700000" algn="tl">
                  <a:srgbClr val="000000">
                    <a:alpha val="43137"/>
                  </a:srgbClr>
                </a:outerShdw>
              </a:effectLst>
            </a:endParaRPr>
          </a:p>
          <a:p>
            <a:pPr algn="just">
              <a:buFont typeface="Wingdings" panose="05000000000000000000" pitchFamily="2" charset="2"/>
              <a:buChar char="ü"/>
            </a:pPr>
            <a:r>
              <a:rPr lang="es-AR" sz="2400" dirty="0">
                <a:solidFill>
                  <a:schemeClr val="bg1"/>
                </a:solidFill>
                <a:effectLst>
                  <a:outerShdw blurRad="38100" dist="38100" dir="2700000" algn="tl">
                    <a:srgbClr val="000000">
                      <a:alpha val="43137"/>
                    </a:srgbClr>
                  </a:outerShdw>
                </a:effectLst>
              </a:rPr>
              <a:t>La </a:t>
            </a:r>
            <a:r>
              <a:rPr lang="es-AR" sz="2400" b="1" dirty="0">
                <a:solidFill>
                  <a:schemeClr val="bg1"/>
                </a:solidFill>
                <a:effectLst>
                  <a:outerShdw blurRad="38100" dist="38100" dir="2700000" algn="tl">
                    <a:srgbClr val="000000">
                      <a:alpha val="43137"/>
                    </a:srgbClr>
                  </a:outerShdw>
                </a:effectLst>
              </a:rPr>
              <a:t>copia literal </a:t>
            </a:r>
            <a:r>
              <a:rPr lang="es-AR" sz="2400" dirty="0">
                <a:solidFill>
                  <a:schemeClr val="bg1"/>
                </a:solidFill>
                <a:effectLst>
                  <a:outerShdw blurRad="38100" dist="38100" dir="2700000" algn="tl">
                    <a:srgbClr val="000000">
                      <a:alpha val="43137"/>
                    </a:srgbClr>
                  </a:outerShdw>
                </a:effectLst>
              </a:rPr>
              <a:t>(idéntica) de </a:t>
            </a:r>
            <a:r>
              <a:rPr lang="es-AR" sz="2400" b="1" dirty="0">
                <a:solidFill>
                  <a:schemeClr val="bg1"/>
                </a:solidFill>
                <a:effectLst>
                  <a:outerShdw blurRad="38100" dist="38100" dir="2700000" algn="tl">
                    <a:srgbClr val="000000">
                      <a:alpha val="43137"/>
                    </a:srgbClr>
                  </a:outerShdw>
                </a:effectLst>
              </a:rPr>
              <a:t>elementos literales </a:t>
            </a:r>
            <a:r>
              <a:rPr lang="es-AR" sz="2400" dirty="0">
                <a:solidFill>
                  <a:schemeClr val="bg1"/>
                </a:solidFill>
                <a:effectLst>
                  <a:outerShdw blurRad="38100" dist="38100" dir="2700000" algn="tl">
                    <a:srgbClr val="000000">
                      <a:alpha val="43137"/>
                    </a:srgbClr>
                  </a:outerShdw>
                </a:effectLst>
              </a:rPr>
              <a:t>(código fuente declarado, -o funciones de prototipos, o </a:t>
            </a:r>
            <a:r>
              <a:rPr lang="es-AR" sz="2400" i="1" dirty="0" err="1">
                <a:solidFill>
                  <a:schemeClr val="bg1"/>
                </a:solidFill>
                <a:effectLst>
                  <a:outerShdw blurRad="38100" dist="38100" dir="2700000" algn="tl">
                    <a:srgbClr val="000000">
                      <a:alpha val="43137"/>
                    </a:srgbClr>
                  </a:outerShdw>
                </a:effectLst>
              </a:rPr>
              <a:t>header</a:t>
            </a:r>
            <a:r>
              <a:rPr lang="es-AR" sz="2400" i="1" dirty="0">
                <a:solidFill>
                  <a:schemeClr val="bg1"/>
                </a:solidFill>
                <a:effectLst>
                  <a:outerShdw blurRad="38100" dist="38100" dir="2700000" algn="tl">
                    <a:srgbClr val="000000">
                      <a:alpha val="43137"/>
                    </a:srgbClr>
                  </a:outerShdw>
                </a:effectLst>
              </a:rPr>
              <a:t> file </a:t>
            </a:r>
            <a:r>
              <a:rPr lang="es-AR" sz="2400" dirty="0">
                <a:solidFill>
                  <a:schemeClr val="bg1"/>
                </a:solidFill>
                <a:effectLst>
                  <a:outerShdw blurRad="38100" dist="38100" dir="2700000" algn="tl">
                    <a:srgbClr val="000000">
                      <a:alpha val="43137"/>
                    </a:srgbClr>
                  </a:outerShdw>
                </a:effectLst>
              </a:rPr>
              <a:t>o declaraciones de interface- o API(s) de los 37 paquetes de Java2 SE 5.0)</a:t>
            </a:r>
          </a:p>
          <a:p>
            <a:pPr marL="0" indent="0" algn="just">
              <a:buNone/>
            </a:pPr>
            <a:endParaRPr lang="es-AR" dirty="0">
              <a:solidFill>
                <a:schemeClr val="bg1"/>
              </a:solidFill>
              <a:effectLst>
                <a:outerShdw blurRad="38100" dist="38100" dir="2700000" algn="tl">
                  <a:srgbClr val="000000">
                    <a:alpha val="43137"/>
                  </a:srgbClr>
                </a:outerShdw>
              </a:effectLst>
            </a:endParaRPr>
          </a:p>
          <a:p>
            <a:pPr algn="just">
              <a:buFont typeface="Wingdings" panose="05000000000000000000" pitchFamily="2" charset="2"/>
              <a:buChar char="ü"/>
            </a:pPr>
            <a:r>
              <a:rPr lang="es-AR" sz="2400" dirty="0">
                <a:solidFill>
                  <a:schemeClr val="bg1"/>
                </a:solidFill>
                <a:effectLst>
                  <a:outerShdw blurRad="38100" dist="38100" dir="2700000" algn="tl">
                    <a:srgbClr val="000000">
                      <a:alpha val="43137"/>
                    </a:srgbClr>
                  </a:outerShdw>
                </a:effectLst>
              </a:rPr>
              <a:t>La</a:t>
            </a:r>
            <a:r>
              <a:rPr lang="es-AR" sz="2400" b="1" dirty="0">
                <a:solidFill>
                  <a:schemeClr val="bg1"/>
                </a:solidFill>
                <a:effectLst>
                  <a:outerShdw blurRad="38100" dist="38100" dir="2700000" algn="tl">
                    <a:srgbClr val="000000">
                      <a:alpha val="43137"/>
                    </a:srgbClr>
                  </a:outerShdw>
                </a:effectLst>
              </a:rPr>
              <a:t> copia no literal </a:t>
            </a:r>
            <a:r>
              <a:rPr lang="es-AR" sz="2400" dirty="0">
                <a:solidFill>
                  <a:schemeClr val="bg1"/>
                </a:solidFill>
                <a:effectLst>
                  <a:outerShdw blurRad="38100" dist="38100" dir="2700000" algn="tl">
                    <a:srgbClr val="000000">
                      <a:alpha val="43137"/>
                    </a:srgbClr>
                  </a:outerShdw>
                </a:effectLst>
              </a:rPr>
              <a:t>(no idéntica) de los </a:t>
            </a:r>
            <a:r>
              <a:rPr lang="es-AR" sz="2400" b="1" dirty="0">
                <a:solidFill>
                  <a:schemeClr val="bg1"/>
                </a:solidFill>
                <a:effectLst>
                  <a:outerShdw blurRad="38100" dist="38100" dir="2700000" algn="tl">
                    <a:srgbClr val="000000">
                      <a:alpha val="43137"/>
                    </a:srgbClr>
                  </a:outerShdw>
                </a:effectLst>
              </a:rPr>
              <a:t>elementos</a:t>
            </a:r>
            <a:r>
              <a:rPr lang="es-AR" sz="2400" dirty="0">
                <a:solidFill>
                  <a:schemeClr val="bg1"/>
                </a:solidFill>
                <a:effectLst>
                  <a:outerShdw blurRad="38100" dist="38100" dir="2700000" algn="tl">
                    <a:srgbClr val="000000">
                      <a:alpha val="43137"/>
                    </a:srgbClr>
                  </a:outerShdw>
                </a:effectLst>
              </a:rPr>
              <a:t> </a:t>
            </a:r>
            <a:r>
              <a:rPr lang="es-AR" sz="2400" b="1" dirty="0">
                <a:solidFill>
                  <a:schemeClr val="bg1"/>
                </a:solidFill>
                <a:effectLst>
                  <a:outerShdw blurRad="38100" dist="38100" dir="2700000" algn="tl">
                    <a:srgbClr val="000000">
                      <a:alpha val="43137"/>
                    </a:srgbClr>
                  </a:outerShdw>
                </a:effectLst>
              </a:rPr>
              <a:t>no literales </a:t>
            </a:r>
            <a:r>
              <a:rPr lang="es-AR" sz="2400" dirty="0">
                <a:solidFill>
                  <a:schemeClr val="bg1"/>
                </a:solidFill>
                <a:effectLst>
                  <a:outerShdw blurRad="38100" dist="38100" dir="2700000" algn="tl">
                    <a:srgbClr val="000000">
                      <a:alpha val="43137"/>
                    </a:srgbClr>
                  </a:outerShdw>
                </a:effectLst>
              </a:rPr>
              <a:t>de los 37 paquetes de Java SE 5.0 (estructura, secuencia y organización) (SSO)</a:t>
            </a:r>
          </a:p>
          <a:p>
            <a:pPr marL="0" indent="0" algn="just">
              <a:buNone/>
            </a:pPr>
            <a:endParaRPr lang="es-AR" sz="2400" dirty="0">
              <a:solidFill>
                <a:schemeClr val="bg1"/>
              </a:solidFill>
              <a:effectLst>
                <a:outerShdw blurRad="38100" dist="38100" dir="2700000" algn="tl">
                  <a:srgbClr val="000000">
                    <a:alpha val="43137"/>
                  </a:srgbClr>
                </a:outerShdw>
              </a:effectLst>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EBDD22DB-E872-70C4-F9E3-281600C7A826}"/>
              </a:ext>
            </a:extLst>
          </p:cNvPr>
          <p:cNvSpPr/>
          <p:nvPr/>
        </p:nvSpPr>
        <p:spPr>
          <a:xfrm>
            <a:off x="0" y="6176963"/>
            <a:ext cx="9144000" cy="68103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2701570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ln w="12700">
            <a:noFill/>
          </a:ln>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Los 37 Paquetes de la Librería de Clases de Java (incluidos en la versión 5.0 de Java SE)  </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ln w="12700">
            <a:noFill/>
          </a:ln>
        </p:spPr>
        <p:txBody>
          <a:bodyPr>
            <a:normAutofit fontScale="92500" lnSpcReduction="10000"/>
          </a:bodyPr>
          <a:lstStyle/>
          <a:p>
            <a:pPr marL="0" indent="0" algn="just">
              <a:buNone/>
            </a:pPr>
            <a:r>
              <a:rPr lang="es-AR" dirty="0" err="1">
                <a:solidFill>
                  <a:schemeClr val="accent4">
                    <a:lumMod val="75000"/>
                  </a:schemeClr>
                </a:solidFill>
                <a:effectLst>
                  <a:outerShdw blurRad="38100" dist="38100" dir="2700000" algn="tl">
                    <a:srgbClr val="000000">
                      <a:alpha val="43137"/>
                    </a:srgbClr>
                  </a:outerShdw>
                </a:effectLst>
              </a:rPr>
              <a:t>java.awt.font</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java.beans</a:t>
            </a:r>
            <a:r>
              <a:rPr lang="es-AR" dirty="0">
                <a:solidFill>
                  <a:schemeClr val="accent4">
                    <a:lumMod val="75000"/>
                  </a:schemeClr>
                </a:solidFill>
                <a:effectLst>
                  <a:outerShdw blurRad="38100" dist="38100" dir="2700000" algn="tl">
                    <a:srgbClr val="000000">
                      <a:alpha val="43137"/>
                    </a:srgbClr>
                  </a:outerShdw>
                </a:effectLst>
              </a:rPr>
              <a:t>, </a:t>
            </a:r>
            <a:r>
              <a:rPr lang="es-AR" dirty="0">
                <a:solidFill>
                  <a:schemeClr val="bg1"/>
                </a:solidFill>
                <a:effectLst>
                  <a:outerShdw blurRad="38100" dist="38100" dir="2700000" algn="tl">
                    <a:srgbClr val="000000">
                      <a:alpha val="43137"/>
                    </a:srgbClr>
                  </a:outerShdw>
                </a:effectLst>
              </a:rPr>
              <a:t>java.io</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bg1"/>
                </a:solidFill>
                <a:effectLst>
                  <a:outerShdw blurRad="38100" dist="38100" dir="2700000" algn="tl">
                    <a:srgbClr val="000000">
                      <a:alpha val="43137"/>
                    </a:srgbClr>
                  </a:outerShdw>
                </a:effectLst>
              </a:rPr>
              <a:t>java.lang</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java.lang.annotation</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java.lang.ref</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java.lang.reflect</a:t>
            </a:r>
            <a:r>
              <a:rPr lang="es-AR" dirty="0">
                <a:solidFill>
                  <a:schemeClr val="accent4">
                    <a:lumMod val="75000"/>
                  </a:schemeClr>
                </a:solidFill>
                <a:effectLst>
                  <a:outerShdw blurRad="38100" dist="38100" dir="2700000" algn="tl">
                    <a:srgbClr val="000000">
                      <a:alpha val="43137"/>
                    </a:srgbClr>
                  </a:outerShdw>
                </a:effectLst>
              </a:rPr>
              <a:t>, java.net, </a:t>
            </a:r>
            <a:r>
              <a:rPr lang="es-AR" dirty="0" err="1">
                <a:solidFill>
                  <a:schemeClr val="accent4">
                    <a:lumMod val="75000"/>
                  </a:schemeClr>
                </a:solidFill>
                <a:effectLst>
                  <a:outerShdw blurRad="38100" dist="38100" dir="2700000" algn="tl">
                    <a:srgbClr val="000000">
                      <a:alpha val="43137"/>
                    </a:srgbClr>
                  </a:outerShdw>
                </a:effectLst>
              </a:rPr>
              <a:t>java.nio</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java.nio.channels</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java.nio.channels.spi</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java.nio.charset</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java.nio.charset.spi</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java.security</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java.security.acl</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java.security.cert</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java.security.interfaces</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java.security.spec</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java.sql</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java.text</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bg1"/>
                </a:solidFill>
                <a:effectLst>
                  <a:outerShdw blurRad="38100" dist="38100" dir="2700000" algn="tl">
                    <a:srgbClr val="000000">
                      <a:alpha val="43137"/>
                    </a:srgbClr>
                  </a:outerShdw>
                </a:effectLst>
              </a:rPr>
              <a:t>java.util</a:t>
            </a:r>
            <a:r>
              <a:rPr lang="es-AR" dirty="0">
                <a:solidFill>
                  <a:schemeClr val="accent4">
                    <a:lumMod val="75000"/>
                  </a:schemeClr>
                </a:solidFill>
                <a:effectLst>
                  <a:outerShdw blurRad="38100" dist="38100" dir="2700000" algn="tl">
                    <a:srgbClr val="000000">
                      <a:alpha val="43137"/>
                    </a:srgbClr>
                  </a:outerShdw>
                </a:effectLst>
              </a:rPr>
              <a:t>,  java.util.jar, </a:t>
            </a:r>
            <a:r>
              <a:rPr lang="es-AR" dirty="0" err="1">
                <a:solidFill>
                  <a:schemeClr val="accent4">
                    <a:lumMod val="75000"/>
                  </a:schemeClr>
                </a:solidFill>
                <a:effectLst>
                  <a:outerShdw blurRad="38100" dist="38100" dir="2700000" algn="tl">
                    <a:srgbClr val="000000">
                      <a:alpha val="43137"/>
                    </a:srgbClr>
                  </a:outerShdw>
                </a:effectLst>
              </a:rPr>
              <a:t>java.util.logging</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java.util.prefs</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java.util.regex</a:t>
            </a:r>
            <a:r>
              <a:rPr lang="es-AR" dirty="0">
                <a:solidFill>
                  <a:schemeClr val="accent4">
                    <a:lumMod val="75000"/>
                  </a:schemeClr>
                </a:solidFill>
                <a:effectLst>
                  <a:outerShdw blurRad="38100" dist="38100" dir="2700000" algn="tl">
                    <a:srgbClr val="000000">
                      <a:alpha val="43137"/>
                    </a:srgbClr>
                  </a:outerShdw>
                </a:effectLst>
              </a:rPr>
              <a:t>, java.util.zip, </a:t>
            </a:r>
            <a:r>
              <a:rPr lang="es-AR" dirty="0" err="1">
                <a:solidFill>
                  <a:schemeClr val="accent4">
                    <a:lumMod val="75000"/>
                  </a:schemeClr>
                </a:solidFill>
                <a:effectLst>
                  <a:outerShdw blurRad="38100" dist="38100" dir="2700000" algn="tl">
                    <a:srgbClr val="000000">
                      <a:alpha val="43137"/>
                    </a:srgbClr>
                  </a:outerShdw>
                </a:effectLst>
              </a:rPr>
              <a:t>javax.crypto</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javax.crypto.interfaces</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javax.crypto.spec</a:t>
            </a:r>
            <a:r>
              <a:rPr lang="es-AR" dirty="0">
                <a:solidFill>
                  <a:schemeClr val="accent4">
                    <a:lumMod val="75000"/>
                  </a:schemeClr>
                </a:solidFill>
                <a:effectLst>
                  <a:outerShdw blurRad="38100" dist="38100" dir="2700000" algn="tl">
                    <a:srgbClr val="000000">
                      <a:alpha val="43137"/>
                    </a:srgbClr>
                  </a:outerShdw>
                </a:effectLst>
              </a:rPr>
              <a:t>, javax.net, </a:t>
            </a:r>
            <a:r>
              <a:rPr lang="es-AR" dirty="0" err="1">
                <a:solidFill>
                  <a:schemeClr val="accent4">
                    <a:lumMod val="75000"/>
                  </a:schemeClr>
                </a:solidFill>
                <a:effectLst>
                  <a:outerShdw blurRad="38100" dist="38100" dir="2700000" algn="tl">
                    <a:srgbClr val="000000">
                      <a:alpha val="43137"/>
                    </a:srgbClr>
                  </a:outerShdw>
                </a:effectLst>
              </a:rPr>
              <a:t>javax.net.ssl</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javax.security.auth</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javax</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security.auth.callback</a:t>
            </a:r>
            <a:r>
              <a:rPr lang="es-AR" dirty="0">
                <a:solidFill>
                  <a:schemeClr val="accent4">
                    <a:lumMod val="75000"/>
                  </a:schemeClr>
                </a:solidFill>
                <a:effectLst>
                  <a:outerShdw blurRad="38100" dist="38100" dir="2700000" algn="tl">
                    <a:srgbClr val="000000">
                      <a:alpha val="43137"/>
                    </a:srgbClr>
                  </a:outerShdw>
                </a:effectLst>
              </a:rPr>
              <a:t>, </a:t>
            </a:r>
            <a:r>
              <a:rPr lang="es-AR" dirty="0" err="1">
                <a:solidFill>
                  <a:schemeClr val="accent4">
                    <a:lumMod val="75000"/>
                  </a:schemeClr>
                </a:solidFill>
                <a:effectLst>
                  <a:outerShdw blurRad="38100" dist="38100" dir="2700000" algn="tl">
                    <a:srgbClr val="000000">
                      <a:alpha val="43137"/>
                    </a:srgbClr>
                  </a:outerShdw>
                </a:effectLst>
              </a:rPr>
              <a:t>javax.security.auth.login</a:t>
            </a:r>
            <a:r>
              <a:rPr lang="es-AR" dirty="0">
                <a:solidFill>
                  <a:schemeClr val="accent4">
                    <a:lumMod val="75000"/>
                  </a:schemeClr>
                </a:solidFill>
                <a:effectLst>
                  <a:outerShdw blurRad="38100" dist="38100" dir="2700000" algn="tl">
                    <a:srgbClr val="000000">
                      <a:alpha val="43137"/>
                    </a:srgbClr>
                  </a:outerShdw>
                </a:effectLst>
              </a:rPr>
              <a:t>, javax.security.auth.x500, </a:t>
            </a:r>
            <a:r>
              <a:rPr lang="es-AR" dirty="0" err="1">
                <a:solidFill>
                  <a:schemeClr val="accent4">
                    <a:lumMod val="75000"/>
                  </a:schemeClr>
                </a:solidFill>
                <a:effectLst>
                  <a:outerShdw blurRad="38100" dist="38100" dir="2700000" algn="tl">
                    <a:srgbClr val="000000">
                      <a:alpha val="43137"/>
                    </a:srgbClr>
                  </a:outerShdw>
                </a:effectLst>
              </a:rPr>
              <a:t>javax.security.cert</a:t>
            </a:r>
            <a:r>
              <a:rPr lang="es-AR" dirty="0">
                <a:solidFill>
                  <a:schemeClr val="accent4">
                    <a:lumMod val="75000"/>
                  </a:schemeClr>
                </a:solidFill>
                <a:effectLst>
                  <a:outerShdw blurRad="38100" dist="38100" dir="2700000" algn="tl">
                    <a:srgbClr val="000000">
                      <a:alpha val="43137"/>
                    </a:srgbClr>
                  </a:outerShdw>
                </a:effectLst>
              </a:rPr>
              <a:t>, and </a:t>
            </a:r>
            <a:r>
              <a:rPr lang="es-AR" dirty="0" err="1">
                <a:solidFill>
                  <a:schemeClr val="accent4">
                    <a:lumMod val="75000"/>
                  </a:schemeClr>
                </a:solidFill>
                <a:effectLst>
                  <a:outerShdw blurRad="38100" dist="38100" dir="2700000" algn="tl">
                    <a:srgbClr val="000000">
                      <a:alpha val="43137"/>
                    </a:srgbClr>
                  </a:outerShdw>
                </a:effectLst>
              </a:rPr>
              <a:t>javax.sql</a:t>
            </a:r>
            <a:endParaRPr lang="es-AR"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AR" sz="2400" dirty="0">
              <a:solidFill>
                <a:schemeClr val="bg1"/>
              </a:solidFill>
              <a:effectLst>
                <a:outerShdw blurRad="38100" dist="38100" dir="2700000" algn="tl">
                  <a:srgbClr val="000000">
                    <a:alpha val="43137"/>
                  </a:srgbClr>
                </a:outerShdw>
              </a:effectLst>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EBDD22DB-E872-70C4-F9E3-281600C7A826}"/>
              </a:ext>
            </a:extLst>
          </p:cNvPr>
          <p:cNvSpPr/>
          <p:nvPr/>
        </p:nvSpPr>
        <p:spPr>
          <a:xfrm>
            <a:off x="0" y="6176963"/>
            <a:ext cx="9144000" cy="68103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1719207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xfrm>
            <a:off x="628650" y="319971"/>
            <a:ext cx="7886700" cy="1325563"/>
          </a:xfrm>
          <a:ln w="12700">
            <a:noFill/>
          </a:ln>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Ejemplo de código fuente declarado (denominación utilizada en el juicio)</a:t>
            </a:r>
            <a:endParaRPr lang="es-AR" sz="3200" dirty="0">
              <a:solidFill>
                <a:schemeClr val="bg1"/>
              </a:solidFill>
              <a:effectLst>
                <a:outerShdw blurRad="38100" dist="38100" dir="2700000" algn="tl">
                  <a:srgbClr val="000000">
                    <a:alpha val="43137"/>
                  </a:srgbClr>
                </a:outerShdw>
              </a:effectLst>
            </a:endParaRP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825625"/>
            <a:ext cx="7886700" cy="3852686"/>
          </a:xfrm>
          <a:ln w="12700">
            <a:noFill/>
          </a:ln>
        </p:spPr>
        <p:txBody>
          <a:bodyPr>
            <a:normAutofit/>
          </a:bodyPr>
          <a:lstStyle/>
          <a:p>
            <a:pPr marL="0" indent="0" algn="ctr">
              <a:buNone/>
            </a:pPr>
            <a:endParaRPr lang="es-AR" sz="3200" b="1" dirty="0">
              <a:solidFill>
                <a:schemeClr val="accent4">
                  <a:lumMod val="75000"/>
                </a:schemeClr>
              </a:solidFill>
              <a:effectLst>
                <a:outerShdw blurRad="38100" dist="38100" dir="2700000" algn="tl">
                  <a:srgbClr val="000000">
                    <a:alpha val="43137"/>
                  </a:srgbClr>
                </a:outerShdw>
              </a:effectLst>
            </a:endParaRPr>
          </a:p>
          <a:p>
            <a:pPr marL="0" indent="0" algn="ctr">
              <a:buNone/>
            </a:pPr>
            <a:r>
              <a:rPr lang="es-AR" sz="3200" b="1" dirty="0" err="1">
                <a:solidFill>
                  <a:schemeClr val="accent4">
                    <a:lumMod val="75000"/>
                  </a:schemeClr>
                </a:solidFill>
                <a:effectLst>
                  <a:outerShdw blurRad="38100" dist="38100" dir="2700000" algn="tl">
                    <a:srgbClr val="000000">
                      <a:alpha val="43137"/>
                    </a:srgbClr>
                  </a:outerShdw>
                </a:effectLst>
              </a:rPr>
              <a:t>java.security.cert.package</a:t>
            </a:r>
            <a:r>
              <a:rPr lang="es-AR" sz="3200" b="1" dirty="0">
                <a:solidFill>
                  <a:schemeClr val="accent4">
                    <a:lumMod val="75000"/>
                  </a:schemeClr>
                </a:solidFill>
                <a:effectLst>
                  <a:outerShdw blurRad="38100" dist="38100" dir="2700000" algn="tl">
                    <a:srgbClr val="000000">
                      <a:alpha val="43137"/>
                    </a:srgbClr>
                  </a:outerShdw>
                </a:effectLst>
              </a:rPr>
              <a:t> </a:t>
            </a:r>
          </a:p>
          <a:p>
            <a:pPr marL="0" indent="0" algn="ctr">
              <a:buNone/>
            </a:pPr>
            <a:endParaRPr lang="es-AR" sz="1600" b="1" dirty="0">
              <a:solidFill>
                <a:srgbClr val="FF0000"/>
              </a:solidFill>
              <a:effectLst>
                <a:outerShdw blurRad="38100" dist="38100" dir="2700000" algn="tl">
                  <a:srgbClr val="000000">
                    <a:alpha val="43137"/>
                  </a:srgbClr>
                </a:outerShdw>
              </a:effectLst>
            </a:endParaRPr>
          </a:p>
          <a:p>
            <a:pPr marL="0" indent="0" algn="ctr">
              <a:buNone/>
            </a:pPr>
            <a:r>
              <a:rPr lang="es-AR" sz="2400" i="1" dirty="0" err="1">
                <a:solidFill>
                  <a:schemeClr val="bg1"/>
                </a:solidFill>
                <a:effectLst>
                  <a:outerShdw blurRad="38100" dist="38100" dir="2700000" algn="tl">
                    <a:srgbClr val="000000">
                      <a:alpha val="43137"/>
                    </a:srgbClr>
                  </a:outerShdw>
                </a:effectLst>
              </a:rPr>
              <a:t>public</a:t>
            </a:r>
            <a:r>
              <a:rPr lang="es-AR" sz="2400" i="1" dirty="0">
                <a:solidFill>
                  <a:schemeClr val="bg1"/>
                </a:solidFill>
                <a:effectLst>
                  <a:outerShdw blurRad="38100" dist="38100" dir="2700000" algn="tl">
                    <a:srgbClr val="000000">
                      <a:alpha val="43137"/>
                    </a:srgbClr>
                  </a:outerShdw>
                </a:effectLst>
              </a:rPr>
              <a:t> </a:t>
            </a:r>
            <a:r>
              <a:rPr lang="es-AR" sz="2400" i="1" dirty="0" err="1">
                <a:solidFill>
                  <a:schemeClr val="bg1"/>
                </a:solidFill>
                <a:effectLst>
                  <a:outerShdw blurRad="38100" dist="38100" dir="2700000" algn="tl">
                    <a:srgbClr val="000000">
                      <a:alpha val="43137"/>
                    </a:srgbClr>
                  </a:outerShdw>
                </a:effectLst>
              </a:rPr>
              <a:t>abstract</a:t>
            </a:r>
            <a:r>
              <a:rPr lang="es-AR" sz="2400" i="1" dirty="0">
                <a:solidFill>
                  <a:schemeClr val="bg1"/>
                </a:solidFill>
                <a:effectLst>
                  <a:outerShdw blurRad="38100" dist="38100" dir="2700000" algn="tl">
                    <a:srgbClr val="000000">
                      <a:alpha val="43137"/>
                    </a:srgbClr>
                  </a:outerShdw>
                </a:effectLst>
              </a:rPr>
              <a:t> </a:t>
            </a:r>
            <a:r>
              <a:rPr lang="es-AR" sz="2400" i="1" dirty="0" err="1">
                <a:solidFill>
                  <a:schemeClr val="bg1"/>
                </a:solidFill>
                <a:effectLst>
                  <a:outerShdw blurRad="38100" dist="38100" dir="2700000" algn="tl">
                    <a:srgbClr val="000000">
                      <a:alpha val="43137"/>
                    </a:srgbClr>
                  </a:outerShdw>
                </a:effectLst>
              </a:rPr>
              <a:t>void</a:t>
            </a:r>
            <a:r>
              <a:rPr lang="es-AR" sz="2400" i="1" dirty="0">
                <a:solidFill>
                  <a:schemeClr val="bg1"/>
                </a:solidFill>
                <a:effectLst>
                  <a:outerShdw blurRad="38100" dist="38100" dir="2700000" algn="tl">
                    <a:srgbClr val="000000">
                      <a:alpha val="43137"/>
                    </a:srgbClr>
                  </a:outerShdw>
                </a:effectLst>
              </a:rPr>
              <a:t> </a:t>
            </a:r>
            <a:r>
              <a:rPr lang="es-AR" sz="2400" i="1" dirty="0" err="1">
                <a:solidFill>
                  <a:schemeClr val="bg1"/>
                </a:solidFill>
                <a:effectLst>
                  <a:outerShdw blurRad="38100" dist="38100" dir="2700000" algn="tl">
                    <a:srgbClr val="000000">
                      <a:alpha val="43137"/>
                    </a:srgbClr>
                  </a:outerShdw>
                </a:effectLst>
              </a:rPr>
              <a:t>verify</a:t>
            </a:r>
            <a:r>
              <a:rPr lang="es-AR" sz="2400" i="1" dirty="0">
                <a:solidFill>
                  <a:schemeClr val="bg1"/>
                </a:solidFill>
                <a:effectLst>
                  <a:outerShdw blurRad="38100" dist="38100" dir="2700000" algn="tl">
                    <a:srgbClr val="000000">
                      <a:alpha val="43137"/>
                    </a:srgbClr>
                  </a:outerShdw>
                </a:effectLst>
              </a:rPr>
              <a:t> (</a:t>
            </a:r>
            <a:r>
              <a:rPr lang="es-AR" sz="2400" i="1" dirty="0" err="1">
                <a:solidFill>
                  <a:schemeClr val="bg1"/>
                </a:solidFill>
                <a:effectLst>
                  <a:outerShdw blurRad="38100" dist="38100" dir="2700000" algn="tl">
                    <a:srgbClr val="000000">
                      <a:alpha val="43137"/>
                    </a:srgbClr>
                  </a:outerShdw>
                </a:effectLst>
              </a:rPr>
              <a:t>PublicKey</a:t>
            </a:r>
            <a:r>
              <a:rPr lang="es-AR" sz="2400" i="1" dirty="0">
                <a:solidFill>
                  <a:schemeClr val="bg1"/>
                </a:solidFill>
                <a:effectLst>
                  <a:outerShdw blurRad="38100" dist="38100" dir="2700000" algn="tl">
                    <a:srgbClr val="000000">
                      <a:alpha val="43137"/>
                    </a:srgbClr>
                  </a:outerShdw>
                </a:effectLst>
              </a:rPr>
              <a:t> </a:t>
            </a:r>
            <a:r>
              <a:rPr lang="es-AR" sz="2400" i="1" dirty="0" err="1">
                <a:solidFill>
                  <a:schemeClr val="bg1"/>
                </a:solidFill>
                <a:effectLst>
                  <a:outerShdw blurRad="38100" dist="38100" dir="2700000" algn="tl">
                    <a:srgbClr val="000000">
                      <a:alpha val="43137"/>
                    </a:srgbClr>
                  </a:outerShdw>
                </a:effectLst>
              </a:rPr>
              <a:t>key</a:t>
            </a:r>
            <a:r>
              <a:rPr lang="es-AR" sz="2400" i="1" dirty="0">
                <a:solidFill>
                  <a:schemeClr val="bg1"/>
                </a:solidFill>
                <a:effectLst>
                  <a:outerShdw blurRad="38100" dist="38100" dir="2700000" algn="tl">
                    <a:srgbClr val="000000">
                      <a:alpha val="43137"/>
                    </a:srgbClr>
                  </a:outerShdw>
                </a:effectLst>
              </a:rPr>
              <a:t>, </a:t>
            </a:r>
            <a:r>
              <a:rPr lang="es-AR" sz="2400" i="1" dirty="0" err="1">
                <a:solidFill>
                  <a:schemeClr val="bg1"/>
                </a:solidFill>
                <a:effectLst>
                  <a:outerShdw blurRad="38100" dist="38100" dir="2700000" algn="tl">
                    <a:srgbClr val="000000">
                      <a:alpha val="43137"/>
                    </a:srgbClr>
                  </a:outerShdw>
                </a:effectLst>
              </a:rPr>
              <a:t>String</a:t>
            </a:r>
            <a:r>
              <a:rPr lang="es-AR" sz="2400" i="1" dirty="0">
                <a:solidFill>
                  <a:schemeClr val="bg1"/>
                </a:solidFill>
                <a:effectLst>
                  <a:outerShdw blurRad="38100" dist="38100" dir="2700000" algn="tl">
                    <a:srgbClr val="000000">
                      <a:alpha val="43137"/>
                    </a:srgbClr>
                  </a:outerShdw>
                </a:effectLst>
              </a:rPr>
              <a:t> </a:t>
            </a:r>
            <a:r>
              <a:rPr lang="es-AR" sz="2400" i="1" dirty="0" err="1">
                <a:solidFill>
                  <a:schemeClr val="bg1"/>
                </a:solidFill>
                <a:effectLst>
                  <a:outerShdw blurRad="38100" dist="38100" dir="2700000" algn="tl">
                    <a:srgbClr val="000000">
                      <a:alpha val="43137"/>
                    </a:srgbClr>
                  </a:outerShdw>
                </a:effectLst>
              </a:rPr>
              <a:t>sigProvider</a:t>
            </a:r>
            <a:r>
              <a:rPr lang="es-AR" sz="2400" i="1" dirty="0">
                <a:solidFill>
                  <a:schemeClr val="bg1"/>
                </a:solidFill>
                <a:effectLst>
                  <a:outerShdw blurRad="38100" dist="38100" dir="2700000" algn="tl">
                    <a:srgbClr val="000000">
                      <a:alpha val="43137"/>
                    </a:srgbClr>
                  </a:outerShdw>
                </a:effectLst>
              </a:rPr>
              <a:t>) </a:t>
            </a:r>
          </a:p>
          <a:p>
            <a:pPr marL="0" indent="0" algn="ctr">
              <a:buNone/>
            </a:pPr>
            <a:r>
              <a:rPr lang="es-AR" sz="2400" i="1" dirty="0" err="1">
                <a:solidFill>
                  <a:schemeClr val="bg1"/>
                </a:solidFill>
                <a:effectLst>
                  <a:outerShdw blurRad="38100" dist="38100" dir="2700000" algn="tl">
                    <a:srgbClr val="000000">
                      <a:alpha val="43137"/>
                    </a:srgbClr>
                  </a:outerShdw>
                </a:effectLst>
              </a:rPr>
              <a:t>throws</a:t>
            </a:r>
            <a:r>
              <a:rPr lang="es-AR" sz="2400" i="1" dirty="0">
                <a:solidFill>
                  <a:schemeClr val="bg1"/>
                </a:solidFill>
                <a:effectLst>
                  <a:outerShdw blurRad="38100" dist="38100" dir="2700000" algn="tl">
                    <a:srgbClr val="000000">
                      <a:alpha val="43137"/>
                    </a:srgbClr>
                  </a:outerShdw>
                </a:effectLst>
              </a:rPr>
              <a:t> </a:t>
            </a:r>
            <a:r>
              <a:rPr lang="es-AR" sz="2400" i="1" dirty="0" err="1">
                <a:solidFill>
                  <a:schemeClr val="bg1"/>
                </a:solidFill>
                <a:effectLst>
                  <a:outerShdw blurRad="38100" dist="38100" dir="2700000" algn="tl">
                    <a:srgbClr val="000000">
                      <a:alpha val="43137"/>
                    </a:srgbClr>
                  </a:outerShdw>
                </a:effectLst>
              </a:rPr>
              <a:t>CertificateException</a:t>
            </a:r>
            <a:r>
              <a:rPr lang="es-AR" sz="2400" i="1" dirty="0">
                <a:solidFill>
                  <a:schemeClr val="bg1"/>
                </a:solidFill>
                <a:effectLst>
                  <a:outerShdw blurRad="38100" dist="38100" dir="2700000" algn="tl">
                    <a:srgbClr val="000000">
                      <a:alpha val="43137"/>
                    </a:srgbClr>
                  </a:outerShdw>
                </a:effectLst>
              </a:rPr>
              <a:t>, </a:t>
            </a:r>
            <a:r>
              <a:rPr lang="es-AR" sz="2400" i="1" dirty="0" err="1">
                <a:solidFill>
                  <a:schemeClr val="bg1"/>
                </a:solidFill>
                <a:effectLst>
                  <a:outerShdw blurRad="38100" dist="38100" dir="2700000" algn="tl">
                    <a:srgbClr val="000000">
                      <a:alpha val="43137"/>
                    </a:srgbClr>
                  </a:outerShdw>
                </a:effectLst>
              </a:rPr>
              <a:t>NoSuchAlgorithmException</a:t>
            </a:r>
            <a:r>
              <a:rPr lang="es-AR" sz="2400" i="1" dirty="0">
                <a:solidFill>
                  <a:schemeClr val="bg1"/>
                </a:solidFill>
                <a:effectLst>
                  <a:outerShdw blurRad="38100" dist="38100" dir="2700000" algn="tl">
                    <a:srgbClr val="000000">
                      <a:alpha val="43137"/>
                    </a:srgbClr>
                  </a:outerShdw>
                </a:effectLst>
              </a:rPr>
              <a:t>, </a:t>
            </a:r>
            <a:r>
              <a:rPr lang="es-AR" sz="2400" i="1" dirty="0" err="1">
                <a:solidFill>
                  <a:schemeClr val="bg1"/>
                </a:solidFill>
                <a:effectLst>
                  <a:outerShdw blurRad="38100" dist="38100" dir="2700000" algn="tl">
                    <a:srgbClr val="000000">
                      <a:alpha val="43137"/>
                    </a:srgbClr>
                  </a:outerShdw>
                </a:effectLst>
              </a:rPr>
              <a:t>InvalidKeyException</a:t>
            </a:r>
            <a:r>
              <a:rPr lang="es-AR" sz="2400" i="1" dirty="0">
                <a:solidFill>
                  <a:schemeClr val="bg1"/>
                </a:solidFill>
                <a:effectLst>
                  <a:outerShdw blurRad="38100" dist="38100" dir="2700000" algn="tl">
                    <a:srgbClr val="000000">
                      <a:alpha val="43137"/>
                    </a:srgbClr>
                  </a:outerShdw>
                </a:effectLst>
              </a:rPr>
              <a:t>, </a:t>
            </a:r>
            <a:r>
              <a:rPr lang="es-AR" sz="2400" i="1" dirty="0" err="1">
                <a:solidFill>
                  <a:schemeClr val="bg1"/>
                </a:solidFill>
                <a:effectLst>
                  <a:outerShdw blurRad="38100" dist="38100" dir="2700000" algn="tl">
                    <a:srgbClr val="000000">
                      <a:alpha val="43137"/>
                    </a:srgbClr>
                  </a:outerShdw>
                </a:effectLst>
              </a:rPr>
              <a:t>NoSuchProviderException</a:t>
            </a:r>
            <a:r>
              <a:rPr lang="es-AR" sz="2400" i="1" dirty="0">
                <a:solidFill>
                  <a:schemeClr val="bg1"/>
                </a:solidFill>
                <a:effectLst>
                  <a:outerShdw blurRad="38100" dist="38100" dir="2700000" algn="tl">
                    <a:srgbClr val="000000">
                      <a:alpha val="43137"/>
                    </a:srgbClr>
                  </a:outerShdw>
                </a:effectLst>
              </a:rPr>
              <a:t> </a:t>
            </a:r>
          </a:p>
          <a:p>
            <a:pPr marL="0" indent="0" algn="ctr">
              <a:buNone/>
            </a:pPr>
            <a:r>
              <a:rPr lang="es-AR" sz="2400" i="1" dirty="0" err="1">
                <a:solidFill>
                  <a:schemeClr val="bg1"/>
                </a:solidFill>
                <a:effectLst>
                  <a:outerShdw blurRad="38100" dist="38100" dir="2700000" algn="tl">
                    <a:srgbClr val="000000">
                      <a:alpha val="43137"/>
                    </a:srgbClr>
                  </a:outerShdw>
                </a:effectLst>
              </a:rPr>
              <a:t>SignatureException</a:t>
            </a:r>
            <a:endParaRPr lang="es-AR" sz="2400" i="1" dirty="0">
              <a:solidFill>
                <a:schemeClr val="bg1"/>
              </a:solidFill>
              <a:effectLst>
                <a:outerShdw blurRad="38100" dist="38100" dir="2700000" algn="tl">
                  <a:srgbClr val="000000">
                    <a:alpha val="43137"/>
                  </a:srgbClr>
                </a:outerShdw>
              </a:effectLst>
            </a:endParaRPr>
          </a:p>
          <a:p>
            <a:pPr marL="0" indent="0" algn="just">
              <a:buNone/>
            </a:pPr>
            <a:endParaRPr lang="es-AR" dirty="0"/>
          </a:p>
          <a:p>
            <a:endParaRPr lang="es-AR" dirty="0"/>
          </a:p>
          <a:p>
            <a:endParaRPr lang="es-AR" dirty="0"/>
          </a:p>
        </p:txBody>
      </p:sp>
      <p:sp>
        <p:nvSpPr>
          <p:cNvPr id="5" name="Rectángulo 4">
            <a:extLst>
              <a:ext uri="{FF2B5EF4-FFF2-40B4-BE49-F238E27FC236}">
                <a16:creationId xmlns:a16="http://schemas.microsoft.com/office/drawing/2014/main" id="{EBDD22DB-E872-70C4-F9E3-281600C7A826}"/>
              </a:ext>
            </a:extLst>
          </p:cNvPr>
          <p:cNvSpPr/>
          <p:nvPr/>
        </p:nvSpPr>
        <p:spPr>
          <a:xfrm>
            <a:off x="0" y="6096001"/>
            <a:ext cx="9144000" cy="7620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3232544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ln w="12700">
            <a:noFill/>
          </a:ln>
        </p:spPr>
        <p:txBody>
          <a:bodyPr>
            <a:normAutofit/>
          </a:bodyPr>
          <a:lstStyle/>
          <a:p>
            <a:pPr algn="just"/>
            <a:r>
              <a:rPr lang="es-AR" sz="3600" b="1" u="sng" dirty="0">
                <a:solidFill>
                  <a:schemeClr val="bg1"/>
                </a:solidFill>
                <a:effectLst>
                  <a:outerShdw blurRad="38100" dist="38100" dir="2700000" algn="tl">
                    <a:srgbClr val="000000">
                      <a:alpha val="43137"/>
                    </a:srgbClr>
                  </a:outerShdw>
                </a:effectLst>
              </a:rPr>
              <a:t>Objeto de la Disputa:</a:t>
            </a:r>
            <a:r>
              <a:rPr lang="es-AR" sz="3600" dirty="0">
                <a:solidFill>
                  <a:schemeClr val="bg1"/>
                </a:solidFill>
                <a:effectLst>
                  <a:outerShdw blurRad="38100" dist="38100" dir="2700000" algn="tl">
                    <a:srgbClr val="000000">
                      <a:alpha val="43137"/>
                    </a:srgbClr>
                  </a:outerShdw>
                </a:effectLst>
              </a:rPr>
              <a:t> </a:t>
            </a:r>
            <a:r>
              <a:rPr lang="es-AR" sz="3600" b="1" dirty="0">
                <a:solidFill>
                  <a:schemeClr val="bg1"/>
                </a:solidFill>
                <a:effectLst>
                  <a:outerShdw blurRad="38100" dist="38100" dir="2700000" algn="tl">
                    <a:srgbClr val="000000">
                      <a:alpha val="43137"/>
                    </a:srgbClr>
                  </a:outerShdw>
                </a:effectLst>
              </a:rPr>
              <a:t>Aspecto “Literal”</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825625"/>
            <a:ext cx="7886700" cy="3909131"/>
          </a:xfrm>
          <a:ln w="12700">
            <a:noFill/>
          </a:ln>
        </p:spPr>
        <p:txBody>
          <a:bodyPr>
            <a:normAutofit/>
          </a:bodyPr>
          <a:lstStyle/>
          <a:p>
            <a:pPr algn="just">
              <a:buFont typeface="Wingdings" panose="05000000000000000000" pitchFamily="2" charset="2"/>
              <a:buChar char="ü"/>
            </a:pPr>
            <a:r>
              <a:rPr lang="es-AR" sz="2400" dirty="0">
                <a:solidFill>
                  <a:schemeClr val="bg1"/>
                </a:solidFill>
                <a:effectLst>
                  <a:outerShdw blurRad="38100" dist="38100" dir="2700000" algn="tl">
                    <a:srgbClr val="000000">
                      <a:alpha val="43137"/>
                    </a:srgbClr>
                  </a:outerShdw>
                </a:effectLst>
              </a:rPr>
              <a:t>Aspecto “Literal” (+ 7000 líneas de código </a:t>
            </a:r>
            <a:r>
              <a:rPr lang="es-AR" sz="2400" i="1" dirty="0">
                <a:solidFill>
                  <a:schemeClr val="bg1"/>
                </a:solidFill>
                <a:effectLst>
                  <a:outerShdw blurRad="38100" dist="38100" dir="2700000" algn="tl">
                    <a:srgbClr val="000000">
                      <a:alpha val="43137"/>
                    </a:srgbClr>
                  </a:outerShdw>
                </a:effectLst>
              </a:rPr>
              <a:t>per se </a:t>
            </a:r>
            <a:r>
              <a:rPr lang="es-AR" sz="2400" dirty="0">
                <a:solidFill>
                  <a:schemeClr val="bg1"/>
                </a:solidFill>
                <a:effectLst>
                  <a:outerShdw blurRad="38100" dist="38100" dir="2700000" algn="tl">
                    <a:srgbClr val="000000">
                      <a:alpha val="43137"/>
                    </a:srgbClr>
                  </a:outerShdw>
                </a:effectLst>
              </a:rPr>
              <a:t>en Java2 SE 5.0)</a:t>
            </a:r>
            <a:endParaRPr lang="es-AR" sz="2400" dirty="0">
              <a:solidFill>
                <a:schemeClr val="accent4">
                  <a:lumMod val="75000"/>
                </a:schemeClr>
              </a:solidFill>
              <a:effectLst>
                <a:outerShdw blurRad="38100" dist="38100" dir="2700000" algn="tl">
                  <a:srgbClr val="000000">
                    <a:alpha val="43137"/>
                  </a:srgbClr>
                </a:outerShdw>
              </a:effectLst>
            </a:endParaRPr>
          </a:p>
          <a:p>
            <a:pPr algn="just">
              <a:buFont typeface="Wingdings" panose="05000000000000000000" pitchFamily="2" charset="2"/>
              <a:buChar char="ü"/>
            </a:pPr>
            <a:r>
              <a:rPr lang="es-AR" sz="2400" dirty="0">
                <a:solidFill>
                  <a:schemeClr val="accent4">
                    <a:lumMod val="75000"/>
                  </a:schemeClr>
                </a:solidFill>
                <a:effectLst>
                  <a:outerShdw blurRad="38100" dist="38100" dir="2700000" algn="tl">
                    <a:srgbClr val="000000">
                      <a:alpha val="43137"/>
                    </a:srgbClr>
                  </a:outerShdw>
                </a:effectLst>
              </a:rPr>
              <a:t>CENTRADO SOLAMENTE </a:t>
            </a:r>
            <a:r>
              <a:rPr lang="es-AR" sz="2400" dirty="0">
                <a:solidFill>
                  <a:schemeClr val="bg1"/>
                </a:solidFill>
                <a:effectLst>
                  <a:outerShdw blurRad="38100" dist="38100" dir="2700000" algn="tl">
                    <a:srgbClr val="000000">
                      <a:alpha val="43137"/>
                    </a:srgbClr>
                  </a:outerShdw>
                </a:effectLst>
              </a:rPr>
              <a:t>en</a:t>
            </a:r>
            <a:r>
              <a:rPr lang="es-AR" sz="2400" b="1" dirty="0">
                <a:solidFill>
                  <a:schemeClr val="bg1"/>
                </a:solidFill>
                <a:effectLst>
                  <a:outerShdw blurRad="38100" dist="38100" dir="2700000" algn="tl">
                    <a:srgbClr val="000000">
                      <a:alpha val="43137"/>
                    </a:srgbClr>
                  </a:outerShdw>
                </a:effectLst>
              </a:rPr>
              <a:t> </a:t>
            </a:r>
            <a:r>
              <a:rPr lang="es-AR" sz="2400" dirty="0">
                <a:solidFill>
                  <a:schemeClr val="bg1"/>
                </a:solidFill>
                <a:effectLst>
                  <a:outerShdw blurRad="38100" dist="38100" dir="2700000" algn="tl">
                    <a:srgbClr val="000000">
                      <a:alpha val="43137"/>
                    </a:srgbClr>
                  </a:outerShdw>
                </a:effectLst>
              </a:rPr>
              <a:t>las declaraciones de interface o API(s) de Java (código fuente declarado) de 37 (de un total de 166) paquetes que conforman la Librería Estándar de Software de Java </a:t>
            </a:r>
            <a:endParaRPr lang="es-AR" sz="2400" b="1" u="sng" dirty="0">
              <a:solidFill>
                <a:schemeClr val="accent4">
                  <a:lumMod val="75000"/>
                </a:schemeClr>
              </a:solidFill>
              <a:effectLst>
                <a:outerShdw blurRad="38100" dist="38100" dir="2700000" algn="tl">
                  <a:srgbClr val="000000">
                    <a:alpha val="43137"/>
                  </a:srgbClr>
                </a:outerShdw>
              </a:effectLst>
            </a:endParaRPr>
          </a:p>
          <a:p>
            <a:pPr algn="just">
              <a:buFont typeface="Wingdings" panose="05000000000000000000" pitchFamily="2" charset="2"/>
              <a:buChar char="ü"/>
            </a:pPr>
            <a:r>
              <a:rPr lang="es-AR" sz="2400" dirty="0">
                <a:solidFill>
                  <a:schemeClr val="accent4">
                    <a:lumMod val="75000"/>
                  </a:schemeClr>
                </a:solidFill>
                <a:effectLst>
                  <a:outerShdw blurRad="38100" dist="38100" dir="2700000" algn="tl">
                    <a:srgbClr val="000000">
                      <a:alpha val="43137"/>
                    </a:srgbClr>
                  </a:outerShdw>
                </a:effectLst>
              </a:rPr>
              <a:t>NO ESTA EN DISCUSIÓN </a:t>
            </a:r>
            <a:r>
              <a:rPr lang="es-AR" sz="2400" dirty="0">
                <a:solidFill>
                  <a:schemeClr val="bg1"/>
                </a:solidFill>
                <a:effectLst>
                  <a:outerShdw blurRad="38100" dist="38100" dir="2700000" algn="tl">
                    <a:srgbClr val="000000">
                      <a:alpha val="43137"/>
                    </a:srgbClr>
                  </a:outerShdw>
                </a:effectLst>
              </a:rPr>
              <a:t>la implementación de las API(s) de Java realizada por </a:t>
            </a:r>
            <a:r>
              <a:rPr lang="es-AR" sz="2400" dirty="0" err="1">
                <a:solidFill>
                  <a:schemeClr val="bg1"/>
                </a:solidFill>
                <a:effectLst>
                  <a:outerShdw blurRad="38100" dist="38100" dir="2700000" algn="tl">
                    <a:srgbClr val="000000">
                      <a:alpha val="43137"/>
                    </a:srgbClr>
                  </a:outerShdw>
                </a:effectLst>
              </a:rPr>
              <a:t>Sun</a:t>
            </a:r>
            <a:r>
              <a:rPr lang="es-AR" sz="2400" dirty="0">
                <a:solidFill>
                  <a:schemeClr val="bg1"/>
                </a:solidFill>
                <a:effectLst>
                  <a:outerShdw blurRad="38100" dist="38100" dir="2700000" algn="tl">
                    <a:srgbClr val="000000">
                      <a:alpha val="43137"/>
                    </a:srgbClr>
                  </a:outerShdw>
                </a:effectLst>
              </a:rPr>
              <a:t> Microsystems -código fuente implementado de </a:t>
            </a:r>
            <a:r>
              <a:rPr lang="es-AR" sz="2400" dirty="0" err="1">
                <a:solidFill>
                  <a:schemeClr val="bg1"/>
                </a:solidFill>
                <a:effectLst>
                  <a:outerShdw blurRad="38100" dist="38100" dir="2700000" algn="tl">
                    <a:srgbClr val="000000">
                      <a:alpha val="43137"/>
                    </a:srgbClr>
                  </a:outerShdw>
                </a:effectLst>
              </a:rPr>
              <a:t>Sun</a:t>
            </a:r>
            <a:r>
              <a:rPr lang="es-AR" sz="2400" dirty="0">
                <a:solidFill>
                  <a:schemeClr val="bg1"/>
                </a:solidFill>
                <a:effectLst>
                  <a:outerShdw blurRad="38100" dist="38100" dir="2700000" algn="tl">
                    <a:srgbClr val="000000">
                      <a:alpha val="43137"/>
                    </a:srgbClr>
                  </a:outerShdw>
                </a:effectLst>
              </a:rPr>
              <a:t>/Oracle-, ya que Google realizó su propia implementación)</a:t>
            </a:r>
          </a:p>
          <a:p>
            <a:pPr marL="0" indent="0" algn="just">
              <a:buNone/>
            </a:pPr>
            <a:endParaRPr lang="es-AR" sz="2400" dirty="0">
              <a:solidFill>
                <a:schemeClr val="bg1"/>
              </a:solidFill>
            </a:endParaRPr>
          </a:p>
          <a:p>
            <a:pPr algn="just"/>
            <a:endParaRPr lang="es-AR" sz="2400" dirty="0">
              <a:solidFill>
                <a:schemeClr val="bg1"/>
              </a:solidFill>
            </a:endParaRPr>
          </a:p>
          <a:p>
            <a:pPr marL="0" indent="0" algn="just">
              <a:buNone/>
            </a:pPr>
            <a:endParaRPr lang="es-AR" sz="2400" dirty="0">
              <a:solidFill>
                <a:schemeClr val="bg1"/>
              </a:solidFill>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E7904ACB-A5F8-26CA-60A9-54E676FAA844}"/>
              </a:ext>
            </a:extLst>
          </p:cNvPr>
          <p:cNvSpPr/>
          <p:nvPr/>
        </p:nvSpPr>
        <p:spPr>
          <a:xfrm>
            <a:off x="0" y="5994401"/>
            <a:ext cx="9144000" cy="8636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20153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74AE3A-11D3-C844-C1EA-0567DBF7BDB6}"/>
              </a:ext>
            </a:extLst>
          </p:cNvPr>
          <p:cNvSpPr>
            <a:spLocks noGrp="1"/>
          </p:cNvSpPr>
          <p:nvPr>
            <p:ph type="ctrTitle"/>
          </p:nvPr>
        </p:nvSpPr>
        <p:spPr>
          <a:xfrm>
            <a:off x="728662" y="1354454"/>
            <a:ext cx="7272338" cy="4007767"/>
          </a:xfrm>
          <a:solidFill>
            <a:schemeClr val="accent1">
              <a:lumMod val="50000"/>
            </a:schemeClr>
          </a:solidFill>
          <a:ln>
            <a:solidFill>
              <a:schemeClr val="bg1"/>
            </a:solidFill>
          </a:ln>
        </p:spPr>
        <p:txBody>
          <a:bodyPr>
            <a:normAutofit fontScale="90000"/>
          </a:bodyPr>
          <a:lstStyle/>
          <a:p>
            <a:r>
              <a:rPr lang="es-ES" sz="2000" dirty="0">
                <a:solidFill>
                  <a:schemeClr val="bg1"/>
                </a:solidFill>
                <a:effectLst>
                  <a:outerShdw blurRad="38100" dist="38100" dir="2700000" algn="tl">
                    <a:srgbClr val="000000">
                      <a:alpha val="43137"/>
                    </a:srgbClr>
                  </a:outerShdw>
                </a:effectLst>
              </a:rPr>
              <a:t>Este trabajo se licencia bajo los términos</a:t>
            </a:r>
            <a:br>
              <a:rPr lang="es-ES" sz="2000" dirty="0">
                <a:solidFill>
                  <a:schemeClr val="bg1"/>
                </a:solidFill>
                <a:effectLst>
                  <a:outerShdw blurRad="38100" dist="38100" dir="2700000" algn="tl">
                    <a:srgbClr val="000000">
                      <a:alpha val="43137"/>
                    </a:srgbClr>
                  </a:outerShdw>
                </a:effectLst>
              </a:rPr>
            </a:br>
            <a:r>
              <a:rPr lang="es-ES" sz="2000" dirty="0">
                <a:solidFill>
                  <a:schemeClr val="bg1"/>
                </a:solidFill>
                <a:effectLst>
                  <a:outerShdw blurRad="38100" dist="38100" dir="2700000" algn="tl">
                    <a:srgbClr val="000000">
                      <a:alpha val="43137"/>
                    </a:srgbClr>
                  </a:outerShdw>
                </a:effectLst>
              </a:rPr>
              <a:t>CC BY-NC-ND 4.0 </a:t>
            </a:r>
            <a:br>
              <a:rPr lang="es-ES" sz="2000" dirty="0">
                <a:solidFill>
                  <a:schemeClr val="bg1"/>
                </a:solidFill>
                <a:effectLst>
                  <a:outerShdw blurRad="38100" dist="38100" dir="2700000" algn="tl">
                    <a:srgbClr val="000000">
                      <a:alpha val="43137"/>
                    </a:srgbClr>
                  </a:outerShdw>
                </a:effectLst>
              </a:rPr>
            </a:br>
            <a:r>
              <a:rPr lang="es-ES" sz="2000" dirty="0">
                <a:solidFill>
                  <a:schemeClr val="bg1"/>
                </a:solidFill>
                <a:effectLst>
                  <a:outerShdw blurRad="38100" dist="38100" dir="2700000" algn="tl">
                    <a:srgbClr val="000000">
                      <a:alpha val="43137"/>
                    </a:srgbClr>
                  </a:outerShdw>
                </a:effectLst>
              </a:rPr>
              <a:t>Atribución/Reconocimiento-No Comercial-Sin Derivados 4.0 Licencia Pública Internacional </a:t>
            </a:r>
            <a:br>
              <a:rPr lang="es-ES" sz="2000" dirty="0">
                <a:solidFill>
                  <a:schemeClr val="bg1"/>
                </a:solidFill>
                <a:effectLst>
                  <a:outerShdw blurRad="38100" dist="38100" dir="2700000" algn="tl">
                    <a:srgbClr val="000000">
                      <a:alpha val="43137"/>
                    </a:srgbClr>
                  </a:outerShdw>
                </a:effectLst>
              </a:rPr>
            </a:br>
            <a:br>
              <a:rPr lang="es-ES" sz="2000" dirty="0">
                <a:solidFill>
                  <a:schemeClr val="bg1"/>
                </a:solidFill>
                <a:effectLst>
                  <a:outerShdw blurRad="38100" dist="38100" dir="2700000" algn="tl">
                    <a:srgbClr val="000000">
                      <a:alpha val="43137"/>
                    </a:srgbClr>
                  </a:outerShdw>
                </a:effectLst>
              </a:rPr>
            </a:br>
            <a:r>
              <a:rPr lang="es-AR" sz="2000" dirty="0">
                <a:solidFill>
                  <a:schemeClr val="bg1"/>
                </a:solidFill>
                <a:effectLst>
                  <a:outerShdw blurRad="38100" dist="38100" dir="2700000" algn="tl">
                    <a:srgbClr val="000000">
                      <a:alpha val="43137"/>
                    </a:srgbClr>
                  </a:outerShdw>
                </a:effectLst>
              </a:rPr>
              <a:t>El presente trabajo constituye una obra derivada de la segunda edición de la obra denominada “</a:t>
            </a:r>
            <a:r>
              <a:rPr lang="es-ES" sz="2000" dirty="0">
                <a:solidFill>
                  <a:schemeClr val="bg1"/>
                </a:solidFill>
                <a:effectLst>
                  <a:outerShdw blurRad="38100" dist="38100" dir="2700000" algn="tl">
                    <a:srgbClr val="000000">
                      <a:alpha val="43137"/>
                    </a:srgbClr>
                  </a:outerShdw>
                </a:effectLst>
              </a:rPr>
              <a:t>El caso judicial Oracle </a:t>
            </a:r>
            <a:r>
              <a:rPr lang="es-ES" sz="2000" dirty="0" err="1">
                <a:solidFill>
                  <a:schemeClr val="bg1"/>
                </a:solidFill>
                <a:effectLst>
                  <a:outerShdw blurRad="38100" dist="38100" dir="2700000" algn="tl">
                    <a:srgbClr val="000000">
                      <a:alpha val="43137"/>
                    </a:srgbClr>
                  </a:outerShdw>
                </a:effectLst>
              </a:rPr>
              <a:t>America</a:t>
            </a:r>
            <a:r>
              <a:rPr lang="es-ES" sz="2000" dirty="0">
                <a:solidFill>
                  <a:schemeClr val="bg1"/>
                </a:solidFill>
                <a:effectLst>
                  <a:outerShdw blurRad="38100" dist="38100" dir="2700000" algn="tl">
                    <a:srgbClr val="000000">
                      <a:alpha val="43137"/>
                    </a:srgbClr>
                  </a:outerShdw>
                </a:effectLst>
              </a:rPr>
              <a:t>, Inc. c. Google, LLC.  No. C 10-03561 WHA Copyright © 2022 Gustavo G. Mármol Alioto” y </a:t>
            </a:r>
            <a:br>
              <a:rPr lang="es-ES" sz="2000" dirty="0">
                <a:solidFill>
                  <a:schemeClr val="bg1"/>
                </a:solidFill>
                <a:effectLst>
                  <a:outerShdw blurRad="38100" dist="38100" dir="2700000" algn="tl">
                    <a:srgbClr val="000000">
                      <a:alpha val="43137"/>
                    </a:srgbClr>
                  </a:outerShdw>
                </a:effectLst>
              </a:rPr>
            </a:br>
            <a:r>
              <a:rPr lang="es-ES" sz="2000" dirty="0">
                <a:solidFill>
                  <a:schemeClr val="bg1"/>
                </a:solidFill>
                <a:effectLst>
                  <a:outerShdw blurRad="38100" dist="38100" dir="2700000" algn="tl">
                    <a:srgbClr val="000000">
                      <a:alpha val="43137"/>
                    </a:srgbClr>
                  </a:outerShdw>
                </a:effectLst>
              </a:rPr>
              <a:t>de su proyecto de desarrollo colaborativo disponibles en </a:t>
            </a:r>
            <a:r>
              <a:rPr lang="es-AR" sz="2000" dirty="0">
                <a:solidFill>
                  <a:schemeClr val="bg1"/>
                </a:solidFill>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https://drive.google.com/drive/folders/1LJJrWdizsSCCyyUZHNiHoLFPsS0JMSBh</a:t>
            </a:r>
            <a:r>
              <a:rPr lang="es-ES" sz="2000" dirty="0">
                <a:solidFill>
                  <a:srgbClr val="0563C1"/>
                </a:solidFill>
                <a:effectLst>
                  <a:outerShdw blurRad="38100" dist="38100" dir="2700000" algn="tl">
                    <a:srgbClr val="000000">
                      <a:alpha val="43137"/>
                    </a:srgbClr>
                  </a:outerShdw>
                </a:effectLst>
                <a:hlinkClick r:id="rId3">
                  <a:extLst>
                    <a:ext uri="{A12FA001-AC4F-418D-AE19-62706E023703}">
                      <ahyp:hlinkClr xmlns:ahyp="http://schemas.microsoft.com/office/drawing/2018/hyperlinkcolor" val="tx"/>
                    </a:ext>
                  </a:extLst>
                </a:hlinkClick>
              </a:rPr>
              <a:t> </a:t>
            </a:r>
            <a:br>
              <a:rPr lang="es-ES" sz="2000" dirty="0">
                <a:solidFill>
                  <a:srgbClr val="0563C1"/>
                </a:solidFill>
                <a:effectLst>
                  <a:outerShdw blurRad="38100" dist="38100" dir="2700000" algn="tl">
                    <a:srgbClr val="000000">
                      <a:alpha val="43137"/>
                    </a:srgbClr>
                  </a:outerShdw>
                </a:effectLst>
              </a:rPr>
            </a:br>
            <a:r>
              <a:rPr lang="es-ES" sz="2000" dirty="0">
                <a:solidFill>
                  <a:schemeClr val="bg1"/>
                </a:solidFill>
                <a:effectLst>
                  <a:outerShdw blurRad="38100" dist="38100" dir="2700000" algn="tl">
                    <a:srgbClr val="000000">
                      <a:alpha val="43137"/>
                    </a:srgbClr>
                  </a:outerShdw>
                </a:effectLst>
              </a:rPr>
              <a:t>y </a:t>
            </a:r>
            <a:br>
              <a:rPr lang="es-ES" sz="2000" dirty="0">
                <a:solidFill>
                  <a:schemeClr val="bg1"/>
                </a:solidFill>
                <a:effectLst>
                  <a:outerShdw blurRad="38100" dist="38100" dir="2700000" algn="tl">
                    <a:srgbClr val="000000">
                      <a:alpha val="43137"/>
                    </a:srgbClr>
                  </a:outerShdw>
                </a:effectLst>
              </a:rPr>
            </a:br>
            <a:r>
              <a:rPr lang="es-ES" sz="2000" u="sng" dirty="0">
                <a:solidFill>
                  <a:schemeClr val="bg1"/>
                </a:solidFill>
                <a:effectLst>
                  <a:outerShdw blurRad="38100" dist="38100" dir="2700000" algn="tl">
                    <a:srgbClr val="000000">
                      <a:alpha val="43137"/>
                    </a:srgbClr>
                  </a:outerShdw>
                </a:effectLst>
                <a:hlinkClick r:id="rId4">
                  <a:extLst>
                    <a:ext uri="{A12FA001-AC4F-418D-AE19-62706E023703}">
                      <ahyp:hlinkClr xmlns:ahyp="http://schemas.microsoft.com/office/drawing/2018/hyperlinkcolor" val="tx"/>
                    </a:ext>
                  </a:extLst>
                </a:hlinkClick>
              </a:rPr>
              <a:t>https://github.com/ggmarmolalioto </a:t>
            </a:r>
            <a:br>
              <a:rPr lang="es-ES" sz="1600" dirty="0">
                <a:solidFill>
                  <a:schemeClr val="bg1"/>
                </a:solidFill>
                <a:effectLst>
                  <a:outerShdw blurRad="38100" dist="38100" dir="2700000" algn="tl">
                    <a:srgbClr val="000000">
                      <a:alpha val="43137"/>
                    </a:srgbClr>
                  </a:outerShdw>
                </a:effectLst>
              </a:rPr>
            </a:br>
            <a:br>
              <a:rPr lang="es-AR" sz="2025" dirty="0"/>
            </a:br>
            <a:endParaRPr lang="es-AR" sz="3300" b="1" i="1" dirty="0">
              <a:solidFill>
                <a:schemeClr val="accent4">
                  <a:lumMod val="50000"/>
                </a:schemeClr>
              </a:solidFill>
            </a:endParaRPr>
          </a:p>
        </p:txBody>
      </p:sp>
      <p:sp>
        <p:nvSpPr>
          <p:cNvPr id="3" name="Subtítulo 2">
            <a:extLst>
              <a:ext uri="{FF2B5EF4-FFF2-40B4-BE49-F238E27FC236}">
                <a16:creationId xmlns:a16="http://schemas.microsoft.com/office/drawing/2014/main" id="{2AED1F40-0C2C-DADC-731D-1826E4B1A62E}"/>
              </a:ext>
            </a:extLst>
          </p:cNvPr>
          <p:cNvSpPr>
            <a:spLocks noGrp="1"/>
          </p:cNvSpPr>
          <p:nvPr>
            <p:ph type="subTitle" idx="1"/>
          </p:nvPr>
        </p:nvSpPr>
        <p:spPr>
          <a:xfrm>
            <a:off x="1080135" y="4620578"/>
            <a:ext cx="6920865" cy="154305"/>
          </a:xfrm>
          <a:solidFill>
            <a:schemeClr val="accent1">
              <a:lumMod val="50000"/>
            </a:schemeClr>
          </a:solidFill>
        </p:spPr>
        <p:txBody>
          <a:bodyPr>
            <a:normAutofit fontScale="25000" lnSpcReduction="20000"/>
          </a:bodyPr>
          <a:lstStyle/>
          <a:p>
            <a:endParaRPr lang="es-AR" dirty="0">
              <a:solidFill>
                <a:schemeClr val="accent4">
                  <a:lumMod val="50000"/>
                </a:schemeClr>
              </a:solidFill>
            </a:endParaRPr>
          </a:p>
          <a:p>
            <a:endParaRPr lang="es-AR" sz="4425" dirty="0">
              <a:solidFill>
                <a:schemeClr val="bg1"/>
              </a:solidFill>
            </a:endParaRPr>
          </a:p>
          <a:p>
            <a:r>
              <a:rPr lang="es-AR" dirty="0"/>
              <a:t>	</a:t>
            </a:r>
          </a:p>
        </p:txBody>
      </p:sp>
      <p:sp>
        <p:nvSpPr>
          <p:cNvPr id="4" name="Rectángulo 3">
            <a:extLst>
              <a:ext uri="{FF2B5EF4-FFF2-40B4-BE49-F238E27FC236}">
                <a16:creationId xmlns:a16="http://schemas.microsoft.com/office/drawing/2014/main" id="{F6501D92-661A-D3A5-0304-01F7B8D99295}"/>
              </a:ext>
            </a:extLst>
          </p:cNvPr>
          <p:cNvSpPr/>
          <p:nvPr/>
        </p:nvSpPr>
        <p:spPr>
          <a:xfrm>
            <a:off x="0" y="5723468"/>
            <a:ext cx="9144000" cy="1134534"/>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13792998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ln w="12700">
            <a:noFill/>
          </a:ln>
        </p:spPr>
        <p:txBody>
          <a:bodyPr>
            <a:normAutofit/>
          </a:bodyPr>
          <a:lstStyle/>
          <a:p>
            <a:pPr algn="just"/>
            <a:r>
              <a:rPr lang="es-AR" sz="3200" b="1" u="sng" dirty="0">
                <a:solidFill>
                  <a:schemeClr val="bg1"/>
                </a:solidFill>
                <a:effectLst>
                  <a:outerShdw blurRad="38100" dist="38100" dir="2700000" algn="tl">
                    <a:srgbClr val="000000">
                      <a:alpha val="43137"/>
                    </a:srgbClr>
                  </a:outerShdw>
                </a:effectLst>
              </a:rPr>
              <a:t>Objeto de la Disputa:</a:t>
            </a:r>
            <a:r>
              <a:rPr lang="es-AR" sz="3200" dirty="0">
                <a:solidFill>
                  <a:schemeClr val="bg1"/>
                </a:solidFill>
                <a:effectLst>
                  <a:outerShdw blurRad="38100" dist="38100" dir="2700000" algn="tl">
                    <a:srgbClr val="000000">
                      <a:alpha val="43137"/>
                    </a:srgbClr>
                  </a:outerShdw>
                </a:effectLst>
              </a:rPr>
              <a:t> </a:t>
            </a:r>
            <a:r>
              <a:rPr lang="es-AR" sz="3200" b="1" dirty="0">
                <a:solidFill>
                  <a:schemeClr val="bg1"/>
                </a:solidFill>
                <a:effectLst>
                  <a:outerShdw blurRad="38100" dist="38100" dir="2700000" algn="tl">
                    <a:srgbClr val="000000">
                      <a:alpha val="43137"/>
                    </a:srgbClr>
                  </a:outerShdw>
                </a:effectLst>
              </a:rPr>
              <a:t>Aspecto “Literal” (líneas de código </a:t>
            </a:r>
            <a:r>
              <a:rPr lang="es-AR" sz="3200" b="1" i="1" dirty="0">
                <a:solidFill>
                  <a:schemeClr val="bg1"/>
                </a:solidFill>
                <a:effectLst>
                  <a:outerShdw blurRad="38100" dist="38100" dir="2700000" algn="tl">
                    <a:srgbClr val="000000">
                      <a:alpha val="43137"/>
                    </a:srgbClr>
                  </a:outerShdw>
                </a:effectLst>
              </a:rPr>
              <a:t>per se</a:t>
            </a:r>
            <a:r>
              <a:rPr lang="es-AR" sz="3200" b="1" dirty="0">
                <a:solidFill>
                  <a:schemeClr val="bg1"/>
                </a:solidFill>
                <a:effectLst>
                  <a:outerShdw blurRad="38100" dist="38100" dir="2700000" algn="tl">
                    <a:srgbClr val="000000">
                      <a:alpha val="43137"/>
                    </a:srgbClr>
                  </a:outerShdw>
                </a:effectLst>
              </a:rPr>
              <a:t>)</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825625"/>
            <a:ext cx="7886700" cy="4146197"/>
          </a:xfrm>
          <a:ln w="12700">
            <a:noFill/>
          </a:ln>
        </p:spPr>
        <p:txBody>
          <a:bodyPr>
            <a:normAutofit/>
          </a:bodyPr>
          <a:lstStyle/>
          <a:p>
            <a:pPr marL="0" indent="0" algn="ctr">
              <a:buNone/>
            </a:pPr>
            <a:r>
              <a:rPr lang="es-AR" sz="2000" b="1" dirty="0">
                <a:solidFill>
                  <a:schemeClr val="bg1"/>
                </a:solidFill>
                <a:effectLst>
                  <a:outerShdw blurRad="38100" dist="38100" dir="2700000" algn="tl">
                    <a:srgbClr val="000000">
                      <a:alpha val="43137"/>
                    </a:srgbClr>
                  </a:outerShdw>
                </a:effectLst>
              </a:rPr>
              <a:t>código fuente declarado</a:t>
            </a:r>
          </a:p>
          <a:p>
            <a:pPr marL="0" indent="0" algn="just">
              <a:buNone/>
            </a:pPr>
            <a:r>
              <a:rPr lang="es-AR" sz="2400" dirty="0">
                <a:solidFill>
                  <a:schemeClr val="bg1"/>
                </a:solidFill>
                <a:effectLst>
                  <a:outerShdw blurRad="38100" dist="38100" dir="2700000" algn="tl">
                    <a:srgbClr val="000000">
                      <a:alpha val="43137"/>
                    </a:srgbClr>
                  </a:outerShdw>
                </a:effectLst>
              </a:rPr>
              <a:t>     </a:t>
            </a:r>
            <a:r>
              <a:rPr lang="es-AR" sz="2400" dirty="0" err="1">
                <a:solidFill>
                  <a:schemeClr val="accent4">
                    <a:lumMod val="75000"/>
                  </a:schemeClr>
                </a:solidFill>
                <a:effectLst>
                  <a:outerShdw blurRad="38100" dist="38100" dir="2700000" algn="tl">
                    <a:srgbClr val="000000">
                      <a:alpha val="43137"/>
                    </a:srgbClr>
                  </a:outerShdw>
                </a:effectLst>
              </a:rPr>
              <a:t>package</a:t>
            </a:r>
            <a:r>
              <a:rPr lang="es-AR" sz="2400" dirty="0">
                <a:solidFill>
                  <a:schemeClr val="accent4">
                    <a:lumMod val="75000"/>
                  </a:schemeClr>
                </a:solidFill>
                <a:effectLst>
                  <a:outerShdw blurRad="38100" dist="38100" dir="2700000" algn="tl">
                    <a:srgbClr val="000000">
                      <a:alpha val="43137"/>
                    </a:srgbClr>
                  </a:outerShdw>
                </a:effectLst>
              </a:rPr>
              <a:t> </a:t>
            </a:r>
            <a:r>
              <a:rPr lang="es-AR" sz="2400" dirty="0" err="1">
                <a:solidFill>
                  <a:schemeClr val="accent4">
                    <a:lumMod val="75000"/>
                  </a:schemeClr>
                </a:solidFill>
                <a:effectLst>
                  <a:outerShdw blurRad="38100" dist="38100" dir="2700000" algn="tl">
                    <a:srgbClr val="000000">
                      <a:alpha val="43137"/>
                    </a:srgbClr>
                  </a:outerShdw>
                </a:effectLst>
              </a:rPr>
              <a:t>java.lang</a:t>
            </a:r>
            <a:r>
              <a:rPr lang="es-AR" sz="2400" dirty="0">
                <a:solidFill>
                  <a:schemeClr val="accent4">
                    <a:lumMod val="75000"/>
                  </a:schemeClr>
                </a:solidFill>
                <a:effectLst>
                  <a:outerShdw blurRad="38100" dist="38100" dir="2700000" algn="tl">
                    <a:srgbClr val="000000">
                      <a:alpha val="43137"/>
                    </a:srgbClr>
                  </a:outerShdw>
                </a:effectLst>
              </a:rPr>
              <a:t>;                  </a:t>
            </a:r>
            <a:r>
              <a:rPr lang="es-AR" sz="1950" dirty="0">
                <a:solidFill>
                  <a:schemeClr val="accent4">
                    <a:lumMod val="75000"/>
                  </a:schemeClr>
                </a:solidFill>
                <a:effectLst>
                  <a:outerShdw blurRad="38100" dist="38100" dir="2700000" algn="tl">
                    <a:srgbClr val="000000">
                      <a:alpha val="43137"/>
                    </a:srgbClr>
                  </a:outerShdw>
                </a:effectLst>
              </a:rPr>
              <a:t>(declaración del paquete </a:t>
            </a:r>
            <a:r>
              <a:rPr lang="es-AR" sz="1950" dirty="0" err="1">
                <a:solidFill>
                  <a:schemeClr val="accent4">
                    <a:lumMod val="75000"/>
                  </a:schemeClr>
                </a:solidFill>
                <a:effectLst>
                  <a:outerShdw blurRad="38100" dist="38100" dir="2700000" algn="tl">
                    <a:srgbClr val="000000">
                      <a:alpha val="43137"/>
                    </a:srgbClr>
                  </a:outerShdw>
                </a:effectLst>
              </a:rPr>
              <a:t>java.lang</a:t>
            </a:r>
            <a:r>
              <a:rPr lang="es-AR" sz="1950" dirty="0">
                <a:solidFill>
                  <a:schemeClr val="accent4">
                    <a:lumMod val="75000"/>
                  </a:schemeClr>
                </a:solidFill>
                <a:effectLst>
                  <a:outerShdw blurRad="38100" dist="38100" dir="2700000" algn="tl">
                    <a:srgbClr val="000000">
                      <a:alpha val="43137"/>
                    </a:srgbClr>
                  </a:outerShdw>
                </a:effectLst>
              </a:rPr>
              <a:t>)</a:t>
            </a:r>
            <a:r>
              <a:rPr lang="es-AR" sz="2400" dirty="0">
                <a:solidFill>
                  <a:schemeClr val="accent4">
                    <a:lumMod val="75000"/>
                  </a:schemeClr>
                </a:solidFill>
                <a:effectLst>
                  <a:outerShdw blurRad="38100" dist="38100" dir="2700000" algn="tl">
                    <a:srgbClr val="000000">
                      <a:alpha val="43137"/>
                    </a:srgbClr>
                  </a:outerShdw>
                </a:effectLst>
              </a:rPr>
              <a:t>   </a:t>
            </a:r>
          </a:p>
          <a:p>
            <a:pPr marL="0" indent="0" algn="just">
              <a:buNone/>
            </a:pPr>
            <a:r>
              <a:rPr lang="es-AR" sz="2400" dirty="0">
                <a:solidFill>
                  <a:schemeClr val="accent4">
                    <a:lumMod val="75000"/>
                  </a:schemeClr>
                </a:solidFill>
                <a:effectLst>
                  <a:outerShdw blurRad="38100" dist="38100" dir="2700000" algn="tl">
                    <a:srgbClr val="000000">
                      <a:alpha val="43137"/>
                    </a:srgbClr>
                  </a:outerShdw>
                </a:effectLst>
              </a:rPr>
              <a:t>     </a:t>
            </a:r>
            <a:r>
              <a:rPr lang="es-AR" sz="2400" dirty="0" err="1">
                <a:solidFill>
                  <a:schemeClr val="accent4">
                    <a:lumMod val="75000"/>
                  </a:schemeClr>
                </a:solidFill>
                <a:effectLst>
                  <a:outerShdw blurRad="38100" dist="38100" dir="2700000" algn="tl">
                    <a:srgbClr val="000000">
                      <a:alpha val="43137"/>
                    </a:srgbClr>
                  </a:outerShdw>
                </a:effectLst>
              </a:rPr>
              <a:t>public</a:t>
            </a:r>
            <a:r>
              <a:rPr lang="es-AR" sz="2400" dirty="0">
                <a:solidFill>
                  <a:schemeClr val="accent4">
                    <a:lumMod val="75000"/>
                  </a:schemeClr>
                </a:solidFill>
                <a:effectLst>
                  <a:outerShdw blurRad="38100" dist="38100" dir="2700000" algn="tl">
                    <a:srgbClr val="000000">
                      <a:alpha val="43137"/>
                    </a:srgbClr>
                  </a:outerShdw>
                </a:effectLst>
              </a:rPr>
              <a:t> </a:t>
            </a:r>
            <a:r>
              <a:rPr lang="es-AR" sz="2400" dirty="0" err="1">
                <a:solidFill>
                  <a:schemeClr val="accent4">
                    <a:lumMod val="75000"/>
                  </a:schemeClr>
                </a:solidFill>
                <a:effectLst>
                  <a:outerShdw blurRad="38100" dist="38100" dir="2700000" algn="tl">
                    <a:srgbClr val="000000">
                      <a:alpha val="43137"/>
                    </a:srgbClr>
                  </a:outerShdw>
                </a:effectLst>
              </a:rPr>
              <a:t>class</a:t>
            </a:r>
            <a:r>
              <a:rPr lang="es-AR" sz="2400" dirty="0">
                <a:solidFill>
                  <a:schemeClr val="accent4">
                    <a:lumMod val="75000"/>
                  </a:schemeClr>
                </a:solidFill>
                <a:effectLst>
                  <a:outerShdw blurRad="38100" dist="38100" dir="2700000" algn="tl">
                    <a:srgbClr val="000000">
                      <a:alpha val="43137"/>
                    </a:srgbClr>
                  </a:outerShdw>
                </a:effectLst>
              </a:rPr>
              <a:t> </a:t>
            </a:r>
            <a:r>
              <a:rPr lang="es-AR" sz="2400" dirty="0" err="1">
                <a:solidFill>
                  <a:schemeClr val="accent4">
                    <a:lumMod val="75000"/>
                  </a:schemeClr>
                </a:solidFill>
                <a:effectLst>
                  <a:outerShdw blurRad="38100" dist="38100" dir="2700000" algn="tl">
                    <a:srgbClr val="000000">
                      <a:alpha val="43137"/>
                    </a:srgbClr>
                  </a:outerShdw>
                </a:effectLst>
              </a:rPr>
              <a:t>Math</a:t>
            </a:r>
            <a:r>
              <a:rPr lang="es-AR" sz="2400" dirty="0">
                <a:solidFill>
                  <a:schemeClr val="accent4">
                    <a:lumMod val="75000"/>
                  </a:schemeClr>
                </a:solidFill>
                <a:effectLst>
                  <a:outerShdw blurRad="38100" dist="38100" dir="2700000" algn="tl">
                    <a:srgbClr val="000000">
                      <a:alpha val="43137"/>
                    </a:srgbClr>
                  </a:outerShdw>
                </a:effectLst>
              </a:rPr>
              <a:t> {                 </a:t>
            </a:r>
            <a:r>
              <a:rPr lang="es-AR" sz="1950" dirty="0">
                <a:solidFill>
                  <a:schemeClr val="accent4">
                    <a:lumMod val="75000"/>
                  </a:schemeClr>
                </a:solidFill>
                <a:effectLst>
                  <a:outerShdw blurRad="38100" dist="38100" dir="2700000" algn="tl">
                    <a:srgbClr val="000000">
                      <a:alpha val="43137"/>
                    </a:srgbClr>
                  </a:outerShdw>
                </a:effectLst>
              </a:rPr>
              <a:t>(declaración de la clase </a:t>
            </a:r>
            <a:r>
              <a:rPr lang="es-AR" sz="1950" dirty="0" err="1">
                <a:solidFill>
                  <a:schemeClr val="accent4">
                    <a:lumMod val="75000"/>
                  </a:schemeClr>
                </a:solidFill>
                <a:effectLst>
                  <a:outerShdw blurRad="38100" dist="38100" dir="2700000" algn="tl">
                    <a:srgbClr val="000000">
                      <a:alpha val="43137"/>
                    </a:srgbClr>
                  </a:outerShdw>
                </a:effectLst>
              </a:rPr>
              <a:t>Math</a:t>
            </a:r>
            <a:r>
              <a:rPr lang="es-AR" sz="1950" dirty="0">
                <a:solidFill>
                  <a:schemeClr val="accent4">
                    <a:lumMod val="75000"/>
                  </a:schemeClr>
                </a:solidFill>
                <a:effectLst>
                  <a:outerShdw blurRad="38100" dist="38100" dir="2700000" algn="tl">
                    <a:srgbClr val="000000">
                      <a:alpha val="43137"/>
                    </a:srgbClr>
                  </a:outerShdw>
                </a:effectLst>
              </a:rPr>
              <a:t>)</a:t>
            </a:r>
            <a:r>
              <a:rPr lang="es-AR" sz="2400" dirty="0">
                <a:solidFill>
                  <a:schemeClr val="accent4">
                    <a:lumMod val="75000"/>
                  </a:schemeClr>
                </a:solidFill>
                <a:effectLst>
                  <a:outerShdw blurRad="38100" dist="38100" dir="2700000" algn="tl">
                    <a:srgbClr val="000000">
                      <a:alpha val="43137"/>
                    </a:srgbClr>
                  </a:outerShdw>
                </a:effectLst>
              </a:rPr>
              <a:t>	</a:t>
            </a:r>
          </a:p>
          <a:p>
            <a:pPr marL="0" indent="0" algn="just">
              <a:buNone/>
            </a:pPr>
            <a:r>
              <a:rPr lang="es-AR" sz="2400" dirty="0">
                <a:solidFill>
                  <a:schemeClr val="accent4">
                    <a:lumMod val="75000"/>
                  </a:schemeClr>
                </a:solidFill>
                <a:effectLst>
                  <a:outerShdw blurRad="38100" dist="38100" dir="2700000" algn="tl">
                    <a:srgbClr val="000000">
                      <a:alpha val="43137"/>
                    </a:srgbClr>
                  </a:outerShdw>
                </a:effectLst>
              </a:rPr>
              <a:t>     </a:t>
            </a:r>
            <a:r>
              <a:rPr lang="es-AR" sz="2400" dirty="0" err="1">
                <a:solidFill>
                  <a:schemeClr val="accent4">
                    <a:lumMod val="75000"/>
                  </a:schemeClr>
                </a:solidFill>
                <a:effectLst>
                  <a:outerShdw blurRad="38100" dist="38100" dir="2700000" algn="tl">
                    <a:srgbClr val="000000">
                      <a:alpha val="43137"/>
                    </a:srgbClr>
                  </a:outerShdw>
                </a:effectLst>
              </a:rPr>
              <a:t>public</a:t>
            </a:r>
            <a:r>
              <a:rPr lang="es-AR" sz="2400" dirty="0">
                <a:solidFill>
                  <a:schemeClr val="accent4">
                    <a:lumMod val="75000"/>
                  </a:schemeClr>
                </a:solidFill>
                <a:effectLst>
                  <a:outerShdw blurRad="38100" dist="38100" dir="2700000" algn="tl">
                    <a:srgbClr val="000000">
                      <a:alpha val="43137"/>
                    </a:srgbClr>
                  </a:outerShdw>
                </a:effectLst>
              </a:rPr>
              <a:t> </a:t>
            </a:r>
            <a:r>
              <a:rPr lang="es-AR" sz="2400" dirty="0" err="1">
                <a:solidFill>
                  <a:schemeClr val="accent4">
                    <a:lumMod val="75000"/>
                  </a:schemeClr>
                </a:solidFill>
                <a:effectLst>
                  <a:outerShdw blurRad="38100" dist="38100" dir="2700000" algn="tl">
                    <a:srgbClr val="000000">
                      <a:alpha val="43137"/>
                    </a:srgbClr>
                  </a:outerShdw>
                </a:effectLst>
              </a:rPr>
              <a:t>static</a:t>
            </a:r>
            <a:r>
              <a:rPr lang="es-AR" sz="2400" dirty="0">
                <a:solidFill>
                  <a:schemeClr val="accent4">
                    <a:lumMod val="75000"/>
                  </a:schemeClr>
                </a:solidFill>
                <a:effectLst>
                  <a:outerShdw blurRad="38100" dist="38100" dir="2700000" algn="tl">
                    <a:srgbClr val="000000">
                      <a:alpha val="43137"/>
                    </a:srgbClr>
                  </a:outerShdw>
                </a:effectLst>
              </a:rPr>
              <a:t> </a:t>
            </a:r>
            <a:r>
              <a:rPr lang="es-AR" sz="2400" dirty="0" err="1">
                <a:solidFill>
                  <a:schemeClr val="accent4">
                    <a:lumMod val="75000"/>
                  </a:schemeClr>
                </a:solidFill>
                <a:effectLst>
                  <a:outerShdw blurRad="38100" dist="38100" dir="2700000" algn="tl">
                    <a:srgbClr val="000000">
                      <a:alpha val="43137"/>
                    </a:srgbClr>
                  </a:outerShdw>
                </a:effectLst>
              </a:rPr>
              <a:t>int</a:t>
            </a:r>
            <a:r>
              <a:rPr lang="es-AR" sz="2400" dirty="0">
                <a:solidFill>
                  <a:schemeClr val="accent4">
                    <a:lumMod val="75000"/>
                  </a:schemeClr>
                </a:solidFill>
                <a:effectLst>
                  <a:outerShdw blurRad="38100" dist="38100" dir="2700000" algn="tl">
                    <a:srgbClr val="000000">
                      <a:alpha val="43137"/>
                    </a:srgbClr>
                  </a:outerShdw>
                </a:effectLst>
              </a:rPr>
              <a:t> </a:t>
            </a:r>
            <a:r>
              <a:rPr lang="es-AR" sz="2400" dirty="0" err="1">
                <a:solidFill>
                  <a:schemeClr val="accent4">
                    <a:lumMod val="75000"/>
                  </a:schemeClr>
                </a:solidFill>
                <a:effectLst>
                  <a:outerShdw blurRad="38100" dist="38100" dir="2700000" algn="tl">
                    <a:srgbClr val="000000">
                      <a:alpha val="43137"/>
                    </a:srgbClr>
                  </a:outerShdw>
                </a:effectLst>
              </a:rPr>
              <a:t>max</a:t>
            </a:r>
            <a:r>
              <a:rPr lang="es-AR" sz="2400" dirty="0">
                <a:solidFill>
                  <a:schemeClr val="accent4">
                    <a:lumMod val="75000"/>
                  </a:schemeClr>
                </a:solidFill>
                <a:effectLst>
                  <a:outerShdw blurRad="38100" dist="38100" dir="2700000" algn="tl">
                    <a:srgbClr val="000000">
                      <a:alpha val="43137"/>
                    </a:srgbClr>
                  </a:outerShdw>
                </a:effectLst>
              </a:rPr>
              <a:t> (</a:t>
            </a:r>
            <a:r>
              <a:rPr lang="es-AR" sz="2400" dirty="0" err="1">
                <a:solidFill>
                  <a:schemeClr val="accent4">
                    <a:lumMod val="75000"/>
                  </a:schemeClr>
                </a:solidFill>
                <a:effectLst>
                  <a:outerShdw blurRad="38100" dist="38100" dir="2700000" algn="tl">
                    <a:srgbClr val="000000">
                      <a:alpha val="43137"/>
                    </a:srgbClr>
                  </a:outerShdw>
                </a:effectLst>
              </a:rPr>
              <a:t>int</a:t>
            </a:r>
            <a:r>
              <a:rPr lang="es-AR" sz="2400" dirty="0">
                <a:solidFill>
                  <a:schemeClr val="accent4">
                    <a:lumMod val="75000"/>
                  </a:schemeClr>
                </a:solidFill>
                <a:effectLst>
                  <a:outerShdw blurRad="38100" dist="38100" dir="2700000" algn="tl">
                    <a:srgbClr val="000000">
                      <a:alpha val="43137"/>
                    </a:srgbClr>
                  </a:outerShdw>
                </a:effectLst>
              </a:rPr>
              <a:t> x, </a:t>
            </a:r>
            <a:r>
              <a:rPr lang="es-AR" sz="2400" dirty="0" err="1">
                <a:solidFill>
                  <a:schemeClr val="accent4">
                    <a:lumMod val="75000"/>
                  </a:schemeClr>
                </a:solidFill>
                <a:effectLst>
                  <a:outerShdw blurRad="38100" dist="38100" dir="2700000" algn="tl">
                    <a:srgbClr val="000000">
                      <a:alpha val="43137"/>
                    </a:srgbClr>
                  </a:outerShdw>
                </a:effectLst>
              </a:rPr>
              <a:t>int</a:t>
            </a:r>
            <a:r>
              <a:rPr lang="es-AR" sz="2400" dirty="0">
                <a:solidFill>
                  <a:schemeClr val="accent4">
                    <a:lumMod val="75000"/>
                  </a:schemeClr>
                </a:solidFill>
                <a:effectLst>
                  <a:outerShdw blurRad="38100" dist="38100" dir="2700000" algn="tl">
                    <a:srgbClr val="000000">
                      <a:alpha val="43137"/>
                    </a:srgbClr>
                  </a:outerShdw>
                </a:effectLst>
              </a:rPr>
              <a:t> y) {   </a:t>
            </a:r>
            <a:r>
              <a:rPr lang="es-AR" sz="1950" dirty="0">
                <a:solidFill>
                  <a:schemeClr val="accent4">
                    <a:lumMod val="75000"/>
                  </a:schemeClr>
                </a:solidFill>
                <a:effectLst>
                  <a:outerShdw blurRad="38100" dist="38100" dir="2700000" algn="tl">
                    <a:srgbClr val="000000">
                      <a:alpha val="43137"/>
                    </a:srgbClr>
                  </a:outerShdw>
                </a:effectLst>
              </a:rPr>
              <a:t>(declaración del método </a:t>
            </a:r>
            <a:r>
              <a:rPr lang="es-AR" sz="1950" dirty="0" err="1">
                <a:solidFill>
                  <a:schemeClr val="accent4">
                    <a:lumMod val="75000"/>
                  </a:schemeClr>
                </a:solidFill>
                <a:effectLst>
                  <a:outerShdw blurRad="38100" dist="38100" dir="2700000" algn="tl">
                    <a:srgbClr val="000000">
                      <a:alpha val="43137"/>
                    </a:srgbClr>
                  </a:outerShdw>
                </a:effectLst>
              </a:rPr>
              <a:t>max</a:t>
            </a:r>
            <a:r>
              <a:rPr lang="es-AR" sz="1950" dirty="0">
                <a:solidFill>
                  <a:schemeClr val="accent4">
                    <a:lumMod val="75000"/>
                  </a:schemeClr>
                </a:solidFill>
                <a:effectLst>
                  <a:outerShdw blurRad="38100" dist="38100" dir="2700000" algn="tl">
                    <a:srgbClr val="000000">
                      <a:alpha val="43137"/>
                    </a:srgbClr>
                  </a:outerShdw>
                </a:effectLst>
              </a:rPr>
              <a:t>)</a:t>
            </a:r>
          </a:p>
          <a:p>
            <a:pPr marL="0" indent="0" algn="just">
              <a:buNone/>
            </a:pPr>
            <a:r>
              <a:rPr lang="es-AR" sz="2400" dirty="0">
                <a:solidFill>
                  <a:schemeClr val="bg1"/>
                </a:solidFill>
                <a:effectLst>
                  <a:outerShdw blurRad="38100" dist="38100" dir="2700000" algn="tl">
                    <a:srgbClr val="000000">
                      <a:alpha val="43137"/>
                    </a:srgbClr>
                  </a:outerShdw>
                </a:effectLst>
              </a:rPr>
              <a:t>	                        </a:t>
            </a:r>
            <a:r>
              <a:rPr lang="es-AR" sz="2000" b="1" dirty="0">
                <a:solidFill>
                  <a:schemeClr val="bg1"/>
                </a:solidFill>
                <a:effectLst>
                  <a:outerShdw blurRad="38100" dist="38100" dir="2700000" algn="tl">
                    <a:srgbClr val="000000">
                      <a:alpha val="43137"/>
                    </a:srgbClr>
                  </a:outerShdw>
                </a:effectLst>
              </a:rPr>
              <a:t>código fuente implementado</a:t>
            </a:r>
            <a:r>
              <a:rPr lang="es-AR" sz="2400" dirty="0">
                <a:solidFill>
                  <a:schemeClr val="bg1"/>
                </a:solidFill>
                <a:effectLst>
                  <a:outerShdw blurRad="38100" dist="38100" dir="2700000" algn="tl">
                    <a:srgbClr val="000000">
                      <a:alpha val="43137"/>
                    </a:srgbClr>
                  </a:outerShdw>
                </a:effectLst>
              </a:rPr>
              <a:t>     </a:t>
            </a:r>
          </a:p>
          <a:p>
            <a:pPr marL="0" indent="0" algn="just">
              <a:buNone/>
            </a:pPr>
            <a:r>
              <a:rPr lang="es-AR" sz="2400" dirty="0">
                <a:solidFill>
                  <a:schemeClr val="bg1"/>
                </a:solidFill>
                <a:effectLst>
                  <a:outerShdw blurRad="38100" dist="38100" dir="2700000" algn="tl">
                    <a:srgbClr val="000000">
                      <a:alpha val="43137"/>
                    </a:srgbClr>
                  </a:outerShdw>
                </a:effectLst>
              </a:rPr>
              <a:t>    </a:t>
            </a:r>
            <a:r>
              <a:rPr lang="es-AR" sz="2400" dirty="0" err="1">
                <a:solidFill>
                  <a:schemeClr val="bg1"/>
                </a:solidFill>
                <a:effectLst>
                  <a:outerShdw blurRad="38100" dist="38100" dir="2700000" algn="tl">
                    <a:srgbClr val="000000">
                      <a:alpha val="43137"/>
                    </a:srgbClr>
                  </a:outerShdw>
                </a:effectLst>
              </a:rPr>
              <a:t>if</a:t>
            </a:r>
            <a:r>
              <a:rPr lang="es-AR" sz="2400" dirty="0">
                <a:solidFill>
                  <a:schemeClr val="bg1"/>
                </a:solidFill>
                <a:effectLst>
                  <a:outerShdw blurRad="38100" dist="38100" dir="2700000" algn="tl">
                    <a:srgbClr val="000000">
                      <a:alpha val="43137"/>
                    </a:srgbClr>
                  </a:outerShdw>
                </a:effectLst>
              </a:rPr>
              <a:t> (x &gt; y) </a:t>
            </a:r>
            <a:r>
              <a:rPr lang="es-AR" sz="2400" dirty="0" err="1">
                <a:solidFill>
                  <a:schemeClr val="bg1"/>
                </a:solidFill>
                <a:effectLst>
                  <a:outerShdw blurRad="38100" dist="38100" dir="2700000" algn="tl">
                    <a:srgbClr val="000000">
                      <a:alpha val="43137"/>
                    </a:srgbClr>
                  </a:outerShdw>
                </a:effectLst>
              </a:rPr>
              <a:t>return</a:t>
            </a:r>
            <a:r>
              <a:rPr lang="es-AR" sz="2400" dirty="0">
                <a:solidFill>
                  <a:schemeClr val="bg1"/>
                </a:solidFill>
                <a:effectLst>
                  <a:outerShdw blurRad="38100" dist="38100" dir="2700000" algn="tl">
                    <a:srgbClr val="000000">
                      <a:alpha val="43137"/>
                    </a:srgbClr>
                  </a:outerShdw>
                </a:effectLst>
              </a:rPr>
              <a:t> y;   	                   </a:t>
            </a:r>
            <a:r>
              <a:rPr lang="es-AR" sz="1950" dirty="0">
                <a:solidFill>
                  <a:schemeClr val="bg1"/>
                </a:solidFill>
                <a:effectLst>
                  <a:outerShdw blurRad="38100" dist="38100" dir="2700000" algn="tl">
                    <a:srgbClr val="000000">
                      <a:alpha val="43137"/>
                    </a:srgbClr>
                  </a:outerShdw>
                </a:effectLst>
              </a:rPr>
              <a:t>(implementación, devuelve x, o)</a:t>
            </a:r>
            <a:r>
              <a:rPr lang="es-AR" sz="2400" dirty="0">
                <a:solidFill>
                  <a:schemeClr val="bg1"/>
                </a:solidFill>
                <a:effectLst>
                  <a:outerShdw blurRad="38100" dist="38100" dir="2700000" algn="tl">
                    <a:srgbClr val="000000">
                      <a:alpha val="43137"/>
                    </a:srgbClr>
                  </a:outerShdw>
                </a:effectLst>
              </a:rPr>
              <a:t>	   </a:t>
            </a:r>
          </a:p>
          <a:p>
            <a:pPr marL="0" indent="0" algn="just">
              <a:buNone/>
            </a:pPr>
            <a:r>
              <a:rPr lang="es-AR" sz="2400" dirty="0">
                <a:solidFill>
                  <a:schemeClr val="bg1"/>
                </a:solidFill>
                <a:effectLst>
                  <a:outerShdw blurRad="38100" dist="38100" dir="2700000" algn="tl">
                    <a:srgbClr val="000000">
                      <a:alpha val="43137"/>
                    </a:srgbClr>
                  </a:outerShdw>
                </a:effectLst>
              </a:rPr>
              <a:t>     </a:t>
            </a:r>
            <a:r>
              <a:rPr lang="es-AR" sz="2400" dirty="0" err="1">
                <a:solidFill>
                  <a:schemeClr val="bg1"/>
                </a:solidFill>
                <a:effectLst>
                  <a:outerShdw blurRad="38100" dist="38100" dir="2700000" algn="tl">
                    <a:srgbClr val="000000">
                      <a:alpha val="43137"/>
                    </a:srgbClr>
                  </a:outerShdw>
                </a:effectLst>
              </a:rPr>
              <a:t>else</a:t>
            </a:r>
            <a:r>
              <a:rPr lang="es-AR" sz="2400" dirty="0">
                <a:solidFill>
                  <a:schemeClr val="bg1"/>
                </a:solidFill>
                <a:effectLst>
                  <a:outerShdw blurRad="38100" dist="38100" dir="2700000" algn="tl">
                    <a:srgbClr val="000000">
                      <a:alpha val="43137"/>
                    </a:srgbClr>
                  </a:outerShdw>
                </a:effectLst>
              </a:rPr>
              <a:t> </a:t>
            </a:r>
            <a:r>
              <a:rPr lang="es-AR" sz="2400" dirty="0" err="1">
                <a:solidFill>
                  <a:schemeClr val="bg1"/>
                </a:solidFill>
                <a:effectLst>
                  <a:outerShdw blurRad="38100" dist="38100" dir="2700000" algn="tl">
                    <a:srgbClr val="000000">
                      <a:alpha val="43137"/>
                    </a:srgbClr>
                  </a:outerShdw>
                </a:effectLst>
              </a:rPr>
              <a:t>return</a:t>
            </a:r>
            <a:r>
              <a:rPr lang="es-AR" sz="2400" dirty="0">
                <a:solidFill>
                  <a:schemeClr val="bg1"/>
                </a:solidFill>
                <a:effectLst>
                  <a:outerShdw blurRad="38100" dist="38100" dir="2700000" algn="tl">
                    <a:srgbClr val="000000">
                      <a:alpha val="43137"/>
                    </a:srgbClr>
                  </a:outerShdw>
                </a:effectLst>
              </a:rPr>
              <a:t> y; 	                   </a:t>
            </a:r>
            <a:r>
              <a:rPr lang="es-AR" sz="1950" dirty="0">
                <a:solidFill>
                  <a:schemeClr val="bg1"/>
                </a:solidFill>
                <a:effectLst>
                  <a:outerShdw blurRad="38100" dist="38100" dir="2700000" algn="tl">
                    <a:srgbClr val="000000">
                      <a:alpha val="43137"/>
                    </a:srgbClr>
                  </a:outerShdw>
                </a:effectLst>
              </a:rPr>
              <a:t>(implementación, devuelve y)</a:t>
            </a:r>
            <a:r>
              <a:rPr lang="es-AR" sz="2400" dirty="0">
                <a:solidFill>
                  <a:schemeClr val="bg1"/>
                </a:solidFill>
                <a:effectLst>
                  <a:outerShdw blurRad="38100" dist="38100" dir="2700000" algn="tl">
                    <a:srgbClr val="000000">
                      <a:alpha val="43137"/>
                    </a:srgbClr>
                  </a:outerShdw>
                </a:effectLst>
              </a:rPr>
              <a:t> </a:t>
            </a:r>
          </a:p>
          <a:p>
            <a:pPr marL="0" indent="0" algn="just">
              <a:buNone/>
            </a:pPr>
            <a:r>
              <a:rPr lang="es-AR" sz="2400" dirty="0">
                <a:solidFill>
                  <a:schemeClr val="bg1"/>
                </a:solidFill>
                <a:effectLst>
                  <a:outerShdw blurRad="38100" dist="38100" dir="2700000" algn="tl">
                    <a:srgbClr val="000000">
                      <a:alpha val="43137"/>
                    </a:srgbClr>
                  </a:outerShdw>
                </a:effectLst>
              </a:rPr>
              <a:t>      }                                                                      </a:t>
            </a:r>
            <a:r>
              <a:rPr lang="es-AR" sz="1950" dirty="0">
                <a:solidFill>
                  <a:schemeClr val="bg1"/>
                </a:solidFill>
                <a:effectLst>
                  <a:outerShdw blurRad="38100" dist="38100" dir="2700000" algn="tl">
                    <a:srgbClr val="000000">
                      <a:alpha val="43137"/>
                    </a:srgbClr>
                  </a:outerShdw>
                </a:effectLst>
              </a:rPr>
              <a:t>(cierra el método)</a:t>
            </a:r>
          </a:p>
          <a:p>
            <a:pPr marL="0" indent="0" algn="just">
              <a:buNone/>
            </a:pPr>
            <a:r>
              <a:rPr lang="es-AR" sz="2400" dirty="0">
                <a:solidFill>
                  <a:schemeClr val="bg1"/>
                </a:solidFill>
                <a:effectLst>
                  <a:outerShdw blurRad="38100" dist="38100" dir="2700000" algn="tl">
                    <a:srgbClr val="000000">
                      <a:alpha val="43137"/>
                    </a:srgbClr>
                  </a:outerShdw>
                </a:effectLst>
              </a:rPr>
              <a:t>      }                                                                       </a:t>
            </a:r>
            <a:r>
              <a:rPr lang="es-AR" sz="1950" dirty="0">
                <a:solidFill>
                  <a:schemeClr val="bg1"/>
                </a:solidFill>
                <a:effectLst>
                  <a:outerShdw blurRad="38100" dist="38100" dir="2700000" algn="tl">
                    <a:srgbClr val="000000">
                      <a:alpha val="43137"/>
                    </a:srgbClr>
                  </a:outerShdw>
                </a:effectLst>
              </a:rPr>
              <a:t>(cierra la clase)</a:t>
            </a:r>
          </a:p>
          <a:p>
            <a:pPr marL="0" indent="0" algn="just">
              <a:buNone/>
            </a:pPr>
            <a:endParaRPr lang="es-AR" sz="2400" dirty="0">
              <a:solidFill>
                <a:schemeClr val="bg1"/>
              </a:solidFill>
            </a:endParaRPr>
          </a:p>
          <a:p>
            <a:pPr algn="just"/>
            <a:endParaRPr lang="es-AR" sz="2400" dirty="0">
              <a:solidFill>
                <a:schemeClr val="bg1"/>
              </a:solidFill>
            </a:endParaRPr>
          </a:p>
          <a:p>
            <a:pPr marL="0" indent="0" algn="just">
              <a:buNone/>
            </a:pPr>
            <a:endParaRPr lang="es-AR" sz="2400" dirty="0">
              <a:solidFill>
                <a:schemeClr val="bg1"/>
              </a:solidFill>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3FC44869-3165-710B-95EF-72265DD13558}"/>
              </a:ext>
            </a:extLst>
          </p:cNvPr>
          <p:cNvSpPr/>
          <p:nvPr/>
        </p:nvSpPr>
        <p:spPr>
          <a:xfrm>
            <a:off x="0" y="5971823"/>
            <a:ext cx="9144000" cy="886178"/>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26365679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ln w="12700">
            <a:noFill/>
          </a:ln>
        </p:spPr>
        <p:txBody>
          <a:bodyPr>
            <a:noAutofit/>
          </a:bodyPr>
          <a:lstStyle/>
          <a:p>
            <a:pPr algn="just"/>
            <a:r>
              <a:rPr lang="es-AR" sz="3200" b="1" u="sng" dirty="0">
                <a:solidFill>
                  <a:schemeClr val="bg1"/>
                </a:solidFill>
                <a:effectLst>
                  <a:outerShdw blurRad="38100" dist="38100" dir="2700000" algn="tl">
                    <a:srgbClr val="000000">
                      <a:alpha val="43137"/>
                    </a:srgbClr>
                  </a:outerShdw>
                </a:effectLst>
              </a:rPr>
              <a:t>Objeto de la Disputa: </a:t>
            </a:r>
            <a:r>
              <a:rPr lang="es-AR" sz="3200" b="1" dirty="0">
                <a:solidFill>
                  <a:schemeClr val="bg1"/>
                </a:solidFill>
                <a:effectLst>
                  <a:outerShdw blurRad="38100" dist="38100" dir="2700000" algn="tl">
                    <a:srgbClr val="000000">
                      <a:alpha val="43137"/>
                    </a:srgbClr>
                  </a:outerShdw>
                </a:effectLst>
              </a:rPr>
              <a:t>Aspecto “No Literal” (SSO de  37 paquetes de Java)</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825625"/>
            <a:ext cx="7886700" cy="3976864"/>
          </a:xfrm>
          <a:ln w="12700">
            <a:noFill/>
          </a:ln>
        </p:spPr>
        <p:txBody>
          <a:bodyPr>
            <a:normAutofit/>
          </a:bodyPr>
          <a:lstStyle/>
          <a:p>
            <a:pPr marL="0" indent="0" algn="ctr">
              <a:buNone/>
            </a:pPr>
            <a:endParaRPr lang="es-AR" sz="2000" dirty="0">
              <a:solidFill>
                <a:schemeClr val="bg1"/>
              </a:solidFill>
              <a:effectLst>
                <a:outerShdw blurRad="38100" dist="38100" dir="2700000" algn="tl">
                  <a:srgbClr val="000000">
                    <a:alpha val="43137"/>
                  </a:srgbClr>
                </a:outerShdw>
              </a:effectLst>
            </a:endParaRPr>
          </a:p>
          <a:p>
            <a:pPr marL="0" indent="0" algn="ctr">
              <a:buNone/>
            </a:pPr>
            <a:r>
              <a:rPr lang="es-AR" sz="2000" dirty="0">
                <a:solidFill>
                  <a:schemeClr val="bg1"/>
                </a:solidFill>
                <a:effectLst>
                  <a:outerShdw blurRad="38100" dist="38100" dir="2700000" algn="tl">
                    <a:srgbClr val="000000">
                      <a:alpha val="43137"/>
                    </a:srgbClr>
                  </a:outerShdw>
                </a:effectLst>
              </a:rPr>
              <a:t>paquete (java): </a:t>
            </a:r>
            <a:r>
              <a:rPr lang="es-AR" sz="2000" b="1" dirty="0" err="1">
                <a:solidFill>
                  <a:schemeClr val="bg1"/>
                </a:solidFill>
                <a:effectLst>
                  <a:outerShdw blurRad="38100" dist="38100" dir="2700000" algn="tl">
                    <a:srgbClr val="000000">
                      <a:alpha val="43137"/>
                    </a:srgbClr>
                  </a:outerShdw>
                </a:effectLst>
              </a:rPr>
              <a:t>java.lang</a:t>
            </a:r>
            <a:r>
              <a:rPr lang="es-AR" sz="2000" b="1" dirty="0">
                <a:solidFill>
                  <a:schemeClr val="bg1"/>
                </a:solidFill>
                <a:effectLst>
                  <a:outerShdw blurRad="38100" dist="38100" dir="2700000" algn="tl">
                    <a:srgbClr val="000000">
                      <a:alpha val="43137"/>
                    </a:srgbClr>
                  </a:outerShdw>
                </a:effectLst>
              </a:rPr>
              <a:t>-------------</a:t>
            </a:r>
          </a:p>
          <a:p>
            <a:pPr marL="0" indent="0" algn="just">
              <a:buNone/>
            </a:pPr>
            <a:endParaRPr lang="es-AR" sz="3000" dirty="0">
              <a:solidFill>
                <a:schemeClr val="bg1"/>
              </a:solidFill>
              <a:effectLst>
                <a:outerShdw blurRad="38100" dist="38100" dir="2700000" algn="tl">
                  <a:srgbClr val="000000">
                    <a:alpha val="43137"/>
                  </a:srgbClr>
                </a:outerShdw>
              </a:effectLst>
            </a:endParaRPr>
          </a:p>
          <a:p>
            <a:pPr marL="0" indent="0" algn="ctr">
              <a:buNone/>
            </a:pPr>
            <a:r>
              <a:rPr lang="es-AR" sz="2000" dirty="0">
                <a:solidFill>
                  <a:schemeClr val="bg1"/>
                </a:solidFill>
                <a:effectLst>
                  <a:outerShdw blurRad="38100" dist="38100" dir="2700000" algn="tl">
                    <a:srgbClr val="000000">
                      <a:alpha val="43137"/>
                    </a:srgbClr>
                  </a:outerShdw>
                </a:effectLst>
              </a:rPr>
              <a:t>clase (java): </a:t>
            </a:r>
            <a:r>
              <a:rPr lang="es-AR" sz="2000" b="1" dirty="0" err="1">
                <a:solidFill>
                  <a:schemeClr val="bg1"/>
                </a:solidFill>
                <a:effectLst>
                  <a:outerShdw blurRad="38100" dist="38100" dir="2700000" algn="tl">
                    <a:srgbClr val="000000">
                      <a:alpha val="43137"/>
                    </a:srgbClr>
                  </a:outerShdw>
                </a:effectLst>
              </a:rPr>
              <a:t>math</a:t>
            </a:r>
            <a:r>
              <a:rPr lang="es-AR" sz="2000" b="1" dirty="0">
                <a:solidFill>
                  <a:schemeClr val="bg1"/>
                </a:solidFill>
                <a:effectLst>
                  <a:outerShdw blurRad="38100" dist="38100" dir="2700000" algn="tl">
                    <a:srgbClr val="000000">
                      <a:alpha val="43137"/>
                    </a:srgbClr>
                  </a:outerShdw>
                </a:effectLst>
              </a:rPr>
              <a:t>----------------------</a:t>
            </a:r>
          </a:p>
          <a:p>
            <a:pPr marL="0" indent="0" algn="just">
              <a:buNone/>
            </a:pPr>
            <a:endParaRPr lang="es-AR" sz="2000" dirty="0">
              <a:solidFill>
                <a:schemeClr val="bg1"/>
              </a:solidFill>
              <a:effectLst>
                <a:outerShdw blurRad="38100" dist="38100" dir="2700000" algn="tl">
                  <a:srgbClr val="000000">
                    <a:alpha val="43137"/>
                  </a:srgbClr>
                </a:outerShdw>
              </a:effectLst>
            </a:endParaRPr>
          </a:p>
          <a:p>
            <a:pPr marL="0" indent="0" algn="just">
              <a:buNone/>
            </a:pPr>
            <a:endParaRPr lang="es-AR" sz="2000" dirty="0">
              <a:solidFill>
                <a:schemeClr val="bg1"/>
              </a:solidFill>
              <a:effectLst>
                <a:outerShdw blurRad="38100" dist="38100" dir="2700000" algn="tl">
                  <a:srgbClr val="000000">
                    <a:alpha val="43137"/>
                  </a:srgbClr>
                </a:outerShdw>
              </a:effectLst>
            </a:endParaRPr>
          </a:p>
          <a:p>
            <a:pPr marL="0" indent="0" algn="ctr">
              <a:buNone/>
            </a:pPr>
            <a:r>
              <a:rPr lang="es-AR" sz="2000" dirty="0">
                <a:solidFill>
                  <a:schemeClr val="bg1"/>
                </a:solidFill>
                <a:effectLst>
                  <a:outerShdw blurRad="38100" dist="38100" dir="2700000" algn="tl">
                    <a:srgbClr val="000000">
                      <a:alpha val="43137"/>
                    </a:srgbClr>
                  </a:outerShdw>
                </a:effectLst>
              </a:rPr>
              <a:t>método (java): </a:t>
            </a:r>
            <a:r>
              <a:rPr lang="es-AR" sz="2000" b="1" dirty="0" err="1">
                <a:solidFill>
                  <a:schemeClr val="bg1"/>
                </a:solidFill>
                <a:effectLst>
                  <a:outerShdw blurRad="38100" dist="38100" dir="2700000" algn="tl">
                    <a:srgbClr val="000000">
                      <a:alpha val="43137"/>
                    </a:srgbClr>
                  </a:outerShdw>
                </a:effectLst>
              </a:rPr>
              <a:t>max</a:t>
            </a:r>
            <a:r>
              <a:rPr lang="es-AR" sz="2000" b="1" dirty="0">
                <a:solidFill>
                  <a:schemeClr val="bg1"/>
                </a:solidFill>
                <a:effectLst>
                  <a:outerShdw blurRad="38100" dist="38100" dir="2700000" algn="tl">
                    <a:srgbClr val="000000">
                      <a:alpha val="43137"/>
                    </a:srgbClr>
                  </a:outerShdw>
                </a:effectLst>
              </a:rPr>
              <a:t>--------------------</a:t>
            </a:r>
          </a:p>
          <a:p>
            <a:pPr algn="just"/>
            <a:endParaRPr lang="es-AR" sz="2400" dirty="0">
              <a:solidFill>
                <a:schemeClr val="bg1"/>
              </a:solidFill>
            </a:endParaRPr>
          </a:p>
          <a:p>
            <a:pPr marL="0" indent="0" algn="just">
              <a:buNone/>
            </a:pPr>
            <a:endParaRPr lang="es-AR" sz="2400" dirty="0">
              <a:solidFill>
                <a:schemeClr val="bg1"/>
              </a:solidFill>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5083CF7F-C5F4-215D-8E8F-3A110BEB981A}"/>
              </a:ext>
            </a:extLst>
          </p:cNvPr>
          <p:cNvSpPr/>
          <p:nvPr/>
        </p:nvSpPr>
        <p:spPr>
          <a:xfrm>
            <a:off x="0" y="6062133"/>
            <a:ext cx="9144000" cy="79586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
        <p:nvSpPr>
          <p:cNvPr id="3" name="Rectángulo 2">
            <a:extLst>
              <a:ext uri="{FF2B5EF4-FFF2-40B4-BE49-F238E27FC236}">
                <a16:creationId xmlns:a16="http://schemas.microsoft.com/office/drawing/2014/main" id="{E0F27CB1-874D-8F30-A614-83A2E80C65CF}"/>
              </a:ext>
            </a:extLst>
          </p:cNvPr>
          <p:cNvSpPr/>
          <p:nvPr/>
        </p:nvSpPr>
        <p:spPr>
          <a:xfrm>
            <a:off x="6355645" y="1968766"/>
            <a:ext cx="1061156" cy="835379"/>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err="1">
                <a:solidFill>
                  <a:schemeClr val="tx1"/>
                </a:solidFill>
                <a:effectLst>
                  <a:outerShdw blurRad="38100" dist="38100" dir="2700000" algn="tl">
                    <a:srgbClr val="000000">
                      <a:alpha val="43137"/>
                    </a:srgbClr>
                  </a:outerShdw>
                </a:effectLst>
              </a:rPr>
              <a:t>java.lang</a:t>
            </a:r>
            <a:endParaRPr lang="es-AR" b="1" dirty="0">
              <a:solidFill>
                <a:schemeClr val="tx1"/>
              </a:solidFill>
              <a:effectLst>
                <a:outerShdw blurRad="38100" dist="38100" dir="2700000" algn="tl">
                  <a:srgbClr val="000000">
                    <a:alpha val="43137"/>
                  </a:srgbClr>
                </a:outerShdw>
              </a:effectLst>
            </a:endParaRPr>
          </a:p>
        </p:txBody>
      </p:sp>
      <p:sp>
        <p:nvSpPr>
          <p:cNvPr id="6" name="Rectángulo 5">
            <a:extLst>
              <a:ext uri="{FF2B5EF4-FFF2-40B4-BE49-F238E27FC236}">
                <a16:creationId xmlns:a16="http://schemas.microsoft.com/office/drawing/2014/main" id="{6439235E-E4B8-90F9-864E-7D4DC2581F4B}"/>
              </a:ext>
            </a:extLst>
          </p:cNvPr>
          <p:cNvSpPr/>
          <p:nvPr/>
        </p:nvSpPr>
        <p:spPr>
          <a:xfrm>
            <a:off x="6355645" y="2939081"/>
            <a:ext cx="1061156" cy="835379"/>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err="1">
                <a:solidFill>
                  <a:schemeClr val="tx1"/>
                </a:solidFill>
                <a:effectLst>
                  <a:outerShdw blurRad="38100" dist="38100" dir="2700000" algn="tl">
                    <a:srgbClr val="000000">
                      <a:alpha val="43137"/>
                    </a:srgbClr>
                  </a:outerShdw>
                </a:effectLst>
              </a:rPr>
              <a:t>math</a:t>
            </a:r>
            <a:endParaRPr lang="es-AR" b="1" dirty="0">
              <a:solidFill>
                <a:schemeClr val="tx1"/>
              </a:solidFill>
              <a:effectLst>
                <a:outerShdw blurRad="38100" dist="38100" dir="2700000" algn="tl">
                  <a:srgbClr val="000000">
                    <a:alpha val="43137"/>
                  </a:srgbClr>
                </a:outerShdw>
              </a:effectLst>
            </a:endParaRPr>
          </a:p>
        </p:txBody>
      </p:sp>
      <p:sp>
        <p:nvSpPr>
          <p:cNvPr id="7" name="Rectángulo 6">
            <a:extLst>
              <a:ext uri="{FF2B5EF4-FFF2-40B4-BE49-F238E27FC236}">
                <a16:creationId xmlns:a16="http://schemas.microsoft.com/office/drawing/2014/main" id="{D572B259-C2C7-24FE-D550-284CDF362667}"/>
              </a:ext>
            </a:extLst>
          </p:cNvPr>
          <p:cNvSpPr/>
          <p:nvPr/>
        </p:nvSpPr>
        <p:spPr>
          <a:xfrm>
            <a:off x="6355645" y="4181916"/>
            <a:ext cx="1012923" cy="835379"/>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err="1">
                <a:solidFill>
                  <a:schemeClr val="tx1"/>
                </a:solidFill>
                <a:effectLst>
                  <a:outerShdw blurRad="38100" dist="38100" dir="2700000" algn="tl">
                    <a:srgbClr val="000000">
                      <a:alpha val="43137"/>
                    </a:srgbClr>
                  </a:outerShdw>
                </a:effectLst>
              </a:rPr>
              <a:t>max</a:t>
            </a:r>
            <a:endParaRPr lang="es-AR" b="1" dirty="0">
              <a:solidFill>
                <a:schemeClr val="tx1"/>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9990092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ln w="12700">
            <a:noFill/>
          </a:ln>
        </p:spPr>
        <p:txBody>
          <a:bodyPr>
            <a:noAutofit/>
          </a:bodyPr>
          <a:lstStyle/>
          <a:p>
            <a:pPr algn="just"/>
            <a:r>
              <a:rPr lang="es-AR" sz="3200" b="1" u="sng" dirty="0">
                <a:solidFill>
                  <a:schemeClr val="bg1"/>
                </a:solidFill>
                <a:effectLst>
                  <a:outerShdw blurRad="38100" dist="38100" dir="2700000" algn="tl">
                    <a:srgbClr val="000000">
                      <a:alpha val="43137"/>
                    </a:srgbClr>
                  </a:outerShdw>
                </a:effectLst>
              </a:rPr>
              <a:t>Objeto de la Disputa:</a:t>
            </a:r>
            <a:r>
              <a:rPr lang="es-AR" sz="3200" b="1" dirty="0">
                <a:solidFill>
                  <a:schemeClr val="bg1"/>
                </a:solidFill>
                <a:effectLst>
                  <a:outerShdw blurRad="38100" dist="38100" dir="2700000" algn="tl">
                    <a:srgbClr val="000000">
                      <a:alpha val="43137"/>
                    </a:srgbClr>
                  </a:outerShdw>
                </a:effectLst>
              </a:rPr>
              <a:t> Aspecto “No Literal” (SSO de los paquetes de Java)</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775442"/>
            <a:ext cx="7886700" cy="4351338"/>
          </a:xfrm>
          <a:ln w="12700">
            <a:noFill/>
          </a:ln>
        </p:spPr>
        <p:txBody>
          <a:bodyPr>
            <a:normAutofit/>
          </a:bodyPr>
          <a:lstStyle/>
          <a:p>
            <a:pPr marL="0" indent="0" algn="just">
              <a:buNone/>
            </a:pPr>
            <a:endParaRPr lang="es-AR" sz="2400" dirty="0">
              <a:solidFill>
                <a:schemeClr val="bg1"/>
              </a:solidFill>
            </a:endParaRPr>
          </a:p>
          <a:p>
            <a:pPr marL="0" indent="0" algn="just">
              <a:buNone/>
            </a:pPr>
            <a:endParaRPr lang="es-AR" sz="2000" b="1" dirty="0">
              <a:solidFill>
                <a:schemeClr val="bg1"/>
              </a:solidFill>
            </a:endParaRPr>
          </a:p>
          <a:p>
            <a:pPr marL="0" indent="0" algn="just">
              <a:buNone/>
            </a:pPr>
            <a:endParaRPr lang="es-AR" sz="3000" dirty="0">
              <a:solidFill>
                <a:schemeClr val="bg1"/>
              </a:solidFill>
            </a:endParaRPr>
          </a:p>
          <a:p>
            <a:pPr marL="0" indent="0" algn="just">
              <a:buNone/>
            </a:pPr>
            <a:endParaRPr lang="es-AR" sz="2000" dirty="0">
              <a:solidFill>
                <a:schemeClr val="bg1"/>
              </a:solidFill>
            </a:endParaRPr>
          </a:p>
          <a:p>
            <a:pPr marL="0" indent="0" algn="just">
              <a:buNone/>
            </a:pPr>
            <a:endParaRPr lang="es-AR" sz="2000" dirty="0">
              <a:solidFill>
                <a:schemeClr val="bg1"/>
              </a:solidFill>
            </a:endParaRPr>
          </a:p>
          <a:p>
            <a:pPr marL="0" indent="0" algn="just">
              <a:buNone/>
            </a:pPr>
            <a:r>
              <a:rPr lang="es-AR" sz="1200" b="1" dirty="0">
                <a:solidFill>
                  <a:schemeClr val="bg1"/>
                </a:solidFill>
                <a:effectLst>
                  <a:outerShdw blurRad="38100" dist="38100" dir="2700000" algn="tl">
                    <a:srgbClr val="000000">
                      <a:alpha val="43137"/>
                    </a:srgbClr>
                  </a:outerShdw>
                </a:effectLst>
              </a:rPr>
              <a:t>Clases en</a:t>
            </a:r>
          </a:p>
          <a:p>
            <a:pPr marL="0" indent="0" algn="just">
              <a:buNone/>
            </a:pPr>
            <a:r>
              <a:rPr lang="es-AR" sz="1400" b="1" dirty="0" err="1">
                <a:solidFill>
                  <a:schemeClr val="accent4">
                    <a:lumMod val="75000"/>
                  </a:schemeClr>
                </a:solidFill>
                <a:effectLst>
                  <a:outerShdw blurRad="38100" dist="38100" dir="2700000" algn="tl">
                    <a:srgbClr val="000000">
                      <a:alpha val="43137"/>
                    </a:srgbClr>
                  </a:outerShdw>
                </a:effectLst>
              </a:rPr>
              <a:t>Java.lang</a:t>
            </a:r>
            <a:endParaRPr lang="es-AR" sz="1400" b="1" dirty="0">
              <a:solidFill>
                <a:schemeClr val="accent4">
                  <a:lumMod val="75000"/>
                </a:schemeClr>
              </a:solidFill>
              <a:effectLst>
                <a:outerShdw blurRad="38100" dist="38100" dir="2700000" algn="tl">
                  <a:srgbClr val="000000">
                    <a:alpha val="43137"/>
                  </a:srgbClr>
                </a:outerShdw>
              </a:effectLst>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5083CF7F-C5F4-215D-8E8F-3A110BEB981A}"/>
              </a:ext>
            </a:extLst>
          </p:cNvPr>
          <p:cNvSpPr/>
          <p:nvPr/>
        </p:nvSpPr>
        <p:spPr>
          <a:xfrm>
            <a:off x="0" y="6284293"/>
            <a:ext cx="9144000" cy="57370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
        <p:nvSpPr>
          <p:cNvPr id="3" name="Rectángulo 2">
            <a:extLst>
              <a:ext uri="{FF2B5EF4-FFF2-40B4-BE49-F238E27FC236}">
                <a16:creationId xmlns:a16="http://schemas.microsoft.com/office/drawing/2014/main" id="{E0F27CB1-874D-8F30-A614-83A2E80C65CF}"/>
              </a:ext>
            </a:extLst>
          </p:cNvPr>
          <p:cNvSpPr/>
          <p:nvPr/>
        </p:nvSpPr>
        <p:spPr>
          <a:xfrm>
            <a:off x="2460978" y="1985522"/>
            <a:ext cx="4267199" cy="835379"/>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err="1">
                <a:solidFill>
                  <a:schemeClr val="tx1"/>
                </a:solidFill>
                <a:effectLst>
                  <a:outerShdw blurRad="38100" dist="38100" dir="2700000" algn="tl">
                    <a:srgbClr val="000000">
                      <a:alpha val="43137"/>
                    </a:srgbClr>
                  </a:outerShdw>
                </a:effectLst>
              </a:rPr>
              <a:t>java.lang</a:t>
            </a:r>
            <a:endParaRPr lang="es-AR" b="1" dirty="0">
              <a:solidFill>
                <a:schemeClr val="tx1"/>
              </a:solidFill>
              <a:effectLst>
                <a:outerShdw blurRad="38100" dist="38100" dir="2700000" algn="tl">
                  <a:srgbClr val="000000">
                    <a:alpha val="43137"/>
                  </a:srgbClr>
                </a:outerShdw>
              </a:effectLst>
            </a:endParaRPr>
          </a:p>
        </p:txBody>
      </p:sp>
      <p:sp>
        <p:nvSpPr>
          <p:cNvPr id="11" name="CuadroTexto 10">
            <a:extLst>
              <a:ext uri="{FF2B5EF4-FFF2-40B4-BE49-F238E27FC236}">
                <a16:creationId xmlns:a16="http://schemas.microsoft.com/office/drawing/2014/main" id="{98D438FC-072F-DC5F-3AED-2A9EC44A4730}"/>
              </a:ext>
            </a:extLst>
          </p:cNvPr>
          <p:cNvSpPr txBox="1"/>
          <p:nvPr/>
        </p:nvSpPr>
        <p:spPr>
          <a:xfrm>
            <a:off x="1444979" y="2980798"/>
            <a:ext cx="6242754" cy="2308324"/>
          </a:xfrm>
          <a:prstGeom prst="rect">
            <a:avLst/>
          </a:prstGeom>
          <a:noFill/>
        </p:spPr>
        <p:txBody>
          <a:bodyPr wrap="square">
            <a:spAutoFit/>
          </a:bodyPr>
          <a:lstStyle/>
          <a:p>
            <a:pPr algn="ctr"/>
            <a:r>
              <a:rPr lang="es-AR" u="sng" dirty="0" err="1">
                <a:solidFill>
                  <a:schemeClr val="bg1"/>
                </a:solidFill>
              </a:rPr>
              <a:t>Boolean</a:t>
            </a:r>
            <a:r>
              <a:rPr lang="es-AR" u="sng" dirty="0">
                <a:solidFill>
                  <a:schemeClr val="bg1"/>
                </a:solidFill>
              </a:rPr>
              <a:t>, Byte, </a:t>
            </a:r>
            <a:r>
              <a:rPr lang="es-AR" u="sng" dirty="0" err="1">
                <a:solidFill>
                  <a:schemeClr val="bg1"/>
                </a:solidFill>
              </a:rPr>
              <a:t>Character</a:t>
            </a:r>
            <a:r>
              <a:rPr lang="es-AR" u="sng" dirty="0">
                <a:solidFill>
                  <a:schemeClr val="bg1"/>
                </a:solidFill>
              </a:rPr>
              <a:t>, </a:t>
            </a:r>
            <a:r>
              <a:rPr lang="es-AR" u="sng" dirty="0" err="1">
                <a:solidFill>
                  <a:schemeClr val="bg1"/>
                </a:solidFill>
              </a:rPr>
              <a:t>Character.Subset</a:t>
            </a:r>
            <a:r>
              <a:rPr lang="es-AR" u="sng" dirty="0">
                <a:solidFill>
                  <a:schemeClr val="bg1"/>
                </a:solidFill>
              </a:rPr>
              <a:t>, </a:t>
            </a:r>
            <a:r>
              <a:rPr lang="es-AR" u="sng" dirty="0" err="1">
                <a:solidFill>
                  <a:schemeClr val="bg1"/>
                </a:solidFill>
              </a:rPr>
              <a:t>Character.UnicodeBlock</a:t>
            </a:r>
            <a:r>
              <a:rPr lang="es-AR" u="sng" dirty="0">
                <a:solidFill>
                  <a:schemeClr val="bg1"/>
                </a:solidFill>
              </a:rPr>
              <a:t>, </a:t>
            </a:r>
            <a:r>
              <a:rPr lang="es-AR" u="sng" dirty="0" err="1">
                <a:solidFill>
                  <a:schemeClr val="bg1"/>
                </a:solidFill>
              </a:rPr>
              <a:t>Class</a:t>
            </a:r>
            <a:r>
              <a:rPr lang="es-AR" u="sng" dirty="0">
                <a:solidFill>
                  <a:schemeClr val="bg1"/>
                </a:solidFill>
              </a:rPr>
              <a:t>, </a:t>
            </a:r>
            <a:r>
              <a:rPr lang="es-AR" u="sng" dirty="0" err="1">
                <a:solidFill>
                  <a:schemeClr val="bg1"/>
                </a:solidFill>
              </a:rPr>
              <a:t>ClassLoader</a:t>
            </a:r>
            <a:r>
              <a:rPr lang="es-AR" u="sng" dirty="0">
                <a:solidFill>
                  <a:schemeClr val="bg1"/>
                </a:solidFill>
              </a:rPr>
              <a:t>, </a:t>
            </a:r>
            <a:r>
              <a:rPr lang="es-AR" u="sng" dirty="0" err="1">
                <a:solidFill>
                  <a:schemeClr val="bg1"/>
                </a:solidFill>
              </a:rPr>
              <a:t>ClassValue</a:t>
            </a:r>
            <a:r>
              <a:rPr lang="es-AR" u="sng" dirty="0">
                <a:solidFill>
                  <a:schemeClr val="bg1"/>
                </a:solidFill>
              </a:rPr>
              <a:t>,  </a:t>
            </a:r>
            <a:r>
              <a:rPr lang="es-AR" u="sng" dirty="0" err="1">
                <a:solidFill>
                  <a:schemeClr val="bg1"/>
                </a:solidFill>
              </a:rPr>
              <a:t>Compiler</a:t>
            </a:r>
            <a:r>
              <a:rPr lang="es-AR" u="sng" dirty="0">
                <a:solidFill>
                  <a:schemeClr val="bg1"/>
                </a:solidFill>
              </a:rPr>
              <a:t>, </a:t>
            </a:r>
            <a:r>
              <a:rPr lang="es-AR" u="sng" dirty="0" err="1">
                <a:solidFill>
                  <a:schemeClr val="bg1"/>
                </a:solidFill>
              </a:rPr>
              <a:t>Double</a:t>
            </a:r>
            <a:r>
              <a:rPr lang="es-AR" u="sng" dirty="0">
                <a:solidFill>
                  <a:schemeClr val="bg1"/>
                </a:solidFill>
              </a:rPr>
              <a:t>, </a:t>
            </a:r>
            <a:r>
              <a:rPr lang="es-AR" u="sng" dirty="0" err="1">
                <a:solidFill>
                  <a:schemeClr val="bg1"/>
                </a:solidFill>
              </a:rPr>
              <a:t>Enum</a:t>
            </a:r>
            <a:r>
              <a:rPr lang="es-AR" u="sng" dirty="0">
                <a:solidFill>
                  <a:schemeClr val="bg1"/>
                </a:solidFill>
              </a:rPr>
              <a:t>, </a:t>
            </a:r>
            <a:r>
              <a:rPr lang="es-AR" u="sng" dirty="0" err="1">
                <a:solidFill>
                  <a:schemeClr val="bg1"/>
                </a:solidFill>
              </a:rPr>
              <a:t>Float</a:t>
            </a:r>
            <a:r>
              <a:rPr lang="es-AR" u="sng" dirty="0">
                <a:solidFill>
                  <a:schemeClr val="bg1"/>
                </a:solidFill>
              </a:rPr>
              <a:t>, </a:t>
            </a:r>
            <a:r>
              <a:rPr lang="es-AR" u="sng" dirty="0" err="1">
                <a:solidFill>
                  <a:schemeClr val="bg1"/>
                </a:solidFill>
              </a:rPr>
              <a:t>InheritableThreadLocal</a:t>
            </a:r>
            <a:r>
              <a:rPr lang="es-AR" u="sng" dirty="0">
                <a:solidFill>
                  <a:schemeClr val="bg1"/>
                </a:solidFill>
              </a:rPr>
              <a:t>, </a:t>
            </a:r>
            <a:r>
              <a:rPr lang="es-AR" u="sng" dirty="0" err="1">
                <a:solidFill>
                  <a:schemeClr val="bg1"/>
                </a:solidFill>
              </a:rPr>
              <a:t>Integer,Long</a:t>
            </a:r>
            <a:r>
              <a:rPr lang="es-AR" u="sng" dirty="0">
                <a:solidFill>
                  <a:schemeClr val="bg1"/>
                </a:solidFill>
              </a:rPr>
              <a:t>, </a:t>
            </a:r>
            <a:r>
              <a:rPr lang="es-AR" b="1" u="sng" dirty="0" err="1">
                <a:solidFill>
                  <a:schemeClr val="accent4">
                    <a:lumMod val="75000"/>
                  </a:schemeClr>
                </a:solidFill>
              </a:rPr>
              <a:t>Math</a:t>
            </a:r>
            <a:r>
              <a:rPr lang="es-AR" u="sng" dirty="0">
                <a:solidFill>
                  <a:schemeClr val="bg1"/>
                </a:solidFill>
              </a:rPr>
              <a:t>, </a:t>
            </a:r>
            <a:r>
              <a:rPr lang="es-AR" u="sng" dirty="0" err="1">
                <a:solidFill>
                  <a:schemeClr val="bg1"/>
                </a:solidFill>
              </a:rPr>
              <a:t>Number</a:t>
            </a:r>
            <a:r>
              <a:rPr lang="es-AR" u="sng" dirty="0">
                <a:solidFill>
                  <a:schemeClr val="bg1"/>
                </a:solidFill>
              </a:rPr>
              <a:t>, </a:t>
            </a:r>
            <a:r>
              <a:rPr lang="es-AR" u="sng" dirty="0" err="1">
                <a:solidFill>
                  <a:schemeClr val="bg1"/>
                </a:solidFill>
              </a:rPr>
              <a:t>Object</a:t>
            </a:r>
            <a:r>
              <a:rPr lang="es-AR" u="sng" dirty="0">
                <a:solidFill>
                  <a:schemeClr val="bg1"/>
                </a:solidFill>
              </a:rPr>
              <a:t>, </a:t>
            </a:r>
            <a:r>
              <a:rPr lang="es-AR" u="sng" dirty="0" err="1">
                <a:solidFill>
                  <a:schemeClr val="bg1"/>
                </a:solidFill>
              </a:rPr>
              <a:t>Package,Process</a:t>
            </a:r>
            <a:r>
              <a:rPr lang="es-AR" u="sng" dirty="0">
                <a:solidFill>
                  <a:schemeClr val="bg1"/>
                </a:solidFill>
              </a:rPr>
              <a:t>, </a:t>
            </a:r>
            <a:r>
              <a:rPr lang="es-AR" u="sng" dirty="0" err="1">
                <a:solidFill>
                  <a:schemeClr val="bg1"/>
                </a:solidFill>
              </a:rPr>
              <a:t>ProcessBuilder</a:t>
            </a:r>
            <a:r>
              <a:rPr lang="es-AR" u="sng" dirty="0">
                <a:solidFill>
                  <a:schemeClr val="bg1"/>
                </a:solidFill>
              </a:rPr>
              <a:t>, </a:t>
            </a:r>
            <a:r>
              <a:rPr lang="es-AR" u="sng" dirty="0" err="1">
                <a:solidFill>
                  <a:schemeClr val="bg1"/>
                </a:solidFill>
              </a:rPr>
              <a:t>ProcessBuilder.Redirect</a:t>
            </a:r>
            <a:r>
              <a:rPr lang="es-AR" u="sng" dirty="0">
                <a:solidFill>
                  <a:schemeClr val="bg1"/>
                </a:solidFill>
              </a:rPr>
              <a:t>, </a:t>
            </a:r>
            <a:r>
              <a:rPr lang="es-AR" u="sng" dirty="0" err="1">
                <a:solidFill>
                  <a:schemeClr val="bg1"/>
                </a:solidFill>
              </a:rPr>
              <a:t>Runtime</a:t>
            </a:r>
            <a:r>
              <a:rPr lang="es-AR" u="sng" dirty="0">
                <a:solidFill>
                  <a:schemeClr val="bg1"/>
                </a:solidFill>
              </a:rPr>
              <a:t>, </a:t>
            </a:r>
            <a:r>
              <a:rPr lang="es-AR" u="sng" dirty="0" err="1">
                <a:solidFill>
                  <a:schemeClr val="bg1"/>
                </a:solidFill>
              </a:rPr>
              <a:t>RuntimePermission</a:t>
            </a:r>
            <a:r>
              <a:rPr lang="es-AR" u="sng" dirty="0">
                <a:solidFill>
                  <a:schemeClr val="bg1"/>
                </a:solidFill>
              </a:rPr>
              <a:t>, </a:t>
            </a:r>
            <a:r>
              <a:rPr lang="es-AR" u="sng" dirty="0" err="1">
                <a:solidFill>
                  <a:schemeClr val="bg1"/>
                </a:solidFill>
              </a:rPr>
              <a:t>SecurityManager</a:t>
            </a:r>
            <a:r>
              <a:rPr lang="es-AR" u="sng" dirty="0">
                <a:solidFill>
                  <a:schemeClr val="bg1"/>
                </a:solidFill>
              </a:rPr>
              <a:t>, Short, </a:t>
            </a:r>
            <a:r>
              <a:rPr lang="es-AR" u="sng" dirty="0" err="1">
                <a:solidFill>
                  <a:schemeClr val="bg1"/>
                </a:solidFill>
              </a:rPr>
              <a:t>StackTraceElement</a:t>
            </a:r>
            <a:r>
              <a:rPr lang="es-AR" u="sng" dirty="0">
                <a:solidFill>
                  <a:schemeClr val="bg1"/>
                </a:solidFill>
              </a:rPr>
              <a:t>, </a:t>
            </a:r>
            <a:r>
              <a:rPr lang="es-AR" u="sng" dirty="0" err="1">
                <a:solidFill>
                  <a:schemeClr val="bg1"/>
                </a:solidFill>
              </a:rPr>
              <a:t>StrictMath</a:t>
            </a:r>
            <a:r>
              <a:rPr lang="es-AR" u="sng" dirty="0">
                <a:solidFill>
                  <a:schemeClr val="bg1"/>
                </a:solidFill>
              </a:rPr>
              <a:t>, </a:t>
            </a:r>
            <a:r>
              <a:rPr lang="es-AR" u="sng" dirty="0" err="1">
                <a:solidFill>
                  <a:schemeClr val="bg1"/>
                </a:solidFill>
              </a:rPr>
              <a:t>String</a:t>
            </a:r>
            <a:r>
              <a:rPr lang="es-AR" u="sng" dirty="0">
                <a:solidFill>
                  <a:schemeClr val="bg1"/>
                </a:solidFill>
              </a:rPr>
              <a:t>, </a:t>
            </a:r>
            <a:r>
              <a:rPr lang="es-AR" u="sng" dirty="0" err="1">
                <a:solidFill>
                  <a:schemeClr val="bg1"/>
                </a:solidFill>
              </a:rPr>
              <a:t>StringBuffer</a:t>
            </a:r>
            <a:r>
              <a:rPr lang="es-AR" u="sng" dirty="0">
                <a:solidFill>
                  <a:schemeClr val="bg1"/>
                </a:solidFill>
              </a:rPr>
              <a:t>, </a:t>
            </a:r>
            <a:r>
              <a:rPr lang="es-AR" u="sng" dirty="0" err="1">
                <a:solidFill>
                  <a:schemeClr val="bg1"/>
                </a:solidFill>
              </a:rPr>
              <a:t>StringBuilder</a:t>
            </a:r>
            <a:r>
              <a:rPr lang="es-AR" u="sng" dirty="0">
                <a:solidFill>
                  <a:schemeClr val="bg1"/>
                </a:solidFill>
              </a:rPr>
              <a:t>, </a:t>
            </a:r>
            <a:r>
              <a:rPr lang="es-AR" u="sng" dirty="0" err="1">
                <a:solidFill>
                  <a:schemeClr val="bg1"/>
                </a:solidFill>
              </a:rPr>
              <a:t>System</a:t>
            </a:r>
            <a:r>
              <a:rPr lang="es-AR" u="sng" dirty="0">
                <a:solidFill>
                  <a:schemeClr val="bg1"/>
                </a:solidFill>
              </a:rPr>
              <a:t>, </a:t>
            </a:r>
            <a:r>
              <a:rPr lang="es-AR" u="sng" dirty="0" err="1">
                <a:solidFill>
                  <a:schemeClr val="bg1"/>
                </a:solidFill>
              </a:rPr>
              <a:t>Thread</a:t>
            </a:r>
            <a:r>
              <a:rPr lang="es-AR" u="sng" dirty="0">
                <a:solidFill>
                  <a:schemeClr val="bg1"/>
                </a:solidFill>
              </a:rPr>
              <a:t>, </a:t>
            </a:r>
            <a:r>
              <a:rPr lang="es-AR" u="sng" dirty="0" err="1">
                <a:solidFill>
                  <a:schemeClr val="bg1"/>
                </a:solidFill>
              </a:rPr>
              <a:t>ThreadGroup</a:t>
            </a:r>
            <a:r>
              <a:rPr lang="es-AR" u="sng" dirty="0">
                <a:solidFill>
                  <a:schemeClr val="bg1"/>
                </a:solidFill>
              </a:rPr>
              <a:t>, </a:t>
            </a:r>
            <a:r>
              <a:rPr lang="es-AR" u="sng" dirty="0" err="1">
                <a:solidFill>
                  <a:schemeClr val="bg1"/>
                </a:solidFill>
              </a:rPr>
              <a:t>ThreadLocal</a:t>
            </a:r>
            <a:r>
              <a:rPr lang="es-AR" u="sng" dirty="0">
                <a:solidFill>
                  <a:schemeClr val="bg1"/>
                </a:solidFill>
              </a:rPr>
              <a:t>, </a:t>
            </a:r>
            <a:r>
              <a:rPr lang="es-AR" u="sng" dirty="0" err="1">
                <a:solidFill>
                  <a:schemeClr val="bg1"/>
                </a:solidFill>
              </a:rPr>
              <a:t>Throwable</a:t>
            </a:r>
            <a:r>
              <a:rPr lang="es-AR" u="sng" dirty="0">
                <a:solidFill>
                  <a:schemeClr val="bg1"/>
                </a:solidFill>
              </a:rPr>
              <a:t>, </a:t>
            </a:r>
            <a:r>
              <a:rPr lang="es-AR" u="sng" dirty="0" err="1">
                <a:solidFill>
                  <a:schemeClr val="bg1"/>
                </a:solidFill>
              </a:rPr>
              <a:t>Void</a:t>
            </a:r>
            <a:endParaRPr lang="es-AR" u="sng" dirty="0">
              <a:solidFill>
                <a:schemeClr val="bg1"/>
              </a:solidFill>
            </a:endParaRPr>
          </a:p>
        </p:txBody>
      </p:sp>
      <p:cxnSp>
        <p:nvCxnSpPr>
          <p:cNvPr id="13" name="Conector recto de flecha 12">
            <a:extLst>
              <a:ext uri="{FF2B5EF4-FFF2-40B4-BE49-F238E27FC236}">
                <a16:creationId xmlns:a16="http://schemas.microsoft.com/office/drawing/2014/main" id="{51CBA75E-A407-DF5A-0521-59473E979105}"/>
              </a:ext>
            </a:extLst>
          </p:cNvPr>
          <p:cNvCxnSpPr>
            <a:cxnSpLocks/>
          </p:cNvCxnSpPr>
          <p:nvPr/>
        </p:nvCxnSpPr>
        <p:spPr>
          <a:xfrm flipV="1">
            <a:off x="3702756" y="2562578"/>
            <a:ext cx="869244" cy="1388533"/>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Abrir llave 15">
            <a:extLst>
              <a:ext uri="{FF2B5EF4-FFF2-40B4-BE49-F238E27FC236}">
                <a16:creationId xmlns:a16="http://schemas.microsoft.com/office/drawing/2014/main" id="{F7A7BE2B-024B-499B-D98E-880C28682730}"/>
              </a:ext>
            </a:extLst>
          </p:cNvPr>
          <p:cNvSpPr/>
          <p:nvPr/>
        </p:nvSpPr>
        <p:spPr>
          <a:xfrm>
            <a:off x="1444979" y="3138311"/>
            <a:ext cx="57007" cy="2308324"/>
          </a:xfrm>
          <a:prstGeom prst="leftBrace">
            <a:avLst/>
          </a:prstGeom>
          <a:solidFill>
            <a:schemeClr val="bg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32153528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ln w="12700">
            <a:noFill/>
          </a:ln>
        </p:spPr>
        <p:txBody>
          <a:bodyPr>
            <a:noAutofit/>
          </a:bodyPr>
          <a:lstStyle/>
          <a:p>
            <a:pPr algn="just"/>
            <a:r>
              <a:rPr lang="es-AR" sz="3200" b="1" u="sng" dirty="0">
                <a:solidFill>
                  <a:schemeClr val="bg1"/>
                </a:solidFill>
                <a:effectLst>
                  <a:outerShdw blurRad="38100" dist="38100" dir="2700000" algn="tl">
                    <a:srgbClr val="000000">
                      <a:alpha val="43137"/>
                    </a:srgbClr>
                  </a:outerShdw>
                </a:effectLst>
              </a:rPr>
              <a:t>Objeto de la Disputa:</a:t>
            </a:r>
            <a:r>
              <a:rPr lang="es-AR" sz="3200" b="1" dirty="0">
                <a:solidFill>
                  <a:schemeClr val="bg1"/>
                </a:solidFill>
                <a:effectLst>
                  <a:outerShdw blurRad="38100" dist="38100" dir="2700000" algn="tl">
                    <a:srgbClr val="000000">
                      <a:alpha val="43137"/>
                    </a:srgbClr>
                  </a:outerShdw>
                </a:effectLst>
              </a:rPr>
              <a:t> Aspecto “No Literal” (SSO de los paquetes de Java)</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825625"/>
            <a:ext cx="7886700" cy="4010731"/>
          </a:xfrm>
          <a:ln w="12700">
            <a:noFill/>
          </a:ln>
        </p:spPr>
        <p:txBody>
          <a:bodyPr>
            <a:normAutofit/>
          </a:bodyPr>
          <a:lstStyle/>
          <a:p>
            <a:pPr marL="0" indent="0" algn="just">
              <a:buNone/>
            </a:pPr>
            <a:endParaRPr lang="es-AR" sz="2400" dirty="0">
              <a:solidFill>
                <a:schemeClr val="bg1"/>
              </a:solidFill>
            </a:endParaRPr>
          </a:p>
          <a:p>
            <a:pPr marL="0" indent="0" algn="just">
              <a:buNone/>
            </a:pPr>
            <a:endParaRPr lang="es-AR" sz="2000" b="1" dirty="0">
              <a:solidFill>
                <a:schemeClr val="bg1"/>
              </a:solidFill>
            </a:endParaRPr>
          </a:p>
          <a:p>
            <a:pPr marL="0" indent="0" algn="just">
              <a:buNone/>
            </a:pPr>
            <a:endParaRPr lang="es-AR" sz="3000" dirty="0">
              <a:solidFill>
                <a:schemeClr val="bg1"/>
              </a:solidFill>
            </a:endParaRPr>
          </a:p>
          <a:p>
            <a:pPr marL="0" indent="0" algn="just">
              <a:buNone/>
            </a:pPr>
            <a:r>
              <a:rPr lang="es-AR" sz="1200" b="1" dirty="0">
                <a:solidFill>
                  <a:schemeClr val="bg1"/>
                </a:solidFill>
                <a:effectLst>
                  <a:outerShdw blurRad="38100" dist="38100" dir="2700000" algn="tl">
                    <a:srgbClr val="000000">
                      <a:alpha val="43137"/>
                    </a:srgbClr>
                  </a:outerShdw>
                </a:effectLst>
              </a:rPr>
              <a:t>Métodos de</a:t>
            </a:r>
          </a:p>
          <a:p>
            <a:pPr marL="0" indent="0" algn="just">
              <a:buNone/>
            </a:pPr>
            <a:r>
              <a:rPr lang="es-AR" sz="1200" b="1" dirty="0">
                <a:solidFill>
                  <a:schemeClr val="bg1"/>
                </a:solidFill>
                <a:effectLst>
                  <a:outerShdw blurRad="38100" dist="38100" dir="2700000" algn="tl">
                    <a:srgbClr val="000000">
                      <a:alpha val="43137"/>
                    </a:srgbClr>
                  </a:outerShdw>
                </a:effectLst>
              </a:rPr>
              <a:t>Java </a:t>
            </a:r>
          </a:p>
          <a:p>
            <a:pPr marL="0" indent="0" algn="just">
              <a:buNone/>
            </a:pPr>
            <a:r>
              <a:rPr lang="es-AR" sz="1200" b="1" dirty="0">
                <a:solidFill>
                  <a:schemeClr val="bg1"/>
                </a:solidFill>
                <a:effectLst>
                  <a:outerShdw blurRad="38100" dist="38100" dir="2700000" algn="tl">
                    <a:srgbClr val="000000">
                      <a:alpha val="43137"/>
                    </a:srgbClr>
                  </a:outerShdw>
                </a:effectLst>
              </a:rPr>
              <a:t>dentro de la</a:t>
            </a:r>
          </a:p>
          <a:p>
            <a:pPr marL="0" indent="0" algn="just">
              <a:buNone/>
            </a:pPr>
            <a:r>
              <a:rPr lang="es-AR" sz="1400" b="1" dirty="0">
                <a:solidFill>
                  <a:schemeClr val="bg1"/>
                </a:solidFill>
                <a:effectLst>
                  <a:outerShdw blurRad="38100" dist="38100" dir="2700000" algn="tl">
                    <a:srgbClr val="000000">
                      <a:alpha val="43137"/>
                    </a:srgbClr>
                  </a:outerShdw>
                </a:effectLst>
              </a:rPr>
              <a:t>clase</a:t>
            </a:r>
          </a:p>
          <a:p>
            <a:pPr marL="0" indent="0" algn="just">
              <a:buNone/>
            </a:pPr>
            <a:r>
              <a:rPr lang="es-AR" sz="1400" b="1" dirty="0" err="1">
                <a:solidFill>
                  <a:schemeClr val="accent4">
                    <a:lumMod val="75000"/>
                  </a:schemeClr>
                </a:solidFill>
                <a:effectLst>
                  <a:outerShdw blurRad="38100" dist="38100" dir="2700000" algn="tl">
                    <a:srgbClr val="000000">
                      <a:alpha val="43137"/>
                    </a:srgbClr>
                  </a:outerShdw>
                </a:effectLst>
              </a:rPr>
              <a:t>math</a:t>
            </a:r>
            <a:endParaRPr lang="es-AR" sz="1400" b="1" dirty="0">
              <a:solidFill>
                <a:schemeClr val="accent4">
                  <a:lumMod val="75000"/>
                </a:schemeClr>
              </a:solidFill>
              <a:effectLst>
                <a:outerShdw blurRad="38100" dist="38100" dir="2700000" algn="tl">
                  <a:srgbClr val="000000">
                    <a:alpha val="43137"/>
                  </a:srgbClr>
                </a:outerShdw>
              </a:effectLst>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5083CF7F-C5F4-215D-8E8F-3A110BEB981A}"/>
              </a:ext>
            </a:extLst>
          </p:cNvPr>
          <p:cNvSpPr/>
          <p:nvPr/>
        </p:nvSpPr>
        <p:spPr>
          <a:xfrm>
            <a:off x="0" y="6016447"/>
            <a:ext cx="9144000" cy="84155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
        <p:nvSpPr>
          <p:cNvPr id="3" name="Rectángulo 2">
            <a:extLst>
              <a:ext uri="{FF2B5EF4-FFF2-40B4-BE49-F238E27FC236}">
                <a16:creationId xmlns:a16="http://schemas.microsoft.com/office/drawing/2014/main" id="{E0F27CB1-874D-8F30-A614-83A2E80C65CF}"/>
              </a:ext>
            </a:extLst>
          </p:cNvPr>
          <p:cNvSpPr/>
          <p:nvPr/>
        </p:nvSpPr>
        <p:spPr>
          <a:xfrm>
            <a:off x="2460978" y="1985522"/>
            <a:ext cx="4267199" cy="835379"/>
          </a:xfrm>
          <a:prstGeom prst="rect">
            <a:avLst/>
          </a:prstGeom>
          <a:solidFill>
            <a:schemeClr val="bg2">
              <a:lumMod val="5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b="1" dirty="0" err="1">
                <a:solidFill>
                  <a:schemeClr val="tx1"/>
                </a:solidFill>
              </a:rPr>
              <a:t>math</a:t>
            </a:r>
            <a:endParaRPr lang="es-AR" b="1" dirty="0">
              <a:solidFill>
                <a:schemeClr val="tx1"/>
              </a:solidFill>
            </a:endParaRPr>
          </a:p>
        </p:txBody>
      </p:sp>
      <p:sp>
        <p:nvSpPr>
          <p:cNvPr id="11" name="CuadroTexto 10">
            <a:extLst>
              <a:ext uri="{FF2B5EF4-FFF2-40B4-BE49-F238E27FC236}">
                <a16:creationId xmlns:a16="http://schemas.microsoft.com/office/drawing/2014/main" id="{98D438FC-072F-DC5F-3AED-2A9EC44A4730}"/>
              </a:ext>
            </a:extLst>
          </p:cNvPr>
          <p:cNvSpPr txBox="1"/>
          <p:nvPr/>
        </p:nvSpPr>
        <p:spPr>
          <a:xfrm>
            <a:off x="1444979" y="2980798"/>
            <a:ext cx="6242754" cy="2031325"/>
          </a:xfrm>
          <a:prstGeom prst="rect">
            <a:avLst/>
          </a:prstGeom>
          <a:noFill/>
        </p:spPr>
        <p:txBody>
          <a:bodyPr wrap="square">
            <a:spAutoFit/>
          </a:bodyPr>
          <a:lstStyle/>
          <a:p>
            <a:pPr algn="ctr"/>
            <a:endParaRPr lang="es-AR" b="1" dirty="0">
              <a:solidFill>
                <a:schemeClr val="accent4">
                  <a:lumMod val="75000"/>
                </a:schemeClr>
              </a:solidFill>
            </a:endParaRPr>
          </a:p>
          <a:p>
            <a:pPr algn="ctr"/>
            <a:endParaRPr lang="es-AR" b="1" dirty="0">
              <a:solidFill>
                <a:schemeClr val="accent4">
                  <a:lumMod val="75000"/>
                </a:schemeClr>
              </a:solidFill>
            </a:endParaRPr>
          </a:p>
          <a:p>
            <a:pPr algn="ctr"/>
            <a:endParaRPr lang="es-AR" b="1" dirty="0">
              <a:solidFill>
                <a:schemeClr val="accent4">
                  <a:lumMod val="75000"/>
                </a:schemeClr>
              </a:solidFill>
            </a:endParaRPr>
          </a:p>
          <a:p>
            <a:pPr algn="ctr"/>
            <a:endParaRPr lang="es-AR" b="1" dirty="0">
              <a:solidFill>
                <a:schemeClr val="accent4">
                  <a:lumMod val="75000"/>
                </a:schemeClr>
              </a:solidFill>
            </a:endParaRPr>
          </a:p>
          <a:p>
            <a:pPr algn="ctr"/>
            <a:r>
              <a:rPr lang="es-AR" dirty="0" err="1">
                <a:solidFill>
                  <a:schemeClr val="bg1"/>
                </a:solidFill>
              </a:rPr>
              <a:t>abs</a:t>
            </a:r>
            <a:r>
              <a:rPr lang="es-AR" dirty="0">
                <a:solidFill>
                  <a:schemeClr val="bg1"/>
                </a:solidFill>
              </a:rPr>
              <a:t>(</a:t>
            </a:r>
            <a:r>
              <a:rPr lang="es-AR" dirty="0" err="1">
                <a:solidFill>
                  <a:schemeClr val="bg1"/>
                </a:solidFill>
              </a:rPr>
              <a:t>double</a:t>
            </a:r>
            <a:r>
              <a:rPr lang="es-AR" dirty="0">
                <a:solidFill>
                  <a:schemeClr val="bg1"/>
                </a:solidFill>
              </a:rPr>
              <a:t> a), </a:t>
            </a:r>
            <a:r>
              <a:rPr lang="es-AR" dirty="0" err="1">
                <a:solidFill>
                  <a:schemeClr val="bg1"/>
                </a:solidFill>
              </a:rPr>
              <a:t>abs</a:t>
            </a:r>
            <a:r>
              <a:rPr lang="es-AR" dirty="0">
                <a:solidFill>
                  <a:schemeClr val="bg1"/>
                </a:solidFill>
              </a:rPr>
              <a:t>(</a:t>
            </a:r>
            <a:r>
              <a:rPr lang="es-AR" dirty="0" err="1">
                <a:solidFill>
                  <a:schemeClr val="bg1"/>
                </a:solidFill>
              </a:rPr>
              <a:t>float</a:t>
            </a:r>
            <a:r>
              <a:rPr lang="es-AR" dirty="0">
                <a:solidFill>
                  <a:schemeClr val="bg1"/>
                </a:solidFill>
              </a:rPr>
              <a:t> a), </a:t>
            </a:r>
            <a:r>
              <a:rPr lang="es-AR" dirty="0" err="1">
                <a:solidFill>
                  <a:schemeClr val="bg1"/>
                </a:solidFill>
              </a:rPr>
              <a:t>abs</a:t>
            </a:r>
            <a:r>
              <a:rPr lang="es-AR" dirty="0">
                <a:solidFill>
                  <a:schemeClr val="bg1"/>
                </a:solidFill>
              </a:rPr>
              <a:t>(</a:t>
            </a:r>
            <a:r>
              <a:rPr lang="es-AR" dirty="0" err="1">
                <a:solidFill>
                  <a:schemeClr val="bg1"/>
                </a:solidFill>
              </a:rPr>
              <a:t>int</a:t>
            </a:r>
            <a:r>
              <a:rPr lang="es-AR" dirty="0">
                <a:solidFill>
                  <a:schemeClr val="bg1"/>
                </a:solidFill>
              </a:rPr>
              <a:t> a), </a:t>
            </a:r>
            <a:r>
              <a:rPr lang="es-AR" dirty="0" err="1">
                <a:solidFill>
                  <a:schemeClr val="bg1"/>
                </a:solidFill>
              </a:rPr>
              <a:t>abs</a:t>
            </a:r>
            <a:r>
              <a:rPr lang="es-AR" dirty="0">
                <a:solidFill>
                  <a:schemeClr val="bg1"/>
                </a:solidFill>
              </a:rPr>
              <a:t>(</a:t>
            </a:r>
            <a:r>
              <a:rPr lang="es-AR" dirty="0" err="1">
                <a:solidFill>
                  <a:schemeClr val="bg1"/>
                </a:solidFill>
              </a:rPr>
              <a:t>long</a:t>
            </a:r>
            <a:r>
              <a:rPr lang="es-AR" dirty="0">
                <a:solidFill>
                  <a:schemeClr val="bg1"/>
                </a:solidFill>
              </a:rPr>
              <a:t> a), acos(</a:t>
            </a:r>
            <a:r>
              <a:rPr lang="es-AR" dirty="0" err="1">
                <a:solidFill>
                  <a:schemeClr val="bg1"/>
                </a:solidFill>
              </a:rPr>
              <a:t>double</a:t>
            </a:r>
            <a:r>
              <a:rPr lang="es-AR" dirty="0">
                <a:solidFill>
                  <a:schemeClr val="bg1"/>
                </a:solidFill>
              </a:rPr>
              <a:t> a), atan(</a:t>
            </a:r>
            <a:r>
              <a:rPr lang="es-AR" dirty="0" err="1">
                <a:solidFill>
                  <a:schemeClr val="bg1"/>
                </a:solidFill>
              </a:rPr>
              <a:t>double</a:t>
            </a:r>
            <a:r>
              <a:rPr lang="es-AR" dirty="0">
                <a:solidFill>
                  <a:schemeClr val="bg1"/>
                </a:solidFill>
              </a:rPr>
              <a:t> a), </a:t>
            </a:r>
            <a:r>
              <a:rPr lang="fr-FR" dirty="0">
                <a:solidFill>
                  <a:schemeClr val="bg1"/>
                </a:solidFill>
              </a:rPr>
              <a:t>atan2(double y, double x), </a:t>
            </a:r>
            <a:r>
              <a:rPr lang="es-AR" dirty="0" err="1">
                <a:solidFill>
                  <a:schemeClr val="bg1"/>
                </a:solidFill>
              </a:rPr>
              <a:t>asin</a:t>
            </a:r>
            <a:r>
              <a:rPr lang="es-AR" dirty="0">
                <a:solidFill>
                  <a:schemeClr val="bg1"/>
                </a:solidFill>
              </a:rPr>
              <a:t>(</a:t>
            </a:r>
            <a:r>
              <a:rPr lang="es-AR" dirty="0" err="1">
                <a:solidFill>
                  <a:schemeClr val="bg1"/>
                </a:solidFill>
              </a:rPr>
              <a:t>double</a:t>
            </a:r>
            <a:r>
              <a:rPr lang="es-AR" dirty="0">
                <a:solidFill>
                  <a:schemeClr val="bg1"/>
                </a:solidFill>
              </a:rPr>
              <a:t> a) </a:t>
            </a:r>
            <a:r>
              <a:rPr lang="es-AR" dirty="0" err="1">
                <a:solidFill>
                  <a:schemeClr val="bg1"/>
                </a:solidFill>
              </a:rPr>
              <a:t>cbrt</a:t>
            </a:r>
            <a:r>
              <a:rPr lang="es-AR" dirty="0">
                <a:solidFill>
                  <a:schemeClr val="bg1"/>
                </a:solidFill>
              </a:rPr>
              <a:t>(</a:t>
            </a:r>
            <a:r>
              <a:rPr lang="es-AR" dirty="0" err="1">
                <a:solidFill>
                  <a:schemeClr val="bg1"/>
                </a:solidFill>
              </a:rPr>
              <a:t>double</a:t>
            </a:r>
            <a:r>
              <a:rPr lang="es-AR" dirty="0">
                <a:solidFill>
                  <a:schemeClr val="bg1"/>
                </a:solidFill>
              </a:rPr>
              <a:t> a), cos(</a:t>
            </a:r>
            <a:r>
              <a:rPr lang="es-AR" dirty="0" err="1">
                <a:solidFill>
                  <a:schemeClr val="bg1"/>
                </a:solidFill>
              </a:rPr>
              <a:t>double</a:t>
            </a:r>
            <a:r>
              <a:rPr lang="es-AR" dirty="0">
                <a:solidFill>
                  <a:schemeClr val="bg1"/>
                </a:solidFill>
              </a:rPr>
              <a:t> a) y </a:t>
            </a:r>
            <a:r>
              <a:rPr lang="es-AR" b="1" dirty="0" err="1">
                <a:solidFill>
                  <a:schemeClr val="accent4">
                    <a:lumMod val="75000"/>
                  </a:schemeClr>
                </a:solidFill>
              </a:rPr>
              <a:t>max</a:t>
            </a:r>
            <a:r>
              <a:rPr lang="es-AR" dirty="0">
                <a:solidFill>
                  <a:schemeClr val="bg1"/>
                </a:solidFill>
              </a:rPr>
              <a:t> (</a:t>
            </a:r>
            <a:r>
              <a:rPr lang="es-AR" dirty="0" err="1">
                <a:solidFill>
                  <a:schemeClr val="bg1"/>
                </a:solidFill>
              </a:rPr>
              <a:t>int</a:t>
            </a:r>
            <a:r>
              <a:rPr lang="es-AR" dirty="0">
                <a:solidFill>
                  <a:schemeClr val="bg1"/>
                </a:solidFill>
              </a:rPr>
              <a:t> a, </a:t>
            </a:r>
            <a:r>
              <a:rPr lang="es-AR" dirty="0" err="1">
                <a:solidFill>
                  <a:schemeClr val="bg1"/>
                </a:solidFill>
              </a:rPr>
              <a:t>int</a:t>
            </a:r>
            <a:r>
              <a:rPr lang="es-AR" dirty="0">
                <a:solidFill>
                  <a:schemeClr val="bg1"/>
                </a:solidFill>
              </a:rPr>
              <a:t> b)</a:t>
            </a:r>
          </a:p>
        </p:txBody>
      </p:sp>
      <p:cxnSp>
        <p:nvCxnSpPr>
          <p:cNvPr id="13" name="Conector recto de flecha 12">
            <a:extLst>
              <a:ext uri="{FF2B5EF4-FFF2-40B4-BE49-F238E27FC236}">
                <a16:creationId xmlns:a16="http://schemas.microsoft.com/office/drawing/2014/main" id="{51CBA75E-A407-DF5A-0521-59473E979105}"/>
              </a:ext>
            </a:extLst>
          </p:cNvPr>
          <p:cNvCxnSpPr>
            <a:cxnSpLocks/>
          </p:cNvCxnSpPr>
          <p:nvPr/>
        </p:nvCxnSpPr>
        <p:spPr>
          <a:xfrm flipH="1" flipV="1">
            <a:off x="4410638" y="2597818"/>
            <a:ext cx="1030606" cy="2111607"/>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Abrir llave 15">
            <a:extLst>
              <a:ext uri="{FF2B5EF4-FFF2-40B4-BE49-F238E27FC236}">
                <a16:creationId xmlns:a16="http://schemas.microsoft.com/office/drawing/2014/main" id="{F7A7BE2B-024B-499B-D98E-880C28682730}"/>
              </a:ext>
            </a:extLst>
          </p:cNvPr>
          <p:cNvSpPr/>
          <p:nvPr/>
        </p:nvSpPr>
        <p:spPr>
          <a:xfrm>
            <a:off x="1557868" y="3160889"/>
            <a:ext cx="57007" cy="2308324"/>
          </a:xfrm>
          <a:prstGeom prst="leftBrace">
            <a:avLst/>
          </a:prstGeom>
          <a:solidFill>
            <a:schemeClr val="bg1"/>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Tree>
    <p:extLst>
      <p:ext uri="{BB962C8B-B14F-4D97-AF65-F5344CB8AC3E}">
        <p14:creationId xmlns:p14="http://schemas.microsoft.com/office/powerpoint/2010/main" val="17320248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xfrm>
            <a:off x="628650" y="365127"/>
            <a:ext cx="7886700" cy="1102430"/>
          </a:xfrm>
          <a:ln w="12700">
            <a:noFill/>
          </a:ln>
        </p:spPr>
        <p:txBody>
          <a:bodyPr>
            <a:normAutofit fontScale="90000"/>
          </a:bodyPr>
          <a:lstStyle/>
          <a:p>
            <a:br>
              <a:rPr lang="es-AR" sz="3600" b="1" dirty="0">
                <a:solidFill>
                  <a:schemeClr val="bg1"/>
                </a:solidFill>
                <a:effectLst>
                  <a:outerShdw blurRad="38100" dist="38100" dir="2700000" algn="tl">
                    <a:srgbClr val="000000">
                      <a:alpha val="43137"/>
                    </a:srgbClr>
                  </a:outerShdw>
                </a:effectLst>
              </a:rPr>
            </a:br>
            <a:r>
              <a:rPr lang="es-AR" sz="4000" b="1" dirty="0">
                <a:solidFill>
                  <a:schemeClr val="bg1"/>
                </a:solidFill>
                <a:effectLst>
                  <a:outerShdw blurRad="38100" dist="38100" dir="2700000" algn="tl">
                    <a:srgbClr val="000000">
                      <a:alpha val="43137"/>
                    </a:srgbClr>
                  </a:outerShdw>
                </a:effectLst>
              </a:rPr>
              <a:t>Argumentos principales de Oracle</a:t>
            </a:r>
            <a:br>
              <a:rPr lang="es-ES" sz="3600" dirty="0">
                <a:solidFill>
                  <a:schemeClr val="bg1"/>
                </a:solidFill>
                <a:effectLst>
                  <a:outerShdw blurRad="38100" dist="38100" dir="2700000" algn="tl">
                    <a:srgbClr val="000000">
                      <a:alpha val="43137"/>
                    </a:srgbClr>
                  </a:outerShdw>
                </a:effectLst>
              </a:rPr>
            </a:br>
            <a:endParaRPr lang="es-AR" sz="3600" b="1" dirty="0">
              <a:solidFill>
                <a:schemeClr val="bg1"/>
              </a:solidFill>
              <a:effectLst>
                <a:outerShdw blurRad="38100" dist="38100" dir="2700000" algn="tl">
                  <a:srgbClr val="000000">
                    <a:alpha val="43137"/>
                  </a:srgbClr>
                </a:outerShdw>
              </a:effectLst>
            </a:endParaRP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03022"/>
            <a:ext cx="7886700" cy="3886951"/>
          </a:xfrm>
          <a:ln w="12700">
            <a:noFill/>
          </a:ln>
        </p:spPr>
        <p:txBody>
          <a:bodyPr>
            <a:normAutofit fontScale="92500" lnSpcReduction="20000"/>
          </a:bodyPr>
          <a:lstStyle/>
          <a:p>
            <a:pPr marL="0" indent="0" algn="just">
              <a:buNone/>
            </a:pPr>
            <a:r>
              <a:rPr lang="es-ES" sz="1800" dirty="0">
                <a:solidFill>
                  <a:schemeClr val="bg1"/>
                </a:solidFill>
                <a:effectLst>
                  <a:outerShdw blurRad="38100" dist="38100" dir="2700000" algn="tl">
                    <a:srgbClr val="000000">
                      <a:alpha val="43137"/>
                    </a:srgbClr>
                  </a:outerShdw>
                </a:effectLst>
              </a:rPr>
              <a:t>En </a:t>
            </a:r>
            <a:r>
              <a:rPr lang="es-ES" sz="1800" b="1" dirty="0">
                <a:solidFill>
                  <a:schemeClr val="bg1"/>
                </a:solidFill>
                <a:effectLst>
                  <a:outerShdw blurRad="38100" dist="38100" dir="2700000" algn="tl">
                    <a:srgbClr val="000000">
                      <a:alpha val="43137"/>
                    </a:srgbClr>
                  </a:outerShdw>
                </a:effectLst>
              </a:rPr>
              <a:t>Agosto de 2010 </a:t>
            </a:r>
            <a:r>
              <a:rPr lang="es-ES" sz="1800" dirty="0">
                <a:solidFill>
                  <a:schemeClr val="bg1"/>
                </a:solidFill>
                <a:effectLst>
                  <a:outerShdw blurRad="38100" dist="38100" dir="2700000" algn="tl">
                    <a:srgbClr val="000000">
                      <a:alpha val="43137"/>
                    </a:srgbClr>
                  </a:outerShdw>
                </a:effectLst>
              </a:rPr>
              <a:t>Oracle demanda a Google por infracción a sus derechos de autor y patentes de invención</a:t>
            </a:r>
          </a:p>
          <a:p>
            <a:pPr marL="0" indent="0" algn="just">
              <a:buNone/>
            </a:pPr>
            <a:r>
              <a:rPr lang="es-ES" sz="1800" dirty="0">
                <a:solidFill>
                  <a:schemeClr val="accent4">
                    <a:lumMod val="75000"/>
                  </a:schemeClr>
                </a:solidFill>
                <a:effectLst>
                  <a:outerShdw blurRad="38100" dist="38100" dir="2700000" algn="tl">
                    <a:srgbClr val="000000">
                      <a:alpha val="43137"/>
                    </a:srgbClr>
                  </a:outerShdw>
                </a:effectLst>
              </a:rPr>
              <a:t>Oracle alega que al copiar Google los 37 paquetes de la Librería de Software Estándar de Java de Java2 SE 5.0 (Tiger) violó los derechos de autor y patentes de invención de Oracle</a:t>
            </a:r>
          </a:p>
          <a:p>
            <a:pPr marL="0" indent="0" algn="just">
              <a:buNone/>
            </a:pPr>
            <a:r>
              <a:rPr lang="es-ES" sz="1800" dirty="0">
                <a:solidFill>
                  <a:schemeClr val="bg1"/>
                </a:solidFill>
                <a:effectLst>
                  <a:outerShdw blurRad="38100" dist="38100" dir="2700000" algn="tl">
                    <a:srgbClr val="000000">
                      <a:alpha val="43137"/>
                    </a:srgbClr>
                  </a:outerShdw>
                </a:effectLst>
              </a:rPr>
              <a:t>La construcción de las API de Java constituye un </a:t>
            </a:r>
            <a:r>
              <a:rPr lang="es-ES" sz="1800" b="1" dirty="0">
                <a:solidFill>
                  <a:srgbClr val="FF0000"/>
                </a:solidFill>
                <a:effectLst>
                  <a:outerShdw blurRad="38100" dist="38100" dir="2700000" algn="tl">
                    <a:srgbClr val="000000">
                      <a:alpha val="43137"/>
                    </a:srgbClr>
                  </a:outerShdw>
                </a:effectLst>
              </a:rPr>
              <a:t>“proceso creativo” y por ende protegible bajo derechos de autor (EEUU)</a:t>
            </a:r>
          </a:p>
          <a:p>
            <a:pPr algn="just">
              <a:buFont typeface="Wingdings" panose="05000000000000000000" pitchFamily="2" charset="2"/>
              <a:buChar char="Ø"/>
            </a:pPr>
            <a:r>
              <a:rPr lang="es-ES" sz="1800" dirty="0">
                <a:solidFill>
                  <a:schemeClr val="bg1"/>
                </a:solidFill>
                <a:effectLst>
                  <a:outerShdw blurRad="38100" dist="38100" dir="2700000" algn="tl">
                    <a:srgbClr val="000000">
                      <a:alpha val="43137"/>
                    </a:srgbClr>
                  </a:outerShdw>
                </a:effectLst>
              </a:rPr>
              <a:t>Comienza con la identificación de un área de necesidad o de </a:t>
            </a:r>
            <a:r>
              <a:rPr lang="es-ES" sz="1800" u="sng" dirty="0">
                <a:solidFill>
                  <a:schemeClr val="bg1"/>
                </a:solidFill>
                <a:effectLst>
                  <a:outerShdw blurRad="38100" dist="38100" dir="2700000" algn="tl">
                    <a:srgbClr val="000000">
                      <a:alpha val="43137"/>
                    </a:srgbClr>
                  </a:outerShdw>
                </a:effectLst>
              </a:rPr>
              <a:t>nuevas funciones </a:t>
            </a:r>
            <a:r>
              <a:rPr lang="es-ES" sz="1800" dirty="0">
                <a:solidFill>
                  <a:schemeClr val="bg1"/>
                </a:solidFill>
                <a:effectLst>
                  <a:outerShdw blurRad="38100" dist="38100" dir="2700000" algn="tl">
                    <a:srgbClr val="000000">
                      <a:alpha val="43137"/>
                    </a:srgbClr>
                  </a:outerShdw>
                </a:effectLst>
              </a:rPr>
              <a:t>por parte de los desarrolladores</a:t>
            </a:r>
          </a:p>
          <a:p>
            <a:pPr algn="just">
              <a:buFont typeface="Wingdings" panose="05000000000000000000" pitchFamily="2" charset="2"/>
              <a:buChar char="Ø"/>
            </a:pPr>
            <a:r>
              <a:rPr lang="es-ES" sz="1800" dirty="0">
                <a:solidFill>
                  <a:schemeClr val="bg1"/>
                </a:solidFill>
                <a:effectLst>
                  <a:outerShdw blurRad="38100" dist="38100" dir="2700000" algn="tl">
                    <a:srgbClr val="000000">
                      <a:alpha val="43137"/>
                    </a:srgbClr>
                  </a:outerShdw>
                </a:effectLst>
              </a:rPr>
              <a:t>Parte de la creatividad esta en “que incluir” en cada paquete de Java y como organizar el código declarado de Java para que el uso de parte de los programadores sea </a:t>
            </a:r>
            <a:r>
              <a:rPr lang="es-ES" sz="1800" u="sng" dirty="0">
                <a:solidFill>
                  <a:schemeClr val="bg1"/>
                </a:solidFill>
                <a:effectLst>
                  <a:outerShdw blurRad="38100" dist="38100" dir="2700000" algn="tl">
                    <a:srgbClr val="000000">
                      <a:alpha val="43137"/>
                    </a:srgbClr>
                  </a:outerShdw>
                </a:effectLst>
              </a:rPr>
              <a:t>“intuitivo”</a:t>
            </a:r>
          </a:p>
          <a:p>
            <a:pPr algn="just">
              <a:buFont typeface="Wingdings" panose="05000000000000000000" pitchFamily="2" charset="2"/>
              <a:buChar char="Ø"/>
            </a:pPr>
            <a:r>
              <a:rPr lang="es-ES" sz="1800" dirty="0">
                <a:solidFill>
                  <a:schemeClr val="bg1"/>
                </a:solidFill>
                <a:effectLst>
                  <a:outerShdw blurRad="38100" dist="38100" dir="2700000" algn="tl">
                    <a:srgbClr val="000000">
                      <a:alpha val="43137"/>
                    </a:srgbClr>
                  </a:outerShdw>
                </a:effectLst>
              </a:rPr>
              <a:t>Las líneas de código declarado </a:t>
            </a:r>
            <a:r>
              <a:rPr lang="es-ES" sz="1800" dirty="0">
                <a:solidFill>
                  <a:schemeClr val="accent4">
                    <a:lumMod val="75000"/>
                  </a:schemeClr>
                </a:solidFill>
                <a:effectLst>
                  <a:outerShdw blurRad="38100" dist="38100" dir="2700000" algn="tl">
                    <a:srgbClr val="000000">
                      <a:alpha val="43137"/>
                    </a:srgbClr>
                  </a:outerShdw>
                </a:effectLst>
              </a:rPr>
              <a:t>están expresadas</a:t>
            </a:r>
            <a:r>
              <a:rPr lang="es-ES" sz="1800" dirty="0">
                <a:solidFill>
                  <a:schemeClr val="bg1"/>
                </a:solidFill>
                <a:effectLst>
                  <a:outerShdw blurRad="38100" dist="38100" dir="2700000" algn="tl">
                    <a:srgbClr val="000000">
                      <a:alpha val="43137"/>
                    </a:srgbClr>
                  </a:outerShdw>
                </a:effectLst>
              </a:rPr>
              <a:t> en palabras, números u otros símbolos verbales o numéricos, y es </a:t>
            </a:r>
            <a:r>
              <a:rPr lang="es-ES" sz="1800" dirty="0">
                <a:solidFill>
                  <a:schemeClr val="accent4">
                    <a:lumMod val="75000"/>
                  </a:schemeClr>
                </a:solidFill>
                <a:effectLst>
                  <a:outerShdw blurRad="38100" dist="38100" dir="2700000" algn="tl">
                    <a:srgbClr val="000000">
                      <a:alpha val="43137"/>
                    </a:srgbClr>
                  </a:outerShdw>
                </a:effectLst>
              </a:rPr>
              <a:t>original</a:t>
            </a:r>
            <a:r>
              <a:rPr lang="es-ES" sz="1800" dirty="0">
                <a:solidFill>
                  <a:schemeClr val="bg1"/>
                </a:solidFill>
                <a:effectLst>
                  <a:outerShdw blurRad="38100" dist="38100" dir="2700000" algn="tl">
                    <a:srgbClr val="000000">
                      <a:alpha val="43137"/>
                    </a:srgbClr>
                  </a:outerShdw>
                </a:effectLst>
              </a:rPr>
              <a:t> (i) porque fue creada por </a:t>
            </a:r>
            <a:r>
              <a:rPr lang="es-ES" sz="1800" dirty="0" err="1">
                <a:solidFill>
                  <a:schemeClr val="bg1"/>
                </a:solidFill>
                <a:effectLst>
                  <a:outerShdw blurRad="38100" dist="38100" dir="2700000" algn="tl">
                    <a:srgbClr val="000000">
                      <a:alpha val="43137"/>
                    </a:srgbClr>
                  </a:outerShdw>
                </a:effectLst>
              </a:rPr>
              <a:t>Sun</a:t>
            </a:r>
            <a:r>
              <a:rPr lang="es-ES" sz="1800" dirty="0">
                <a:solidFill>
                  <a:schemeClr val="bg1"/>
                </a:solidFill>
                <a:effectLst>
                  <a:outerShdw blurRad="38100" dist="38100" dir="2700000" algn="tl">
                    <a:srgbClr val="000000">
                      <a:alpha val="43137"/>
                    </a:srgbClr>
                  </a:outerShdw>
                </a:effectLst>
              </a:rPr>
              <a:t>/Oracle de forma independiente, y (</a:t>
            </a:r>
            <a:r>
              <a:rPr lang="es-ES" sz="1800" dirty="0" err="1">
                <a:solidFill>
                  <a:schemeClr val="bg1"/>
                </a:solidFill>
                <a:effectLst>
                  <a:outerShdw blurRad="38100" dist="38100" dir="2700000" algn="tl">
                    <a:srgbClr val="000000">
                      <a:alpha val="43137"/>
                    </a:srgbClr>
                  </a:outerShdw>
                </a:effectLst>
              </a:rPr>
              <a:t>ii</a:t>
            </a:r>
            <a:r>
              <a:rPr lang="es-ES" sz="1800" dirty="0">
                <a:solidFill>
                  <a:schemeClr val="bg1"/>
                </a:solidFill>
                <a:effectLst>
                  <a:outerShdw blurRad="38100" dist="38100" dir="2700000" algn="tl">
                    <a:srgbClr val="000000">
                      <a:alpha val="43137"/>
                    </a:srgbClr>
                  </a:outerShdw>
                </a:effectLst>
              </a:rPr>
              <a:t>) porque </a:t>
            </a:r>
            <a:r>
              <a:rPr lang="es-ES" sz="1800" dirty="0" err="1">
                <a:solidFill>
                  <a:schemeClr val="bg1"/>
                </a:solidFill>
                <a:effectLst>
                  <a:outerShdw blurRad="38100" dist="38100" dir="2700000" algn="tl">
                    <a:srgbClr val="000000">
                      <a:alpha val="43137"/>
                    </a:srgbClr>
                  </a:outerShdw>
                </a:effectLst>
              </a:rPr>
              <a:t>Sun</a:t>
            </a:r>
            <a:r>
              <a:rPr lang="es-ES" sz="1800" dirty="0">
                <a:solidFill>
                  <a:schemeClr val="bg1"/>
                </a:solidFill>
                <a:effectLst>
                  <a:outerShdw blurRad="38100" dist="38100" dir="2700000" algn="tl">
                    <a:srgbClr val="000000">
                      <a:alpha val="43137"/>
                    </a:srgbClr>
                  </a:outerShdw>
                </a:effectLst>
              </a:rPr>
              <a:t>/Oracle podrían haberlas expresado de una manera diferente.</a:t>
            </a:r>
            <a:r>
              <a:rPr lang="es-ES" sz="1800" u="sng" dirty="0">
                <a:solidFill>
                  <a:schemeClr val="bg1"/>
                </a:solidFill>
                <a:effectLst>
                  <a:outerShdw blurRad="38100" dist="38100" dir="2700000" algn="tl">
                    <a:srgbClr val="000000">
                      <a:alpha val="43137"/>
                    </a:srgbClr>
                  </a:outerShdw>
                </a:effectLst>
              </a:rPr>
              <a:t>   </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2400" dirty="0">
              <a:solidFill>
                <a:schemeClr val="bg1"/>
              </a:solidFill>
            </a:endParaRPr>
          </a:p>
          <a:p>
            <a:pPr marL="0" indent="0" algn="just">
              <a:buNone/>
            </a:pPr>
            <a:endParaRPr lang="es-AR" sz="2400" dirty="0">
              <a:solidFill>
                <a:schemeClr val="bg1"/>
              </a:solidFill>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B7F080E9-0599-6A02-737B-4B72A411D457}"/>
              </a:ext>
            </a:extLst>
          </p:cNvPr>
          <p:cNvSpPr/>
          <p:nvPr/>
        </p:nvSpPr>
        <p:spPr>
          <a:xfrm>
            <a:off x="0" y="6062133"/>
            <a:ext cx="9144000" cy="795867"/>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4262908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xfrm>
            <a:off x="628650" y="541866"/>
            <a:ext cx="7886700" cy="643467"/>
          </a:xfrm>
          <a:ln w="12700">
            <a:noFill/>
          </a:ln>
        </p:spPr>
        <p:txBody>
          <a:bodyPr>
            <a:normAutofit/>
          </a:bodyPr>
          <a:lstStyle/>
          <a:p>
            <a:r>
              <a:rPr lang="es-ES" sz="3600" b="1" dirty="0">
                <a:solidFill>
                  <a:schemeClr val="bg1"/>
                </a:solidFill>
                <a:effectLst>
                  <a:outerShdw blurRad="38100" dist="38100" dir="2700000" algn="tl">
                    <a:srgbClr val="000000">
                      <a:alpha val="43137"/>
                    </a:srgbClr>
                  </a:outerShdw>
                </a:effectLst>
              </a:rPr>
              <a:t>Argumentos principales Oracle</a:t>
            </a:r>
            <a:endParaRPr lang="es-AR" sz="3600" b="1" dirty="0">
              <a:solidFill>
                <a:schemeClr val="bg1"/>
              </a:solidFill>
              <a:effectLst>
                <a:outerShdw blurRad="38100" dist="38100" dir="2700000" algn="tl">
                  <a:srgbClr val="000000">
                    <a:alpha val="43137"/>
                  </a:srgbClr>
                </a:outerShdw>
              </a:effectLst>
            </a:endParaRP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411110"/>
            <a:ext cx="7886700" cy="4044995"/>
          </a:xfrm>
          <a:ln w="12700">
            <a:noFill/>
          </a:ln>
        </p:spPr>
        <p:txBody>
          <a:bodyPr>
            <a:normAutofit fontScale="92500" lnSpcReduction="10000"/>
          </a:bodyPr>
          <a:lstStyle/>
          <a:p>
            <a:pPr marL="0" indent="0" algn="just">
              <a:buNone/>
            </a:pPr>
            <a:endParaRPr lang="es-ES" sz="2000" dirty="0">
              <a:solidFill>
                <a:schemeClr val="bg1"/>
              </a:solidFill>
              <a:effectLst>
                <a:outerShdw blurRad="38100" dist="38100" dir="2700000" algn="tl">
                  <a:srgbClr val="000000">
                    <a:alpha val="43137"/>
                  </a:srgbClr>
                </a:outerShdw>
              </a:effectLst>
            </a:endParaRPr>
          </a:p>
          <a:p>
            <a:pPr marL="0" indent="0" algn="just">
              <a:buNone/>
            </a:pPr>
            <a:r>
              <a:rPr lang="es-ES" sz="2000" dirty="0">
                <a:solidFill>
                  <a:schemeClr val="bg1"/>
                </a:solidFill>
                <a:effectLst>
                  <a:outerShdw blurRad="38100" dist="38100" dir="2700000" algn="tl">
                    <a:srgbClr val="000000">
                      <a:alpha val="43137"/>
                    </a:srgbClr>
                  </a:outerShdw>
                </a:effectLst>
              </a:rPr>
              <a:t>-Oracle argumenta que la Fundación Apache no podría haber distribuido su implementación independiente de la especificación de Java SE 5.0 llamada Apache Harmony, teniendo en cuenta que la Fundación Apache no había obtenido la aprobación del TCK de </a:t>
            </a:r>
            <a:r>
              <a:rPr lang="es-ES" sz="2000" dirty="0" err="1">
                <a:solidFill>
                  <a:schemeClr val="bg1"/>
                </a:solidFill>
                <a:effectLst>
                  <a:outerShdw blurRad="38100" dist="38100" dir="2700000" algn="tl">
                    <a:srgbClr val="000000">
                      <a:alpha val="43137"/>
                    </a:srgbClr>
                  </a:outerShdw>
                </a:effectLst>
              </a:rPr>
              <a:t>Sun</a:t>
            </a:r>
            <a:r>
              <a:rPr lang="es-ES" sz="2000" dirty="0">
                <a:solidFill>
                  <a:schemeClr val="bg1"/>
                </a:solidFill>
                <a:effectLst>
                  <a:outerShdw blurRad="38100" dist="38100" dir="2700000" algn="tl">
                    <a:srgbClr val="000000">
                      <a:alpha val="43137"/>
                    </a:srgbClr>
                  </a:outerShdw>
                </a:effectLst>
              </a:rPr>
              <a:t>/Oracle.</a:t>
            </a:r>
          </a:p>
          <a:p>
            <a:pPr marL="0" indent="0" algn="just">
              <a:buNone/>
            </a:pPr>
            <a:endParaRPr lang="es-ES" sz="2000" dirty="0">
              <a:solidFill>
                <a:schemeClr val="bg1"/>
              </a:solidFill>
              <a:effectLst>
                <a:outerShdw blurRad="38100" dist="38100" dir="2700000" algn="tl">
                  <a:srgbClr val="000000">
                    <a:alpha val="43137"/>
                  </a:srgbClr>
                </a:outerShdw>
              </a:effectLst>
            </a:endParaRPr>
          </a:p>
          <a:p>
            <a:pPr marL="0" indent="0" algn="just">
              <a:buNone/>
            </a:pPr>
            <a:r>
              <a:rPr lang="es-ES" sz="2000" dirty="0">
                <a:solidFill>
                  <a:schemeClr val="bg1"/>
                </a:solidFill>
                <a:effectLst>
                  <a:outerShdw blurRad="38100" dist="38100" dir="2700000" algn="tl">
                    <a:srgbClr val="000000">
                      <a:alpha val="43137"/>
                    </a:srgbClr>
                  </a:outerShdw>
                </a:effectLst>
              </a:rPr>
              <a:t>-Término API (aplicación de programación de interface): Oracle sostiene que el termino API es un “camaleón” ya que puede describir un protocolo de comunicación trivial, como pasar información entre dos programas de computación, o puede describir programas sofisticados como los escritos por </a:t>
            </a:r>
            <a:r>
              <a:rPr lang="es-ES" sz="2000" dirty="0" err="1">
                <a:solidFill>
                  <a:schemeClr val="bg1"/>
                </a:solidFill>
                <a:effectLst>
                  <a:outerShdw blurRad="38100" dist="38100" dir="2700000" algn="tl">
                    <a:srgbClr val="000000">
                      <a:alpha val="43137"/>
                    </a:srgbClr>
                  </a:outerShdw>
                </a:effectLst>
              </a:rPr>
              <a:t>Sun</a:t>
            </a:r>
            <a:r>
              <a:rPr lang="es-ES" sz="2000" dirty="0">
                <a:solidFill>
                  <a:schemeClr val="bg1"/>
                </a:solidFill>
                <a:effectLst>
                  <a:outerShdw blurRad="38100" dist="38100" dir="2700000" algn="tl">
                    <a:srgbClr val="000000">
                      <a:alpha val="43137"/>
                    </a:srgbClr>
                  </a:outerShdw>
                </a:effectLst>
              </a:rPr>
              <a:t> Microsystems objeto del juicio.</a:t>
            </a:r>
          </a:p>
          <a:p>
            <a:pPr marL="0" indent="0" algn="just">
              <a:buNone/>
            </a:pPr>
            <a:endParaRPr lang="es-ES" sz="2000" dirty="0">
              <a:solidFill>
                <a:schemeClr val="bg1"/>
              </a:solidFill>
              <a:effectLst>
                <a:outerShdw blurRad="38100" dist="38100" dir="2700000" algn="tl">
                  <a:srgbClr val="000000">
                    <a:alpha val="43137"/>
                  </a:srgbClr>
                </a:outerShdw>
              </a:effectLst>
            </a:endParaRPr>
          </a:p>
          <a:p>
            <a:pPr marL="0" indent="0" algn="just">
              <a:buNone/>
            </a:pPr>
            <a:r>
              <a:rPr lang="es-ES" sz="2000" dirty="0">
                <a:solidFill>
                  <a:schemeClr val="bg1"/>
                </a:solidFill>
                <a:effectLst>
                  <a:outerShdw blurRad="38100" dist="38100" dir="2700000" algn="tl">
                    <a:srgbClr val="000000">
                      <a:alpha val="43137"/>
                    </a:srgbClr>
                  </a:outerShdw>
                </a:effectLst>
              </a:rPr>
              <a:t>-Al copiar Google en forma literal el código declarado también copio la estructura, secuencia y organización de los 37 paquetes de Java.</a:t>
            </a:r>
          </a:p>
          <a:p>
            <a:pPr marL="0" indent="0" algn="just">
              <a:buNone/>
            </a:pPr>
            <a:endParaRPr lang="es-ES" sz="2000" dirty="0">
              <a:solidFill>
                <a:schemeClr val="bg1"/>
              </a:solidFill>
              <a:effectLst>
                <a:outerShdw blurRad="38100" dist="38100" dir="2700000" algn="tl">
                  <a:srgbClr val="000000">
                    <a:alpha val="43137"/>
                  </a:srgbClr>
                </a:outerShdw>
              </a:effectLst>
            </a:endParaRPr>
          </a:p>
          <a:p>
            <a:pPr algn="just"/>
            <a:endParaRPr lang="es-AR" sz="2400" dirty="0">
              <a:solidFill>
                <a:schemeClr val="bg1"/>
              </a:solidFill>
            </a:endParaRPr>
          </a:p>
          <a:p>
            <a:pPr algn="just"/>
            <a:endParaRPr lang="es-AR" sz="2400" dirty="0">
              <a:solidFill>
                <a:schemeClr val="bg1"/>
              </a:solidFill>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B7F080E9-0599-6A02-737B-4B72A411D457}"/>
              </a:ext>
            </a:extLst>
          </p:cNvPr>
          <p:cNvSpPr/>
          <p:nvPr/>
        </p:nvSpPr>
        <p:spPr>
          <a:xfrm>
            <a:off x="0" y="6129867"/>
            <a:ext cx="9144000" cy="72813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2728745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xfrm>
            <a:off x="628650" y="365126"/>
            <a:ext cx="7886700" cy="1215318"/>
          </a:xfrm>
          <a:ln w="12700">
            <a:noFill/>
          </a:ln>
        </p:spPr>
        <p:txBody>
          <a:bodyPr>
            <a:normAutofit/>
          </a:bodyPr>
          <a:lstStyle/>
          <a:p>
            <a:r>
              <a:rPr lang="es-AR" sz="3600" b="1" dirty="0">
                <a:solidFill>
                  <a:schemeClr val="bg1"/>
                </a:solidFill>
                <a:effectLst>
                  <a:outerShdw blurRad="38100" dist="38100" dir="2700000" algn="tl">
                    <a:srgbClr val="000000">
                      <a:alpha val="43137"/>
                    </a:srgbClr>
                  </a:outerShdw>
                </a:effectLst>
              </a:rPr>
              <a:t>Argumentos principales de Google</a:t>
            </a:r>
            <a:br>
              <a:rPr lang="es-ES" sz="3600" b="1" dirty="0">
                <a:solidFill>
                  <a:schemeClr val="bg1"/>
                </a:solidFill>
                <a:effectLst>
                  <a:outerShdw blurRad="38100" dist="38100" dir="2700000" algn="tl">
                    <a:srgbClr val="000000">
                      <a:alpha val="43137"/>
                    </a:srgbClr>
                  </a:outerShdw>
                </a:effectLst>
              </a:rPr>
            </a:br>
            <a:endParaRPr lang="es-AR" sz="3600" b="1" dirty="0">
              <a:solidFill>
                <a:schemeClr val="bg1"/>
              </a:solidFill>
              <a:effectLst>
                <a:outerShdw blurRad="38100" dist="38100" dir="2700000" algn="tl">
                  <a:srgbClr val="000000">
                    <a:alpha val="43137"/>
                  </a:srgbClr>
                </a:outerShdw>
              </a:effectLst>
            </a:endParaRP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207911"/>
            <a:ext cx="7886700" cy="4282062"/>
          </a:xfrm>
          <a:ln w="12700">
            <a:noFill/>
          </a:ln>
        </p:spPr>
        <p:txBody>
          <a:bodyPr>
            <a:normAutofit fontScale="92500" lnSpcReduction="20000"/>
          </a:bodyPr>
          <a:lstStyle/>
          <a:p>
            <a:pPr marL="0" indent="0" algn="just">
              <a:buNone/>
            </a:pPr>
            <a:r>
              <a:rPr lang="es-AR" sz="2100" dirty="0">
                <a:solidFill>
                  <a:schemeClr val="bg1"/>
                </a:solidFill>
                <a:effectLst>
                  <a:outerShdw blurRad="38100" dist="38100" dir="2700000" algn="tl">
                    <a:srgbClr val="000000">
                      <a:alpha val="43137"/>
                    </a:srgbClr>
                  </a:outerShdw>
                </a:effectLst>
              </a:rPr>
              <a:t>-Google </a:t>
            </a:r>
            <a:r>
              <a:rPr lang="es-AR" sz="2100" u="sng" dirty="0">
                <a:solidFill>
                  <a:schemeClr val="bg1"/>
                </a:solidFill>
                <a:effectLst>
                  <a:outerShdw blurRad="38100" dist="38100" dir="2700000" algn="tl">
                    <a:srgbClr val="000000">
                      <a:alpha val="43137"/>
                    </a:srgbClr>
                  </a:outerShdw>
                </a:effectLst>
              </a:rPr>
              <a:t>reconoce que copió</a:t>
            </a:r>
            <a:r>
              <a:rPr lang="es-AR" sz="2100" dirty="0">
                <a:solidFill>
                  <a:schemeClr val="bg1"/>
                </a:solidFill>
                <a:effectLst>
                  <a:outerShdw blurRad="38100" dist="38100" dir="2700000" algn="tl">
                    <a:srgbClr val="000000">
                      <a:alpha val="43137"/>
                    </a:srgbClr>
                  </a:outerShdw>
                </a:effectLst>
              </a:rPr>
              <a:t> los 37 paquetes de las API(s) de Java y su SSO pero desarrollando su propia implementación independiente, y afirma que tanto las </a:t>
            </a:r>
            <a:r>
              <a:rPr lang="es-AR" sz="2100" u="sng" dirty="0">
                <a:solidFill>
                  <a:schemeClr val="bg1"/>
                </a:solidFill>
                <a:effectLst>
                  <a:outerShdw blurRad="38100" dist="38100" dir="2700000" algn="tl">
                    <a:srgbClr val="000000">
                      <a:alpha val="43137"/>
                    </a:srgbClr>
                  </a:outerShdw>
                </a:effectLst>
              </a:rPr>
              <a:t>declaraciones de interface como su SSO constituyen un “método o procedimiento de operación”</a:t>
            </a:r>
            <a:r>
              <a:rPr lang="es-AR" sz="2100" dirty="0">
                <a:solidFill>
                  <a:schemeClr val="bg1"/>
                </a:solidFill>
                <a:effectLst>
                  <a:outerShdw blurRad="38100" dist="38100" dir="2700000" algn="tl">
                    <a:srgbClr val="000000">
                      <a:alpha val="43137"/>
                    </a:srgbClr>
                  </a:outerShdw>
                </a:effectLst>
              </a:rPr>
              <a:t> excluidas de protección bajo el articulo 102 inciso b) de la ley de derechos de autor de los EE.UU (Titulo 17, Copyright </a:t>
            </a:r>
            <a:r>
              <a:rPr lang="es-AR" sz="2100" dirty="0" err="1">
                <a:solidFill>
                  <a:schemeClr val="bg1"/>
                </a:solidFill>
                <a:effectLst>
                  <a:outerShdw blurRad="38100" dist="38100" dir="2700000" algn="tl">
                    <a:srgbClr val="000000">
                      <a:alpha val="43137"/>
                    </a:srgbClr>
                  </a:outerShdw>
                </a:effectLst>
              </a:rPr>
              <a:t>Act</a:t>
            </a:r>
            <a:r>
              <a:rPr lang="es-AR" sz="2100" dirty="0">
                <a:solidFill>
                  <a:schemeClr val="bg1"/>
                </a:solidFill>
                <a:effectLst>
                  <a:outerShdw blurRad="38100" dist="38100" dir="2700000" algn="tl">
                    <a:srgbClr val="000000">
                      <a:alpha val="43137"/>
                    </a:srgbClr>
                  </a:outerShdw>
                </a:effectLst>
              </a:rPr>
              <a:t> 1976).</a:t>
            </a:r>
          </a:p>
          <a:p>
            <a:pPr marL="0" indent="0" algn="just">
              <a:buNone/>
            </a:pPr>
            <a:r>
              <a:rPr lang="es-AR" sz="2100" dirty="0">
                <a:solidFill>
                  <a:schemeClr val="bg1"/>
                </a:solidFill>
                <a:effectLst>
                  <a:outerShdw blurRad="38100" dist="38100" dir="2700000" algn="tl">
                    <a:srgbClr val="000000">
                      <a:alpha val="43137"/>
                    </a:srgbClr>
                  </a:outerShdw>
                </a:effectLst>
              </a:rPr>
              <a:t>-Término API. Google sostiene que la terminología “código declarado” es incorrecta, que no constituye un término en las ciencias de computación, y que lo correcto sería hablar de “declaraciones”, en parte porque las declaraciones </a:t>
            </a:r>
            <a:r>
              <a:rPr lang="es-AR" sz="2100" u="sng" dirty="0">
                <a:solidFill>
                  <a:schemeClr val="bg1"/>
                </a:solidFill>
                <a:effectLst>
                  <a:outerShdw blurRad="38100" dist="38100" dir="2700000" algn="tl">
                    <a:srgbClr val="000000">
                      <a:alpha val="43137"/>
                    </a:srgbClr>
                  </a:outerShdw>
                </a:effectLst>
              </a:rPr>
              <a:t>no constituyen “código”</a:t>
            </a:r>
            <a:r>
              <a:rPr lang="es-AR" sz="2100" dirty="0">
                <a:solidFill>
                  <a:schemeClr val="bg1"/>
                </a:solidFill>
                <a:effectLst>
                  <a:outerShdw blurRad="38100" dist="38100" dir="2700000" algn="tl">
                    <a:srgbClr val="000000">
                      <a:alpha val="43137"/>
                    </a:srgbClr>
                  </a:outerShdw>
                </a:effectLst>
              </a:rPr>
              <a:t>, ya que no pueden ejecutarse por una computadora, y su única función esta en establecer como dos programas se pueden comunicar.</a:t>
            </a:r>
          </a:p>
          <a:p>
            <a:pPr marL="0" indent="0" algn="just">
              <a:buNone/>
            </a:pPr>
            <a:r>
              <a:rPr lang="es-AR" sz="2100" dirty="0">
                <a:solidFill>
                  <a:schemeClr val="bg1"/>
                </a:solidFill>
                <a:effectLst>
                  <a:outerShdw blurRad="38100" dist="38100" dir="2700000" algn="tl">
                    <a:srgbClr val="000000">
                      <a:alpha val="43137"/>
                    </a:srgbClr>
                  </a:outerShdw>
                </a:effectLst>
              </a:rPr>
              <a:t>-Google sostiene que las declaraciones de interface API(s) constituyen la “idea”, y el código implementado la “expresión” de la idea.</a:t>
            </a:r>
          </a:p>
          <a:p>
            <a:pPr marL="0" indent="0" algn="just">
              <a:buNone/>
            </a:pPr>
            <a:r>
              <a:rPr lang="es-AR" sz="2100" dirty="0">
                <a:solidFill>
                  <a:schemeClr val="bg1"/>
                </a:solidFill>
                <a:effectLst>
                  <a:outerShdw blurRad="38100" dist="38100" dir="2700000" algn="tl">
                    <a:srgbClr val="000000">
                      <a:alpha val="43137"/>
                    </a:srgbClr>
                  </a:outerShdw>
                </a:effectLst>
              </a:rPr>
              <a:t>-Google expresa que su uso en la reimplementación de las declaraciones de interface de Java no se basan en ninguna licencia de ningún tipo de </a:t>
            </a:r>
            <a:r>
              <a:rPr lang="es-AR" sz="2100" dirty="0" err="1">
                <a:solidFill>
                  <a:schemeClr val="bg1"/>
                </a:solidFill>
                <a:effectLst>
                  <a:outerShdw blurRad="38100" dist="38100" dir="2700000" algn="tl">
                    <a:srgbClr val="000000">
                      <a:alpha val="43137"/>
                    </a:srgbClr>
                  </a:outerShdw>
                </a:effectLst>
              </a:rPr>
              <a:t>Sun</a:t>
            </a:r>
            <a:r>
              <a:rPr lang="es-AR" sz="2100" dirty="0">
                <a:solidFill>
                  <a:schemeClr val="bg1"/>
                </a:solidFill>
                <a:effectLst>
                  <a:outerShdw blurRad="38100" dist="38100" dir="2700000" algn="tl">
                    <a:srgbClr val="000000">
                      <a:alpha val="43137"/>
                    </a:srgbClr>
                  </a:outerShdw>
                </a:effectLst>
              </a:rPr>
              <a:t>/Oracle, porque su uso se basa en el </a:t>
            </a:r>
            <a:r>
              <a:rPr lang="es-AR" sz="2100" i="1" u="sng" dirty="0" err="1">
                <a:solidFill>
                  <a:schemeClr val="bg1"/>
                </a:solidFill>
                <a:effectLst>
                  <a:outerShdw blurRad="38100" dist="38100" dir="2700000" algn="tl">
                    <a:srgbClr val="000000">
                      <a:alpha val="43137"/>
                    </a:srgbClr>
                  </a:outerShdw>
                </a:effectLst>
              </a:rPr>
              <a:t>fair</a:t>
            </a:r>
            <a:r>
              <a:rPr lang="es-AR" sz="2100" i="1" u="sng" dirty="0">
                <a:solidFill>
                  <a:schemeClr val="bg1"/>
                </a:solidFill>
                <a:effectLst>
                  <a:outerShdw blurRad="38100" dist="38100" dir="2700000" algn="tl">
                    <a:srgbClr val="000000">
                      <a:alpha val="43137"/>
                    </a:srgbClr>
                  </a:outerShdw>
                </a:effectLst>
              </a:rPr>
              <a:t> use</a:t>
            </a:r>
            <a:r>
              <a:rPr lang="es-AR" sz="2100" dirty="0">
                <a:solidFill>
                  <a:schemeClr val="bg1"/>
                </a:solidFill>
                <a:effectLst>
                  <a:outerShdw blurRad="38100" dist="38100" dir="2700000" algn="tl">
                    <a:srgbClr val="000000">
                      <a:alpha val="43137"/>
                    </a:srgbClr>
                  </a:outerShdw>
                </a:effectLst>
              </a:rPr>
              <a:t>, y por lo tanto, no se requiere ningún tipo de licencia o autorización de </a:t>
            </a:r>
            <a:r>
              <a:rPr lang="es-AR" sz="2100" dirty="0" err="1">
                <a:solidFill>
                  <a:schemeClr val="bg1"/>
                </a:solidFill>
                <a:effectLst>
                  <a:outerShdw blurRad="38100" dist="38100" dir="2700000" algn="tl">
                    <a:srgbClr val="000000">
                      <a:alpha val="43137"/>
                    </a:srgbClr>
                  </a:outerShdw>
                </a:effectLst>
              </a:rPr>
              <a:t>Sun</a:t>
            </a:r>
            <a:r>
              <a:rPr lang="es-AR" sz="2100" dirty="0">
                <a:solidFill>
                  <a:schemeClr val="bg1"/>
                </a:solidFill>
                <a:effectLst>
                  <a:outerShdw blurRad="38100" dist="38100" dir="2700000" algn="tl">
                    <a:srgbClr val="000000">
                      <a:alpha val="43137"/>
                    </a:srgbClr>
                  </a:outerShdw>
                </a:effectLst>
              </a:rPr>
              <a:t>/Oracle.</a:t>
            </a:r>
          </a:p>
          <a:p>
            <a:pPr marL="0" indent="0" algn="just">
              <a:buNone/>
            </a:pPr>
            <a:endParaRPr lang="es-AR" sz="2000" dirty="0">
              <a:solidFill>
                <a:schemeClr val="bg1"/>
              </a:solidFill>
              <a:effectLst>
                <a:outerShdw blurRad="38100" dist="38100" dir="2700000" algn="tl">
                  <a:srgbClr val="000000">
                    <a:alpha val="43137"/>
                  </a:srgbClr>
                </a:outerShdw>
              </a:effectLst>
            </a:endParaRPr>
          </a:p>
          <a:p>
            <a:pPr marL="0" indent="0" algn="just">
              <a:buNone/>
            </a:pPr>
            <a:endParaRPr lang="es-ES" sz="2000" dirty="0">
              <a:solidFill>
                <a:schemeClr val="bg1"/>
              </a:solidFill>
              <a:effectLst>
                <a:outerShdw blurRad="38100" dist="38100" dir="2700000" algn="tl">
                  <a:srgbClr val="000000">
                    <a:alpha val="43137"/>
                  </a:srgbClr>
                </a:outerShdw>
              </a:effectLst>
            </a:endParaRPr>
          </a:p>
          <a:p>
            <a:pPr algn="just"/>
            <a:endParaRPr lang="es-AR" sz="2400" dirty="0">
              <a:solidFill>
                <a:schemeClr val="bg1"/>
              </a:solidFill>
            </a:endParaRPr>
          </a:p>
          <a:p>
            <a:pPr algn="just"/>
            <a:endParaRPr lang="es-AR" sz="2400" dirty="0">
              <a:solidFill>
                <a:schemeClr val="bg1"/>
              </a:solidFill>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B7F080E9-0599-6A02-737B-4B72A411D457}"/>
              </a:ext>
            </a:extLst>
          </p:cNvPr>
          <p:cNvSpPr/>
          <p:nvPr/>
        </p:nvSpPr>
        <p:spPr>
          <a:xfrm>
            <a:off x="0" y="6129867"/>
            <a:ext cx="9144000" cy="72813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3041925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xfrm>
            <a:off x="628650" y="365126"/>
            <a:ext cx="7886700" cy="1215318"/>
          </a:xfrm>
          <a:ln w="12700">
            <a:noFill/>
          </a:ln>
        </p:spPr>
        <p:txBody>
          <a:bodyPr>
            <a:normAutofit/>
          </a:bodyPr>
          <a:lstStyle/>
          <a:p>
            <a:r>
              <a:rPr lang="es-AR" sz="3600" b="1" dirty="0">
                <a:solidFill>
                  <a:schemeClr val="bg1"/>
                </a:solidFill>
                <a:effectLst>
                  <a:outerShdw blurRad="38100" dist="38100" dir="2700000" algn="tl">
                    <a:srgbClr val="000000">
                      <a:alpha val="43137"/>
                    </a:srgbClr>
                  </a:outerShdw>
                </a:effectLst>
              </a:rPr>
              <a:t>Argumentos principales de Google</a:t>
            </a:r>
            <a:br>
              <a:rPr lang="es-ES" sz="3600" dirty="0">
                <a:solidFill>
                  <a:schemeClr val="bg1"/>
                </a:solidFill>
                <a:effectLst>
                  <a:outerShdw blurRad="38100" dist="38100" dir="2700000" algn="tl">
                    <a:srgbClr val="000000">
                      <a:alpha val="43137"/>
                    </a:srgbClr>
                  </a:outerShdw>
                </a:effectLst>
              </a:rPr>
            </a:br>
            <a:endParaRPr lang="es-AR" sz="3600" b="1" dirty="0">
              <a:solidFill>
                <a:schemeClr val="bg1"/>
              </a:solidFill>
              <a:effectLst>
                <a:outerShdw blurRad="38100" dist="38100" dir="2700000" algn="tl">
                  <a:srgbClr val="000000">
                    <a:alpha val="43137"/>
                  </a:srgbClr>
                </a:outerShdw>
              </a:effectLst>
            </a:endParaRP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433689"/>
            <a:ext cx="7886700" cy="4056284"/>
          </a:xfrm>
          <a:ln w="12700">
            <a:noFill/>
          </a:ln>
        </p:spPr>
        <p:txBody>
          <a:bodyPr>
            <a:normAutofit/>
          </a:bodyPr>
          <a:lstStyle/>
          <a:p>
            <a:pPr marL="0" indent="0" algn="just">
              <a:buNone/>
            </a:pPr>
            <a:r>
              <a:rPr lang="es-AR" sz="2000" dirty="0">
                <a:solidFill>
                  <a:schemeClr val="bg1"/>
                </a:solidFill>
                <a:effectLst>
                  <a:outerShdw blurRad="38100" dist="38100" dir="2700000" algn="tl">
                    <a:srgbClr val="000000">
                      <a:alpha val="43137"/>
                    </a:srgbClr>
                  </a:outerShdw>
                </a:effectLst>
              </a:rPr>
              <a:t>-Google baso su implementación de las API(s) de Java en la implementación e las API(s), de la Fundación Apache, Harmony.</a:t>
            </a:r>
          </a:p>
          <a:p>
            <a:pPr marL="0" indent="0" algn="just">
              <a:buNone/>
            </a:pPr>
            <a:r>
              <a:rPr lang="es-AR" sz="2000" dirty="0">
                <a:solidFill>
                  <a:schemeClr val="bg1"/>
                </a:solidFill>
                <a:effectLst>
                  <a:outerShdw blurRad="38100" dist="38100" dir="2700000" algn="tl">
                    <a:srgbClr val="000000">
                      <a:alpha val="43137"/>
                    </a:srgbClr>
                  </a:outerShdw>
                </a:effectLst>
              </a:rPr>
              <a:t>-Google sostiene que la Fundación Apache podía –como lo hizo- distribuir su propia implementación independiente, ya que era su propio código fuente implementado (y no era de </a:t>
            </a:r>
            <a:r>
              <a:rPr lang="es-AR" sz="2000" dirty="0" err="1">
                <a:solidFill>
                  <a:schemeClr val="bg1"/>
                </a:solidFill>
                <a:effectLst>
                  <a:outerShdw blurRad="38100" dist="38100" dir="2700000" algn="tl">
                    <a:srgbClr val="000000">
                      <a:alpha val="43137"/>
                    </a:srgbClr>
                  </a:outerShdw>
                </a:effectLst>
              </a:rPr>
              <a:t>Sun</a:t>
            </a:r>
            <a:r>
              <a:rPr lang="es-AR" sz="2000" dirty="0">
                <a:solidFill>
                  <a:schemeClr val="bg1"/>
                </a:solidFill>
                <a:effectLst>
                  <a:outerShdw blurRad="38100" dist="38100" dir="2700000" algn="tl">
                    <a:srgbClr val="000000">
                      <a:alpha val="43137"/>
                    </a:srgbClr>
                  </a:outerShdw>
                </a:effectLst>
              </a:rPr>
              <a:t>/Oracle), </a:t>
            </a:r>
            <a:r>
              <a:rPr lang="es-AR" sz="2000" u="sng" dirty="0">
                <a:solidFill>
                  <a:schemeClr val="bg1"/>
                </a:solidFill>
                <a:effectLst>
                  <a:outerShdw blurRad="38100" dist="38100" dir="2700000" algn="tl">
                    <a:srgbClr val="000000">
                      <a:alpha val="43137"/>
                    </a:srgbClr>
                  </a:outerShdw>
                </a:effectLst>
              </a:rPr>
              <a:t>lo que no podía hacer</a:t>
            </a:r>
            <a:r>
              <a:rPr lang="es-AR" sz="2000" dirty="0">
                <a:solidFill>
                  <a:schemeClr val="bg1"/>
                </a:solidFill>
                <a:effectLst>
                  <a:outerShdw blurRad="38100" dist="38100" dir="2700000" algn="tl">
                    <a:srgbClr val="000000">
                      <a:alpha val="43137"/>
                    </a:srgbClr>
                  </a:outerShdw>
                </a:effectLst>
              </a:rPr>
              <a:t> la Fundación Apache era denominar a Apache Harmony como “Java compatible”.</a:t>
            </a:r>
          </a:p>
          <a:p>
            <a:pPr marL="0" indent="0" algn="just">
              <a:buNone/>
            </a:pPr>
            <a:r>
              <a:rPr lang="es-AR" sz="2000" dirty="0">
                <a:solidFill>
                  <a:schemeClr val="bg1"/>
                </a:solidFill>
                <a:effectLst>
                  <a:outerShdw blurRad="38100" dist="38100" dir="2700000" algn="tl">
                    <a:srgbClr val="000000">
                      <a:alpha val="43137"/>
                    </a:srgbClr>
                  </a:outerShdw>
                </a:effectLst>
              </a:rPr>
              <a:t>-Google sostiene que para que los programadores en Java pudieran usar el conocimiento adquirido en Java SE </a:t>
            </a:r>
            <a:r>
              <a:rPr lang="es-AR" sz="2000" dirty="0">
                <a:solidFill>
                  <a:schemeClr val="accent4">
                    <a:lumMod val="75000"/>
                  </a:schemeClr>
                </a:solidFill>
                <a:effectLst>
                  <a:outerShdw blurRad="38100" dist="38100" dir="2700000" algn="tl">
                    <a:srgbClr val="000000">
                      <a:alpha val="43137"/>
                    </a:srgbClr>
                  </a:outerShdw>
                </a:effectLst>
              </a:rPr>
              <a:t>(el sistema de comandos) </a:t>
            </a:r>
            <a:r>
              <a:rPr lang="es-AR" sz="2000" dirty="0">
                <a:solidFill>
                  <a:schemeClr val="bg1"/>
                </a:solidFill>
                <a:effectLst>
                  <a:outerShdw blurRad="38100" dist="38100" dir="2700000" algn="tl">
                    <a:srgbClr val="000000">
                      <a:alpha val="43137"/>
                    </a:srgbClr>
                  </a:outerShdw>
                </a:effectLst>
              </a:rPr>
              <a:t>en la Plataforma Android, </a:t>
            </a:r>
            <a:r>
              <a:rPr lang="es-AR" sz="2000" u="sng" dirty="0">
                <a:solidFill>
                  <a:schemeClr val="bg1"/>
                </a:solidFill>
                <a:effectLst>
                  <a:outerShdw blurRad="38100" dist="38100" dir="2700000" algn="tl">
                    <a:srgbClr val="000000">
                      <a:alpha val="43137"/>
                    </a:srgbClr>
                  </a:outerShdw>
                </a:effectLst>
              </a:rPr>
              <a:t>Google debió copiar las declaraciones de interface usadas por </a:t>
            </a:r>
            <a:r>
              <a:rPr lang="es-AR" sz="2000" u="sng" dirty="0" err="1">
                <a:solidFill>
                  <a:schemeClr val="bg1"/>
                </a:solidFill>
                <a:effectLst>
                  <a:outerShdw blurRad="38100" dist="38100" dir="2700000" algn="tl">
                    <a:srgbClr val="000000">
                      <a:alpha val="43137"/>
                    </a:srgbClr>
                  </a:outerShdw>
                </a:effectLst>
              </a:rPr>
              <a:t>Sun</a:t>
            </a:r>
            <a:r>
              <a:rPr lang="es-AR" sz="2000" u="sng" dirty="0">
                <a:solidFill>
                  <a:schemeClr val="bg1"/>
                </a:solidFill>
                <a:effectLst>
                  <a:outerShdw blurRad="38100" dist="38100" dir="2700000" algn="tl">
                    <a:srgbClr val="000000">
                      <a:alpha val="43137"/>
                    </a:srgbClr>
                  </a:outerShdw>
                </a:effectLst>
              </a:rPr>
              <a:t>/Oracle</a:t>
            </a:r>
            <a:r>
              <a:rPr lang="es-AR" sz="2000" dirty="0">
                <a:solidFill>
                  <a:schemeClr val="bg1"/>
                </a:solidFill>
                <a:effectLst>
                  <a:outerShdw blurRad="38100" dist="38100" dir="2700000" algn="tl">
                    <a:srgbClr val="000000">
                      <a:alpha val="43137"/>
                    </a:srgbClr>
                  </a:outerShdw>
                </a:effectLst>
              </a:rPr>
              <a:t>, de lo contrario, aquel sistema de comandos aprendido no podría ser utilizado por los programadores.</a:t>
            </a:r>
          </a:p>
          <a:p>
            <a:pPr marL="0" indent="0" algn="just">
              <a:buNone/>
            </a:pPr>
            <a:endParaRPr lang="es-AR" sz="2000" dirty="0">
              <a:solidFill>
                <a:schemeClr val="bg1"/>
              </a:solidFill>
              <a:effectLst>
                <a:outerShdw blurRad="38100" dist="38100" dir="2700000" algn="tl">
                  <a:srgbClr val="000000">
                    <a:alpha val="43137"/>
                  </a:srgbClr>
                </a:outerShdw>
              </a:effectLst>
            </a:endParaRPr>
          </a:p>
          <a:p>
            <a:pPr marL="0" indent="0" algn="just">
              <a:buNone/>
            </a:pPr>
            <a:endParaRPr lang="es-ES" sz="2000" dirty="0">
              <a:solidFill>
                <a:schemeClr val="bg1"/>
              </a:solidFill>
              <a:effectLst>
                <a:outerShdw blurRad="38100" dist="38100" dir="2700000" algn="tl">
                  <a:srgbClr val="000000">
                    <a:alpha val="43137"/>
                  </a:srgbClr>
                </a:outerShdw>
              </a:effectLst>
            </a:endParaRPr>
          </a:p>
          <a:p>
            <a:pPr algn="just"/>
            <a:endParaRPr lang="es-AR" sz="2400" dirty="0">
              <a:solidFill>
                <a:schemeClr val="bg1"/>
              </a:solidFill>
            </a:endParaRPr>
          </a:p>
          <a:p>
            <a:pPr algn="just"/>
            <a:endParaRPr lang="es-AR" sz="2400" dirty="0">
              <a:solidFill>
                <a:schemeClr val="bg1"/>
              </a:solidFill>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B7F080E9-0599-6A02-737B-4B72A411D457}"/>
              </a:ext>
            </a:extLst>
          </p:cNvPr>
          <p:cNvSpPr/>
          <p:nvPr/>
        </p:nvSpPr>
        <p:spPr>
          <a:xfrm>
            <a:off x="0" y="6129867"/>
            <a:ext cx="9144000" cy="72813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1932931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xfrm>
            <a:off x="628650" y="365126"/>
            <a:ext cx="7886700" cy="1215318"/>
          </a:xfrm>
          <a:ln w="12700">
            <a:noFill/>
          </a:ln>
        </p:spPr>
        <p:txBody>
          <a:bodyPr>
            <a:normAutofit/>
          </a:bodyPr>
          <a:lstStyle/>
          <a:p>
            <a:r>
              <a:rPr lang="es-ES" sz="3600" b="1" dirty="0">
                <a:solidFill>
                  <a:schemeClr val="bg1"/>
                </a:solidFill>
                <a:effectLst>
                  <a:outerShdw blurRad="38100" dist="38100" dir="2700000" algn="tl">
                    <a:srgbClr val="000000">
                      <a:alpha val="43137"/>
                    </a:srgbClr>
                  </a:outerShdw>
                </a:effectLst>
              </a:rPr>
              <a:t>Sentencia Corte de Distrito (Mayo 2012)</a:t>
            </a:r>
            <a:br>
              <a:rPr lang="es-ES" sz="3600" dirty="0">
                <a:solidFill>
                  <a:schemeClr val="bg1"/>
                </a:solidFill>
                <a:effectLst>
                  <a:outerShdw blurRad="38100" dist="38100" dir="2700000" algn="tl">
                    <a:srgbClr val="000000">
                      <a:alpha val="43137"/>
                    </a:srgbClr>
                  </a:outerShdw>
                </a:effectLst>
              </a:rPr>
            </a:br>
            <a:endParaRPr lang="es-AR" sz="3600" b="1" dirty="0">
              <a:solidFill>
                <a:schemeClr val="bg1"/>
              </a:solidFill>
              <a:effectLst>
                <a:outerShdw blurRad="38100" dist="38100" dir="2700000" algn="tl">
                  <a:srgbClr val="000000">
                    <a:alpha val="43137"/>
                  </a:srgbClr>
                </a:outerShdw>
              </a:effectLst>
            </a:endParaRP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128890"/>
            <a:ext cx="7886700" cy="4662310"/>
          </a:xfrm>
          <a:ln w="12700">
            <a:noFill/>
          </a:ln>
        </p:spPr>
        <p:txBody>
          <a:bodyPr>
            <a:normAutofit fontScale="85000" lnSpcReduction="20000"/>
          </a:bodyPr>
          <a:lstStyle/>
          <a:p>
            <a:pPr marL="0" indent="0" algn="just">
              <a:buNone/>
            </a:pPr>
            <a:r>
              <a:rPr lang="es-ES" sz="2000" dirty="0">
                <a:solidFill>
                  <a:schemeClr val="bg1"/>
                </a:solidFill>
                <a:effectLst>
                  <a:outerShdw blurRad="38100" dist="38100" dir="2700000" algn="tl">
                    <a:srgbClr val="000000">
                      <a:alpha val="43137"/>
                    </a:srgbClr>
                  </a:outerShdw>
                </a:effectLst>
              </a:rPr>
              <a:t>-Reverso el veredicto del jurado y </a:t>
            </a:r>
            <a:r>
              <a:rPr lang="es-ES" sz="2000" b="1" dirty="0">
                <a:solidFill>
                  <a:schemeClr val="bg1"/>
                </a:solidFill>
                <a:effectLst>
                  <a:outerShdw blurRad="38100" dist="38100" dir="2700000" algn="tl">
                    <a:srgbClr val="000000">
                      <a:alpha val="43137"/>
                    </a:srgbClr>
                  </a:outerShdw>
                </a:effectLst>
              </a:rPr>
              <a:t>declaro </a:t>
            </a:r>
            <a:r>
              <a:rPr lang="es-ES" sz="2000" dirty="0">
                <a:solidFill>
                  <a:schemeClr val="bg1"/>
                </a:solidFill>
                <a:effectLst>
                  <a:outerShdw blurRad="38100" dist="38100" dir="2700000" algn="tl">
                    <a:srgbClr val="000000">
                      <a:alpha val="43137"/>
                    </a:srgbClr>
                  </a:outerShdw>
                </a:effectLst>
              </a:rPr>
              <a:t>que los paquetes de las API(s) de Java y su SSO no son protegibles bajo el sistema de derecho de autor de EEUU</a:t>
            </a:r>
          </a:p>
          <a:p>
            <a:pPr marL="0" indent="0" algn="just">
              <a:buNone/>
            </a:pPr>
            <a:r>
              <a:rPr lang="es-ES" sz="2000" u="sng" dirty="0">
                <a:solidFill>
                  <a:schemeClr val="bg1"/>
                </a:solidFill>
                <a:effectLst>
                  <a:outerShdw blurRad="38100" dist="38100" dir="2700000" algn="tl">
                    <a:srgbClr val="000000">
                      <a:alpha val="43137"/>
                    </a:srgbClr>
                  </a:outerShdw>
                </a:effectLst>
              </a:rPr>
              <a:t>Argumentos:</a:t>
            </a:r>
          </a:p>
          <a:p>
            <a:pPr marL="0" indent="0" algn="just">
              <a:buNone/>
            </a:pPr>
            <a:r>
              <a:rPr lang="es-ES" sz="2000" dirty="0">
                <a:solidFill>
                  <a:schemeClr val="bg1"/>
                </a:solidFill>
                <a:effectLst>
                  <a:outerShdw blurRad="38100" dist="38100" dir="2700000" algn="tl">
                    <a:srgbClr val="000000">
                      <a:alpha val="43137"/>
                    </a:srgbClr>
                  </a:outerShdw>
                </a:effectLst>
              </a:rPr>
              <a:t>-Implementación independiente de Google</a:t>
            </a:r>
          </a:p>
          <a:p>
            <a:pPr marL="0" indent="0" algn="just">
              <a:buNone/>
            </a:pPr>
            <a:r>
              <a:rPr lang="es-ES" sz="2000" dirty="0">
                <a:solidFill>
                  <a:schemeClr val="accent4">
                    <a:lumMod val="75000"/>
                  </a:schemeClr>
                </a:solidFill>
                <a:effectLst>
                  <a:outerShdw blurRad="38100" dist="38100" dir="2700000" algn="tl">
                    <a:srgbClr val="000000">
                      <a:alpha val="43137"/>
                    </a:srgbClr>
                  </a:outerShdw>
                </a:effectLst>
              </a:rPr>
              <a:t>-Estructura, Secuencia y Organización: No importa que sea creativa si constituye un método de operación (art 102, inc. b)</a:t>
            </a:r>
          </a:p>
          <a:p>
            <a:pPr marL="0" indent="0" algn="just">
              <a:buNone/>
            </a:pPr>
            <a:r>
              <a:rPr lang="es-ES" sz="2000" dirty="0">
                <a:solidFill>
                  <a:schemeClr val="bg1"/>
                </a:solidFill>
                <a:effectLst>
                  <a:outerShdw blurRad="38100" dist="38100" dir="2700000" algn="tl">
                    <a:srgbClr val="000000">
                      <a:alpha val="43137"/>
                    </a:srgbClr>
                  </a:outerShdw>
                </a:effectLst>
              </a:rPr>
              <a:t>-Declaraciones de Interfaces impuestas por reglas del Lenguaje Java</a:t>
            </a:r>
          </a:p>
          <a:p>
            <a:pPr marL="0" indent="0" algn="just">
              <a:buNone/>
            </a:pPr>
            <a:r>
              <a:rPr lang="es-ES" sz="2000" dirty="0">
                <a:solidFill>
                  <a:schemeClr val="bg1"/>
                </a:solidFill>
                <a:effectLst>
                  <a:outerShdw blurRad="38100" dist="38100" dir="2700000" algn="tl">
                    <a:srgbClr val="000000">
                      <a:alpha val="43137"/>
                    </a:srgbClr>
                  </a:outerShdw>
                </a:effectLst>
              </a:rPr>
              <a:t>-Doctrina de la Fusión (respecto del código declarado únicamente, no de la SSO) (expresión/idea): una sola forma de expresar.</a:t>
            </a:r>
          </a:p>
          <a:p>
            <a:pPr marL="0" indent="0" algn="just">
              <a:buNone/>
            </a:pPr>
            <a:r>
              <a:rPr lang="es-ES" sz="2000" dirty="0">
                <a:solidFill>
                  <a:schemeClr val="bg1"/>
                </a:solidFill>
                <a:effectLst>
                  <a:outerShdw blurRad="38100" dist="38100" dir="2700000" algn="tl">
                    <a:srgbClr val="000000">
                      <a:alpha val="43137"/>
                    </a:srgbClr>
                  </a:outerShdw>
                </a:effectLst>
              </a:rPr>
              <a:t>-No hay protección bajo derechos de autor de EEUU para nombres y frases cortas</a:t>
            </a:r>
          </a:p>
          <a:p>
            <a:pPr marL="0" indent="0" algn="just">
              <a:buNone/>
            </a:pPr>
            <a:r>
              <a:rPr lang="es-ES" sz="2000" dirty="0">
                <a:solidFill>
                  <a:schemeClr val="bg1"/>
                </a:solidFill>
                <a:effectLst>
                  <a:outerShdw blurRad="38100" dist="38100" dir="2700000" algn="tl">
                    <a:srgbClr val="000000">
                      <a:alpha val="43137"/>
                    </a:srgbClr>
                  </a:outerShdw>
                </a:effectLst>
              </a:rPr>
              <a:t>-Interoperabilidad: hay necesidad de duplicar la estructura de comandos de Java</a:t>
            </a:r>
          </a:p>
          <a:p>
            <a:pPr marL="0" indent="0" algn="just">
              <a:buNone/>
            </a:pPr>
            <a:r>
              <a:rPr lang="es-ES" sz="2000" dirty="0">
                <a:solidFill>
                  <a:schemeClr val="bg1"/>
                </a:solidFill>
                <a:effectLst>
                  <a:outerShdw blurRad="38100" dist="38100" dir="2700000" algn="tl">
                    <a:srgbClr val="000000">
                      <a:alpha val="43137"/>
                    </a:srgbClr>
                  </a:outerShdw>
                </a:effectLst>
              </a:rPr>
              <a:t>-Fragmentación. Los casos SONY y SEGA (ambas del 9no Circuito de Apelación)</a:t>
            </a:r>
          </a:p>
          <a:p>
            <a:pPr marL="0" indent="0" algn="just">
              <a:buNone/>
            </a:pPr>
            <a:r>
              <a:rPr lang="es-ES" sz="2000" dirty="0">
                <a:solidFill>
                  <a:schemeClr val="bg1"/>
                </a:solidFill>
                <a:effectLst>
                  <a:outerShdw blurRad="38100" dist="38100" dir="2700000" algn="tl">
                    <a:srgbClr val="000000">
                      <a:alpha val="43137"/>
                    </a:srgbClr>
                  </a:outerShdw>
                </a:effectLst>
              </a:rPr>
              <a:t>-Johnson Control v. Phoenix Control </a:t>
            </a:r>
            <a:r>
              <a:rPr lang="es-ES" sz="2000" dirty="0" err="1">
                <a:solidFill>
                  <a:schemeClr val="bg1"/>
                </a:solidFill>
                <a:effectLst>
                  <a:outerShdw blurRad="38100" dist="38100" dir="2700000" algn="tl">
                    <a:srgbClr val="000000">
                      <a:alpha val="43137"/>
                    </a:srgbClr>
                  </a:outerShdw>
                </a:effectLst>
              </a:rPr>
              <a:t>Sys</a:t>
            </a:r>
            <a:r>
              <a:rPr lang="es-ES" sz="2000" dirty="0">
                <a:solidFill>
                  <a:schemeClr val="bg1"/>
                </a:solidFill>
                <a:effectLst>
                  <a:outerShdw blurRad="38100" dist="38100" dir="2700000" algn="tl">
                    <a:srgbClr val="000000">
                      <a:alpha val="43137"/>
                    </a:srgbClr>
                  </a:outerShdw>
                </a:effectLst>
              </a:rPr>
              <a:t>.: en el Circuito 9no la SSO es protegible según los hechos particulares del caso (es decir no siempre y en todos los casos)</a:t>
            </a:r>
          </a:p>
          <a:p>
            <a:pPr marL="0" indent="0" algn="just">
              <a:buNone/>
            </a:pPr>
            <a:r>
              <a:rPr lang="es-ES" sz="2000" dirty="0">
                <a:solidFill>
                  <a:schemeClr val="bg1"/>
                </a:solidFill>
                <a:effectLst>
                  <a:outerShdw blurRad="38100" dist="38100" dir="2700000" algn="tl">
                    <a:srgbClr val="000000">
                      <a:alpha val="43137"/>
                    </a:srgbClr>
                  </a:outerShdw>
                </a:effectLst>
              </a:rPr>
              <a:t>-Porcentaje: el 97% de las líneas de código de los 37 paquetes fueron escritas por Google, y el 3% restante eran replicables bajo la teoría de la fusión y de nombres cortos</a:t>
            </a:r>
          </a:p>
          <a:p>
            <a:pPr marL="0" indent="0" algn="just">
              <a:buNone/>
            </a:pPr>
            <a:r>
              <a:rPr lang="es-ES" sz="2000" dirty="0">
                <a:solidFill>
                  <a:schemeClr val="bg1"/>
                </a:solidFill>
                <a:effectLst>
                  <a:outerShdw blurRad="38100" dist="38100" dir="2700000" algn="tl">
                    <a:srgbClr val="000000">
                      <a:alpha val="43137"/>
                    </a:srgbClr>
                  </a:outerShdw>
                </a:effectLst>
              </a:rPr>
              <a:t>-Elementos particulares del caso</a:t>
            </a:r>
          </a:p>
          <a:p>
            <a:pPr marL="0" indent="0" algn="just">
              <a:buNone/>
            </a:pPr>
            <a:endParaRPr lang="es-ES" sz="2000" dirty="0">
              <a:solidFill>
                <a:schemeClr val="bg1"/>
              </a:solidFill>
              <a:effectLst>
                <a:outerShdw blurRad="38100" dist="38100" dir="2700000" algn="tl">
                  <a:srgbClr val="000000">
                    <a:alpha val="43137"/>
                  </a:srgbClr>
                </a:outerShdw>
              </a:effectLst>
            </a:endParaRPr>
          </a:p>
          <a:p>
            <a:pPr marL="0" indent="0" algn="just">
              <a:buNone/>
            </a:pPr>
            <a:endParaRPr lang="es-ES" sz="2000" dirty="0">
              <a:solidFill>
                <a:schemeClr val="bg1"/>
              </a:solidFill>
              <a:effectLst>
                <a:outerShdw blurRad="38100" dist="38100" dir="2700000" algn="tl">
                  <a:srgbClr val="000000">
                    <a:alpha val="43137"/>
                  </a:srgbClr>
                </a:outerShdw>
              </a:effectLst>
            </a:endParaRPr>
          </a:p>
          <a:p>
            <a:pPr marL="0" indent="0" algn="just">
              <a:buNone/>
            </a:pPr>
            <a:endParaRPr lang="es-ES" sz="2000" dirty="0">
              <a:solidFill>
                <a:schemeClr val="bg1"/>
              </a:solidFill>
              <a:effectLst>
                <a:outerShdw blurRad="38100" dist="38100" dir="2700000" algn="tl">
                  <a:srgbClr val="000000">
                    <a:alpha val="43137"/>
                  </a:srgbClr>
                </a:outerShdw>
              </a:effectLst>
            </a:endParaRPr>
          </a:p>
          <a:p>
            <a:pPr algn="just"/>
            <a:endParaRPr lang="es-AR" sz="2400" dirty="0">
              <a:solidFill>
                <a:schemeClr val="bg1"/>
              </a:solidFill>
            </a:endParaRPr>
          </a:p>
          <a:p>
            <a:pPr algn="just"/>
            <a:endParaRPr lang="es-AR" sz="2400" dirty="0">
              <a:solidFill>
                <a:schemeClr val="bg1"/>
              </a:solidFill>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B7F080E9-0599-6A02-737B-4B72A411D457}"/>
              </a:ext>
            </a:extLst>
          </p:cNvPr>
          <p:cNvSpPr/>
          <p:nvPr/>
        </p:nvSpPr>
        <p:spPr>
          <a:xfrm>
            <a:off x="0" y="5994401"/>
            <a:ext cx="9144000" cy="8636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5748451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xfrm>
            <a:off x="628650" y="365126"/>
            <a:ext cx="7886700" cy="1474963"/>
          </a:xfrm>
          <a:ln w="12700">
            <a:noFill/>
          </a:ln>
        </p:spPr>
        <p:txBody>
          <a:bodyPr>
            <a:normAutofit/>
          </a:bodyPr>
          <a:lstStyle/>
          <a:p>
            <a:r>
              <a:rPr lang="es-AR" sz="3600" b="1" dirty="0">
                <a:solidFill>
                  <a:schemeClr val="bg1"/>
                </a:solidFill>
                <a:effectLst>
                  <a:outerShdw blurRad="38100" dist="38100" dir="2700000" algn="tl">
                    <a:srgbClr val="000000">
                      <a:alpha val="43137"/>
                    </a:srgbClr>
                  </a:outerShdw>
                </a:effectLst>
              </a:rPr>
              <a:t>Apelación de ORACLE ante la CAFC</a:t>
            </a:r>
            <a:br>
              <a:rPr lang="es-ES" sz="3600" dirty="0">
                <a:solidFill>
                  <a:schemeClr val="bg1"/>
                </a:solidFill>
                <a:effectLst>
                  <a:outerShdw blurRad="38100" dist="38100" dir="2700000" algn="tl">
                    <a:srgbClr val="000000">
                      <a:alpha val="43137"/>
                    </a:srgbClr>
                  </a:outerShdw>
                </a:effectLst>
              </a:rPr>
            </a:br>
            <a:endParaRPr lang="es-AR" sz="3600" b="1" dirty="0">
              <a:solidFill>
                <a:schemeClr val="bg1"/>
              </a:solidFill>
              <a:effectLst>
                <a:outerShdw blurRad="38100" dist="38100" dir="2700000" algn="tl">
                  <a:srgbClr val="000000">
                    <a:alpha val="43137"/>
                  </a:srgbClr>
                </a:outerShdw>
              </a:effectLst>
            </a:endParaRP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207911"/>
            <a:ext cx="7886700" cy="4282062"/>
          </a:xfrm>
          <a:ln w="12700">
            <a:noFill/>
          </a:ln>
        </p:spPr>
        <p:txBody>
          <a:bodyPr>
            <a:normAutofit fontScale="92500" lnSpcReduction="20000"/>
          </a:bodyPr>
          <a:lstStyle/>
          <a:p>
            <a:pPr marL="0" indent="0" algn="just">
              <a:buNone/>
            </a:pPr>
            <a:r>
              <a:rPr lang="es-ES" sz="2000" dirty="0">
                <a:solidFill>
                  <a:schemeClr val="accent4">
                    <a:lumMod val="75000"/>
                  </a:schemeClr>
                </a:solidFill>
                <a:effectLst>
                  <a:outerShdw blurRad="38100" dist="38100" dir="2700000" algn="tl">
                    <a:srgbClr val="000000">
                      <a:alpha val="43137"/>
                    </a:srgbClr>
                  </a:outerShdw>
                </a:effectLst>
              </a:rPr>
              <a:t>-Axioma 1: </a:t>
            </a:r>
            <a:r>
              <a:rPr lang="es-ES" sz="2000" dirty="0">
                <a:solidFill>
                  <a:schemeClr val="bg1"/>
                </a:solidFill>
                <a:effectLst>
                  <a:outerShdw blurRad="38100" dist="38100" dir="2700000" algn="tl">
                    <a:srgbClr val="000000">
                      <a:alpha val="43137"/>
                    </a:srgbClr>
                  </a:outerShdw>
                </a:effectLst>
              </a:rPr>
              <a:t>La ley de derechos de autor de EEUU protege la “expresión original”</a:t>
            </a:r>
          </a:p>
          <a:p>
            <a:pPr marL="0" indent="0" algn="just">
              <a:buNone/>
            </a:pPr>
            <a:r>
              <a:rPr lang="es-ES" sz="2000" dirty="0">
                <a:solidFill>
                  <a:schemeClr val="accent4">
                    <a:lumMod val="75000"/>
                  </a:schemeClr>
                </a:solidFill>
                <a:effectLst>
                  <a:outerShdw blurRad="38100" dist="38100" dir="2700000" algn="tl">
                    <a:srgbClr val="000000">
                      <a:alpha val="43137"/>
                    </a:srgbClr>
                  </a:outerShdw>
                </a:effectLst>
              </a:rPr>
              <a:t>-Axioma 2: </a:t>
            </a:r>
            <a:r>
              <a:rPr lang="es-ES" sz="2000" dirty="0">
                <a:solidFill>
                  <a:schemeClr val="bg1"/>
                </a:solidFill>
                <a:effectLst>
                  <a:outerShdw blurRad="38100" dist="38100" dir="2700000" algn="tl">
                    <a:srgbClr val="000000">
                      <a:alpha val="43137"/>
                    </a:srgbClr>
                  </a:outerShdw>
                </a:effectLst>
              </a:rPr>
              <a:t>La protección de derechos de autor se extiende a los programas de computación, de la misma manera que para cualquier otra obra literaria.</a:t>
            </a:r>
          </a:p>
          <a:p>
            <a:pPr marL="0" indent="0" algn="just">
              <a:buNone/>
            </a:pPr>
            <a:r>
              <a:rPr lang="es-ES" sz="2000" dirty="0">
                <a:solidFill>
                  <a:schemeClr val="bg1"/>
                </a:solidFill>
                <a:effectLst>
                  <a:outerShdw blurRad="38100" dist="38100" dir="2700000" algn="tl">
                    <a:srgbClr val="000000">
                      <a:alpha val="43137"/>
                    </a:srgbClr>
                  </a:outerShdw>
                </a:effectLst>
              </a:rPr>
              <a:t>-Se protege a las obras literarias expresadas en: </a:t>
            </a:r>
            <a:r>
              <a:rPr lang="es-ES" sz="2000" dirty="0">
                <a:solidFill>
                  <a:schemeClr val="accent4">
                    <a:lumMod val="75000"/>
                  </a:schemeClr>
                </a:solidFill>
                <a:effectLst>
                  <a:outerShdw blurRad="38100" dist="38100" dir="2700000" algn="tl">
                    <a:srgbClr val="000000">
                      <a:alpha val="43137"/>
                    </a:srgbClr>
                  </a:outerShdw>
                </a:effectLst>
              </a:rPr>
              <a:t>palabras, números, símbolos verbales o numéricos</a:t>
            </a:r>
            <a:r>
              <a:rPr lang="es-ES" sz="2000" dirty="0">
                <a:solidFill>
                  <a:schemeClr val="bg1"/>
                </a:solidFill>
                <a:effectLst>
                  <a:outerShdw blurRad="38100" dist="38100" dir="2700000" algn="tl">
                    <a:srgbClr val="000000">
                      <a:alpha val="43137"/>
                    </a:srgbClr>
                  </a:outerShdw>
                </a:effectLst>
              </a:rPr>
              <a:t>.</a:t>
            </a:r>
          </a:p>
          <a:p>
            <a:pPr marL="0" indent="0" algn="just">
              <a:buNone/>
            </a:pPr>
            <a:r>
              <a:rPr lang="es-ES" sz="2000" dirty="0">
                <a:solidFill>
                  <a:schemeClr val="bg1"/>
                </a:solidFill>
                <a:effectLst>
                  <a:outerShdw blurRad="38100" dist="38100" dir="2700000" algn="tl">
                    <a:srgbClr val="000000">
                      <a:alpha val="43137"/>
                    </a:srgbClr>
                  </a:outerShdw>
                </a:effectLst>
              </a:rPr>
              <a:t>-Los programas de computación cumplen con dicha definición</a:t>
            </a:r>
          </a:p>
          <a:p>
            <a:pPr marL="0" indent="0" algn="just">
              <a:buNone/>
            </a:pPr>
            <a:r>
              <a:rPr lang="es-ES" sz="2000" dirty="0">
                <a:solidFill>
                  <a:schemeClr val="bg1"/>
                </a:solidFill>
                <a:effectLst>
                  <a:outerShdw blurRad="38100" dist="38100" dir="2700000" algn="tl">
                    <a:srgbClr val="000000">
                      <a:alpha val="43137"/>
                    </a:srgbClr>
                  </a:outerShdw>
                </a:effectLst>
              </a:rPr>
              <a:t>-Lo expresado por el Juez de la Corte de Distrito que existe un tipo de software (código fuente declarado) que esta por fuera de estas reglas </a:t>
            </a:r>
            <a:r>
              <a:rPr lang="es-ES" sz="2000" u="sng" dirty="0">
                <a:solidFill>
                  <a:schemeClr val="bg1"/>
                </a:solidFill>
                <a:effectLst>
                  <a:outerShdw blurRad="38100" dist="38100" dir="2700000" algn="tl">
                    <a:srgbClr val="000000">
                      <a:alpha val="43137"/>
                    </a:srgbClr>
                  </a:outerShdw>
                </a:effectLst>
              </a:rPr>
              <a:t>constituye una violación a los principios de protección bajo derechos de autor de EEUU.</a:t>
            </a:r>
          </a:p>
          <a:p>
            <a:pPr marL="0" indent="0" algn="just">
              <a:buNone/>
            </a:pPr>
            <a:r>
              <a:rPr lang="es-ES" sz="2000" dirty="0">
                <a:solidFill>
                  <a:schemeClr val="bg1"/>
                </a:solidFill>
                <a:effectLst>
                  <a:outerShdw blurRad="38100" dist="38100" dir="2700000" algn="tl">
                    <a:srgbClr val="000000">
                      <a:alpha val="43137"/>
                    </a:srgbClr>
                  </a:outerShdw>
                </a:effectLst>
              </a:rPr>
              <a:t>-El código declarado es protegible porque esta “expresado”.</a:t>
            </a:r>
          </a:p>
          <a:p>
            <a:pPr marL="0" indent="0" algn="just">
              <a:buNone/>
            </a:pPr>
            <a:r>
              <a:rPr lang="es-ES" sz="2000" dirty="0">
                <a:solidFill>
                  <a:schemeClr val="bg1"/>
                </a:solidFill>
                <a:effectLst>
                  <a:outerShdw blurRad="38100" dist="38100" dir="2700000" algn="tl">
                    <a:srgbClr val="000000">
                      <a:alpha val="43137"/>
                    </a:srgbClr>
                  </a:outerShdw>
                </a:effectLst>
              </a:rPr>
              <a:t>-No existen convenciones de programación o reglas dictadas por el lenguaje Java acerca de lo que el código declarado debe o no ser.</a:t>
            </a:r>
          </a:p>
          <a:p>
            <a:pPr marL="0" indent="0" algn="just">
              <a:buNone/>
            </a:pPr>
            <a:r>
              <a:rPr lang="es-ES" sz="2000" dirty="0">
                <a:solidFill>
                  <a:schemeClr val="bg1"/>
                </a:solidFill>
                <a:effectLst>
                  <a:outerShdw blurRad="38100" dist="38100" dir="2700000" algn="tl">
                    <a:srgbClr val="000000">
                      <a:alpha val="43137"/>
                    </a:srgbClr>
                  </a:outerShdw>
                </a:effectLst>
              </a:rPr>
              <a:t>-Frases cortas. No se debe diseccionar la obra, tampoco poner foco en la línea individual de código, sino en su arreglo del que forma parte, de lo contrario ningún programa de computación estaría protegido.</a:t>
            </a:r>
          </a:p>
          <a:p>
            <a:pPr marL="0" indent="0" algn="just">
              <a:buNone/>
            </a:pPr>
            <a:endParaRPr lang="es-ES" sz="1800" dirty="0">
              <a:solidFill>
                <a:schemeClr val="bg1"/>
              </a:solidFill>
              <a:effectLst>
                <a:outerShdw blurRad="38100" dist="38100" dir="2700000" algn="tl">
                  <a:srgbClr val="000000">
                    <a:alpha val="43137"/>
                  </a:srgbClr>
                </a:outerShdw>
              </a:effectLst>
            </a:endParaRPr>
          </a:p>
          <a:p>
            <a:pPr marL="0" indent="0" algn="just">
              <a:buNone/>
            </a:pPr>
            <a:endParaRPr lang="es-ES" sz="1800" dirty="0">
              <a:solidFill>
                <a:schemeClr val="bg1"/>
              </a:solidFill>
              <a:effectLst>
                <a:outerShdw blurRad="38100" dist="38100" dir="2700000" algn="tl">
                  <a:srgbClr val="000000">
                    <a:alpha val="43137"/>
                  </a:srgbClr>
                </a:outerShdw>
              </a:effectLst>
            </a:endParaRPr>
          </a:p>
          <a:p>
            <a:pPr algn="just">
              <a:buFont typeface="Wingdings" panose="05000000000000000000" pitchFamily="2" charset="2"/>
              <a:buChar char="Ø"/>
            </a:pPr>
            <a:endParaRPr lang="es-ES" sz="2400" dirty="0">
              <a:solidFill>
                <a:schemeClr val="bg1"/>
              </a:solidFill>
              <a:effectLst>
                <a:outerShdw blurRad="38100" dist="38100" dir="2700000" algn="tl">
                  <a:srgbClr val="000000">
                    <a:alpha val="43137"/>
                  </a:srgbClr>
                </a:outerShdw>
              </a:effectLst>
            </a:endParaRPr>
          </a:p>
          <a:p>
            <a:pPr marL="0" indent="0">
              <a:buNone/>
            </a:pPr>
            <a:endParaRPr lang="es-ES" sz="2400" dirty="0">
              <a:solidFill>
                <a:schemeClr val="bg1"/>
              </a:solidFill>
              <a:effectLst>
                <a:outerShdw blurRad="38100" dist="38100" dir="2700000" algn="tl">
                  <a:srgbClr val="000000">
                    <a:alpha val="43137"/>
                  </a:srgbClr>
                </a:outerShdw>
              </a:effectLst>
            </a:endParaRPr>
          </a:p>
          <a:p>
            <a:pPr algn="just"/>
            <a:endParaRPr lang="es-AR" sz="2400" dirty="0">
              <a:solidFill>
                <a:schemeClr val="bg1"/>
              </a:solidFill>
            </a:endParaRPr>
          </a:p>
          <a:p>
            <a:pPr marL="0" indent="0" algn="just">
              <a:buNone/>
            </a:pPr>
            <a:endParaRPr lang="es-AR" sz="2400" dirty="0">
              <a:solidFill>
                <a:schemeClr val="bg1"/>
              </a:solidFill>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B7F080E9-0599-6A02-737B-4B72A411D457}"/>
              </a:ext>
            </a:extLst>
          </p:cNvPr>
          <p:cNvSpPr/>
          <p:nvPr/>
        </p:nvSpPr>
        <p:spPr>
          <a:xfrm>
            <a:off x="0" y="6129867"/>
            <a:ext cx="9144000" cy="72813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31286921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lstStyle/>
          <a:p>
            <a:r>
              <a:rPr lang="es-AR" sz="3600" b="1" dirty="0">
                <a:solidFill>
                  <a:schemeClr val="bg1"/>
                </a:solidFill>
                <a:effectLst>
                  <a:outerShdw blurRad="38100" dist="38100" dir="2700000" algn="tl">
                    <a:srgbClr val="000000">
                      <a:alpha val="43137"/>
                    </a:srgbClr>
                  </a:outerShdw>
                </a:effectLst>
              </a:rPr>
              <a:t>Temario	</a:t>
            </a:r>
            <a:r>
              <a:rPr lang="es-AR" b="1" dirty="0">
                <a:solidFill>
                  <a:schemeClr val="bg1"/>
                </a:solidFill>
                <a:effectLst>
                  <a:outerShdw blurRad="38100" dist="38100" dir="2700000" algn="tl">
                    <a:srgbClr val="000000">
                      <a:alpha val="43137"/>
                    </a:srgbClr>
                  </a:outerShdw>
                </a:effectLst>
              </a:rPr>
              <a:t>	</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106311"/>
            <a:ext cx="7886700" cy="4730045"/>
          </a:xfrm>
          <a:ln w="12700">
            <a:noFill/>
          </a:ln>
        </p:spPr>
        <p:txBody>
          <a:bodyPr>
            <a:normAutofit fontScale="25000" lnSpcReduction="20000"/>
          </a:bodyPr>
          <a:lstStyle/>
          <a:p>
            <a:pPr marL="0" indent="0" algn="just">
              <a:buNone/>
            </a:pPr>
            <a:endParaRPr lang="es-AR" sz="7200" dirty="0">
              <a:solidFill>
                <a:schemeClr val="bg1"/>
              </a:solidFill>
              <a:effectLst>
                <a:outerShdw blurRad="38100" dist="38100" dir="2700000" algn="tl">
                  <a:srgbClr val="000000">
                    <a:alpha val="43137"/>
                  </a:srgbClr>
                </a:outerShdw>
              </a:effectLst>
            </a:endParaRPr>
          </a:p>
          <a:p>
            <a:pPr marL="0" indent="0" algn="just">
              <a:buNone/>
            </a:pPr>
            <a:r>
              <a:rPr lang="es-AR" sz="7200" dirty="0">
                <a:solidFill>
                  <a:schemeClr val="bg1"/>
                </a:solidFill>
                <a:effectLst>
                  <a:outerShdw blurRad="38100" dist="38100" dir="2700000" algn="tl">
                    <a:srgbClr val="000000">
                      <a:alpha val="43137"/>
                    </a:srgbClr>
                  </a:outerShdw>
                </a:effectLst>
              </a:rPr>
              <a:t>Introducción.  Principio de división expresión/idea. Programas de Computación. El litigio bajo el prisma del licenciamiento Open </a:t>
            </a:r>
            <a:r>
              <a:rPr lang="es-AR" sz="7200" dirty="0" err="1">
                <a:solidFill>
                  <a:schemeClr val="bg1"/>
                </a:solidFill>
                <a:effectLst>
                  <a:outerShdw blurRad="38100" dist="38100" dir="2700000" algn="tl">
                    <a:srgbClr val="000000">
                      <a:alpha val="43137"/>
                    </a:srgbClr>
                  </a:outerShdw>
                </a:effectLst>
              </a:rPr>
              <a:t>Source</a:t>
            </a:r>
            <a:endParaRPr lang="es-AR" sz="7200" dirty="0">
              <a:solidFill>
                <a:schemeClr val="bg1"/>
              </a:solidFill>
              <a:effectLst>
                <a:outerShdw blurRad="38100" dist="38100" dir="2700000" algn="tl">
                  <a:srgbClr val="000000">
                    <a:alpha val="43137"/>
                  </a:srgbClr>
                </a:outerShdw>
              </a:effectLst>
            </a:endParaRPr>
          </a:p>
          <a:p>
            <a:pPr marL="0" indent="0" algn="just">
              <a:buNone/>
            </a:pPr>
            <a:r>
              <a:rPr lang="es-AR" sz="7200" dirty="0">
                <a:solidFill>
                  <a:schemeClr val="bg1"/>
                </a:solidFill>
                <a:effectLst>
                  <a:outerShdw blurRad="38100" dist="38100" dir="2700000" algn="tl">
                    <a:srgbClr val="000000">
                      <a:alpha val="43137"/>
                    </a:srgbClr>
                  </a:outerShdw>
                </a:effectLst>
              </a:rPr>
              <a:t>Java. Lenguaje de programación y Plataforma Java SE. El principio </a:t>
            </a:r>
            <a:r>
              <a:rPr lang="es-AR" sz="7200" i="1" dirty="0">
                <a:solidFill>
                  <a:schemeClr val="bg1"/>
                </a:solidFill>
                <a:effectLst>
                  <a:outerShdw blurRad="38100" dist="38100" dir="2700000" algn="tl">
                    <a:srgbClr val="000000">
                      <a:alpha val="43137"/>
                    </a:srgbClr>
                  </a:outerShdw>
                </a:effectLst>
              </a:rPr>
              <a:t>“</a:t>
            </a:r>
            <a:r>
              <a:rPr lang="es-AR" sz="7200" i="1" dirty="0" err="1">
                <a:solidFill>
                  <a:schemeClr val="bg1"/>
                </a:solidFill>
                <a:effectLst>
                  <a:outerShdw blurRad="38100" dist="38100" dir="2700000" algn="tl">
                    <a:srgbClr val="000000">
                      <a:alpha val="43137"/>
                    </a:srgbClr>
                  </a:outerShdw>
                </a:effectLst>
              </a:rPr>
              <a:t>write</a:t>
            </a:r>
            <a:r>
              <a:rPr lang="es-AR" sz="7200" i="1" dirty="0">
                <a:solidFill>
                  <a:schemeClr val="bg1"/>
                </a:solidFill>
                <a:effectLst>
                  <a:outerShdw blurRad="38100" dist="38100" dir="2700000" algn="tl">
                    <a:srgbClr val="000000">
                      <a:alpha val="43137"/>
                    </a:srgbClr>
                  </a:outerShdw>
                </a:effectLst>
              </a:rPr>
              <a:t> once, run </a:t>
            </a:r>
            <a:r>
              <a:rPr lang="es-AR" sz="7200" i="1" dirty="0" err="1">
                <a:solidFill>
                  <a:schemeClr val="bg1"/>
                </a:solidFill>
                <a:effectLst>
                  <a:outerShdw blurRad="38100" dist="38100" dir="2700000" algn="tl">
                    <a:srgbClr val="000000">
                      <a:alpha val="43137"/>
                    </a:srgbClr>
                  </a:outerShdw>
                </a:effectLst>
              </a:rPr>
              <a:t>anywhere</a:t>
            </a:r>
            <a:r>
              <a:rPr lang="es-AR" sz="7200" i="1" dirty="0">
                <a:solidFill>
                  <a:schemeClr val="bg1"/>
                </a:solidFill>
                <a:effectLst>
                  <a:outerShdw blurRad="38100" dist="38100" dir="2700000" algn="tl">
                    <a:srgbClr val="000000">
                      <a:alpha val="43137"/>
                    </a:srgbClr>
                  </a:outerShdw>
                </a:effectLst>
              </a:rPr>
              <a:t>”. </a:t>
            </a:r>
            <a:r>
              <a:rPr lang="es-AR" sz="7200" dirty="0">
                <a:solidFill>
                  <a:schemeClr val="bg1"/>
                </a:solidFill>
                <a:effectLst>
                  <a:outerShdw blurRad="38100" dist="38100" dir="2700000" algn="tl">
                    <a:srgbClr val="000000">
                      <a:alpha val="43137"/>
                    </a:srgbClr>
                  </a:outerShdw>
                </a:effectLst>
              </a:rPr>
              <a:t>Librería de Software Estándar de Java de </a:t>
            </a:r>
            <a:r>
              <a:rPr lang="es-AR" sz="7200" dirty="0" err="1">
                <a:solidFill>
                  <a:schemeClr val="bg1"/>
                </a:solidFill>
                <a:effectLst>
                  <a:outerShdw blurRad="38100" dist="38100" dir="2700000" algn="tl">
                    <a:srgbClr val="000000">
                      <a:alpha val="43137"/>
                    </a:srgbClr>
                  </a:outerShdw>
                </a:effectLst>
              </a:rPr>
              <a:t>Sun</a:t>
            </a:r>
            <a:r>
              <a:rPr lang="es-AR" sz="7200" dirty="0">
                <a:solidFill>
                  <a:schemeClr val="bg1"/>
                </a:solidFill>
                <a:effectLst>
                  <a:outerShdw blurRad="38100" dist="38100" dir="2700000" algn="tl">
                    <a:srgbClr val="000000">
                      <a:alpha val="43137"/>
                    </a:srgbClr>
                  </a:outerShdw>
                </a:effectLst>
              </a:rPr>
              <a:t> Microsystems/Oracle.</a:t>
            </a:r>
          </a:p>
          <a:p>
            <a:pPr marL="0" indent="0" algn="just">
              <a:buNone/>
            </a:pPr>
            <a:r>
              <a:rPr lang="es-AR" sz="7200" dirty="0">
                <a:solidFill>
                  <a:schemeClr val="bg1"/>
                </a:solidFill>
                <a:effectLst>
                  <a:outerShdw blurRad="38100" dist="38100" dir="2700000" algn="tl">
                    <a:srgbClr val="000000">
                      <a:alpha val="43137"/>
                    </a:srgbClr>
                  </a:outerShdw>
                </a:effectLst>
              </a:rPr>
              <a:t>Licenciamiento de la Plataforma Java SE: Licencia open </a:t>
            </a:r>
            <a:r>
              <a:rPr lang="es-AR" sz="7200" dirty="0" err="1">
                <a:solidFill>
                  <a:schemeClr val="bg1"/>
                </a:solidFill>
                <a:effectLst>
                  <a:outerShdw blurRad="38100" dist="38100" dir="2700000" algn="tl">
                    <a:srgbClr val="000000">
                      <a:alpha val="43137"/>
                    </a:srgbClr>
                  </a:outerShdw>
                </a:effectLst>
              </a:rPr>
              <a:t>source</a:t>
            </a:r>
            <a:r>
              <a:rPr lang="es-AR" sz="7200" dirty="0">
                <a:solidFill>
                  <a:schemeClr val="bg1"/>
                </a:solidFill>
                <a:effectLst>
                  <a:outerShdw blurRad="38100" dist="38100" dir="2700000" algn="tl">
                    <a:srgbClr val="000000">
                      <a:alpha val="43137"/>
                    </a:srgbClr>
                  </a:outerShdw>
                </a:effectLst>
              </a:rPr>
              <a:t> GPL v2 + Excepción </a:t>
            </a:r>
            <a:r>
              <a:rPr lang="es-AR" sz="7200" dirty="0" err="1">
                <a:solidFill>
                  <a:schemeClr val="bg1"/>
                </a:solidFill>
                <a:effectLst>
                  <a:outerShdw blurRad="38100" dist="38100" dir="2700000" algn="tl">
                    <a:srgbClr val="000000">
                      <a:alpha val="43137"/>
                    </a:srgbClr>
                  </a:outerShdw>
                </a:effectLst>
              </a:rPr>
              <a:t>ClassPath</a:t>
            </a:r>
            <a:r>
              <a:rPr lang="es-AR" sz="7200" dirty="0">
                <a:solidFill>
                  <a:schemeClr val="bg1"/>
                </a:solidFill>
                <a:effectLst>
                  <a:outerShdw blurRad="38100" dist="38100" dir="2700000" algn="tl">
                    <a:srgbClr val="000000">
                      <a:alpha val="43137"/>
                    </a:srgbClr>
                  </a:outerShdw>
                </a:effectLst>
              </a:rPr>
              <a:t>, Licencia Especificación y Licencia Comercial. Test de Compatibilidad de Java TCK</a:t>
            </a:r>
          </a:p>
          <a:p>
            <a:pPr marL="0" indent="0" algn="just">
              <a:buNone/>
            </a:pPr>
            <a:r>
              <a:rPr lang="es-AR" sz="7200" dirty="0">
                <a:solidFill>
                  <a:schemeClr val="bg1"/>
                </a:solidFill>
                <a:effectLst>
                  <a:outerShdw blurRad="38100" dist="38100" dir="2700000" algn="tl">
                    <a:srgbClr val="000000">
                      <a:alpha val="43137"/>
                    </a:srgbClr>
                  </a:outerShdw>
                </a:effectLst>
              </a:rPr>
              <a:t>Juicio I </a:t>
            </a:r>
            <a:r>
              <a:rPr lang="es-AR" sz="7200" dirty="0" err="1">
                <a:solidFill>
                  <a:schemeClr val="accent4">
                    <a:lumMod val="75000"/>
                  </a:schemeClr>
                </a:solidFill>
                <a:effectLst>
                  <a:outerShdw blurRad="38100" dist="38100" dir="2700000" algn="tl">
                    <a:srgbClr val="000000">
                      <a:alpha val="43137"/>
                    </a:srgbClr>
                  </a:outerShdw>
                </a:effectLst>
              </a:rPr>
              <a:t>Protegibilidad</a:t>
            </a:r>
            <a:r>
              <a:rPr lang="es-AR" sz="7200" dirty="0">
                <a:solidFill>
                  <a:schemeClr val="accent4">
                    <a:lumMod val="75000"/>
                  </a:schemeClr>
                </a:solidFill>
                <a:effectLst>
                  <a:outerShdw blurRad="38100" dist="38100" dir="2700000" algn="tl">
                    <a:srgbClr val="000000">
                      <a:alpha val="43137"/>
                    </a:srgbClr>
                  </a:outerShdw>
                </a:effectLst>
              </a:rPr>
              <a:t> de las API(s) de Java y su estructura, secuencia y organización (SSO) bajo el Sistema de Derechos de Autor de EE.UU </a:t>
            </a:r>
            <a:r>
              <a:rPr lang="es-AR" sz="7200" dirty="0">
                <a:solidFill>
                  <a:schemeClr val="bg1"/>
                </a:solidFill>
                <a:effectLst>
                  <a:outerShdw blurRad="38100" dist="38100" dir="2700000" algn="tl">
                    <a:srgbClr val="000000">
                      <a:alpha val="43137"/>
                    </a:srgbClr>
                  </a:outerShdw>
                </a:effectLst>
              </a:rPr>
              <a:t>(Agosto 2010- 26 de Mayo de 2015): Argumentos de Oracle, Argumentos de Google, Sentencia Corte Distrito (DC) y Sentencia Corte Apelación Federal (CAFC)</a:t>
            </a:r>
          </a:p>
          <a:p>
            <a:pPr marL="0" indent="0" algn="just">
              <a:buNone/>
            </a:pPr>
            <a:r>
              <a:rPr lang="es-AR" sz="7200" dirty="0">
                <a:solidFill>
                  <a:schemeClr val="bg1"/>
                </a:solidFill>
                <a:effectLst>
                  <a:outerShdw blurRad="38100" dist="38100" dir="2700000" algn="tl">
                    <a:srgbClr val="000000">
                      <a:alpha val="43137"/>
                    </a:srgbClr>
                  </a:outerShdw>
                </a:effectLst>
              </a:rPr>
              <a:t>Juicio II </a:t>
            </a:r>
            <a:r>
              <a:rPr lang="es-AR" sz="7200" dirty="0">
                <a:solidFill>
                  <a:schemeClr val="accent4">
                    <a:lumMod val="75000"/>
                  </a:schemeClr>
                </a:solidFill>
                <a:effectLst>
                  <a:outerShdw blurRad="38100" dist="38100" dir="2700000" algn="tl">
                    <a:srgbClr val="000000">
                      <a:alpha val="43137"/>
                    </a:srgbClr>
                  </a:outerShdw>
                </a:effectLst>
              </a:rPr>
              <a:t>Limitación a los derechos exclusivos Defensa de “</a:t>
            </a:r>
            <a:r>
              <a:rPr lang="es-AR" sz="7200" dirty="0" err="1">
                <a:solidFill>
                  <a:schemeClr val="accent4">
                    <a:lumMod val="75000"/>
                  </a:schemeClr>
                </a:solidFill>
                <a:effectLst>
                  <a:outerShdw blurRad="38100" dist="38100" dir="2700000" algn="tl">
                    <a:srgbClr val="000000">
                      <a:alpha val="43137"/>
                    </a:srgbClr>
                  </a:outerShdw>
                </a:effectLst>
              </a:rPr>
              <a:t>Fair</a:t>
            </a:r>
            <a:r>
              <a:rPr lang="es-AR" sz="7200" dirty="0">
                <a:solidFill>
                  <a:schemeClr val="accent4">
                    <a:lumMod val="75000"/>
                  </a:schemeClr>
                </a:solidFill>
                <a:effectLst>
                  <a:outerShdw blurRad="38100" dist="38100" dir="2700000" algn="tl">
                    <a:srgbClr val="000000">
                      <a:alpha val="43137"/>
                    </a:srgbClr>
                  </a:outerShdw>
                </a:effectLst>
              </a:rPr>
              <a:t> Use” (uso justo o legítimo) </a:t>
            </a:r>
            <a:r>
              <a:rPr lang="es-AR" sz="7200" dirty="0">
                <a:solidFill>
                  <a:schemeClr val="bg1"/>
                </a:solidFill>
                <a:effectLst>
                  <a:outerShdw blurRad="38100" dist="38100" dir="2700000" algn="tl">
                    <a:srgbClr val="000000">
                      <a:alpha val="43137"/>
                    </a:srgbClr>
                  </a:outerShdw>
                </a:effectLst>
              </a:rPr>
              <a:t>(8 de Junio de 2016-15 de Noviembre de 2019 -aceptación del </a:t>
            </a:r>
            <a:r>
              <a:rPr lang="es-AR" sz="7200" dirty="0" err="1">
                <a:solidFill>
                  <a:schemeClr val="bg1"/>
                </a:solidFill>
                <a:effectLst>
                  <a:outerShdw blurRad="38100" dist="38100" dir="2700000" algn="tl">
                    <a:srgbClr val="000000">
                      <a:alpha val="43137"/>
                    </a:srgbClr>
                  </a:outerShdw>
                </a:effectLst>
              </a:rPr>
              <a:t>Writ</a:t>
            </a:r>
            <a:r>
              <a:rPr lang="es-AR" sz="7200" dirty="0">
                <a:solidFill>
                  <a:schemeClr val="bg1"/>
                </a:solidFill>
                <a:effectLst>
                  <a:outerShdw blurRad="38100" dist="38100" dir="2700000" algn="tl">
                    <a:srgbClr val="000000">
                      <a:alpha val="43137"/>
                    </a:srgbClr>
                  </a:outerShdw>
                </a:effectLst>
              </a:rPr>
              <a:t> </a:t>
            </a:r>
            <a:r>
              <a:rPr lang="es-AR" sz="7200" dirty="0" err="1">
                <a:solidFill>
                  <a:schemeClr val="bg1"/>
                </a:solidFill>
                <a:effectLst>
                  <a:outerShdw blurRad="38100" dist="38100" dir="2700000" algn="tl">
                    <a:srgbClr val="000000">
                      <a:alpha val="43137"/>
                    </a:srgbClr>
                  </a:outerShdw>
                </a:effectLst>
              </a:rPr>
              <a:t>of</a:t>
            </a:r>
            <a:r>
              <a:rPr lang="es-AR" sz="7200" dirty="0">
                <a:solidFill>
                  <a:schemeClr val="bg1"/>
                </a:solidFill>
                <a:effectLst>
                  <a:outerShdw blurRad="38100" dist="38100" dir="2700000" algn="tl">
                    <a:srgbClr val="000000">
                      <a:alpha val="43137"/>
                    </a:srgbClr>
                  </a:outerShdw>
                </a:effectLst>
              </a:rPr>
              <a:t> </a:t>
            </a:r>
            <a:r>
              <a:rPr lang="es-AR" sz="7200" dirty="0" err="1">
                <a:solidFill>
                  <a:schemeClr val="bg1"/>
                </a:solidFill>
                <a:effectLst>
                  <a:outerShdw blurRad="38100" dist="38100" dir="2700000" algn="tl">
                    <a:srgbClr val="000000">
                      <a:alpha val="43137"/>
                    </a:srgbClr>
                  </a:outerShdw>
                </a:effectLst>
              </a:rPr>
              <a:t>Certiorari</a:t>
            </a:r>
            <a:r>
              <a:rPr lang="es-AR" sz="7200" dirty="0">
                <a:solidFill>
                  <a:schemeClr val="bg1"/>
                </a:solidFill>
                <a:effectLst>
                  <a:outerShdw blurRad="38100" dist="38100" dir="2700000" algn="tl">
                    <a:srgbClr val="000000">
                      <a:alpha val="43137"/>
                    </a:srgbClr>
                  </a:outerShdw>
                </a:effectLst>
              </a:rPr>
              <a:t> II de Google). Sentencia Corte Distrito y Sentencia (DC) Sentencia Corte Apelación Federal (CAFC) </a:t>
            </a:r>
          </a:p>
          <a:p>
            <a:pPr marL="0" indent="0" algn="just">
              <a:buNone/>
            </a:pPr>
            <a:r>
              <a:rPr lang="es-AR" sz="7200" dirty="0">
                <a:solidFill>
                  <a:schemeClr val="bg1"/>
                </a:solidFill>
                <a:effectLst>
                  <a:outerShdw blurRad="38100" dist="38100" dir="2700000" algn="tl">
                    <a:srgbClr val="000000">
                      <a:alpha val="43137"/>
                    </a:srgbClr>
                  </a:outerShdw>
                </a:effectLst>
              </a:rPr>
              <a:t>Sentencia Corte Suprema de los EE.UU (5 de Abril 2021). Voto de la Mayoría. Voto de la Minoría.</a:t>
            </a:r>
            <a:endParaRPr lang="es-AR" sz="7200" dirty="0">
              <a:solidFill>
                <a:schemeClr val="bg1"/>
              </a:solidFill>
            </a:endParaRPr>
          </a:p>
          <a:p>
            <a:pPr marL="0" indent="0" algn="just">
              <a:buNone/>
            </a:pPr>
            <a:endParaRPr lang="es-AR" sz="2000" dirty="0">
              <a:solidFill>
                <a:schemeClr val="bg1"/>
              </a:solidFill>
            </a:endParaRPr>
          </a:p>
          <a:p>
            <a:pPr marL="0" indent="0" algn="just">
              <a:buNone/>
            </a:pPr>
            <a:endParaRPr lang="es-AR" sz="2000" dirty="0">
              <a:solidFill>
                <a:schemeClr val="bg1"/>
              </a:solidFill>
              <a:effectLst>
                <a:outerShdw blurRad="38100" dist="38100" dir="2700000" algn="tl">
                  <a:srgbClr val="000000">
                    <a:alpha val="43137"/>
                  </a:srgbClr>
                </a:outerShdw>
              </a:effectLst>
            </a:endParaRPr>
          </a:p>
          <a:p>
            <a:pPr marL="0" indent="0" algn="just">
              <a:buNone/>
            </a:pPr>
            <a:endParaRPr lang="es-AR" sz="2000" dirty="0">
              <a:solidFill>
                <a:schemeClr val="bg1"/>
              </a:solidFill>
              <a:effectLst>
                <a:outerShdw blurRad="38100" dist="38100" dir="2700000" algn="tl">
                  <a:srgbClr val="000000">
                    <a:alpha val="43137"/>
                  </a:srgbClr>
                </a:outerShdw>
              </a:effectLst>
            </a:endParaRPr>
          </a:p>
          <a:p>
            <a:pPr marL="0" indent="0" algn="just">
              <a:buNone/>
            </a:pPr>
            <a:endParaRPr lang="es-AR" sz="2000" dirty="0">
              <a:solidFill>
                <a:schemeClr val="bg1"/>
              </a:solidFill>
              <a:effectLst>
                <a:outerShdw blurRad="38100" dist="38100" dir="2700000" algn="tl">
                  <a:srgbClr val="000000">
                    <a:alpha val="43137"/>
                  </a:srgbClr>
                </a:outerShdw>
              </a:effectLst>
            </a:endParaRPr>
          </a:p>
          <a:p>
            <a:pPr marL="0" indent="0" algn="just">
              <a:buNone/>
            </a:pPr>
            <a:r>
              <a:rPr lang="es-AR" sz="3600" dirty="0">
                <a:solidFill>
                  <a:schemeClr val="bg1"/>
                </a:solidFill>
                <a:effectLst>
                  <a:outerShdw blurRad="38100" dist="38100" dir="2700000" algn="tl">
                    <a:srgbClr val="000000">
                      <a:alpha val="43137"/>
                    </a:srgbClr>
                  </a:outerShdw>
                </a:effectLst>
              </a:rPr>
              <a:t>	</a:t>
            </a:r>
          </a:p>
          <a:p>
            <a:pPr marL="0" indent="0" algn="just">
              <a:buNone/>
            </a:pPr>
            <a:endParaRPr lang="es-AR" sz="3700" dirty="0">
              <a:solidFill>
                <a:schemeClr val="bg1"/>
              </a:solidFill>
            </a:endParaRPr>
          </a:p>
          <a:p>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6EFFFE35-50DE-6145-AC6B-E32F04B0FE3D}"/>
              </a:ext>
            </a:extLst>
          </p:cNvPr>
          <p:cNvSpPr/>
          <p:nvPr/>
        </p:nvSpPr>
        <p:spPr>
          <a:xfrm>
            <a:off x="0" y="5983111"/>
            <a:ext cx="9144000" cy="87489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31023403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xfrm>
            <a:off x="628650" y="365126"/>
            <a:ext cx="7886700" cy="1002901"/>
          </a:xfrm>
          <a:ln w="12700">
            <a:noFill/>
          </a:ln>
        </p:spPr>
        <p:txBody>
          <a:bodyPr>
            <a:normAutofit fontScale="90000"/>
          </a:bodyPr>
          <a:lstStyle/>
          <a:p>
            <a:br>
              <a:rPr lang="es-AR" sz="4000" b="1" dirty="0">
                <a:solidFill>
                  <a:schemeClr val="bg1"/>
                </a:solidFill>
                <a:effectLst>
                  <a:outerShdw blurRad="38100" dist="38100" dir="2700000" algn="tl">
                    <a:srgbClr val="000000">
                      <a:alpha val="43137"/>
                    </a:srgbClr>
                  </a:outerShdw>
                </a:effectLst>
              </a:rPr>
            </a:br>
            <a:r>
              <a:rPr lang="es-AR" sz="4000" b="1" dirty="0">
                <a:solidFill>
                  <a:schemeClr val="bg1"/>
                </a:solidFill>
                <a:effectLst>
                  <a:outerShdw blurRad="38100" dist="38100" dir="2700000" algn="tl">
                    <a:srgbClr val="000000">
                      <a:alpha val="43137"/>
                    </a:srgbClr>
                  </a:outerShdw>
                </a:effectLst>
              </a:rPr>
              <a:t>Apelación de ORACLE ante la CAFC</a:t>
            </a:r>
            <a:br>
              <a:rPr lang="es-ES" sz="3600" dirty="0">
                <a:solidFill>
                  <a:schemeClr val="bg1"/>
                </a:solidFill>
                <a:effectLst>
                  <a:outerShdw blurRad="38100" dist="38100" dir="2700000" algn="tl">
                    <a:srgbClr val="000000">
                      <a:alpha val="43137"/>
                    </a:srgbClr>
                  </a:outerShdw>
                </a:effectLst>
              </a:rPr>
            </a:br>
            <a:endParaRPr lang="es-AR" sz="3600" b="1" dirty="0">
              <a:solidFill>
                <a:schemeClr val="bg1"/>
              </a:solidFill>
              <a:effectLst>
                <a:outerShdw blurRad="38100" dist="38100" dir="2700000" algn="tl">
                  <a:srgbClr val="000000">
                    <a:alpha val="43137"/>
                  </a:srgbClr>
                </a:outerShdw>
              </a:effectLst>
            </a:endParaRP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196622"/>
            <a:ext cx="7886700" cy="4293351"/>
          </a:xfrm>
          <a:ln w="12700">
            <a:noFill/>
          </a:ln>
        </p:spPr>
        <p:txBody>
          <a:bodyPr>
            <a:normAutofit fontScale="25000" lnSpcReduction="20000"/>
          </a:bodyPr>
          <a:lstStyle/>
          <a:p>
            <a:pPr marL="0" indent="0" algn="just">
              <a:buNone/>
            </a:pPr>
            <a:r>
              <a:rPr lang="es-ES" sz="6500" dirty="0">
                <a:solidFill>
                  <a:schemeClr val="bg1"/>
                </a:solidFill>
                <a:effectLst>
                  <a:outerShdw blurRad="38100" dist="38100" dir="2700000" algn="tl">
                    <a:srgbClr val="000000">
                      <a:alpha val="43137"/>
                    </a:srgbClr>
                  </a:outerShdw>
                </a:effectLst>
              </a:rPr>
              <a:t>-</a:t>
            </a:r>
            <a:r>
              <a:rPr lang="es-ES" sz="7600" dirty="0">
                <a:solidFill>
                  <a:schemeClr val="bg1"/>
                </a:solidFill>
                <a:effectLst>
                  <a:outerShdw blurRad="38100" dist="38100" dir="2700000" algn="tl">
                    <a:srgbClr val="000000">
                      <a:alpha val="43137"/>
                    </a:srgbClr>
                  </a:outerShdw>
                </a:effectLst>
              </a:rPr>
              <a:t>La SSO fue reconocida por la Corte de Distrito como original y creativa, por tanto es protegible en dos sentidos a) código declarado incorporado en ella, y b) por su propia SSO, independiente// de que el código declarado incorporado a ella lo sea.</a:t>
            </a:r>
          </a:p>
          <a:p>
            <a:pPr marL="0" indent="0" algn="just">
              <a:buNone/>
            </a:pPr>
            <a:r>
              <a:rPr lang="es-ES" sz="7600" dirty="0">
                <a:solidFill>
                  <a:schemeClr val="bg1"/>
                </a:solidFill>
                <a:effectLst>
                  <a:outerShdw blurRad="38100" dist="38100" dir="2700000" algn="tl">
                    <a:srgbClr val="000000">
                      <a:alpha val="43137"/>
                    </a:srgbClr>
                  </a:outerShdw>
                </a:effectLst>
              </a:rPr>
              <a:t>-Como existieron infinitas opciones para Oracle (i) de como organizar y estructurar las API(s) de Java, y (</a:t>
            </a:r>
            <a:r>
              <a:rPr lang="es-ES" sz="7600" dirty="0" err="1">
                <a:solidFill>
                  <a:schemeClr val="bg1"/>
                </a:solidFill>
                <a:effectLst>
                  <a:outerShdw blurRad="38100" dist="38100" dir="2700000" algn="tl">
                    <a:srgbClr val="000000">
                      <a:alpha val="43137"/>
                    </a:srgbClr>
                  </a:outerShdw>
                </a:effectLst>
              </a:rPr>
              <a:t>ii</a:t>
            </a:r>
            <a:r>
              <a:rPr lang="es-ES" sz="7600" dirty="0">
                <a:solidFill>
                  <a:schemeClr val="bg1"/>
                </a:solidFill>
                <a:effectLst>
                  <a:outerShdw blurRad="38100" dist="38100" dir="2700000" algn="tl">
                    <a:srgbClr val="000000">
                      <a:alpha val="43137"/>
                    </a:srgbClr>
                  </a:outerShdw>
                </a:effectLst>
              </a:rPr>
              <a:t>) de como denominar a cada línea individual de código declarado (en lugar de </a:t>
            </a:r>
            <a:r>
              <a:rPr lang="es-ES" sz="7600" b="1" dirty="0" err="1">
                <a:solidFill>
                  <a:schemeClr val="accent4">
                    <a:lumMod val="75000"/>
                  </a:schemeClr>
                </a:solidFill>
                <a:effectLst>
                  <a:outerShdw blurRad="38100" dist="38100" dir="2700000" algn="tl">
                    <a:srgbClr val="000000">
                      <a:alpha val="43137"/>
                    </a:srgbClr>
                  </a:outerShdw>
                </a:effectLst>
              </a:rPr>
              <a:t>java.lang.Math.max</a:t>
            </a:r>
            <a:r>
              <a:rPr lang="es-ES" sz="7600" dirty="0">
                <a:solidFill>
                  <a:schemeClr val="accent4">
                    <a:lumMod val="75000"/>
                  </a:schemeClr>
                </a:solidFill>
                <a:effectLst>
                  <a:outerShdw blurRad="38100" dist="38100" dir="2700000" algn="tl">
                    <a:srgbClr val="000000">
                      <a:alpha val="43137"/>
                    </a:srgbClr>
                  </a:outerShdw>
                </a:effectLst>
              </a:rPr>
              <a:t> </a:t>
            </a:r>
            <a:r>
              <a:rPr lang="es-ES" sz="7600" dirty="0">
                <a:solidFill>
                  <a:schemeClr val="bg1"/>
                </a:solidFill>
                <a:effectLst>
                  <a:outerShdw blurRad="38100" dist="38100" dir="2700000" algn="tl">
                    <a:srgbClr val="000000">
                      <a:alpha val="43137"/>
                    </a:srgbClr>
                  </a:outerShdw>
                </a:effectLst>
              </a:rPr>
              <a:t>podría haber elegido </a:t>
            </a:r>
            <a:r>
              <a:rPr lang="es-ES" sz="7600" b="1" dirty="0" err="1">
                <a:solidFill>
                  <a:schemeClr val="accent4">
                    <a:lumMod val="75000"/>
                  </a:schemeClr>
                </a:solidFill>
                <a:effectLst>
                  <a:outerShdw blurRad="38100" dist="38100" dir="2700000" algn="tl">
                    <a:srgbClr val="000000">
                      <a:alpha val="43137"/>
                    </a:srgbClr>
                  </a:outerShdw>
                </a:effectLst>
              </a:rPr>
              <a:t>Arith.bigger</a:t>
            </a:r>
            <a:r>
              <a:rPr lang="es-ES" sz="7600" dirty="0">
                <a:solidFill>
                  <a:schemeClr val="bg1"/>
                </a:solidFill>
                <a:effectLst>
                  <a:outerShdw blurRad="38100" dist="38100" dir="2700000" algn="tl">
                    <a:srgbClr val="000000">
                      <a:alpha val="43137"/>
                    </a:srgbClr>
                  </a:outerShdw>
                </a:effectLst>
              </a:rPr>
              <a:t>, </a:t>
            </a:r>
            <a:r>
              <a:rPr lang="es-ES" sz="7600" b="1" dirty="0" err="1">
                <a:solidFill>
                  <a:schemeClr val="accent4">
                    <a:lumMod val="75000"/>
                  </a:schemeClr>
                </a:solidFill>
                <a:effectLst>
                  <a:outerShdw blurRad="38100" dist="38100" dir="2700000" algn="tl">
                    <a:srgbClr val="000000">
                      <a:alpha val="43137"/>
                    </a:srgbClr>
                  </a:outerShdw>
                </a:effectLst>
              </a:rPr>
              <a:t>Math.maximun</a:t>
            </a:r>
            <a:r>
              <a:rPr lang="es-ES" sz="7600" dirty="0">
                <a:solidFill>
                  <a:schemeClr val="bg1"/>
                </a:solidFill>
                <a:effectLst>
                  <a:outerShdw blurRad="38100" dist="38100" dir="2700000" algn="tl">
                    <a:srgbClr val="000000">
                      <a:alpha val="43137"/>
                    </a:srgbClr>
                  </a:outerShdw>
                </a:effectLst>
              </a:rPr>
              <a:t>), “la idea de como organizar cada paquete de Java o de como llamar a cada línea individual de código declarado </a:t>
            </a:r>
            <a:r>
              <a:rPr lang="es-ES" sz="7600" u="sng" dirty="0">
                <a:solidFill>
                  <a:schemeClr val="bg1"/>
                </a:solidFill>
                <a:effectLst>
                  <a:outerShdw blurRad="38100" dist="38100" dir="2700000" algn="tl">
                    <a:srgbClr val="000000">
                      <a:alpha val="43137"/>
                    </a:srgbClr>
                  </a:outerShdw>
                </a:effectLst>
              </a:rPr>
              <a:t>no se fusiona con su expresión”, por tanto el art. 102 inciso b) no es aplicable</a:t>
            </a:r>
            <a:r>
              <a:rPr lang="es-ES" sz="7600" dirty="0">
                <a:solidFill>
                  <a:schemeClr val="bg1"/>
                </a:solidFill>
                <a:effectLst>
                  <a:outerShdw blurRad="38100" dist="38100" dir="2700000" algn="tl">
                    <a:srgbClr val="000000">
                      <a:alpha val="43137"/>
                    </a:srgbClr>
                  </a:outerShdw>
                </a:effectLst>
              </a:rPr>
              <a:t>.</a:t>
            </a:r>
          </a:p>
          <a:p>
            <a:pPr marL="0" indent="0" algn="just">
              <a:buNone/>
            </a:pPr>
            <a:r>
              <a:rPr lang="es-ES" sz="7600" dirty="0">
                <a:solidFill>
                  <a:schemeClr val="bg1"/>
                </a:solidFill>
                <a:effectLst>
                  <a:outerShdw blurRad="38100" dist="38100" dir="2700000" algn="tl">
                    <a:srgbClr val="000000">
                      <a:alpha val="43137"/>
                    </a:srgbClr>
                  </a:outerShdw>
                </a:effectLst>
              </a:rPr>
              <a:t>-Google reconoció que la SSO de Android es sustancialmente la misma a la SSO de las 37 API(s) de Java copiada.</a:t>
            </a:r>
          </a:p>
          <a:p>
            <a:pPr marL="0" indent="0" algn="just">
              <a:buNone/>
            </a:pPr>
            <a:r>
              <a:rPr lang="es-ES" sz="7600" dirty="0">
                <a:solidFill>
                  <a:schemeClr val="bg1"/>
                </a:solidFill>
                <a:effectLst>
                  <a:outerShdw blurRad="38100" dist="38100" dir="2700000" algn="tl">
                    <a:srgbClr val="000000">
                      <a:alpha val="43137"/>
                    </a:srgbClr>
                  </a:outerShdw>
                </a:effectLst>
              </a:rPr>
              <a:t>-La doctrina de la fusión (“opciones de expresar” para que idea y expresión no se fusionen) se debe evaluar al momento de la creación de la obra intelectual y no al momento de la copia.</a:t>
            </a:r>
          </a:p>
          <a:p>
            <a:pPr marL="0" indent="0" algn="just">
              <a:buNone/>
            </a:pPr>
            <a:r>
              <a:rPr lang="es-ES" sz="7600" dirty="0">
                <a:solidFill>
                  <a:schemeClr val="bg1"/>
                </a:solidFill>
                <a:effectLst>
                  <a:outerShdw blurRad="38100" dist="38100" dir="2700000" algn="tl">
                    <a:srgbClr val="000000">
                      <a:alpha val="43137"/>
                    </a:srgbClr>
                  </a:outerShdw>
                </a:effectLst>
              </a:rPr>
              <a:t>-Una vez que el autor eligió crear y denominar a un método de Java como </a:t>
            </a:r>
            <a:r>
              <a:rPr lang="es-ES" sz="7600" b="1" dirty="0" err="1">
                <a:solidFill>
                  <a:schemeClr val="accent4">
                    <a:lumMod val="75000"/>
                  </a:schemeClr>
                </a:solidFill>
                <a:effectLst>
                  <a:outerShdw blurRad="38100" dist="38100" dir="2700000" algn="tl">
                    <a:srgbClr val="000000">
                      <a:alpha val="43137"/>
                    </a:srgbClr>
                  </a:outerShdw>
                </a:effectLst>
              </a:rPr>
              <a:t>java.lang.Math.max</a:t>
            </a:r>
            <a:r>
              <a:rPr lang="es-ES" sz="7600" dirty="0">
                <a:solidFill>
                  <a:schemeClr val="accent4">
                    <a:lumMod val="75000"/>
                  </a:schemeClr>
                </a:solidFill>
                <a:effectLst>
                  <a:outerShdw blurRad="38100" dist="38100" dir="2700000" algn="tl">
                    <a:srgbClr val="000000">
                      <a:alpha val="43137"/>
                    </a:srgbClr>
                  </a:outerShdw>
                </a:effectLst>
              </a:rPr>
              <a:t> </a:t>
            </a:r>
            <a:r>
              <a:rPr lang="es-ES" sz="7600" dirty="0">
                <a:solidFill>
                  <a:schemeClr val="bg1"/>
                </a:solidFill>
                <a:effectLst>
                  <a:outerShdw blurRad="38100" dist="38100" dir="2700000" algn="tl">
                    <a:srgbClr val="000000">
                      <a:alpha val="43137"/>
                    </a:srgbClr>
                  </a:outerShdw>
                </a:effectLst>
              </a:rPr>
              <a:t>lógicamente que quien quiera usar la funcionalidad debe llamarlo por su nombre. </a:t>
            </a:r>
          </a:p>
          <a:p>
            <a:pPr marL="0" indent="0" algn="just">
              <a:buNone/>
            </a:pPr>
            <a:endParaRPr lang="es-ES" sz="2600" dirty="0">
              <a:solidFill>
                <a:schemeClr val="bg1"/>
              </a:solidFill>
              <a:effectLst>
                <a:outerShdw blurRad="38100" dist="38100" dir="2700000" algn="tl">
                  <a:srgbClr val="000000">
                    <a:alpha val="43137"/>
                  </a:srgbClr>
                </a:outerShdw>
              </a:effectLst>
            </a:endParaRPr>
          </a:p>
          <a:p>
            <a:pPr marL="0" indent="0">
              <a:buNone/>
            </a:pPr>
            <a:endParaRPr lang="es-ES" sz="2400" dirty="0">
              <a:solidFill>
                <a:schemeClr val="bg1"/>
              </a:solidFill>
              <a:effectLst>
                <a:outerShdw blurRad="38100" dist="38100" dir="2700000" algn="tl">
                  <a:srgbClr val="000000">
                    <a:alpha val="43137"/>
                  </a:srgbClr>
                </a:outerShdw>
              </a:effectLst>
            </a:endParaRPr>
          </a:p>
          <a:p>
            <a:pPr algn="just"/>
            <a:endParaRPr lang="es-AR" sz="2400" dirty="0">
              <a:solidFill>
                <a:schemeClr val="bg1"/>
              </a:solidFill>
            </a:endParaRPr>
          </a:p>
          <a:p>
            <a:pPr marL="0" indent="0" algn="just">
              <a:buNone/>
            </a:pPr>
            <a:endParaRPr lang="es-AR" sz="2400" dirty="0">
              <a:solidFill>
                <a:schemeClr val="bg1"/>
              </a:solidFill>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B7F080E9-0599-6A02-737B-4B72A411D457}"/>
              </a:ext>
            </a:extLst>
          </p:cNvPr>
          <p:cNvSpPr/>
          <p:nvPr/>
        </p:nvSpPr>
        <p:spPr>
          <a:xfrm>
            <a:off x="0" y="6129867"/>
            <a:ext cx="9144000" cy="72813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26411906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ln w="12700">
            <a:noFill/>
          </a:ln>
        </p:spPr>
        <p:txBody>
          <a:bodyPr>
            <a:normAutofit/>
          </a:bodyPr>
          <a:lstStyle/>
          <a:p>
            <a:pPr algn="just"/>
            <a:r>
              <a:rPr lang="es-AR" sz="3600" b="1" dirty="0">
                <a:solidFill>
                  <a:schemeClr val="bg1"/>
                </a:solidFill>
                <a:effectLst>
                  <a:outerShdw blurRad="38100" dist="38100" dir="2700000" algn="tl">
                    <a:srgbClr val="000000">
                      <a:alpha val="43137"/>
                    </a:srgbClr>
                  </a:outerShdw>
                </a:effectLst>
              </a:rPr>
              <a:t>Estructura de la Corte de Apelación de los EE.UU.</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501422"/>
            <a:ext cx="7886700" cy="3988551"/>
          </a:xfrm>
          <a:ln w="12700">
            <a:noFill/>
          </a:ln>
        </p:spPr>
        <p:txBody>
          <a:bodyPr>
            <a:normAutofit fontScale="25000" lnSpcReduction="20000"/>
          </a:bodyPr>
          <a:lstStyle/>
          <a:p>
            <a:pPr marL="0" indent="0" algn="just">
              <a:buNone/>
            </a:pPr>
            <a:r>
              <a:rPr lang="es-ES" sz="6400" dirty="0">
                <a:solidFill>
                  <a:schemeClr val="bg1"/>
                </a:solidFill>
                <a:effectLst>
                  <a:outerShdw blurRad="38100" dist="38100" dir="2700000" algn="tl">
                    <a:srgbClr val="000000">
                      <a:alpha val="43137"/>
                    </a:srgbClr>
                  </a:outerShdw>
                </a:effectLst>
              </a:rPr>
              <a:t>La Corte de Apelación de los EE.UU es la Corte más influyente después de la Corte Suprema de EE.UU.</a:t>
            </a:r>
          </a:p>
          <a:p>
            <a:pPr marL="0" indent="0" algn="just">
              <a:buNone/>
            </a:pPr>
            <a:r>
              <a:rPr lang="es-ES" sz="6400" dirty="0">
                <a:solidFill>
                  <a:schemeClr val="bg1"/>
                </a:solidFill>
                <a:effectLst>
                  <a:outerShdw blurRad="38100" dist="38100" dir="2700000" algn="tl">
                    <a:srgbClr val="000000">
                      <a:alpha val="43137"/>
                    </a:srgbClr>
                  </a:outerShdw>
                </a:effectLst>
              </a:rPr>
              <a:t>Se divide en 11 “Circuitos de Apelaciones”. Cada Circuito abarca varios Estados.</a:t>
            </a:r>
          </a:p>
          <a:p>
            <a:pPr marL="0" indent="0" algn="just">
              <a:buNone/>
            </a:pPr>
            <a:r>
              <a:rPr lang="es-ES" sz="6400" dirty="0">
                <a:solidFill>
                  <a:schemeClr val="bg1"/>
                </a:solidFill>
                <a:effectLst>
                  <a:outerShdw blurRad="38100" dist="38100" dir="2700000" algn="tl">
                    <a:srgbClr val="000000">
                      <a:alpha val="43137"/>
                    </a:srgbClr>
                  </a:outerShdw>
                </a:effectLst>
              </a:rPr>
              <a:t>Cada Circuito de Apelación recibe las apelaciones de las Cortes de Distrito de su propio Circuito.</a:t>
            </a:r>
          </a:p>
          <a:p>
            <a:pPr marL="0" indent="0" algn="just">
              <a:buNone/>
            </a:pPr>
            <a:r>
              <a:rPr lang="es-ES" sz="6400" dirty="0">
                <a:solidFill>
                  <a:schemeClr val="bg1"/>
                </a:solidFill>
                <a:effectLst>
                  <a:outerShdw blurRad="38100" dist="38100" dir="2700000" algn="tl">
                    <a:srgbClr val="000000">
                      <a:alpha val="43137"/>
                    </a:srgbClr>
                  </a:outerShdw>
                </a:effectLst>
              </a:rPr>
              <a:t>Las opiniones de cada Circuito de Apelación se aplica sólo en “su” Circuito. </a:t>
            </a:r>
          </a:p>
          <a:p>
            <a:pPr marL="0" indent="0" algn="just">
              <a:buNone/>
            </a:pPr>
            <a:r>
              <a:rPr lang="es-ES" sz="6400" dirty="0">
                <a:solidFill>
                  <a:schemeClr val="bg1"/>
                </a:solidFill>
                <a:effectLst>
                  <a:outerShdw blurRad="38100" dist="38100" dir="2700000" algn="tl">
                    <a:srgbClr val="000000">
                      <a:alpha val="43137"/>
                    </a:srgbClr>
                  </a:outerShdw>
                </a:effectLst>
              </a:rPr>
              <a:t>El </a:t>
            </a:r>
            <a:r>
              <a:rPr lang="es-ES" sz="6400" b="1" dirty="0">
                <a:solidFill>
                  <a:schemeClr val="bg1"/>
                </a:solidFill>
                <a:effectLst>
                  <a:outerShdw blurRad="38100" dist="38100" dir="2700000" algn="tl">
                    <a:srgbClr val="000000">
                      <a:alpha val="43137"/>
                    </a:srgbClr>
                  </a:outerShdw>
                </a:effectLst>
              </a:rPr>
              <a:t>Circuito 9no (San Francisco) </a:t>
            </a:r>
            <a:r>
              <a:rPr lang="es-ES" sz="6400" dirty="0">
                <a:solidFill>
                  <a:schemeClr val="bg1"/>
                </a:solidFill>
                <a:effectLst>
                  <a:outerShdw blurRad="38100" dist="38100" dir="2700000" algn="tl">
                    <a:srgbClr val="000000">
                      <a:alpha val="43137"/>
                    </a:srgbClr>
                  </a:outerShdw>
                </a:effectLst>
              </a:rPr>
              <a:t>incluye el Estado de California (del Oeste, Este, Norte, Central y Sur), Montana, Nevada, Arizona, Alaska, Idaho, </a:t>
            </a:r>
            <a:r>
              <a:rPr lang="es-ES" sz="6400" dirty="0" err="1">
                <a:solidFill>
                  <a:schemeClr val="bg1"/>
                </a:solidFill>
                <a:effectLst>
                  <a:outerShdw blurRad="38100" dist="38100" dir="2700000" algn="tl">
                    <a:srgbClr val="000000">
                      <a:alpha val="43137"/>
                    </a:srgbClr>
                  </a:outerShdw>
                </a:effectLst>
              </a:rPr>
              <a:t>Hawai</a:t>
            </a:r>
            <a:r>
              <a:rPr lang="es-ES" sz="6400" dirty="0">
                <a:solidFill>
                  <a:schemeClr val="bg1"/>
                </a:solidFill>
                <a:effectLst>
                  <a:outerShdw blurRad="38100" dist="38100" dir="2700000" algn="tl">
                    <a:srgbClr val="000000">
                      <a:alpha val="43137"/>
                    </a:srgbClr>
                  </a:outerShdw>
                </a:effectLst>
              </a:rPr>
              <a:t>, </a:t>
            </a:r>
            <a:r>
              <a:rPr lang="es-ES" sz="6400" dirty="0" err="1">
                <a:solidFill>
                  <a:schemeClr val="bg1"/>
                </a:solidFill>
                <a:effectLst>
                  <a:outerShdw blurRad="38100" dist="38100" dir="2700000" algn="tl">
                    <a:srgbClr val="000000">
                      <a:alpha val="43137"/>
                    </a:srgbClr>
                  </a:outerShdw>
                </a:effectLst>
              </a:rPr>
              <a:t>Oregon</a:t>
            </a:r>
            <a:r>
              <a:rPr lang="es-ES" sz="6400" dirty="0">
                <a:solidFill>
                  <a:schemeClr val="bg1"/>
                </a:solidFill>
                <a:effectLst>
                  <a:outerShdw blurRad="38100" dist="38100" dir="2700000" algn="tl">
                    <a:srgbClr val="000000">
                      <a:alpha val="43137"/>
                    </a:srgbClr>
                  </a:outerShdw>
                </a:effectLst>
              </a:rPr>
              <a:t>, Washington (del Este y Oeste) entre otros.</a:t>
            </a:r>
          </a:p>
          <a:p>
            <a:pPr marL="0" indent="0" algn="just">
              <a:buNone/>
            </a:pPr>
            <a:r>
              <a:rPr lang="es-ES" sz="6400" b="1" dirty="0">
                <a:solidFill>
                  <a:schemeClr val="bg1"/>
                </a:solidFill>
                <a:effectLst>
                  <a:outerShdw blurRad="38100" dist="38100" dir="2700000" algn="tl">
                    <a:srgbClr val="000000">
                      <a:alpha val="43137"/>
                    </a:srgbClr>
                  </a:outerShdw>
                </a:effectLst>
              </a:rPr>
              <a:t>Corte de Apelaciones Federal</a:t>
            </a:r>
            <a:r>
              <a:rPr lang="es-ES" sz="6400" dirty="0">
                <a:solidFill>
                  <a:schemeClr val="bg1"/>
                </a:solidFill>
                <a:effectLst>
                  <a:outerShdw blurRad="38100" dist="38100" dir="2700000" algn="tl">
                    <a:srgbClr val="000000">
                      <a:alpha val="43137"/>
                    </a:srgbClr>
                  </a:outerShdw>
                </a:effectLst>
              </a:rPr>
              <a:t>: recibe todas las apelaciones de todos las Cortes de Distritos de todos los circuitos en </a:t>
            </a:r>
            <a:r>
              <a:rPr lang="es-ES" sz="6400" b="1" dirty="0">
                <a:solidFill>
                  <a:schemeClr val="bg1"/>
                </a:solidFill>
                <a:effectLst>
                  <a:outerShdw blurRad="38100" dist="38100" dir="2700000" algn="tl">
                    <a:srgbClr val="000000">
                      <a:alpha val="43137"/>
                    </a:srgbClr>
                  </a:outerShdw>
                </a:effectLst>
              </a:rPr>
              <a:t>materia federal</a:t>
            </a:r>
            <a:r>
              <a:rPr lang="es-ES" sz="6400" dirty="0">
                <a:solidFill>
                  <a:schemeClr val="bg1"/>
                </a:solidFill>
                <a:effectLst>
                  <a:outerShdw blurRad="38100" dist="38100" dir="2700000" algn="tl">
                    <a:srgbClr val="000000">
                      <a:alpha val="43137"/>
                    </a:srgbClr>
                  </a:outerShdw>
                </a:effectLst>
              </a:rPr>
              <a:t> (patentes, marcas, veteranos de guerra, contratos con gobierno, etc.)</a:t>
            </a:r>
          </a:p>
          <a:p>
            <a:pPr marL="0" indent="0" algn="just">
              <a:buNone/>
            </a:pPr>
            <a:r>
              <a:rPr lang="es-ES" sz="6400" dirty="0">
                <a:solidFill>
                  <a:schemeClr val="bg1"/>
                </a:solidFill>
                <a:effectLst>
                  <a:outerShdw blurRad="38100" dist="38100" dir="2700000" algn="tl">
                    <a:srgbClr val="000000">
                      <a:alpha val="43137"/>
                    </a:srgbClr>
                  </a:outerShdw>
                </a:effectLst>
              </a:rPr>
              <a:t>Debido a que la demanda de Oracle incluía asuntos de infracción de patentes, quedó establecido procesalmente que la Corte Federal de Apelación (CAFC) sería la instancia de apelación, y no así la Corte de Apelación del Circuito Noveno. La CAFC no suele revisar asuntos de infracción de derechos de autor de EEUU. En el caso, la CAFC </a:t>
            </a:r>
            <a:r>
              <a:rPr lang="es-ES" sz="6400" dirty="0">
                <a:solidFill>
                  <a:schemeClr val="accent4">
                    <a:lumMod val="75000"/>
                  </a:schemeClr>
                </a:solidFill>
                <a:effectLst>
                  <a:outerShdw blurRad="38100" dist="38100" dir="2700000" algn="tl">
                    <a:srgbClr val="000000">
                      <a:alpha val="43137"/>
                    </a:srgbClr>
                  </a:outerShdw>
                </a:effectLst>
              </a:rPr>
              <a:t>debía aplicar </a:t>
            </a:r>
            <a:r>
              <a:rPr lang="es-ES" sz="6400" dirty="0">
                <a:solidFill>
                  <a:schemeClr val="bg1"/>
                </a:solidFill>
                <a:effectLst>
                  <a:outerShdw blurRad="38100" dist="38100" dir="2700000" algn="tl">
                    <a:srgbClr val="000000">
                      <a:alpha val="43137"/>
                    </a:srgbClr>
                  </a:outerShdw>
                </a:effectLst>
              </a:rPr>
              <a:t>el “derecho establecido” -conforme casos anteriores- por la Corte de Apelación del Circuito Noveno. </a:t>
            </a:r>
          </a:p>
          <a:p>
            <a:pPr algn="just">
              <a:buFont typeface="Wingdings" panose="05000000000000000000" pitchFamily="2" charset="2"/>
              <a:buChar char="Ø"/>
            </a:pPr>
            <a:endParaRPr lang="es-ES" sz="3200" dirty="0">
              <a:solidFill>
                <a:schemeClr val="bg1"/>
              </a:solidFill>
              <a:effectLst>
                <a:outerShdw blurRad="38100" dist="38100" dir="2700000" algn="tl">
                  <a:srgbClr val="000000">
                    <a:alpha val="43137"/>
                  </a:srgbClr>
                </a:outerShdw>
              </a:effectLst>
            </a:endParaRPr>
          </a:p>
          <a:p>
            <a:pPr algn="just"/>
            <a:endParaRPr lang="es-AR" sz="2400" dirty="0">
              <a:solidFill>
                <a:schemeClr val="bg1"/>
              </a:solidFill>
            </a:endParaRPr>
          </a:p>
          <a:p>
            <a:pPr algn="just"/>
            <a:endParaRPr lang="es-AR" sz="2400" dirty="0">
              <a:solidFill>
                <a:schemeClr val="bg1"/>
              </a:solidFill>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B7F080E9-0599-6A02-737B-4B72A411D457}"/>
              </a:ext>
            </a:extLst>
          </p:cNvPr>
          <p:cNvSpPr/>
          <p:nvPr/>
        </p:nvSpPr>
        <p:spPr>
          <a:xfrm>
            <a:off x="0" y="6129867"/>
            <a:ext cx="9144000" cy="728133"/>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5806792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600" b="1" dirty="0">
                <a:solidFill>
                  <a:schemeClr val="bg1"/>
                </a:solidFill>
                <a:effectLst>
                  <a:outerShdw blurRad="38100" dist="38100" dir="2700000" algn="tl">
                    <a:srgbClr val="000000">
                      <a:alpha val="43137"/>
                    </a:srgbClr>
                  </a:outerShdw>
                </a:effectLst>
              </a:rPr>
              <a:t>Sentencia I de la Corte Federal de Apelaciones (CAFC) (9 de Mayo de 2014)</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03023"/>
            <a:ext cx="7886700" cy="4030134"/>
          </a:xfrm>
          <a:ln w="12700">
            <a:noFill/>
          </a:ln>
        </p:spPr>
        <p:txBody>
          <a:bodyPr>
            <a:normAutofit/>
          </a:bodyPr>
          <a:lstStyle/>
          <a:p>
            <a:pPr marL="0" indent="0" algn="just">
              <a:buNone/>
            </a:pPr>
            <a:r>
              <a:rPr lang="es-AR" sz="1600" dirty="0">
                <a:solidFill>
                  <a:schemeClr val="bg1"/>
                </a:solidFill>
                <a:effectLst>
                  <a:outerShdw blurRad="38100" dist="38100" dir="2700000" algn="tl">
                    <a:srgbClr val="000000">
                      <a:alpha val="43137"/>
                    </a:srgbClr>
                  </a:outerShdw>
                </a:effectLst>
              </a:rPr>
              <a:t>-Determinó que las API(s) de Java y su SSO son protegibles bajo el sistema de derecho de autor de EE.UU.</a:t>
            </a:r>
          </a:p>
          <a:p>
            <a:pPr marL="0" indent="0" algn="just">
              <a:buNone/>
            </a:pPr>
            <a:r>
              <a:rPr lang="es-AR" sz="1600" dirty="0">
                <a:solidFill>
                  <a:schemeClr val="bg1"/>
                </a:solidFill>
                <a:effectLst>
                  <a:outerShdw blurRad="38100" dist="38100" dir="2700000" algn="tl">
                    <a:srgbClr val="000000">
                      <a:alpha val="43137"/>
                    </a:srgbClr>
                  </a:outerShdw>
                </a:effectLst>
              </a:rPr>
              <a:t>-El derecho de autor de EE.UU protege a las </a:t>
            </a:r>
            <a:r>
              <a:rPr lang="es-AR" sz="1600" u="sng" dirty="0">
                <a:solidFill>
                  <a:schemeClr val="bg1"/>
                </a:solidFill>
                <a:effectLst>
                  <a:outerShdw blurRad="38100" dist="38100" dir="2700000" algn="tl">
                    <a:srgbClr val="000000">
                      <a:alpha val="43137"/>
                    </a:srgbClr>
                  </a:outerShdw>
                </a:effectLst>
              </a:rPr>
              <a:t>obras originales </a:t>
            </a:r>
            <a:r>
              <a:rPr lang="es-AR" sz="1600" dirty="0">
                <a:solidFill>
                  <a:schemeClr val="bg1"/>
                </a:solidFill>
                <a:effectLst>
                  <a:outerShdw blurRad="38100" dist="38100" dir="2700000" algn="tl">
                    <a:srgbClr val="000000">
                      <a:alpha val="43137"/>
                    </a:srgbClr>
                  </a:outerShdw>
                </a:effectLst>
              </a:rPr>
              <a:t>que hayan sido </a:t>
            </a:r>
            <a:r>
              <a:rPr lang="es-AR" sz="1600" u="sng" dirty="0">
                <a:solidFill>
                  <a:schemeClr val="bg1"/>
                </a:solidFill>
                <a:effectLst>
                  <a:outerShdw blurRad="38100" dist="38100" dir="2700000" algn="tl">
                    <a:srgbClr val="000000">
                      <a:alpha val="43137"/>
                    </a:srgbClr>
                  </a:outerShdw>
                </a:effectLst>
              </a:rPr>
              <a:t>fijadas</a:t>
            </a:r>
            <a:r>
              <a:rPr lang="es-AR" sz="1600" dirty="0">
                <a:solidFill>
                  <a:schemeClr val="bg1"/>
                </a:solidFill>
                <a:effectLst>
                  <a:outerShdw blurRad="38100" dist="38100" dir="2700000" algn="tl">
                    <a:srgbClr val="000000">
                      <a:alpha val="43137"/>
                    </a:srgbClr>
                  </a:outerShdw>
                </a:effectLst>
              </a:rPr>
              <a:t> en un medio de expresión tangible.</a:t>
            </a:r>
          </a:p>
          <a:p>
            <a:pPr marL="0" indent="0" algn="just">
              <a:buNone/>
            </a:pPr>
            <a:r>
              <a:rPr lang="es-AR" sz="1600" dirty="0">
                <a:solidFill>
                  <a:schemeClr val="bg1"/>
                </a:solidFill>
                <a:effectLst>
                  <a:outerShdw blurRad="38100" dist="38100" dir="2700000" algn="tl">
                    <a:srgbClr val="000000">
                      <a:alpha val="43137"/>
                    </a:srgbClr>
                  </a:outerShdw>
                </a:effectLst>
              </a:rPr>
              <a:t>-los programas de computación se definen como: </a:t>
            </a:r>
            <a:r>
              <a:rPr lang="es-AR" sz="1600" i="1" dirty="0">
                <a:solidFill>
                  <a:schemeClr val="accent4">
                    <a:lumMod val="75000"/>
                  </a:schemeClr>
                </a:solidFill>
                <a:effectLst>
                  <a:outerShdw blurRad="38100" dist="38100" dir="2700000" algn="tl">
                    <a:srgbClr val="000000">
                      <a:alpha val="43137"/>
                    </a:srgbClr>
                  </a:outerShdw>
                </a:effectLst>
              </a:rPr>
              <a:t>“el set de declaraciones o instrucciones para ser usados directa o indirectamente por una computadora con el objeto de producidor un resultado cierto”.</a:t>
            </a:r>
          </a:p>
          <a:p>
            <a:pPr marL="0" indent="0" algn="just">
              <a:buNone/>
            </a:pPr>
            <a:r>
              <a:rPr lang="es-AR" sz="1600" dirty="0">
                <a:solidFill>
                  <a:schemeClr val="bg1"/>
                </a:solidFill>
                <a:effectLst>
                  <a:outerShdw blurRad="38100" dist="38100" dir="2700000" algn="tl">
                    <a:srgbClr val="000000">
                      <a:alpha val="43137"/>
                    </a:srgbClr>
                  </a:outerShdw>
                </a:effectLst>
              </a:rPr>
              <a:t>-Los </a:t>
            </a:r>
            <a:r>
              <a:rPr lang="es-AR" sz="1600" u="sng" dirty="0">
                <a:solidFill>
                  <a:schemeClr val="bg1"/>
                </a:solidFill>
                <a:effectLst>
                  <a:outerShdw blurRad="38100" dist="38100" dir="2700000" algn="tl">
                    <a:srgbClr val="000000">
                      <a:alpha val="43137"/>
                    </a:srgbClr>
                  </a:outerShdw>
                </a:effectLst>
              </a:rPr>
              <a:t>programas de computación </a:t>
            </a:r>
            <a:r>
              <a:rPr lang="es-AR" sz="1600" dirty="0">
                <a:solidFill>
                  <a:schemeClr val="bg1"/>
                </a:solidFill>
                <a:effectLst>
                  <a:outerShdw blurRad="38100" dist="38100" dir="2700000" algn="tl">
                    <a:srgbClr val="000000">
                      <a:alpha val="43137"/>
                    </a:srgbClr>
                  </a:outerShdw>
                </a:effectLst>
              </a:rPr>
              <a:t>se protegen bajo derechos de autor de EEUU como </a:t>
            </a:r>
            <a:r>
              <a:rPr lang="es-AR" sz="1600" u="sng" dirty="0">
                <a:solidFill>
                  <a:schemeClr val="bg1"/>
                </a:solidFill>
                <a:effectLst>
                  <a:outerShdw blurRad="38100" dist="38100" dir="2700000" algn="tl">
                    <a:srgbClr val="000000">
                      <a:alpha val="43137"/>
                    </a:srgbClr>
                  </a:outerShdw>
                </a:effectLst>
              </a:rPr>
              <a:t>obras literarias</a:t>
            </a:r>
            <a:r>
              <a:rPr lang="es-AR" sz="1600" dirty="0">
                <a:solidFill>
                  <a:schemeClr val="bg1"/>
                </a:solidFill>
                <a:effectLst>
                  <a:outerShdw blurRad="38100" dist="38100" dir="2700000" algn="tl">
                    <a:srgbClr val="000000">
                      <a:alpha val="43137"/>
                    </a:srgbClr>
                  </a:outerShdw>
                </a:effectLst>
              </a:rPr>
              <a:t>.</a:t>
            </a:r>
          </a:p>
          <a:p>
            <a:pPr marL="0" indent="0" algn="just">
              <a:buNone/>
            </a:pPr>
            <a:r>
              <a:rPr lang="es-AR" sz="1600" dirty="0">
                <a:solidFill>
                  <a:schemeClr val="bg1"/>
                </a:solidFill>
                <a:effectLst>
                  <a:outerShdw blurRad="38100" dist="38100" dir="2700000" algn="tl">
                    <a:srgbClr val="000000">
                      <a:alpha val="43137"/>
                    </a:srgbClr>
                  </a:outerShdw>
                </a:effectLst>
              </a:rPr>
              <a:t>-La obra debe ser original, y la originalidad no es exigente.</a:t>
            </a:r>
          </a:p>
          <a:p>
            <a:pPr marL="0" indent="0" algn="just">
              <a:buNone/>
            </a:pPr>
            <a:r>
              <a:rPr lang="es-AR" sz="1600" dirty="0">
                <a:solidFill>
                  <a:schemeClr val="bg1"/>
                </a:solidFill>
                <a:effectLst>
                  <a:outerShdw blurRad="38100" dist="38100" dir="2700000" algn="tl">
                    <a:srgbClr val="000000">
                      <a:alpha val="43137"/>
                    </a:srgbClr>
                  </a:outerShdw>
                </a:effectLst>
              </a:rPr>
              <a:t>-Originalidad tiene un sentido propio: que haya sido </a:t>
            </a:r>
            <a:r>
              <a:rPr lang="es-AR" sz="1600" u="sng" dirty="0">
                <a:solidFill>
                  <a:schemeClr val="bg1"/>
                </a:solidFill>
                <a:effectLst>
                  <a:outerShdw blurRad="38100" dist="38100" dir="2700000" algn="tl">
                    <a:srgbClr val="000000">
                      <a:alpha val="43137"/>
                    </a:srgbClr>
                  </a:outerShdw>
                </a:effectLst>
              </a:rPr>
              <a:t>creada en forma independiente</a:t>
            </a:r>
            <a:r>
              <a:rPr lang="es-AR" sz="1600" dirty="0">
                <a:solidFill>
                  <a:schemeClr val="bg1"/>
                </a:solidFill>
                <a:effectLst>
                  <a:outerShdw blurRad="38100" dist="38100" dir="2700000" algn="tl">
                    <a:srgbClr val="000000">
                      <a:alpha val="43137"/>
                    </a:srgbClr>
                  </a:outerShdw>
                </a:effectLst>
              </a:rPr>
              <a:t>, que </a:t>
            </a:r>
            <a:r>
              <a:rPr lang="es-AR" sz="1600" u="sng" dirty="0">
                <a:solidFill>
                  <a:schemeClr val="bg1"/>
                </a:solidFill>
                <a:effectLst>
                  <a:outerShdw blurRad="38100" dist="38100" dir="2700000" algn="tl">
                    <a:srgbClr val="000000">
                      <a:alpha val="43137"/>
                    </a:srgbClr>
                  </a:outerShdw>
                </a:effectLst>
              </a:rPr>
              <a:t>no</a:t>
            </a:r>
            <a:r>
              <a:rPr lang="es-AR" sz="1600" dirty="0">
                <a:solidFill>
                  <a:schemeClr val="bg1"/>
                </a:solidFill>
                <a:effectLst>
                  <a:outerShdw blurRad="38100" dist="38100" dir="2700000" algn="tl">
                    <a:srgbClr val="000000">
                      <a:alpha val="43137"/>
                    </a:srgbClr>
                  </a:outerShdw>
                </a:effectLst>
              </a:rPr>
              <a:t> sea </a:t>
            </a:r>
            <a:r>
              <a:rPr lang="es-AR" sz="1600" u="sng" dirty="0">
                <a:solidFill>
                  <a:schemeClr val="bg1"/>
                </a:solidFill>
                <a:effectLst>
                  <a:outerShdw blurRad="38100" dist="38100" dir="2700000" algn="tl">
                    <a:srgbClr val="000000">
                      <a:alpha val="43137"/>
                    </a:srgbClr>
                  </a:outerShdw>
                </a:effectLst>
              </a:rPr>
              <a:t>copia</a:t>
            </a:r>
            <a:r>
              <a:rPr lang="es-AR" sz="1600" dirty="0">
                <a:solidFill>
                  <a:schemeClr val="bg1"/>
                </a:solidFill>
                <a:effectLst>
                  <a:outerShdw blurRad="38100" dist="38100" dir="2700000" algn="tl">
                    <a:srgbClr val="000000">
                      <a:alpha val="43137"/>
                    </a:srgbClr>
                  </a:outerShdw>
                </a:effectLst>
              </a:rPr>
              <a:t> de otra.</a:t>
            </a:r>
          </a:p>
          <a:p>
            <a:pPr marL="0" indent="0" algn="just">
              <a:buNone/>
            </a:pPr>
            <a:r>
              <a:rPr lang="es-AR" sz="1600" dirty="0">
                <a:solidFill>
                  <a:schemeClr val="bg1"/>
                </a:solidFill>
                <a:effectLst>
                  <a:outerShdw blurRad="38100" dist="38100" dir="2700000" algn="tl">
                    <a:srgbClr val="000000">
                      <a:alpha val="43137"/>
                    </a:srgbClr>
                  </a:outerShdw>
                </a:effectLst>
              </a:rPr>
              <a:t>-La protección sólo se extiende a la </a:t>
            </a:r>
            <a:r>
              <a:rPr lang="es-AR" sz="1600" u="sng" dirty="0">
                <a:solidFill>
                  <a:schemeClr val="bg1"/>
                </a:solidFill>
                <a:effectLst>
                  <a:outerShdw blurRad="38100" dist="38100" dir="2700000" algn="tl">
                    <a:srgbClr val="000000">
                      <a:alpha val="43137"/>
                    </a:srgbClr>
                  </a:outerShdw>
                </a:effectLst>
              </a:rPr>
              <a:t>expresión de las ideas</a:t>
            </a:r>
            <a:r>
              <a:rPr lang="es-AR" sz="1600" dirty="0">
                <a:solidFill>
                  <a:schemeClr val="bg1"/>
                </a:solidFill>
                <a:effectLst>
                  <a:outerShdw blurRad="38100" dist="38100" dir="2700000" algn="tl">
                    <a:srgbClr val="000000">
                      <a:alpha val="43137"/>
                    </a:srgbClr>
                  </a:outerShdw>
                </a:effectLst>
              </a:rPr>
              <a:t>, y no a las ideas en si mismas.</a:t>
            </a: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30592956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600" b="1" dirty="0">
                <a:solidFill>
                  <a:schemeClr val="bg1"/>
                </a:solidFill>
                <a:effectLst>
                  <a:outerShdw blurRad="38100" dist="38100" dir="2700000" algn="tl">
                    <a:srgbClr val="000000">
                      <a:alpha val="43137"/>
                    </a:srgbClr>
                  </a:outerShdw>
                </a:effectLst>
              </a:rPr>
              <a:t>Sentencia I de la Corte Federal de Apelaciones (CAFC) (9 de Mayo de 2014)</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03023"/>
            <a:ext cx="7886700" cy="4030134"/>
          </a:xfrm>
          <a:ln w="12700">
            <a:noFill/>
          </a:ln>
        </p:spPr>
        <p:txBody>
          <a:bodyPr>
            <a:normAutofit/>
          </a:bodyPr>
          <a:lstStyle/>
          <a:p>
            <a:pPr marL="0" indent="0" algn="just">
              <a:buNone/>
            </a:pPr>
            <a:r>
              <a:rPr lang="es-AR" sz="1600" dirty="0">
                <a:solidFill>
                  <a:schemeClr val="bg1"/>
                </a:solidFill>
                <a:effectLst>
                  <a:outerShdw blurRad="38100" dist="38100" dir="2700000" algn="tl">
                    <a:srgbClr val="000000">
                      <a:alpha val="43137"/>
                    </a:srgbClr>
                  </a:outerShdw>
                </a:effectLst>
              </a:rPr>
              <a:t>-La protección por derechos de autor se extiende a los </a:t>
            </a:r>
            <a:r>
              <a:rPr lang="es-AR" sz="1600" dirty="0">
                <a:solidFill>
                  <a:schemeClr val="accent4">
                    <a:lumMod val="75000"/>
                  </a:schemeClr>
                </a:solidFill>
                <a:effectLst>
                  <a:outerShdw blurRad="38100" dist="38100" dir="2700000" algn="tl">
                    <a:srgbClr val="000000">
                      <a:alpha val="43137"/>
                    </a:srgbClr>
                  </a:outerShdw>
                </a:effectLst>
              </a:rPr>
              <a:t>elementos literales </a:t>
            </a:r>
            <a:r>
              <a:rPr lang="es-AR" sz="1600" dirty="0">
                <a:solidFill>
                  <a:schemeClr val="bg1"/>
                </a:solidFill>
                <a:effectLst>
                  <a:outerShdw blurRad="38100" dist="38100" dir="2700000" algn="tl">
                    <a:srgbClr val="000000">
                      <a:alpha val="43137"/>
                    </a:srgbClr>
                  </a:outerShdw>
                </a:effectLst>
              </a:rPr>
              <a:t>(código fuente y código objeto), y a los </a:t>
            </a:r>
            <a:r>
              <a:rPr lang="es-AR" sz="1600" dirty="0">
                <a:solidFill>
                  <a:schemeClr val="accent4">
                    <a:lumMod val="75000"/>
                  </a:schemeClr>
                </a:solidFill>
                <a:effectLst>
                  <a:outerShdw blurRad="38100" dist="38100" dir="2700000" algn="tl">
                    <a:srgbClr val="000000">
                      <a:alpha val="43137"/>
                    </a:srgbClr>
                  </a:outerShdw>
                </a:effectLst>
              </a:rPr>
              <a:t>elementos no literales </a:t>
            </a:r>
            <a:r>
              <a:rPr lang="es-AR" sz="1600" dirty="0">
                <a:solidFill>
                  <a:schemeClr val="bg1"/>
                </a:solidFill>
                <a:effectLst>
                  <a:outerShdw blurRad="38100" dist="38100" dir="2700000" algn="tl">
                    <a:srgbClr val="000000">
                      <a:alpha val="43137"/>
                    </a:srgbClr>
                  </a:outerShdw>
                </a:effectLst>
              </a:rPr>
              <a:t>(la estructura secuencia y organización del programa de computación)</a:t>
            </a:r>
          </a:p>
          <a:p>
            <a:pPr marL="0" indent="0" algn="just">
              <a:buNone/>
            </a:pPr>
            <a:r>
              <a:rPr lang="es-AR" sz="1600" dirty="0">
                <a:solidFill>
                  <a:schemeClr val="bg1"/>
                </a:solidFill>
                <a:effectLst>
                  <a:outerShdw blurRad="38100" dist="38100" dir="2700000" algn="tl">
                    <a:srgbClr val="000000">
                      <a:alpha val="43137"/>
                    </a:srgbClr>
                  </a:outerShdw>
                </a:effectLst>
              </a:rPr>
              <a:t>- Cuando Google copió el código declarado copio la estructura, secuencia y organización de los 37 paquetes de las API(s) de Java</a:t>
            </a:r>
          </a:p>
          <a:p>
            <a:pPr marL="0" indent="0" algn="just">
              <a:buNone/>
            </a:pPr>
            <a:r>
              <a:rPr lang="es-AR" sz="1600" dirty="0">
                <a:solidFill>
                  <a:schemeClr val="bg1"/>
                </a:solidFill>
                <a:effectLst>
                  <a:outerShdw blurRad="38100" dist="38100" dir="2700000" algn="tl">
                    <a:srgbClr val="000000">
                      <a:alpha val="43137"/>
                    </a:srgbClr>
                  </a:outerShdw>
                </a:effectLst>
              </a:rPr>
              <a:t>-Año 2005: Google adquirió Android Inc. con la idea de desarrollar una plataforma para teléfonos móviles inteligentes, Google comenzó a negociar con </a:t>
            </a:r>
            <a:r>
              <a:rPr lang="es-AR" sz="1600" dirty="0" err="1">
                <a:solidFill>
                  <a:schemeClr val="bg1"/>
                </a:solidFill>
                <a:effectLst>
                  <a:outerShdw blurRad="38100" dist="38100" dir="2700000" algn="tl">
                    <a:srgbClr val="000000">
                      <a:alpha val="43137"/>
                    </a:srgbClr>
                  </a:outerShdw>
                </a:effectLst>
              </a:rPr>
              <a:t>Sun</a:t>
            </a:r>
            <a:r>
              <a:rPr lang="es-AR" sz="1600" dirty="0">
                <a:solidFill>
                  <a:schemeClr val="bg1"/>
                </a:solidFill>
                <a:effectLst>
                  <a:outerShdw blurRad="38100" dist="38100" dir="2700000" algn="tl">
                    <a:srgbClr val="000000">
                      <a:alpha val="43137"/>
                    </a:srgbClr>
                  </a:outerShdw>
                </a:effectLst>
              </a:rPr>
              <a:t> una licencia para usar y adaptar Java para dispositivos móviles.</a:t>
            </a:r>
          </a:p>
          <a:p>
            <a:pPr marL="0" indent="0" algn="just">
              <a:buNone/>
            </a:pPr>
            <a:r>
              <a:rPr lang="es-AR" sz="1600" dirty="0">
                <a:solidFill>
                  <a:schemeClr val="bg1"/>
                </a:solidFill>
                <a:effectLst>
                  <a:outerShdw blurRad="38100" dist="38100" dir="2700000" algn="tl">
                    <a:srgbClr val="000000">
                      <a:alpha val="43137"/>
                    </a:srgbClr>
                  </a:outerShdw>
                </a:effectLst>
              </a:rPr>
              <a:t>-Google no quería hacer su implementación compatible con Java. Como eso era contrario al WORA, </a:t>
            </a:r>
            <a:r>
              <a:rPr lang="es-AR" sz="1600" dirty="0" err="1">
                <a:solidFill>
                  <a:schemeClr val="bg1"/>
                </a:solidFill>
                <a:effectLst>
                  <a:outerShdw blurRad="38100" dist="38100" dir="2700000" algn="tl">
                    <a:srgbClr val="000000">
                      <a:alpha val="43137"/>
                    </a:srgbClr>
                  </a:outerShdw>
                </a:effectLst>
              </a:rPr>
              <a:t>Sun</a:t>
            </a:r>
            <a:r>
              <a:rPr lang="es-AR" sz="1600" dirty="0">
                <a:solidFill>
                  <a:schemeClr val="bg1"/>
                </a:solidFill>
                <a:effectLst>
                  <a:outerShdw blurRad="38100" dist="38100" dir="2700000" algn="tl">
                    <a:srgbClr val="000000">
                      <a:alpha val="43137"/>
                    </a:srgbClr>
                  </a:outerShdw>
                </a:effectLst>
              </a:rPr>
              <a:t> decidió no otorgar una licencia a Google sobre las paquetes de las API de Java. Google desarrollo su Plataforma Android con 168 paquetes, 37 de los cuales están en juicio</a:t>
            </a:r>
            <a:r>
              <a:rPr lang="es-AR" sz="1600" dirty="0">
                <a:solidFill>
                  <a:schemeClr val="bg1"/>
                </a:solidFill>
              </a:rPr>
              <a:t>.</a:t>
            </a:r>
          </a:p>
          <a:p>
            <a:pPr marL="0" indent="0" algn="just">
              <a:buNone/>
            </a:pPr>
            <a:r>
              <a:rPr lang="es-AR" sz="1600" dirty="0">
                <a:solidFill>
                  <a:schemeClr val="bg1"/>
                </a:solidFill>
              </a:rPr>
              <a:t>- Google creyó que los desarrolladores esperarían encontrar el </a:t>
            </a:r>
            <a:r>
              <a:rPr lang="es-AR" sz="1600" u="sng" dirty="0">
                <a:solidFill>
                  <a:schemeClr val="bg1"/>
                </a:solidFill>
              </a:rPr>
              <a:t>mismo set de funcionalidades</a:t>
            </a:r>
            <a:r>
              <a:rPr lang="es-AR" sz="1600" dirty="0">
                <a:solidFill>
                  <a:schemeClr val="bg1"/>
                </a:solidFill>
              </a:rPr>
              <a:t> con </a:t>
            </a:r>
            <a:r>
              <a:rPr lang="es-AR" sz="1600" u="sng" dirty="0">
                <a:solidFill>
                  <a:schemeClr val="accent4">
                    <a:lumMod val="75000"/>
                  </a:schemeClr>
                </a:solidFill>
              </a:rPr>
              <a:t>el mismo formato de llamada </a:t>
            </a:r>
            <a:r>
              <a:rPr lang="es-AR" sz="1600" dirty="0">
                <a:solidFill>
                  <a:schemeClr val="bg1"/>
                </a:solidFill>
              </a:rPr>
              <a:t>de Java en Android, por ello copió el código declarado de los 37 paquetes de las API de Java y lo introdujo en Android. Al hacer ello, también copió la SSO de los 37 paquetes de Java.</a:t>
            </a: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405966555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600" b="1" dirty="0">
                <a:solidFill>
                  <a:schemeClr val="bg1"/>
                </a:solidFill>
                <a:effectLst>
                  <a:outerShdw blurRad="38100" dist="38100" dir="2700000" algn="tl">
                    <a:srgbClr val="000000">
                      <a:alpha val="43137"/>
                    </a:srgbClr>
                  </a:outerShdw>
                </a:effectLst>
              </a:rPr>
              <a:t>Sentencia I de la Corte Federal de Apelaciones (CAFC) (9 de Mayo de 2014)</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03023"/>
            <a:ext cx="7886700" cy="4030134"/>
          </a:xfrm>
          <a:ln w="12700">
            <a:noFill/>
          </a:ln>
        </p:spPr>
        <p:txBody>
          <a:bodyPr>
            <a:normAutofit lnSpcReduction="10000"/>
          </a:bodyPr>
          <a:lstStyle/>
          <a:p>
            <a:pPr marL="0" indent="0" algn="just">
              <a:buNone/>
            </a:pPr>
            <a:r>
              <a:rPr lang="es-AR" sz="1600" dirty="0">
                <a:solidFill>
                  <a:schemeClr val="bg1"/>
                </a:solidFill>
                <a:effectLst>
                  <a:outerShdw blurRad="38100" dist="38100" dir="2700000" algn="tl">
                    <a:srgbClr val="000000">
                      <a:alpha val="43137"/>
                    </a:srgbClr>
                  </a:outerShdw>
                </a:effectLst>
              </a:rPr>
              <a:t>-La protección por derechos de autor se extiende a los </a:t>
            </a:r>
            <a:r>
              <a:rPr lang="es-AR" sz="1600" dirty="0">
                <a:solidFill>
                  <a:schemeClr val="accent4">
                    <a:lumMod val="75000"/>
                  </a:schemeClr>
                </a:solidFill>
                <a:effectLst>
                  <a:outerShdw blurRad="38100" dist="38100" dir="2700000" algn="tl">
                    <a:srgbClr val="000000">
                      <a:alpha val="43137"/>
                    </a:srgbClr>
                  </a:outerShdw>
                </a:effectLst>
              </a:rPr>
              <a:t>elementos literales </a:t>
            </a:r>
            <a:r>
              <a:rPr lang="es-AR" sz="1600" dirty="0">
                <a:solidFill>
                  <a:schemeClr val="bg1"/>
                </a:solidFill>
                <a:effectLst>
                  <a:outerShdw blurRad="38100" dist="38100" dir="2700000" algn="tl">
                    <a:srgbClr val="000000">
                      <a:alpha val="43137"/>
                    </a:srgbClr>
                  </a:outerShdw>
                </a:effectLst>
              </a:rPr>
              <a:t>(código fuente y código objeto), y a los </a:t>
            </a:r>
            <a:r>
              <a:rPr lang="es-AR" sz="1600" dirty="0">
                <a:solidFill>
                  <a:schemeClr val="accent4">
                    <a:lumMod val="75000"/>
                  </a:schemeClr>
                </a:solidFill>
                <a:effectLst>
                  <a:outerShdw blurRad="38100" dist="38100" dir="2700000" algn="tl">
                    <a:srgbClr val="000000">
                      <a:alpha val="43137"/>
                    </a:srgbClr>
                  </a:outerShdw>
                </a:effectLst>
              </a:rPr>
              <a:t>elementos no literales </a:t>
            </a:r>
            <a:r>
              <a:rPr lang="es-AR" sz="1600" dirty="0">
                <a:solidFill>
                  <a:schemeClr val="bg1"/>
                </a:solidFill>
                <a:effectLst>
                  <a:outerShdw blurRad="38100" dist="38100" dir="2700000" algn="tl">
                    <a:srgbClr val="000000">
                      <a:alpha val="43137"/>
                    </a:srgbClr>
                  </a:outerShdw>
                </a:effectLst>
              </a:rPr>
              <a:t>(la estructura secuencia y organización del programa de computación)</a:t>
            </a:r>
          </a:p>
          <a:p>
            <a:pPr marL="0" indent="0" algn="just">
              <a:buNone/>
            </a:pPr>
            <a:r>
              <a:rPr lang="es-AR" sz="1600" dirty="0">
                <a:solidFill>
                  <a:schemeClr val="bg1"/>
                </a:solidFill>
                <a:effectLst>
                  <a:outerShdw blurRad="38100" dist="38100" dir="2700000" algn="tl">
                    <a:srgbClr val="000000">
                      <a:alpha val="43137"/>
                    </a:srgbClr>
                  </a:outerShdw>
                </a:effectLst>
              </a:rPr>
              <a:t>-Juez de Distrito y Google reconocieron que los 37 paquetes de las API(s) de Java y su SSO era creativo y original, por tanto Google y Oracle estaban de acuerdo en se cumplía con el requisito del art. 102 inciso a) originalidad, pero no estaban de acuerdo en la interpretación del articulo 102, inciso b).</a:t>
            </a:r>
          </a:p>
          <a:p>
            <a:pPr marL="0" indent="0" algn="just">
              <a:buNone/>
            </a:pPr>
            <a:r>
              <a:rPr lang="es-AR" sz="1600" dirty="0">
                <a:solidFill>
                  <a:schemeClr val="bg1"/>
                </a:solidFill>
                <a:effectLst>
                  <a:outerShdw blurRad="38100" dist="38100" dir="2700000" algn="tl">
                    <a:srgbClr val="000000">
                      <a:alpha val="43137"/>
                    </a:srgbClr>
                  </a:outerShdw>
                </a:effectLst>
              </a:rPr>
              <a:t>-Articulo 102 inciso b): “En ningún caso el derecho de autor para la autoría de una obra original se extiende a las </a:t>
            </a:r>
            <a:r>
              <a:rPr lang="es-AR" sz="1600" dirty="0">
                <a:solidFill>
                  <a:schemeClr val="accent4">
                    <a:lumMod val="75000"/>
                  </a:schemeClr>
                </a:solidFill>
                <a:effectLst>
                  <a:outerShdw blurRad="38100" dist="38100" dir="2700000" algn="tl">
                    <a:srgbClr val="000000">
                      <a:alpha val="43137"/>
                    </a:srgbClr>
                  </a:outerShdw>
                </a:effectLst>
              </a:rPr>
              <a:t>ideas, procedimientos, procesos, sistemas, métodos de operación, conceptos, principios o descubrimientos</a:t>
            </a:r>
            <a:r>
              <a:rPr lang="es-AR" sz="1600" dirty="0">
                <a:solidFill>
                  <a:schemeClr val="bg1"/>
                </a:solidFill>
                <a:effectLst>
                  <a:outerShdw blurRad="38100" dist="38100" dir="2700000" algn="tl">
                    <a:srgbClr val="000000">
                      <a:alpha val="43137"/>
                    </a:srgbClr>
                  </a:outerShdw>
                </a:effectLst>
              </a:rPr>
              <a:t>, sin importar la forma en las cuales estas sean descriptos, explicados ilustrados o incorporados en la obra en cuestión”</a:t>
            </a:r>
          </a:p>
          <a:p>
            <a:pPr marL="0" indent="0" algn="just">
              <a:buNone/>
            </a:pPr>
            <a:r>
              <a:rPr lang="es-AR" sz="1600" dirty="0">
                <a:solidFill>
                  <a:schemeClr val="bg1"/>
                </a:solidFill>
                <a:effectLst>
                  <a:outerShdw blurRad="38100" dist="38100" dir="2700000" algn="tl">
                    <a:srgbClr val="000000">
                      <a:alpha val="43137"/>
                    </a:srgbClr>
                  </a:outerShdw>
                </a:effectLst>
              </a:rPr>
              <a:t>-Google sostiene que hay dos (2) pasos en el análisis de protección bajo derechos de autor: en donde el articulo 102 inciso a) concede protección a las obras originales, y el b) quita la protección a la obra si ésta posee elementos funcionales.</a:t>
            </a:r>
            <a:endParaRPr lang="es-AR" sz="1600" dirty="0">
              <a:solidFill>
                <a:schemeClr val="bg1"/>
              </a:solidFill>
            </a:endParaRPr>
          </a:p>
          <a:p>
            <a:pPr marL="0" indent="0" algn="just">
              <a:buNone/>
            </a:pPr>
            <a:r>
              <a:rPr lang="es-AR" sz="1600" dirty="0">
                <a:solidFill>
                  <a:schemeClr val="bg1"/>
                </a:solidFill>
                <a:effectLst>
                  <a:outerShdw blurRad="38100" dist="38100" dir="2700000" algn="tl">
                    <a:srgbClr val="000000">
                      <a:alpha val="43137"/>
                    </a:srgbClr>
                  </a:outerShdw>
                </a:effectLst>
              </a:rPr>
              <a:t>-CAFC expresa que la postura de Google es incorrecta, contrario a lo dispuesto por el Congreso de los EE.UU.</a:t>
            </a:r>
          </a:p>
          <a:p>
            <a:pPr marL="0" indent="0" algn="just">
              <a:buNone/>
            </a:pPr>
            <a:endParaRPr lang="es-AR" sz="1600" dirty="0">
              <a:solidFill>
                <a:schemeClr val="bg1"/>
              </a:solidFill>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22007384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600" b="1" dirty="0">
                <a:solidFill>
                  <a:schemeClr val="bg1"/>
                </a:solidFill>
                <a:effectLst>
                  <a:outerShdw blurRad="38100" dist="38100" dir="2700000" algn="tl">
                    <a:srgbClr val="000000">
                      <a:alpha val="43137"/>
                    </a:srgbClr>
                  </a:outerShdw>
                </a:effectLst>
              </a:rPr>
              <a:t>Sentencia I de la Corte Federal de Apelaciones (CAFC) (9 de Mayo de 2014)</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03023"/>
            <a:ext cx="7886700" cy="4030134"/>
          </a:xfrm>
          <a:ln w="12700">
            <a:noFill/>
          </a:ln>
        </p:spPr>
        <p:txBody>
          <a:bodyPr>
            <a:normAutofit/>
          </a:bodyPr>
          <a:lstStyle/>
          <a:p>
            <a:pPr marL="0" indent="0" algn="just">
              <a:buNone/>
            </a:pPr>
            <a:r>
              <a:rPr lang="es-AR" sz="1600" dirty="0">
                <a:solidFill>
                  <a:schemeClr val="bg1"/>
                </a:solidFill>
                <a:effectLst>
                  <a:outerShdw blurRad="38100" dist="38100" dir="2700000" algn="tl">
                    <a:srgbClr val="000000">
                      <a:alpha val="43137"/>
                    </a:srgbClr>
                  </a:outerShdw>
                </a:effectLst>
              </a:rPr>
              <a:t>-Conforme la interpretación del Congreso de EEUU el art 102 inciso b) </a:t>
            </a:r>
            <a:r>
              <a:rPr lang="es-AR" sz="1600" dirty="0">
                <a:solidFill>
                  <a:schemeClr val="accent4">
                    <a:lumMod val="75000"/>
                  </a:schemeClr>
                </a:solidFill>
                <a:effectLst>
                  <a:outerShdw blurRad="38100" dist="38100" dir="2700000" algn="tl">
                    <a:srgbClr val="000000">
                      <a:alpha val="43137"/>
                    </a:srgbClr>
                  </a:outerShdw>
                </a:effectLst>
              </a:rPr>
              <a:t>“de ninguna manera extiende o contrae el ámbito de protección conferido por el derecho de autor”...”su propósito es reafirmar...que el principio básico entre la división de idea y expresión se mantiene inalterado”</a:t>
            </a:r>
          </a:p>
          <a:p>
            <a:pPr marL="0" indent="0" algn="just">
              <a:buNone/>
            </a:pPr>
            <a:r>
              <a:rPr lang="es-AR" sz="1600" dirty="0">
                <a:solidFill>
                  <a:schemeClr val="bg1"/>
                </a:solidFill>
                <a:effectLst>
                  <a:outerShdw blurRad="38100" dist="38100" dir="2700000" algn="tl">
                    <a:srgbClr val="000000">
                      <a:alpha val="43137"/>
                    </a:srgbClr>
                  </a:outerShdw>
                </a:effectLst>
              </a:rPr>
              <a:t>-El art 102 inc. b) no extingue la protección acordada a la expresión de una idea por la sola circunstancia que dicha expresión se haya incorporado en un método de operación.</a:t>
            </a:r>
          </a:p>
          <a:p>
            <a:pPr marL="0" indent="0" algn="just">
              <a:buNone/>
            </a:pPr>
            <a:r>
              <a:rPr lang="es-AR" sz="1600" dirty="0">
                <a:solidFill>
                  <a:schemeClr val="bg1"/>
                </a:solidFill>
                <a:effectLst>
                  <a:outerShdw blurRad="38100" dist="38100" dir="2700000" algn="tl">
                    <a:srgbClr val="000000">
                      <a:alpha val="43137"/>
                    </a:srgbClr>
                  </a:outerShdw>
                </a:effectLst>
              </a:rPr>
              <a:t>-Afirma la CAFC que conforme el </a:t>
            </a:r>
            <a:r>
              <a:rPr lang="es-AR" sz="1600" u="sng" dirty="0">
                <a:solidFill>
                  <a:schemeClr val="bg1"/>
                </a:solidFill>
                <a:effectLst>
                  <a:outerShdw blurRad="38100" dist="38100" dir="2700000" algn="tl">
                    <a:srgbClr val="000000">
                      <a:alpha val="43137"/>
                    </a:srgbClr>
                  </a:outerShdw>
                </a:effectLst>
              </a:rPr>
              <a:t>derecho establecido en el Circuito Noveno </a:t>
            </a:r>
            <a:r>
              <a:rPr lang="es-AR" sz="1600" dirty="0">
                <a:solidFill>
                  <a:schemeClr val="bg1"/>
                </a:solidFill>
                <a:effectLst>
                  <a:outerShdw blurRad="38100" dist="38100" dir="2700000" algn="tl">
                    <a:srgbClr val="000000">
                      <a:alpha val="43137"/>
                    </a:srgbClr>
                  </a:outerShdw>
                </a:effectLst>
              </a:rPr>
              <a:t>a los fines de determinarse si los elementos no literales de un programa de computación constituyen una expresión protegible se debe utilizar el test desarrollado por el Circuito Segundo, llamado abstracción, filtración y comparación.</a:t>
            </a:r>
          </a:p>
          <a:p>
            <a:pPr marL="0" indent="0" algn="just">
              <a:buNone/>
            </a:pPr>
            <a:r>
              <a:rPr lang="es-AR" sz="1600" dirty="0">
                <a:solidFill>
                  <a:schemeClr val="bg1"/>
                </a:solidFill>
                <a:effectLst>
                  <a:outerShdw blurRad="38100" dist="38100" dir="2700000" algn="tl">
                    <a:srgbClr val="000000">
                      <a:alpha val="43137"/>
                    </a:srgbClr>
                  </a:outerShdw>
                </a:effectLst>
              </a:rPr>
              <a:t>-Este examen (AFC) descarta que por el solo hecho de que </a:t>
            </a:r>
            <a:r>
              <a:rPr lang="es-AR" sz="1600" u="sng" dirty="0">
                <a:solidFill>
                  <a:schemeClr val="bg1"/>
                </a:solidFill>
                <a:effectLst>
                  <a:outerShdw blurRad="38100" dist="38100" dir="2700000" algn="tl">
                    <a:srgbClr val="000000">
                      <a:alpha val="43137"/>
                    </a:srgbClr>
                  </a:outerShdw>
                </a:effectLst>
              </a:rPr>
              <a:t>cualquier cosa ejecute una función no pueda ser protegido, </a:t>
            </a:r>
            <a:r>
              <a:rPr lang="es-AR" sz="1600" dirty="0">
                <a:solidFill>
                  <a:schemeClr val="bg1"/>
                </a:solidFill>
                <a:effectLst>
                  <a:outerShdw blurRad="38100" dist="38100" dir="2700000" algn="tl">
                    <a:srgbClr val="000000">
                      <a:alpha val="43137"/>
                    </a:srgbClr>
                  </a:outerShdw>
                </a:effectLst>
              </a:rPr>
              <a:t>es decir, aunque </a:t>
            </a:r>
            <a:r>
              <a:rPr lang="es-AR" sz="1600" u="sng" dirty="0">
                <a:solidFill>
                  <a:schemeClr val="bg1"/>
                </a:solidFill>
                <a:effectLst>
                  <a:outerShdw blurRad="38100" dist="38100" dir="2700000" algn="tl">
                    <a:srgbClr val="000000">
                      <a:alpha val="43137"/>
                    </a:srgbClr>
                  </a:outerShdw>
                </a:effectLst>
              </a:rPr>
              <a:t>un elemento de una obra</a:t>
            </a:r>
            <a:r>
              <a:rPr lang="es-AR" sz="1600" dirty="0">
                <a:solidFill>
                  <a:schemeClr val="bg1"/>
                </a:solidFill>
                <a:effectLst>
                  <a:outerShdw blurRad="38100" dist="38100" dir="2700000" algn="tl">
                    <a:srgbClr val="000000">
                      <a:alpha val="43137"/>
                    </a:srgbClr>
                  </a:outerShdw>
                </a:effectLst>
              </a:rPr>
              <a:t> pueda ser caracterizado como un </a:t>
            </a:r>
            <a:r>
              <a:rPr lang="es-AR" sz="1600" u="sng" dirty="0">
                <a:solidFill>
                  <a:schemeClr val="bg1"/>
                </a:solidFill>
                <a:effectLst>
                  <a:outerShdw blurRad="38100" dist="38100" dir="2700000" algn="tl">
                    <a:srgbClr val="000000">
                      <a:alpha val="43137"/>
                    </a:srgbClr>
                  </a:outerShdw>
                </a:effectLst>
              </a:rPr>
              <a:t>método de operación</a:t>
            </a:r>
            <a:r>
              <a:rPr lang="es-AR" sz="1600" dirty="0">
                <a:solidFill>
                  <a:schemeClr val="bg1"/>
                </a:solidFill>
                <a:effectLst>
                  <a:outerShdw blurRad="38100" dist="38100" dir="2700000" algn="tl">
                    <a:srgbClr val="000000">
                      <a:alpha val="43137"/>
                    </a:srgbClr>
                  </a:outerShdw>
                </a:effectLst>
              </a:rPr>
              <a:t>, ese elemento, puede sin embargo contener un grado de expresión que lo haga elegible para ser protegido por derecho de autor. </a:t>
            </a:r>
          </a:p>
          <a:p>
            <a:pPr marL="0" indent="0" algn="just">
              <a:buNone/>
            </a:pPr>
            <a:r>
              <a:rPr lang="es-AR" sz="1600" dirty="0">
                <a:solidFill>
                  <a:schemeClr val="bg1"/>
                </a:solidFill>
                <a:effectLst>
                  <a:outerShdw blurRad="38100" dist="38100" dir="2700000" algn="tl">
                    <a:srgbClr val="000000">
                      <a:alpha val="43137"/>
                    </a:srgbClr>
                  </a:outerShdw>
                </a:effectLst>
              </a:rPr>
              <a:t>-CAFC expresa que la Corte de Distrito se equivoca en aplicar la teoría de la Fusión</a:t>
            </a:r>
            <a:endParaRPr lang="es-AR" sz="1600" dirty="0">
              <a:solidFill>
                <a:schemeClr val="bg1"/>
              </a:solidFill>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27283910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600" b="1" dirty="0">
                <a:solidFill>
                  <a:schemeClr val="bg1"/>
                </a:solidFill>
                <a:effectLst>
                  <a:outerShdw blurRad="38100" dist="38100" dir="2700000" algn="tl">
                    <a:srgbClr val="000000">
                      <a:alpha val="43137"/>
                    </a:srgbClr>
                  </a:outerShdw>
                </a:effectLst>
              </a:rPr>
              <a:t>Sentencia I de la Corte Federal de Apelaciones (CAFC) (9 de Mayo de 2014)</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03023"/>
            <a:ext cx="7886700" cy="4030134"/>
          </a:xfrm>
          <a:ln w="12700">
            <a:noFill/>
          </a:ln>
        </p:spPr>
        <p:txBody>
          <a:bodyPr>
            <a:normAutofit fontScale="92500" lnSpcReduction="10000"/>
          </a:bodyPr>
          <a:lstStyle/>
          <a:p>
            <a:pPr marL="0" indent="0" algn="just">
              <a:buNone/>
            </a:pPr>
            <a:r>
              <a:rPr lang="es-AR" sz="1600" dirty="0">
                <a:solidFill>
                  <a:schemeClr val="bg1"/>
                </a:solidFill>
                <a:effectLst>
                  <a:outerShdw blurRad="38100" dist="38100" dir="2700000" algn="tl">
                    <a:srgbClr val="000000">
                      <a:alpha val="43137"/>
                    </a:srgbClr>
                  </a:outerShdw>
                </a:effectLst>
              </a:rPr>
              <a:t>-Frases cortas y nombres: al diseccionarse en forma individual las líneas de código declarado en frases cortas, el CD erró en reconocer una combinación original de elementos que puede ser protegido.</a:t>
            </a:r>
          </a:p>
          <a:p>
            <a:pPr marL="0" indent="0" algn="just">
              <a:buNone/>
            </a:pPr>
            <a:r>
              <a:rPr lang="es-AR" sz="1600" dirty="0">
                <a:solidFill>
                  <a:schemeClr val="bg1"/>
                </a:solidFill>
                <a:effectLst>
                  <a:outerShdw blurRad="38100" dist="38100" dir="2700000" algn="tl">
                    <a:srgbClr val="000000">
                      <a:alpha val="43137"/>
                    </a:srgbClr>
                  </a:outerShdw>
                </a:effectLst>
              </a:rPr>
              <a:t>-Doctrina </a:t>
            </a:r>
            <a:r>
              <a:rPr lang="es-AR" sz="1600" dirty="0" err="1">
                <a:solidFill>
                  <a:schemeClr val="bg1"/>
                </a:solidFill>
                <a:effectLst>
                  <a:outerShdw blurRad="38100" dist="38100" dir="2700000" algn="tl">
                    <a:srgbClr val="000000">
                      <a:alpha val="43137"/>
                    </a:srgbClr>
                  </a:outerShdw>
                </a:effectLst>
              </a:rPr>
              <a:t>Scene</a:t>
            </a:r>
            <a:r>
              <a:rPr lang="es-AR" sz="1600" dirty="0">
                <a:solidFill>
                  <a:schemeClr val="bg1"/>
                </a:solidFill>
                <a:effectLst>
                  <a:outerShdw blurRad="38100" dist="38100" dir="2700000" algn="tl">
                    <a:srgbClr val="000000">
                      <a:alpha val="43137"/>
                    </a:srgbClr>
                  </a:outerShdw>
                </a:effectLst>
              </a:rPr>
              <a:t> a Faire: No se demostró por Google que agrupar a los métodos de java dentro de las clases, y estas en paquetes constituyen una práctica común y esperada. </a:t>
            </a:r>
          </a:p>
          <a:p>
            <a:pPr marL="0" indent="0" algn="just">
              <a:buNone/>
            </a:pPr>
            <a:r>
              <a:rPr lang="es-AR" sz="1600" dirty="0">
                <a:solidFill>
                  <a:schemeClr val="bg1"/>
                </a:solidFill>
                <a:effectLst>
                  <a:outerShdw blurRad="38100" dist="38100" dir="2700000" algn="tl">
                    <a:srgbClr val="000000">
                      <a:alpha val="43137"/>
                    </a:srgbClr>
                  </a:outerShdw>
                </a:effectLst>
              </a:rPr>
              <a:t>-Para determinar que la SSO no era protegible, más allá de que había reconocido su creatividad, el DC sostuvo que la SSO era un sistema para operar o método de operación conforme art. 102 inc. b), y basó su decisión en el caso </a:t>
            </a:r>
            <a:r>
              <a:rPr lang="es-AR" sz="1600" u="sng" dirty="0">
                <a:solidFill>
                  <a:schemeClr val="bg1"/>
                </a:solidFill>
                <a:effectLst>
                  <a:outerShdw blurRad="38100" dist="38100" dir="2700000" algn="tl">
                    <a:srgbClr val="000000">
                      <a:alpha val="43137"/>
                    </a:srgbClr>
                  </a:outerShdw>
                </a:effectLst>
              </a:rPr>
              <a:t>Lotus </a:t>
            </a:r>
            <a:r>
              <a:rPr lang="es-AR" sz="1600" u="sng" dirty="0" err="1">
                <a:solidFill>
                  <a:schemeClr val="bg1"/>
                </a:solidFill>
                <a:effectLst>
                  <a:outerShdw blurRad="38100" dist="38100" dir="2700000" algn="tl">
                    <a:srgbClr val="000000">
                      <a:alpha val="43137"/>
                    </a:srgbClr>
                  </a:outerShdw>
                </a:effectLst>
              </a:rPr>
              <a:t>Development</a:t>
            </a:r>
            <a:r>
              <a:rPr lang="es-AR" sz="1600" u="sng" dirty="0">
                <a:solidFill>
                  <a:schemeClr val="bg1"/>
                </a:solidFill>
                <a:effectLst>
                  <a:outerShdw blurRad="38100" dist="38100" dir="2700000" algn="tl">
                    <a:srgbClr val="000000">
                      <a:alpha val="43137"/>
                    </a:srgbClr>
                  </a:outerShdw>
                </a:effectLst>
              </a:rPr>
              <a:t> v Borland International.</a:t>
            </a:r>
          </a:p>
          <a:p>
            <a:pPr marL="0" indent="0" algn="just">
              <a:buNone/>
            </a:pPr>
            <a:r>
              <a:rPr lang="es-AR" sz="1600" dirty="0">
                <a:solidFill>
                  <a:schemeClr val="bg1"/>
                </a:solidFill>
                <a:effectLst>
                  <a:outerShdw blurRad="38100" dist="38100" dir="2700000" algn="tl">
                    <a:srgbClr val="000000">
                      <a:alpha val="43137"/>
                    </a:srgbClr>
                  </a:outerShdw>
                </a:effectLst>
              </a:rPr>
              <a:t>-CAFC menciona que el CD se equivoca al fundar el caso </a:t>
            </a:r>
            <a:r>
              <a:rPr lang="es-AR" sz="1600" dirty="0" err="1">
                <a:solidFill>
                  <a:schemeClr val="bg1"/>
                </a:solidFill>
                <a:effectLst>
                  <a:outerShdw blurRad="38100" dist="38100" dir="2700000" algn="tl">
                    <a:srgbClr val="000000">
                      <a:alpha val="43137"/>
                    </a:srgbClr>
                  </a:outerShdw>
                </a:effectLst>
              </a:rPr>
              <a:t>OvG</a:t>
            </a:r>
            <a:r>
              <a:rPr lang="es-AR" sz="1600" dirty="0">
                <a:solidFill>
                  <a:schemeClr val="bg1"/>
                </a:solidFill>
                <a:effectLst>
                  <a:outerShdw blurRad="38100" dist="38100" dir="2700000" algn="tl">
                    <a:srgbClr val="000000">
                      <a:alpha val="43137"/>
                    </a:srgbClr>
                  </a:outerShdw>
                </a:effectLst>
              </a:rPr>
              <a:t> en Lotus, porque Lotus es </a:t>
            </a:r>
            <a:r>
              <a:rPr lang="es-AR" sz="1600" u="sng" dirty="0">
                <a:solidFill>
                  <a:schemeClr val="bg1"/>
                </a:solidFill>
                <a:effectLst>
                  <a:outerShdw blurRad="38100" dist="38100" dir="2700000" algn="tl">
                    <a:srgbClr val="000000">
                      <a:alpha val="43137"/>
                    </a:srgbClr>
                  </a:outerShdw>
                </a:effectLst>
              </a:rPr>
              <a:t>distinto</a:t>
            </a:r>
            <a:r>
              <a:rPr lang="es-AR" sz="1600" dirty="0">
                <a:solidFill>
                  <a:schemeClr val="bg1"/>
                </a:solidFill>
                <a:effectLst>
                  <a:outerShdw blurRad="38100" dist="38100" dir="2700000" algn="tl">
                    <a:srgbClr val="000000">
                      <a:alpha val="43137"/>
                    </a:srgbClr>
                  </a:outerShdw>
                </a:effectLst>
              </a:rPr>
              <a:t> en cuanto a los hechos al caso </a:t>
            </a:r>
            <a:r>
              <a:rPr lang="es-AR" sz="1600" dirty="0" err="1">
                <a:solidFill>
                  <a:schemeClr val="bg1"/>
                </a:solidFill>
                <a:effectLst>
                  <a:outerShdw blurRad="38100" dist="38100" dir="2700000" algn="tl">
                    <a:srgbClr val="000000">
                      <a:alpha val="43137"/>
                    </a:srgbClr>
                  </a:outerShdw>
                </a:effectLst>
              </a:rPr>
              <a:t>OvG</a:t>
            </a:r>
            <a:r>
              <a:rPr lang="es-AR" sz="1600" dirty="0">
                <a:solidFill>
                  <a:schemeClr val="bg1"/>
                </a:solidFill>
                <a:effectLst>
                  <a:outerShdw blurRad="38100" dist="38100" dir="2700000" algn="tl">
                    <a:srgbClr val="000000">
                      <a:alpha val="43137"/>
                    </a:srgbClr>
                  </a:outerShdw>
                </a:effectLst>
              </a:rPr>
              <a:t>: (i) Borland no había copiado código de Lotus, y en </a:t>
            </a:r>
            <a:r>
              <a:rPr lang="es-AR" sz="1600" dirty="0" err="1">
                <a:solidFill>
                  <a:schemeClr val="bg1"/>
                </a:solidFill>
                <a:effectLst>
                  <a:outerShdw blurRad="38100" dist="38100" dir="2700000" algn="tl">
                    <a:srgbClr val="000000">
                      <a:alpha val="43137"/>
                    </a:srgbClr>
                  </a:outerShdw>
                </a:effectLst>
              </a:rPr>
              <a:t>OvG</a:t>
            </a:r>
            <a:r>
              <a:rPr lang="es-AR" sz="1600" dirty="0">
                <a:solidFill>
                  <a:schemeClr val="bg1"/>
                </a:solidFill>
                <a:effectLst>
                  <a:outerShdw blurRad="38100" dist="38100" dir="2700000" algn="tl">
                    <a:srgbClr val="000000">
                      <a:alpha val="43137"/>
                    </a:srgbClr>
                  </a:outerShdw>
                </a:effectLst>
              </a:rPr>
              <a:t> Google reconoció que copio el código declarado de Oracle en forma idéntica, (</a:t>
            </a:r>
            <a:r>
              <a:rPr lang="es-AR" sz="1600" dirty="0" err="1">
                <a:solidFill>
                  <a:schemeClr val="bg1"/>
                </a:solidFill>
                <a:effectLst>
                  <a:outerShdw blurRad="38100" dist="38100" dir="2700000" algn="tl">
                    <a:srgbClr val="000000">
                      <a:alpha val="43137"/>
                    </a:srgbClr>
                  </a:outerShdw>
                </a:effectLst>
              </a:rPr>
              <a:t>ii</a:t>
            </a:r>
            <a:r>
              <a:rPr lang="es-AR" sz="1600" dirty="0">
                <a:solidFill>
                  <a:schemeClr val="bg1"/>
                </a:solidFill>
                <a:effectLst>
                  <a:outerShdw blurRad="38100" dist="38100" dir="2700000" algn="tl">
                    <a:srgbClr val="000000">
                      <a:alpha val="43137"/>
                    </a:srgbClr>
                  </a:outerShdw>
                </a:effectLst>
              </a:rPr>
              <a:t>) los comandos de Lotus no eran creativos, y en </a:t>
            </a:r>
            <a:r>
              <a:rPr lang="es-AR" sz="1600" dirty="0" err="1">
                <a:solidFill>
                  <a:schemeClr val="bg1"/>
                </a:solidFill>
                <a:effectLst>
                  <a:outerShdw blurRad="38100" dist="38100" dir="2700000" algn="tl">
                    <a:srgbClr val="000000">
                      <a:alpha val="43137"/>
                    </a:srgbClr>
                  </a:outerShdw>
                </a:effectLst>
              </a:rPr>
              <a:t>OvG</a:t>
            </a:r>
            <a:r>
              <a:rPr lang="es-AR" sz="1600" dirty="0">
                <a:solidFill>
                  <a:schemeClr val="bg1"/>
                </a:solidFill>
                <a:effectLst>
                  <a:outerShdw blurRad="38100" dist="38100" dir="2700000" algn="tl">
                    <a:srgbClr val="000000">
                      <a:alpha val="43137"/>
                    </a:srgbClr>
                  </a:outerShdw>
                </a:effectLst>
              </a:rPr>
              <a:t> se dijo que tanto las API(s) como la SSO de los paquetes de Java eran creativos y originales, (</a:t>
            </a:r>
            <a:r>
              <a:rPr lang="es-AR" sz="1600" dirty="0" err="1">
                <a:solidFill>
                  <a:schemeClr val="bg1"/>
                </a:solidFill>
                <a:effectLst>
                  <a:outerShdw blurRad="38100" dist="38100" dir="2700000" algn="tl">
                    <a:srgbClr val="000000">
                      <a:alpha val="43137"/>
                    </a:srgbClr>
                  </a:outerShdw>
                </a:effectLst>
              </a:rPr>
              <a:t>iii</a:t>
            </a:r>
            <a:r>
              <a:rPr lang="es-AR" sz="1600" dirty="0">
                <a:solidFill>
                  <a:schemeClr val="bg1"/>
                </a:solidFill>
                <a:effectLst>
                  <a:outerShdw blurRad="38100" dist="38100" dir="2700000" algn="tl">
                    <a:srgbClr val="000000">
                      <a:alpha val="43137"/>
                    </a:srgbClr>
                  </a:outerShdw>
                </a:effectLst>
              </a:rPr>
              <a:t>) en Lotus los comandos eran esenciales para operar el sistema de Lotus 1-2-3, pero en </a:t>
            </a:r>
            <a:r>
              <a:rPr lang="es-AR" sz="1600" dirty="0" err="1">
                <a:solidFill>
                  <a:schemeClr val="bg1"/>
                </a:solidFill>
                <a:effectLst>
                  <a:outerShdw blurRad="38100" dist="38100" dir="2700000" algn="tl">
                    <a:srgbClr val="000000">
                      <a:alpha val="43137"/>
                    </a:srgbClr>
                  </a:outerShdw>
                </a:effectLst>
              </a:rPr>
              <a:t>OvG</a:t>
            </a:r>
            <a:r>
              <a:rPr lang="es-AR" sz="1600" dirty="0">
                <a:solidFill>
                  <a:schemeClr val="bg1"/>
                </a:solidFill>
                <a:effectLst>
                  <a:outerShdw blurRad="38100" dist="38100" dir="2700000" algn="tl">
                    <a:srgbClr val="000000">
                      <a:alpha val="43137"/>
                    </a:srgbClr>
                  </a:outerShdw>
                </a:effectLst>
              </a:rPr>
              <a:t> Google no necesitaba copiar la SSO de las API de Java para escribir programas en Java.</a:t>
            </a:r>
          </a:p>
          <a:p>
            <a:pPr marL="0" indent="0" algn="just">
              <a:buNone/>
            </a:pPr>
            <a:r>
              <a:rPr lang="es-AR" sz="1600" dirty="0">
                <a:solidFill>
                  <a:schemeClr val="bg1"/>
                </a:solidFill>
                <a:effectLst>
                  <a:outerShdw blurRad="38100" dist="38100" dir="2700000" algn="tl">
                    <a:srgbClr val="000000">
                      <a:alpha val="43137"/>
                    </a:srgbClr>
                  </a:outerShdw>
                </a:effectLst>
              </a:rPr>
              <a:t>-La CD debería haber aplicado el derecho establecido por el Circuito Noveno (Johnson </a:t>
            </a:r>
            <a:r>
              <a:rPr lang="es-AR" sz="1600" dirty="0" err="1">
                <a:solidFill>
                  <a:schemeClr val="bg1"/>
                </a:solidFill>
                <a:effectLst>
                  <a:outerShdw blurRad="38100" dist="38100" dir="2700000" algn="tl">
                    <a:srgbClr val="000000">
                      <a:alpha val="43137"/>
                    </a:srgbClr>
                  </a:outerShdw>
                </a:effectLst>
              </a:rPr>
              <a:t>Controls</a:t>
            </a:r>
            <a:r>
              <a:rPr lang="es-AR" sz="1600" dirty="0">
                <a:solidFill>
                  <a:schemeClr val="bg1"/>
                </a:solidFill>
                <a:effectLst>
                  <a:outerShdw blurRad="38100" dist="38100" dir="2700000" algn="tl">
                    <a:srgbClr val="000000">
                      <a:alpha val="43137"/>
                    </a:srgbClr>
                  </a:outerShdw>
                </a:effectLst>
              </a:rPr>
              <a:t>), y no Lotus, que es </a:t>
            </a:r>
            <a:r>
              <a:rPr lang="es-AR" sz="1600" u="sng" dirty="0">
                <a:solidFill>
                  <a:schemeClr val="bg1"/>
                </a:solidFill>
                <a:effectLst>
                  <a:outerShdw blurRad="38100" dist="38100" dir="2700000" algn="tl">
                    <a:srgbClr val="000000">
                      <a:alpha val="43137"/>
                    </a:srgbClr>
                  </a:outerShdw>
                </a:effectLst>
              </a:rPr>
              <a:t>inconsistente con el derecho establecido en el Circuito Noveno.</a:t>
            </a:r>
            <a:endParaRPr lang="es-AR" sz="1600" u="sng" dirty="0">
              <a:solidFill>
                <a:schemeClr val="bg1"/>
              </a:solidFill>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3124675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600" b="1" dirty="0">
                <a:solidFill>
                  <a:schemeClr val="bg1"/>
                </a:solidFill>
                <a:effectLst>
                  <a:outerShdw blurRad="38100" dist="38100" dir="2700000" algn="tl">
                    <a:srgbClr val="000000">
                      <a:alpha val="43137"/>
                    </a:srgbClr>
                  </a:outerShdw>
                </a:effectLst>
              </a:rPr>
              <a:t>Sentencia I de la Corte Federal de Apelaciones (CAFC) (9 de Mayo de 2014)</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03023"/>
            <a:ext cx="7886700" cy="4030134"/>
          </a:xfrm>
          <a:ln w="12700">
            <a:noFill/>
          </a:ln>
        </p:spPr>
        <p:txBody>
          <a:bodyPr>
            <a:normAutofit/>
          </a:bodyPr>
          <a:lstStyle/>
          <a:p>
            <a:pPr marL="0" indent="0" algn="just">
              <a:buNone/>
            </a:pPr>
            <a:r>
              <a:rPr lang="es-AR" sz="1600" dirty="0">
                <a:solidFill>
                  <a:schemeClr val="bg1"/>
                </a:solidFill>
                <a:effectLst>
                  <a:outerShdw blurRad="38100" dist="38100" dir="2700000" algn="tl">
                    <a:srgbClr val="000000">
                      <a:alpha val="43137"/>
                    </a:srgbClr>
                  </a:outerShdw>
                </a:effectLst>
              </a:rPr>
              <a:t>-CAFC sostiene que en el caso Lotus se sostuvo que la expresión que es parte de un método de operación no es protegible por el derecho de autor, y que el derecho establecido en el Circuito Noveno que es el aplicable a </a:t>
            </a:r>
            <a:r>
              <a:rPr lang="es-AR" sz="1600" dirty="0" err="1">
                <a:solidFill>
                  <a:schemeClr val="bg1"/>
                </a:solidFill>
                <a:effectLst>
                  <a:outerShdw blurRad="38100" dist="38100" dir="2700000" algn="tl">
                    <a:srgbClr val="000000">
                      <a:alpha val="43137"/>
                    </a:srgbClr>
                  </a:outerShdw>
                </a:effectLst>
              </a:rPr>
              <a:t>OvG</a:t>
            </a:r>
            <a:r>
              <a:rPr lang="es-AR" sz="1600" dirty="0">
                <a:solidFill>
                  <a:schemeClr val="bg1"/>
                </a:solidFill>
                <a:effectLst>
                  <a:outerShdw blurRad="38100" dist="38100" dir="2700000" algn="tl">
                    <a:srgbClr val="000000">
                      <a:alpha val="43137"/>
                    </a:srgbClr>
                  </a:outerShdw>
                </a:effectLst>
              </a:rPr>
              <a:t> se estableció lo opuesto,</a:t>
            </a:r>
            <a:r>
              <a:rPr lang="es-AR" sz="1600" u="sng" dirty="0">
                <a:solidFill>
                  <a:schemeClr val="bg1"/>
                </a:solidFill>
                <a:effectLst>
                  <a:outerShdw blurRad="38100" dist="38100" dir="2700000" algn="tl">
                    <a:srgbClr val="000000">
                      <a:alpha val="43137"/>
                    </a:srgbClr>
                  </a:outerShdw>
                </a:effectLst>
              </a:rPr>
              <a:t> ya que el derecho de autor protege la expresión de una método de operación</a:t>
            </a:r>
            <a:r>
              <a:rPr lang="es-AR" sz="1600" dirty="0">
                <a:solidFill>
                  <a:schemeClr val="bg1"/>
                </a:solidFill>
                <a:effectLst>
                  <a:outerShdw blurRad="38100" dist="38100" dir="2700000" algn="tl">
                    <a:srgbClr val="000000">
                      <a:alpha val="43137"/>
                    </a:srgbClr>
                  </a:outerShdw>
                </a:effectLst>
              </a:rPr>
              <a:t>.</a:t>
            </a:r>
          </a:p>
          <a:p>
            <a:pPr marL="0" indent="0" algn="just">
              <a:buNone/>
            </a:pPr>
            <a:r>
              <a:rPr lang="es-AR" sz="1600" dirty="0">
                <a:solidFill>
                  <a:schemeClr val="bg1"/>
                </a:solidFill>
                <a:effectLst>
                  <a:outerShdw blurRad="38100" dist="38100" dir="2700000" algn="tl">
                    <a:srgbClr val="000000">
                      <a:alpha val="43137"/>
                    </a:srgbClr>
                  </a:outerShdw>
                </a:effectLst>
              </a:rPr>
              <a:t>-CAFC sostiene que una obra original –incluso aquella que su propósito sea una función- se encuentra bajo la protección del derecho de autor </a:t>
            </a:r>
            <a:r>
              <a:rPr lang="es-AR" sz="1600" u="sng" dirty="0">
                <a:solidFill>
                  <a:schemeClr val="bg1"/>
                </a:solidFill>
                <a:effectLst>
                  <a:outerShdw blurRad="38100" dist="38100" dir="2700000" algn="tl">
                    <a:srgbClr val="000000">
                      <a:alpha val="43137"/>
                    </a:srgbClr>
                  </a:outerShdw>
                </a:effectLst>
              </a:rPr>
              <a:t>siempre que el autor </a:t>
            </a:r>
            <a:r>
              <a:rPr lang="es-AR" sz="1600" u="sng" dirty="0" err="1">
                <a:solidFill>
                  <a:schemeClr val="bg1"/>
                </a:solidFill>
                <a:effectLst>
                  <a:outerShdw blurRad="38100" dist="38100" dir="2700000" algn="tl">
                    <a:srgbClr val="000000">
                      <a:alpha val="43137"/>
                    </a:srgbClr>
                  </a:outerShdw>
                </a:effectLst>
              </a:rPr>
              <a:t>poseea</a:t>
            </a:r>
            <a:r>
              <a:rPr lang="es-AR" sz="1600" u="sng" dirty="0">
                <a:solidFill>
                  <a:schemeClr val="bg1"/>
                </a:solidFill>
                <a:effectLst>
                  <a:outerShdw blurRad="38100" dist="38100" dir="2700000" algn="tl">
                    <a:srgbClr val="000000">
                      <a:alpha val="43137"/>
                    </a:srgbClr>
                  </a:outerShdw>
                </a:effectLst>
              </a:rPr>
              <a:t> </a:t>
            </a:r>
            <a:r>
              <a:rPr lang="es-AR" sz="1600" u="sng" dirty="0" err="1">
                <a:solidFill>
                  <a:schemeClr val="bg1"/>
                </a:solidFill>
                <a:effectLst>
                  <a:outerShdw blurRad="38100" dist="38100" dir="2700000" algn="tl">
                    <a:srgbClr val="000000">
                      <a:alpha val="43137"/>
                    </a:srgbClr>
                  </a:outerShdw>
                </a:effectLst>
              </a:rPr>
              <a:t>multiples</a:t>
            </a:r>
            <a:r>
              <a:rPr lang="es-AR" sz="1600" u="sng" dirty="0">
                <a:solidFill>
                  <a:schemeClr val="bg1"/>
                </a:solidFill>
                <a:effectLst>
                  <a:outerShdw blurRad="38100" dist="38100" dir="2700000" algn="tl">
                    <a:srgbClr val="000000">
                      <a:alpha val="43137"/>
                    </a:srgbClr>
                  </a:outerShdw>
                </a:effectLst>
              </a:rPr>
              <a:t> formas de expresar la idea.</a:t>
            </a:r>
          </a:p>
          <a:p>
            <a:pPr marL="0" indent="0" algn="just">
              <a:buNone/>
            </a:pPr>
            <a:r>
              <a:rPr lang="es-AR" sz="1600" dirty="0">
                <a:solidFill>
                  <a:schemeClr val="bg1"/>
                </a:solidFill>
                <a:effectLst>
                  <a:outerShdw blurRad="38100" dist="38100" dir="2700000" algn="tl">
                    <a:srgbClr val="000000">
                      <a:alpha val="43137"/>
                    </a:srgbClr>
                  </a:outerShdw>
                </a:effectLst>
              </a:rPr>
              <a:t>-</a:t>
            </a:r>
            <a:r>
              <a:rPr lang="es-AR" sz="1600" dirty="0">
                <a:solidFill>
                  <a:schemeClr val="accent4">
                    <a:lumMod val="75000"/>
                  </a:schemeClr>
                </a:solidFill>
                <a:effectLst>
                  <a:outerShdw blurRad="38100" dist="38100" dir="2700000" algn="tl">
                    <a:srgbClr val="000000">
                      <a:alpha val="43137"/>
                    </a:srgbClr>
                  </a:outerShdw>
                </a:effectLst>
              </a:rPr>
              <a:t>Interoperabilidad: </a:t>
            </a:r>
            <a:r>
              <a:rPr lang="es-AR" sz="1600" dirty="0">
                <a:solidFill>
                  <a:schemeClr val="bg1"/>
                </a:solidFill>
                <a:effectLst>
                  <a:outerShdw blurRad="38100" dist="38100" dir="2700000" algn="tl">
                    <a:srgbClr val="000000">
                      <a:alpha val="43137"/>
                    </a:srgbClr>
                  </a:outerShdw>
                </a:effectLst>
              </a:rPr>
              <a:t>la CD sostuvo que Google debió copiar el código declarado y sus estructura para garantizar la interoperabilidad con el sistema de llamada de comandos </a:t>
            </a:r>
            <a:r>
              <a:rPr lang="es-AR" sz="1600" b="1" dirty="0" err="1">
                <a:solidFill>
                  <a:schemeClr val="accent4">
                    <a:lumMod val="75000"/>
                  </a:schemeClr>
                </a:solidFill>
                <a:effectLst>
                  <a:outerShdw blurRad="38100" dist="38100" dir="2700000" algn="tl">
                    <a:srgbClr val="000000">
                      <a:alpha val="43137"/>
                    </a:srgbClr>
                  </a:outerShdw>
                </a:effectLst>
              </a:rPr>
              <a:t>java.package.Class.method</a:t>
            </a:r>
            <a:r>
              <a:rPr lang="es-AR" sz="1600" b="1" dirty="0">
                <a:solidFill>
                  <a:schemeClr val="accent4">
                    <a:lumMod val="75000"/>
                  </a:schemeClr>
                </a:solidFill>
                <a:effectLst>
                  <a:outerShdw blurRad="38100" dist="38100" dir="2700000" algn="tl">
                    <a:srgbClr val="000000">
                      <a:alpha val="43137"/>
                    </a:srgbClr>
                  </a:outerShdw>
                </a:effectLst>
              </a:rPr>
              <a:t>().</a:t>
            </a:r>
            <a:r>
              <a:rPr lang="es-AR" sz="1600" b="1" dirty="0">
                <a:solidFill>
                  <a:schemeClr val="bg1"/>
                </a:solidFill>
                <a:effectLst>
                  <a:outerShdw blurRad="38100" dist="38100" dir="2700000" algn="tl">
                    <a:srgbClr val="000000">
                      <a:alpha val="43137"/>
                    </a:srgbClr>
                  </a:outerShdw>
                </a:effectLst>
              </a:rPr>
              <a:t> </a:t>
            </a:r>
            <a:r>
              <a:rPr lang="es-AR" sz="1600" dirty="0">
                <a:solidFill>
                  <a:schemeClr val="bg1"/>
                </a:solidFill>
                <a:effectLst>
                  <a:outerShdw blurRad="38100" dist="38100" dir="2700000" algn="tl">
                    <a:srgbClr val="000000">
                      <a:alpha val="43137"/>
                    </a:srgbClr>
                  </a:outerShdw>
                </a:effectLst>
              </a:rPr>
              <a:t>Para llegar a esta conclusión el Juez de la CD se basó en los casos</a:t>
            </a:r>
            <a:r>
              <a:rPr lang="es-AR" sz="1600" b="1" dirty="0">
                <a:solidFill>
                  <a:schemeClr val="bg1"/>
                </a:solidFill>
                <a:effectLst>
                  <a:outerShdw blurRad="38100" dist="38100" dir="2700000" algn="tl">
                    <a:srgbClr val="000000">
                      <a:alpha val="43137"/>
                    </a:srgbClr>
                  </a:outerShdw>
                </a:effectLst>
              </a:rPr>
              <a:t> </a:t>
            </a:r>
            <a:r>
              <a:rPr lang="es-AR" sz="1600" dirty="0">
                <a:solidFill>
                  <a:schemeClr val="bg1"/>
                </a:solidFill>
                <a:effectLst>
                  <a:outerShdw blurRad="38100" dist="38100" dir="2700000" algn="tl">
                    <a:srgbClr val="000000">
                      <a:alpha val="43137"/>
                    </a:srgbClr>
                  </a:outerShdw>
                </a:effectLst>
              </a:rPr>
              <a:t>del Circuito Noveno:</a:t>
            </a:r>
            <a:r>
              <a:rPr lang="es-AR" sz="1600" b="1" dirty="0">
                <a:solidFill>
                  <a:schemeClr val="bg1"/>
                </a:solidFill>
                <a:effectLst>
                  <a:outerShdw blurRad="38100" dist="38100" dir="2700000" algn="tl">
                    <a:srgbClr val="000000">
                      <a:alpha val="43137"/>
                    </a:srgbClr>
                  </a:outerShdw>
                </a:effectLst>
              </a:rPr>
              <a:t> </a:t>
            </a:r>
            <a:r>
              <a:rPr lang="es-AR" sz="1600" u="sng" dirty="0">
                <a:solidFill>
                  <a:schemeClr val="bg1"/>
                </a:solidFill>
                <a:effectLst>
                  <a:outerShdw blurRad="38100" dist="38100" dir="2700000" algn="tl">
                    <a:srgbClr val="000000">
                      <a:alpha val="43137"/>
                    </a:srgbClr>
                  </a:outerShdw>
                </a:effectLst>
              </a:rPr>
              <a:t>Sega </a:t>
            </a:r>
            <a:r>
              <a:rPr lang="es-AR" sz="1600" u="sng" dirty="0" err="1">
                <a:solidFill>
                  <a:schemeClr val="bg1"/>
                </a:solidFill>
                <a:effectLst>
                  <a:outerShdw blurRad="38100" dist="38100" dir="2700000" algn="tl">
                    <a:srgbClr val="000000">
                      <a:alpha val="43137"/>
                    </a:srgbClr>
                  </a:outerShdw>
                </a:effectLst>
              </a:rPr>
              <a:t>Enterprises</a:t>
            </a:r>
            <a:r>
              <a:rPr lang="es-AR" sz="1600" u="sng" dirty="0">
                <a:solidFill>
                  <a:schemeClr val="bg1"/>
                </a:solidFill>
                <a:effectLst>
                  <a:outerShdw blurRad="38100" dist="38100" dir="2700000" algn="tl">
                    <a:srgbClr val="000000">
                      <a:alpha val="43137"/>
                    </a:srgbClr>
                  </a:outerShdw>
                </a:effectLst>
              </a:rPr>
              <a:t> v </a:t>
            </a:r>
            <a:r>
              <a:rPr lang="es-AR" sz="1600" u="sng" dirty="0" err="1">
                <a:solidFill>
                  <a:schemeClr val="bg1"/>
                </a:solidFill>
                <a:effectLst>
                  <a:outerShdw blurRad="38100" dist="38100" dir="2700000" algn="tl">
                    <a:srgbClr val="000000">
                      <a:alpha val="43137"/>
                    </a:srgbClr>
                  </a:outerShdw>
                </a:effectLst>
              </a:rPr>
              <a:t>Accolade</a:t>
            </a:r>
            <a:r>
              <a:rPr lang="es-AR" sz="1600" u="sng" dirty="0">
                <a:solidFill>
                  <a:schemeClr val="bg1"/>
                </a:solidFill>
                <a:effectLst>
                  <a:outerShdw blurRad="38100" dist="38100" dir="2700000" algn="tl">
                    <a:srgbClr val="000000">
                      <a:alpha val="43137"/>
                    </a:srgbClr>
                  </a:outerShdw>
                </a:effectLst>
              </a:rPr>
              <a:t> (1992) y Sony </a:t>
            </a:r>
            <a:r>
              <a:rPr lang="es-AR" sz="1600" u="sng" dirty="0" err="1">
                <a:solidFill>
                  <a:schemeClr val="bg1"/>
                </a:solidFill>
                <a:effectLst>
                  <a:outerShdw blurRad="38100" dist="38100" dir="2700000" algn="tl">
                    <a:srgbClr val="000000">
                      <a:alpha val="43137"/>
                    </a:srgbClr>
                  </a:outerShdw>
                </a:effectLst>
              </a:rPr>
              <a:t>Computer</a:t>
            </a:r>
            <a:r>
              <a:rPr lang="es-AR" sz="1600" u="sng" dirty="0">
                <a:solidFill>
                  <a:schemeClr val="bg1"/>
                </a:solidFill>
                <a:effectLst>
                  <a:outerShdw blurRad="38100" dist="38100" dir="2700000" algn="tl">
                    <a:srgbClr val="000000">
                      <a:alpha val="43137"/>
                    </a:srgbClr>
                  </a:outerShdw>
                </a:effectLst>
              </a:rPr>
              <a:t> v. </a:t>
            </a:r>
            <a:r>
              <a:rPr lang="es-AR" sz="1600" u="sng" dirty="0" err="1">
                <a:solidFill>
                  <a:schemeClr val="bg1"/>
                </a:solidFill>
                <a:effectLst>
                  <a:outerShdw blurRad="38100" dist="38100" dir="2700000" algn="tl">
                    <a:srgbClr val="000000">
                      <a:alpha val="43137"/>
                    </a:srgbClr>
                  </a:outerShdw>
                </a:effectLst>
              </a:rPr>
              <a:t>Connectix</a:t>
            </a:r>
            <a:r>
              <a:rPr lang="es-AR" sz="1600" u="sng" dirty="0">
                <a:solidFill>
                  <a:schemeClr val="bg1"/>
                </a:solidFill>
                <a:effectLst>
                  <a:outerShdw blurRad="38100" dist="38100" dir="2700000" algn="tl">
                    <a:srgbClr val="000000">
                      <a:alpha val="43137"/>
                    </a:srgbClr>
                  </a:outerShdw>
                </a:effectLst>
              </a:rPr>
              <a:t> (2000). </a:t>
            </a:r>
            <a:r>
              <a:rPr lang="es-AR" sz="1600" dirty="0">
                <a:solidFill>
                  <a:schemeClr val="bg1"/>
                </a:solidFill>
                <a:effectLst>
                  <a:outerShdw blurRad="38100" dist="38100" dir="2700000" algn="tl">
                    <a:srgbClr val="000000">
                      <a:alpha val="43137"/>
                    </a:srgbClr>
                  </a:outerShdw>
                </a:effectLst>
              </a:rPr>
              <a:t>Interpretó que estas dos decisiones sostuvieron que los procesos de interface que son necesarios copiar con el objeto de lograr compatibilidad son aspectos funcionales que no están protegidos por el derecho de autor conforme art. 102, inc. b).</a:t>
            </a:r>
          </a:p>
          <a:p>
            <a:pPr marL="0" indent="0" algn="just">
              <a:buNone/>
            </a:pPr>
            <a:r>
              <a:rPr lang="es-AR" sz="1600" dirty="0">
                <a:solidFill>
                  <a:schemeClr val="bg1"/>
                </a:solidFill>
                <a:effectLst>
                  <a:outerShdw blurRad="38100" dist="38100" dir="2700000" algn="tl">
                    <a:srgbClr val="000000">
                      <a:alpha val="43137"/>
                    </a:srgbClr>
                  </a:outerShdw>
                </a:effectLst>
              </a:rPr>
              <a:t>-CAFC sostiene que ambos casos (Sega y Sony) se relacionan con uso justo y no con la protección de la obra.</a:t>
            </a:r>
            <a:endParaRPr lang="es-AR"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AR" sz="1600" u="sng" dirty="0">
              <a:solidFill>
                <a:schemeClr val="bg1"/>
              </a:solidFill>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290822193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600" b="1" dirty="0">
                <a:solidFill>
                  <a:schemeClr val="bg1"/>
                </a:solidFill>
                <a:effectLst>
                  <a:outerShdw blurRad="38100" dist="38100" dir="2700000" algn="tl">
                    <a:srgbClr val="000000">
                      <a:alpha val="43137"/>
                    </a:srgbClr>
                  </a:outerShdw>
                </a:effectLst>
              </a:rPr>
              <a:t>Sentencia I de la Corte Federal de Apelaciones (CAFC) (9 de Mayo de 2014)</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03023"/>
            <a:ext cx="7886700" cy="4030134"/>
          </a:xfrm>
          <a:ln w="12700">
            <a:noFill/>
          </a:ln>
        </p:spPr>
        <p:txBody>
          <a:bodyPr>
            <a:normAutofit fontScale="92500"/>
          </a:bodyPr>
          <a:lstStyle/>
          <a:p>
            <a:pPr marL="0" indent="0" algn="just">
              <a:buNone/>
            </a:pPr>
            <a:r>
              <a:rPr lang="es-AR" sz="1600" dirty="0">
                <a:solidFill>
                  <a:schemeClr val="bg1"/>
                </a:solidFill>
                <a:effectLst>
                  <a:outerShdw blurRad="38100" dist="38100" dir="2700000" algn="tl">
                    <a:srgbClr val="000000">
                      <a:alpha val="43137"/>
                    </a:srgbClr>
                  </a:outerShdw>
                </a:effectLst>
              </a:rPr>
              <a:t>-CAFC sostiene que utilizar los casos Sony y Sega para revisar el asunto de protección bajo derechos de autor de un determinado programa de computación constituye un error</a:t>
            </a:r>
          </a:p>
          <a:p>
            <a:pPr marL="0" indent="0" algn="just">
              <a:buNone/>
            </a:pPr>
            <a:r>
              <a:rPr lang="es-AR" sz="1600" dirty="0">
                <a:solidFill>
                  <a:schemeClr val="bg1"/>
                </a:solidFill>
                <a:effectLst>
                  <a:outerShdw blurRad="38100" dist="38100" dir="2700000" algn="tl">
                    <a:srgbClr val="000000">
                      <a:alpha val="43137"/>
                    </a:srgbClr>
                  </a:outerShdw>
                </a:effectLst>
              </a:rPr>
              <a:t>-CAFC expresa que en ambos casos Sony y Sega se estableció que los programas de software tenían aspectos funcionales que no estaban protegidos por el derecho de autor, pero por ello no puede afirmarse que todo el programa de computación no sea protegible por derechos de autor.</a:t>
            </a:r>
          </a:p>
          <a:p>
            <a:pPr marL="0" indent="0" algn="just">
              <a:buNone/>
            </a:pPr>
            <a:r>
              <a:rPr lang="es-AR" sz="1600" dirty="0">
                <a:solidFill>
                  <a:schemeClr val="bg1"/>
                </a:solidFill>
                <a:effectLst>
                  <a:outerShdw blurRad="38100" dist="38100" dir="2700000" algn="tl">
                    <a:srgbClr val="000000">
                      <a:alpha val="43137"/>
                    </a:srgbClr>
                  </a:outerShdw>
                </a:effectLst>
              </a:rPr>
              <a:t>-CAFC sostiene que el foco debería estar puesto por ejemplo en las especificaciones de la computadora sobre el cual el software se ejecutaría, o los requerimientos de compatibilidad de otros programas con lo cual el programa en desarrollo debería operar en forma conjunta</a:t>
            </a:r>
          </a:p>
          <a:p>
            <a:pPr marL="0" indent="0" algn="just">
              <a:buNone/>
            </a:pPr>
            <a:r>
              <a:rPr lang="es-AR" sz="1600" dirty="0">
                <a:solidFill>
                  <a:schemeClr val="bg1"/>
                </a:solidFill>
                <a:effectLst>
                  <a:outerShdw blurRad="38100" dist="38100" dir="2700000" algn="tl">
                    <a:srgbClr val="000000">
                      <a:alpha val="43137"/>
                    </a:srgbClr>
                  </a:outerShdw>
                </a:effectLst>
              </a:rPr>
              <a:t>-Con lo cual teniendo en cuenta que la ley de derechos de autor de EE.UU se focaliza en las opciones disponibles que tenía el autor al momento de crear el programa de computación, la pregunta relevante en materia de compatibilidad sería si las opciones del creador fueron dictadas o no por la necesidad de asegurar que su programa funcione con los programas existentes de terceros.</a:t>
            </a:r>
          </a:p>
          <a:p>
            <a:pPr marL="0" indent="0" algn="just">
              <a:buNone/>
            </a:pPr>
            <a:r>
              <a:rPr lang="es-AR" sz="1600" dirty="0">
                <a:solidFill>
                  <a:schemeClr val="bg1"/>
                </a:solidFill>
                <a:effectLst>
                  <a:outerShdw blurRad="38100" dist="38100" dir="2700000" algn="tl">
                    <a:srgbClr val="000000">
                      <a:alpha val="43137"/>
                    </a:srgbClr>
                  </a:outerShdw>
                </a:effectLst>
              </a:rPr>
              <a:t>-Es la interoperabilidad de Oracle la que importa y no la de Google, y el requisito de la compatibilidad debe ser analizado al momento del creador y no del que copia.  </a:t>
            </a:r>
          </a:p>
          <a:p>
            <a:pPr marL="0" indent="0" algn="just">
              <a:buNone/>
            </a:pPr>
            <a:r>
              <a:rPr lang="es-AR" sz="1600" dirty="0">
                <a:solidFill>
                  <a:schemeClr val="bg1"/>
                </a:solidFill>
                <a:effectLst>
                  <a:outerShdw blurRad="38100" dist="38100" dir="2700000" algn="tl">
                    <a:srgbClr val="000000">
                      <a:alpha val="43137"/>
                    </a:srgbClr>
                  </a:outerShdw>
                </a:effectLst>
              </a:rPr>
              <a:t> </a:t>
            </a:r>
            <a:endParaRPr lang="es-AR" sz="1600" u="sng" dirty="0">
              <a:solidFill>
                <a:schemeClr val="bg1"/>
              </a:solidFill>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1162166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600" b="1" dirty="0">
                <a:solidFill>
                  <a:schemeClr val="bg1"/>
                </a:solidFill>
                <a:effectLst>
                  <a:outerShdw blurRad="38100" dist="38100" dir="2700000" algn="tl">
                    <a:srgbClr val="000000">
                      <a:alpha val="43137"/>
                    </a:srgbClr>
                  </a:outerShdw>
                </a:effectLst>
              </a:rPr>
              <a:t>Sentencia I de la Corte Federal de Apelaciones (CAFC) (9 de Mayo de 2014)</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03023"/>
            <a:ext cx="7886700" cy="4030134"/>
          </a:xfrm>
          <a:ln w="12700">
            <a:noFill/>
          </a:ln>
        </p:spPr>
        <p:txBody>
          <a:bodyPr>
            <a:normAutofit/>
          </a:bodyPr>
          <a:lstStyle/>
          <a:p>
            <a:pPr marL="0" indent="0" algn="just">
              <a:buNone/>
            </a:pPr>
            <a:r>
              <a:rPr lang="es-AR" sz="1600" dirty="0">
                <a:solidFill>
                  <a:schemeClr val="bg1"/>
                </a:solidFill>
                <a:effectLst>
                  <a:outerShdw blurRad="38100" dist="38100" dir="2700000" algn="tl">
                    <a:srgbClr val="000000">
                      <a:alpha val="43137"/>
                    </a:srgbClr>
                  </a:outerShdw>
                </a:effectLst>
              </a:rPr>
              <a:t>-CAFC expresa que la compatibilidad buscada por Google no era con la Plataforma Java SE o con la maquina virtual de Java, sino que Google quería capitalizar el hecho de que los desarrolladores ya estaban entrenados y con experiencia en utilizar los paquetes de las API de la Librería Estándar de Java.</a:t>
            </a:r>
          </a:p>
          <a:p>
            <a:pPr marL="0" indent="0" algn="just">
              <a:buNone/>
            </a:pPr>
            <a:r>
              <a:rPr lang="es-AR" sz="1600" dirty="0">
                <a:solidFill>
                  <a:schemeClr val="bg1"/>
                </a:solidFill>
                <a:effectLst>
                  <a:outerShdw blurRad="38100" dist="38100" dir="2700000" algn="tl">
                    <a:srgbClr val="000000">
                      <a:alpha val="43137"/>
                    </a:srgbClr>
                  </a:outerShdw>
                </a:effectLst>
              </a:rPr>
              <a:t>-Google quería acelerar el proceso de desarrollo de su Plataforma Android aprovechando a Java con su base existente de desarrolladores. </a:t>
            </a:r>
          </a:p>
          <a:p>
            <a:pPr marL="0" indent="0" algn="just">
              <a:buNone/>
            </a:pPr>
            <a:r>
              <a:rPr lang="es-AR" sz="1600" dirty="0">
                <a:solidFill>
                  <a:schemeClr val="bg1"/>
                </a:solidFill>
                <a:effectLst>
                  <a:outerShdw blurRad="38100" dist="38100" dir="2700000" algn="tl">
                    <a:srgbClr val="000000">
                      <a:alpha val="43137"/>
                    </a:srgbClr>
                  </a:outerShdw>
                </a:effectLst>
              </a:rPr>
              <a:t>-Google tuvo la libertad de desarrollar sus propias paquetes de API(s), y cabildear por su adopción, pero no lo hizo, y por contrario copio el código declarado por Oracle y la SSO de las API(s) de Java para capitalizar la comunidad de programadores prexistentes quienes ya conocían y estaban acostumbrados a usar los paquetes de Java.</a:t>
            </a:r>
          </a:p>
          <a:p>
            <a:pPr marL="0" indent="0" algn="just">
              <a:buNone/>
            </a:pPr>
            <a:r>
              <a:rPr lang="es-AR" sz="1600" dirty="0">
                <a:solidFill>
                  <a:schemeClr val="bg1"/>
                </a:solidFill>
                <a:effectLst>
                  <a:outerShdw blurRad="38100" dist="38100" dir="2700000" algn="tl">
                    <a:srgbClr val="000000">
                      <a:alpha val="43137"/>
                    </a:srgbClr>
                  </a:outerShdw>
                </a:effectLst>
              </a:rPr>
              <a:t>-CAFC entendió que no había suficientes constancias en relación a los cuatro (4) factores del uso justo, </a:t>
            </a:r>
            <a:r>
              <a:rPr lang="es-AR" sz="1600" dirty="0">
                <a:solidFill>
                  <a:schemeClr val="accent4">
                    <a:lumMod val="75000"/>
                  </a:schemeClr>
                </a:solidFill>
                <a:effectLst>
                  <a:outerShdw blurRad="38100" dist="38100" dir="2700000" algn="tl">
                    <a:srgbClr val="000000">
                      <a:alpha val="43137"/>
                    </a:srgbClr>
                  </a:outerShdw>
                </a:effectLst>
              </a:rPr>
              <a:t>y por ende mando a llevar a cabo un </a:t>
            </a:r>
            <a:r>
              <a:rPr lang="es-AR" sz="1600" u="sng" dirty="0">
                <a:solidFill>
                  <a:schemeClr val="accent4">
                    <a:lumMod val="75000"/>
                  </a:schemeClr>
                </a:solidFill>
                <a:effectLst>
                  <a:outerShdw blurRad="38100" dist="38100" dir="2700000" algn="tl">
                    <a:srgbClr val="000000">
                      <a:alpha val="43137"/>
                    </a:srgbClr>
                  </a:outerShdw>
                </a:effectLst>
              </a:rPr>
              <a:t>segundo juicio </a:t>
            </a:r>
            <a:r>
              <a:rPr lang="es-AR" sz="1600" dirty="0">
                <a:solidFill>
                  <a:schemeClr val="accent4">
                    <a:lumMod val="75000"/>
                  </a:schemeClr>
                </a:solidFill>
                <a:effectLst>
                  <a:outerShdw blurRad="38100" dist="38100" dir="2700000" algn="tl">
                    <a:srgbClr val="000000">
                      <a:alpha val="43137"/>
                    </a:srgbClr>
                  </a:outerShdw>
                </a:effectLst>
              </a:rPr>
              <a:t>para que se determinase si el uso por parte de Google del código declarado y la SSO podría ser considerado como uso justo.</a:t>
            </a:r>
            <a:endParaRPr lang="es-AR" sz="1600" dirty="0">
              <a:solidFill>
                <a:schemeClr val="accent4">
                  <a:lumMod val="75000"/>
                </a:schemeClr>
              </a:solidFill>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499916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xfrm>
            <a:off x="628650" y="365127"/>
            <a:ext cx="7886700" cy="1325562"/>
          </a:xfrm>
        </p:spPr>
        <p:txBody>
          <a:bodyPr>
            <a:normAutofit/>
          </a:bodyPr>
          <a:lstStyle/>
          <a:p>
            <a:r>
              <a:rPr lang="es-AR" sz="3200" b="1" dirty="0">
                <a:solidFill>
                  <a:schemeClr val="bg1"/>
                </a:solidFill>
                <a:effectLst>
                  <a:outerShdw blurRad="38100" dist="38100" dir="2700000" algn="tl">
                    <a:srgbClr val="000000">
                      <a:alpha val="43137"/>
                    </a:srgbClr>
                  </a:outerShdw>
                </a:effectLst>
              </a:rPr>
              <a:t>Expresión/ideas. Programas de Computación</a:t>
            </a:r>
            <a:r>
              <a:rPr lang="es-AR" sz="3600" dirty="0">
                <a:solidFill>
                  <a:schemeClr val="bg1"/>
                </a:solidFill>
                <a:effectLst>
                  <a:outerShdw blurRad="38100" dist="38100" dir="2700000" algn="tl">
                    <a:srgbClr val="000000">
                      <a:alpha val="43137"/>
                    </a:srgbClr>
                  </a:outerShdw>
                </a:effectLst>
              </a:rPr>
              <a:t>.</a:t>
            </a:r>
            <a:r>
              <a:rPr lang="es-AR" sz="3600" b="1" dirty="0">
                <a:solidFill>
                  <a:schemeClr val="bg1"/>
                </a:solidFill>
                <a:effectLst>
                  <a:outerShdw blurRad="38100" dist="38100" dir="2700000" algn="tl">
                    <a:srgbClr val="000000">
                      <a:alpha val="43137"/>
                    </a:srgbClr>
                  </a:outerShdw>
                </a:effectLst>
              </a:rPr>
              <a:t>	</a:t>
            </a:r>
            <a:r>
              <a:rPr lang="es-AR" b="1" dirty="0">
                <a:solidFill>
                  <a:schemeClr val="bg1"/>
                </a:solidFill>
                <a:effectLst>
                  <a:outerShdw blurRad="38100" dist="38100" dir="2700000" algn="tl">
                    <a:srgbClr val="000000">
                      <a:alpha val="43137"/>
                    </a:srgbClr>
                  </a:outerShdw>
                </a:effectLst>
              </a:rPr>
              <a:t>	</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343378"/>
            <a:ext cx="7886700" cy="4492977"/>
          </a:xfrm>
          <a:ln w="12700">
            <a:noFill/>
          </a:ln>
        </p:spPr>
        <p:txBody>
          <a:bodyPr>
            <a:normAutofit fontScale="55000" lnSpcReduction="20000"/>
          </a:bodyPr>
          <a:lstStyle/>
          <a:p>
            <a:pPr marL="0" indent="0" algn="just">
              <a:buNone/>
            </a:pPr>
            <a:endParaRPr lang="es-AR" sz="3500" dirty="0">
              <a:solidFill>
                <a:schemeClr val="bg1"/>
              </a:solidFill>
              <a:effectLst>
                <a:outerShdw blurRad="38100" dist="38100" dir="2700000" algn="tl">
                  <a:srgbClr val="000000">
                    <a:alpha val="43137"/>
                  </a:srgbClr>
                </a:outerShdw>
              </a:effectLst>
            </a:endParaRPr>
          </a:p>
          <a:p>
            <a:pPr marL="0" indent="0" algn="just">
              <a:buNone/>
            </a:pPr>
            <a:r>
              <a:rPr lang="es-AR" sz="3500" dirty="0">
                <a:solidFill>
                  <a:schemeClr val="bg1"/>
                </a:solidFill>
                <a:effectLst>
                  <a:outerShdw blurRad="38100" dist="38100" dir="2700000" algn="tl">
                    <a:srgbClr val="000000">
                      <a:alpha val="43137"/>
                    </a:srgbClr>
                  </a:outerShdw>
                </a:effectLst>
              </a:rPr>
              <a:t>Programas de computación: código fuente (humano) y código objeto (funcional).Estructura y Organización.</a:t>
            </a:r>
          </a:p>
          <a:p>
            <a:pPr marL="0" indent="0" algn="just">
              <a:buNone/>
            </a:pPr>
            <a:r>
              <a:rPr lang="es-AR" sz="3500" dirty="0">
                <a:solidFill>
                  <a:schemeClr val="bg1"/>
                </a:solidFill>
                <a:effectLst>
                  <a:outerShdw blurRad="38100" dist="38100" dir="2700000" algn="tl">
                    <a:srgbClr val="000000">
                      <a:alpha val="43137"/>
                    </a:srgbClr>
                  </a:outerShdw>
                </a:effectLst>
              </a:rPr>
              <a:t>Principio  “expresión de las ideas”  y “no de las ideas en si mismas”. </a:t>
            </a:r>
          </a:p>
          <a:p>
            <a:pPr marL="0" indent="0" algn="just">
              <a:buNone/>
            </a:pPr>
            <a:r>
              <a:rPr lang="es-AR" sz="3500" dirty="0">
                <a:solidFill>
                  <a:schemeClr val="bg1"/>
                </a:solidFill>
                <a:effectLst>
                  <a:outerShdw blurRad="38100" dist="38100" dir="2700000" algn="tl">
                    <a:srgbClr val="000000">
                      <a:alpha val="43137"/>
                    </a:srgbClr>
                  </a:outerShdw>
                </a:effectLst>
              </a:rPr>
              <a:t>¿Cómo debe interpretarse el principio idea/expresión cuanto se trata de líneas de código fuente escritas en cualquier lenguaje de programación?</a:t>
            </a:r>
          </a:p>
          <a:p>
            <a:pPr marL="0" indent="0" algn="just">
              <a:buNone/>
            </a:pPr>
            <a:r>
              <a:rPr lang="es-AR" sz="3500" dirty="0">
                <a:solidFill>
                  <a:schemeClr val="bg1"/>
                </a:solidFill>
                <a:effectLst>
                  <a:outerShdw blurRad="38100" dist="38100" dir="2700000" algn="tl">
                    <a:srgbClr val="000000">
                      <a:alpha val="43137"/>
                    </a:srgbClr>
                  </a:outerShdw>
                </a:effectLst>
              </a:rPr>
              <a:t>¿Un método para operar puede ser expresivo?, y por ende protegible por derechos de autor?, o automáticamente quedaría excluido de protección por ser un “método para operar”?</a:t>
            </a:r>
          </a:p>
          <a:p>
            <a:pPr marL="0" indent="0" algn="just">
              <a:buNone/>
            </a:pPr>
            <a:r>
              <a:rPr lang="es-AR" sz="3500" dirty="0">
                <a:solidFill>
                  <a:schemeClr val="bg1"/>
                </a:solidFill>
                <a:effectLst>
                  <a:outerShdw blurRad="38100" dist="38100" dir="2700000" algn="tl">
                    <a:srgbClr val="000000">
                      <a:alpha val="43137"/>
                    </a:srgbClr>
                  </a:outerShdw>
                </a:effectLst>
              </a:rPr>
              <a:t>¿Qué sucedería cuando la sintaxis es obligatoria por imposición del lenguaje de programación? </a:t>
            </a:r>
          </a:p>
          <a:p>
            <a:pPr marL="0" indent="0" algn="just">
              <a:buNone/>
            </a:pPr>
            <a:r>
              <a:rPr lang="es-AR" sz="3500" dirty="0">
                <a:solidFill>
                  <a:schemeClr val="bg1"/>
                </a:solidFill>
                <a:effectLst>
                  <a:outerShdw blurRad="38100" dist="38100" dir="2700000" algn="tl">
                    <a:srgbClr val="000000">
                      <a:alpha val="43137"/>
                    </a:srgbClr>
                  </a:outerShdw>
                </a:effectLst>
              </a:rPr>
              <a:t>¿Que sucedería cuando una idea expresada en líneas de código (función requerida) sólo pueden ser expresada (escrita) de una sola manera?</a:t>
            </a:r>
          </a:p>
          <a:p>
            <a:pPr marL="0" indent="0" algn="just">
              <a:buNone/>
            </a:pPr>
            <a:r>
              <a:rPr lang="es-AR" sz="3500" dirty="0">
                <a:solidFill>
                  <a:schemeClr val="bg1"/>
                </a:solidFill>
                <a:effectLst>
                  <a:outerShdw blurRad="38100" dist="38100" dir="2700000" algn="tl">
                    <a:srgbClr val="000000">
                      <a:alpha val="43137"/>
                    </a:srgbClr>
                  </a:outerShdw>
                </a:effectLst>
              </a:rPr>
              <a:t>¿Cuándo quedaría fusionada la idea y la expresión de la idea en líneas de código?</a:t>
            </a:r>
          </a:p>
          <a:p>
            <a:pPr marL="0" indent="0" algn="just">
              <a:buNone/>
            </a:pPr>
            <a:endParaRPr lang="es-AR" sz="4500" b="1" dirty="0">
              <a:solidFill>
                <a:schemeClr val="accent4">
                  <a:lumMod val="75000"/>
                </a:schemeClr>
              </a:solidFill>
              <a:effectLst>
                <a:outerShdw blurRad="38100" dist="38100" dir="2700000" algn="tl">
                  <a:srgbClr val="000000">
                    <a:alpha val="43137"/>
                  </a:srgbClr>
                </a:outerShdw>
              </a:effectLst>
            </a:endParaRPr>
          </a:p>
          <a:p>
            <a:pPr algn="just">
              <a:buFont typeface="Wingdings" panose="05000000000000000000" pitchFamily="2" charset="2"/>
              <a:buChar char="ü"/>
            </a:pPr>
            <a:endParaRPr lang="es-AR" sz="4500" dirty="0">
              <a:solidFill>
                <a:schemeClr val="bg1"/>
              </a:solidFill>
              <a:effectLst>
                <a:outerShdw blurRad="38100" dist="38100" dir="2700000" algn="tl">
                  <a:srgbClr val="000000">
                    <a:alpha val="43137"/>
                  </a:srgbClr>
                </a:outerShdw>
              </a:effectLst>
            </a:endParaRPr>
          </a:p>
          <a:p>
            <a:pPr marL="0" indent="0" algn="ctr">
              <a:buNone/>
            </a:pPr>
            <a:endParaRPr lang="es-AR" sz="2000" dirty="0">
              <a:solidFill>
                <a:schemeClr val="bg1"/>
              </a:solidFill>
              <a:effectLst>
                <a:outerShdw blurRad="38100" dist="38100" dir="2700000" algn="tl">
                  <a:srgbClr val="000000">
                    <a:alpha val="43137"/>
                  </a:srgbClr>
                </a:outerShdw>
              </a:effectLst>
            </a:endParaRPr>
          </a:p>
          <a:p>
            <a:pPr marL="0" indent="0" algn="ctr">
              <a:buNone/>
            </a:pPr>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6EFFFE35-50DE-6145-AC6B-E32F04B0FE3D}"/>
              </a:ext>
            </a:extLst>
          </p:cNvPr>
          <p:cNvSpPr/>
          <p:nvPr/>
        </p:nvSpPr>
        <p:spPr>
          <a:xfrm>
            <a:off x="0" y="5983111"/>
            <a:ext cx="9144000" cy="87489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4809502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Recurso de Apelación de Google </a:t>
            </a:r>
            <a:r>
              <a:rPr lang="es-AR" sz="3200" b="1" i="1" dirty="0">
                <a:solidFill>
                  <a:schemeClr val="bg1"/>
                </a:solidFill>
                <a:effectLst>
                  <a:outerShdw blurRad="38100" dist="38100" dir="2700000" algn="tl">
                    <a:srgbClr val="000000">
                      <a:alpha val="43137"/>
                    </a:srgbClr>
                  </a:outerShdw>
                </a:effectLst>
              </a:rPr>
              <a:t>(</a:t>
            </a:r>
            <a:r>
              <a:rPr lang="es-AR" sz="3200" b="1" i="1" dirty="0" err="1">
                <a:solidFill>
                  <a:schemeClr val="bg1"/>
                </a:solidFill>
                <a:effectLst>
                  <a:outerShdw blurRad="38100" dist="38100" dir="2700000" algn="tl">
                    <a:srgbClr val="000000">
                      <a:alpha val="43137"/>
                    </a:srgbClr>
                  </a:outerShdw>
                </a:effectLst>
              </a:rPr>
              <a:t>Writ</a:t>
            </a:r>
            <a:r>
              <a:rPr lang="es-AR" sz="3200" b="1" i="1" dirty="0">
                <a:solidFill>
                  <a:schemeClr val="bg1"/>
                </a:solidFill>
                <a:effectLst>
                  <a:outerShdw blurRad="38100" dist="38100" dir="2700000" algn="tl">
                    <a:srgbClr val="000000">
                      <a:alpha val="43137"/>
                    </a:srgbClr>
                  </a:outerShdw>
                </a:effectLst>
              </a:rPr>
              <a:t> </a:t>
            </a:r>
            <a:r>
              <a:rPr lang="es-AR" sz="3200" b="1" i="1" dirty="0" err="1">
                <a:solidFill>
                  <a:schemeClr val="bg1"/>
                </a:solidFill>
                <a:effectLst>
                  <a:outerShdw blurRad="38100" dist="38100" dir="2700000" algn="tl">
                    <a:srgbClr val="000000">
                      <a:alpha val="43137"/>
                    </a:srgbClr>
                  </a:outerShdw>
                </a:effectLst>
              </a:rPr>
              <a:t>of</a:t>
            </a:r>
            <a:r>
              <a:rPr lang="es-AR" sz="3200" b="1" i="1" dirty="0">
                <a:solidFill>
                  <a:schemeClr val="bg1"/>
                </a:solidFill>
                <a:effectLst>
                  <a:outerShdw blurRad="38100" dist="38100" dir="2700000" algn="tl">
                    <a:srgbClr val="000000">
                      <a:alpha val="43137"/>
                    </a:srgbClr>
                  </a:outerShdw>
                </a:effectLst>
              </a:rPr>
              <a:t> </a:t>
            </a:r>
            <a:r>
              <a:rPr lang="es-AR" sz="3200" b="1" i="1" dirty="0" err="1">
                <a:solidFill>
                  <a:schemeClr val="bg1"/>
                </a:solidFill>
                <a:effectLst>
                  <a:outerShdw blurRad="38100" dist="38100" dir="2700000" algn="tl">
                    <a:srgbClr val="000000">
                      <a:alpha val="43137"/>
                    </a:srgbClr>
                  </a:outerShdw>
                </a:effectLst>
              </a:rPr>
              <a:t>Certiorari</a:t>
            </a:r>
            <a:r>
              <a:rPr lang="es-AR" sz="3200" b="1" i="1" dirty="0">
                <a:solidFill>
                  <a:schemeClr val="bg1"/>
                </a:solidFill>
                <a:effectLst>
                  <a:outerShdw blurRad="38100" dist="38100" dir="2700000" algn="tl">
                    <a:srgbClr val="000000">
                      <a:alpha val="43137"/>
                    </a:srgbClr>
                  </a:outerShdw>
                </a:effectLst>
              </a:rPr>
              <a:t> I </a:t>
            </a:r>
            <a:r>
              <a:rPr lang="es-AR" sz="3200" b="1" dirty="0">
                <a:solidFill>
                  <a:schemeClr val="bg1"/>
                </a:solidFill>
                <a:effectLst>
                  <a:outerShdw blurRad="38100" dist="38100" dir="2700000" algn="tl">
                    <a:srgbClr val="000000">
                      <a:alpha val="43137"/>
                    </a:srgbClr>
                  </a:outerShdw>
                </a:effectLst>
              </a:rPr>
              <a:t>)</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03023"/>
            <a:ext cx="7886700" cy="4030134"/>
          </a:xfrm>
          <a:ln w="12700">
            <a:noFill/>
          </a:ln>
        </p:spPr>
        <p:txBody>
          <a:bodyPr>
            <a:normAutofit fontScale="92500" lnSpcReduction="10000"/>
          </a:bodyPr>
          <a:lstStyle/>
          <a:p>
            <a:pPr marL="0" indent="0" algn="just">
              <a:buNone/>
            </a:pPr>
            <a:r>
              <a:rPr lang="es-AR" sz="1600" dirty="0">
                <a:solidFill>
                  <a:schemeClr val="bg1"/>
                </a:solidFill>
                <a:effectLst>
                  <a:outerShdw blurRad="38100" dist="38100" dir="2700000" algn="tl">
                    <a:srgbClr val="000000">
                      <a:alpha val="43137"/>
                    </a:srgbClr>
                  </a:outerShdw>
                </a:effectLst>
              </a:rPr>
              <a:t>-Google interpuso recurso de apelación contra la decisión de la CAFC para revisión de la  Corte Suprema de EEUU.  </a:t>
            </a:r>
          </a:p>
          <a:p>
            <a:pPr marL="0" indent="0" algn="just">
              <a:buNone/>
            </a:pPr>
            <a:r>
              <a:rPr lang="es-AR" sz="1600" dirty="0">
                <a:solidFill>
                  <a:schemeClr val="bg1"/>
                </a:solidFill>
                <a:effectLst>
                  <a:outerShdw blurRad="38100" dist="38100" dir="2700000" algn="tl">
                    <a:srgbClr val="000000">
                      <a:alpha val="43137"/>
                    </a:srgbClr>
                  </a:outerShdw>
                </a:effectLst>
              </a:rPr>
              <a:t>-El recurso no fue aceptado SCOTUS.</a:t>
            </a:r>
          </a:p>
          <a:p>
            <a:pPr marL="0" indent="0" algn="just">
              <a:buNone/>
            </a:pPr>
            <a:r>
              <a:rPr lang="es-AR" sz="1600" dirty="0">
                <a:solidFill>
                  <a:schemeClr val="bg1"/>
                </a:solidFill>
                <a:effectLst>
                  <a:outerShdw blurRad="38100" dist="38100" dir="2700000" algn="tl">
                    <a:srgbClr val="000000">
                      <a:alpha val="43137"/>
                    </a:srgbClr>
                  </a:outerShdw>
                </a:effectLst>
              </a:rPr>
              <a:t>CAFC no aplica en forma correcta el derecho establecido por el Circuito Noveno.</a:t>
            </a:r>
          </a:p>
          <a:p>
            <a:pPr marL="0" indent="0" algn="just">
              <a:buNone/>
            </a:pPr>
            <a:r>
              <a:rPr lang="es-AR" sz="1600" dirty="0">
                <a:solidFill>
                  <a:schemeClr val="bg1"/>
                </a:solidFill>
                <a:effectLst>
                  <a:outerShdw blurRad="38100" dist="38100" dir="2700000" algn="tl">
                    <a:srgbClr val="000000">
                      <a:alpha val="43137"/>
                    </a:srgbClr>
                  </a:outerShdw>
                </a:effectLst>
              </a:rPr>
              <a:t>-Google sostuvo que la decisión de CAFC es contraria a lo dispuesto en el articulo 102, inc. b)</a:t>
            </a:r>
          </a:p>
          <a:p>
            <a:pPr marL="0" indent="0" algn="just">
              <a:buNone/>
            </a:pPr>
            <a:r>
              <a:rPr lang="es-AR" sz="1600" dirty="0">
                <a:solidFill>
                  <a:schemeClr val="bg1"/>
                </a:solidFill>
                <a:effectLst>
                  <a:outerShdw blurRad="38100" dist="38100" dir="2700000" algn="tl">
                    <a:srgbClr val="000000">
                      <a:alpha val="43137"/>
                    </a:srgbClr>
                  </a:outerShdw>
                </a:effectLst>
              </a:rPr>
              <a:t>-Para poder hacer uso de la funcionalidad que proporcionar los métodos de Java, los programadores sólo deben conocer los comandos abreviados: </a:t>
            </a:r>
            <a:r>
              <a:rPr lang="es-AR" sz="1600" b="1" dirty="0" err="1">
                <a:solidFill>
                  <a:schemeClr val="accent4">
                    <a:lumMod val="75000"/>
                  </a:schemeClr>
                </a:solidFill>
                <a:effectLst>
                  <a:outerShdw blurRad="38100" dist="38100" dir="2700000" algn="tl">
                    <a:srgbClr val="000000">
                      <a:alpha val="43137"/>
                    </a:srgbClr>
                  </a:outerShdw>
                </a:effectLst>
              </a:rPr>
              <a:t>java.package.Class.method</a:t>
            </a:r>
            <a:r>
              <a:rPr lang="es-AR" sz="1600" b="1" dirty="0">
                <a:solidFill>
                  <a:schemeClr val="accent4">
                    <a:lumMod val="75000"/>
                  </a:schemeClr>
                </a:solidFill>
                <a:effectLst>
                  <a:outerShdw blurRad="38100" dist="38100" dir="2700000" algn="tl">
                    <a:srgbClr val="000000">
                      <a:alpha val="43137"/>
                    </a:srgbClr>
                  </a:outerShdw>
                </a:effectLst>
              </a:rPr>
              <a:t>(input). </a:t>
            </a:r>
          </a:p>
          <a:p>
            <a:pPr marL="0" indent="0" algn="just">
              <a:buNone/>
            </a:pPr>
            <a:r>
              <a:rPr lang="es-AR" sz="1600" b="1" dirty="0">
                <a:solidFill>
                  <a:schemeClr val="bg1"/>
                </a:solidFill>
                <a:effectLst>
                  <a:outerShdw blurRad="38100" dist="38100" dir="2700000" algn="tl">
                    <a:srgbClr val="000000">
                      <a:alpha val="43137"/>
                    </a:srgbClr>
                  </a:outerShdw>
                </a:effectLst>
              </a:rPr>
              <a:t>-</a:t>
            </a:r>
            <a:r>
              <a:rPr lang="es-AR" sz="1600" dirty="0">
                <a:solidFill>
                  <a:schemeClr val="bg1"/>
                </a:solidFill>
                <a:effectLst>
                  <a:outerShdw blurRad="38100" dist="38100" dir="2700000" algn="tl">
                    <a:srgbClr val="000000">
                      <a:alpha val="43137"/>
                    </a:srgbClr>
                  </a:outerShdw>
                </a:effectLst>
              </a:rPr>
              <a:t>Cada comando abreviado deriva directamente del código declarado.</a:t>
            </a:r>
          </a:p>
          <a:p>
            <a:pPr marL="0" indent="0" algn="just">
              <a:buNone/>
            </a:pPr>
            <a:r>
              <a:rPr lang="es-AR" sz="1600" dirty="0">
                <a:solidFill>
                  <a:schemeClr val="bg1"/>
                </a:solidFill>
                <a:effectLst>
                  <a:outerShdw blurRad="38100" dist="38100" dir="2700000" algn="tl">
                    <a:srgbClr val="000000">
                      <a:alpha val="43137"/>
                    </a:srgbClr>
                  </a:outerShdw>
                </a:effectLst>
              </a:rPr>
              <a:t>-Por tanto para que los </a:t>
            </a:r>
            <a:r>
              <a:rPr lang="es-AR" sz="1600" u="sng" dirty="0">
                <a:solidFill>
                  <a:schemeClr val="bg1"/>
                </a:solidFill>
                <a:effectLst>
                  <a:outerShdw blurRad="38100" dist="38100" dir="2700000" algn="tl">
                    <a:srgbClr val="000000">
                      <a:alpha val="43137"/>
                    </a:srgbClr>
                  </a:outerShdw>
                </a:effectLst>
              </a:rPr>
              <a:t>comandos abreviados</a:t>
            </a:r>
            <a:r>
              <a:rPr lang="es-AR" sz="1600" dirty="0">
                <a:solidFill>
                  <a:schemeClr val="bg1"/>
                </a:solidFill>
                <a:effectLst>
                  <a:outerShdw blurRad="38100" dist="38100" dir="2700000" algn="tl">
                    <a:srgbClr val="000000">
                      <a:alpha val="43137"/>
                    </a:srgbClr>
                  </a:outerShdw>
                </a:effectLst>
              </a:rPr>
              <a:t> conocidos por los programadores funcionaran en la Plataforma Android, Google tuvo que copiar el código declarado usado por Oracle en los 37 paquetes de las API de Java, </a:t>
            </a:r>
            <a:r>
              <a:rPr lang="es-AR" sz="1600" u="sng" dirty="0">
                <a:solidFill>
                  <a:schemeClr val="accent4">
                    <a:lumMod val="75000"/>
                  </a:schemeClr>
                </a:solidFill>
                <a:effectLst>
                  <a:outerShdw blurRad="38100" dist="38100" dir="2700000" algn="tl">
                    <a:srgbClr val="000000">
                      <a:alpha val="43137"/>
                    </a:srgbClr>
                  </a:outerShdw>
                </a:effectLst>
              </a:rPr>
              <a:t>ya que cualquier cambio que Google hubiese realizado hubiera impedido que esos </a:t>
            </a:r>
            <a:r>
              <a:rPr lang="es-AR" sz="1600" b="1" u="sng" dirty="0">
                <a:solidFill>
                  <a:schemeClr val="accent4">
                    <a:lumMod val="75000"/>
                  </a:schemeClr>
                </a:solidFill>
                <a:effectLst>
                  <a:outerShdw blurRad="38100" dist="38100" dir="2700000" algn="tl">
                    <a:srgbClr val="000000">
                      <a:alpha val="43137"/>
                    </a:srgbClr>
                  </a:outerShdw>
                </a:effectLst>
              </a:rPr>
              <a:t>comandos abreviados </a:t>
            </a:r>
            <a:r>
              <a:rPr lang="es-AR" sz="1600" u="sng" dirty="0">
                <a:solidFill>
                  <a:schemeClr val="accent4">
                    <a:lumMod val="75000"/>
                  </a:schemeClr>
                </a:solidFill>
                <a:effectLst>
                  <a:outerShdw blurRad="38100" dist="38100" dir="2700000" algn="tl">
                    <a:srgbClr val="000000">
                      <a:alpha val="43137"/>
                    </a:srgbClr>
                  </a:outerShdw>
                </a:effectLst>
              </a:rPr>
              <a:t>funcionan correctamente</a:t>
            </a:r>
          </a:p>
          <a:p>
            <a:pPr marL="0" indent="0" algn="just">
              <a:buNone/>
            </a:pPr>
            <a:r>
              <a:rPr lang="es-AR" sz="1600" dirty="0">
                <a:solidFill>
                  <a:schemeClr val="bg1"/>
                </a:solidFill>
                <a:effectLst>
                  <a:outerShdw blurRad="38100" dist="38100" dir="2700000" algn="tl">
                    <a:srgbClr val="000000">
                      <a:alpha val="43137"/>
                    </a:srgbClr>
                  </a:outerShdw>
                </a:effectLst>
              </a:rPr>
              <a:t>- Antes de la publicación de Android, existían millones de líneas de código escritas en Java las cuales necesariamente utilizaban el formato de comando </a:t>
            </a:r>
            <a:r>
              <a:rPr lang="es-AR" sz="1600" b="1" dirty="0" err="1">
                <a:solidFill>
                  <a:schemeClr val="accent4">
                    <a:lumMod val="75000"/>
                  </a:schemeClr>
                </a:solidFill>
                <a:effectLst>
                  <a:outerShdw blurRad="38100" dist="38100" dir="2700000" algn="tl">
                    <a:srgbClr val="000000">
                      <a:alpha val="43137"/>
                    </a:srgbClr>
                  </a:outerShdw>
                </a:effectLst>
              </a:rPr>
              <a:t>java.package.Class.method</a:t>
            </a:r>
            <a:r>
              <a:rPr lang="es-AR" sz="1600" b="1" dirty="0">
                <a:solidFill>
                  <a:schemeClr val="accent4">
                    <a:lumMod val="75000"/>
                  </a:schemeClr>
                </a:solidFill>
                <a:effectLst>
                  <a:outerShdw blurRad="38100" dist="38100" dir="2700000" algn="tl">
                    <a:srgbClr val="000000">
                      <a:alpha val="43137"/>
                    </a:srgbClr>
                  </a:outerShdw>
                </a:effectLst>
              </a:rPr>
              <a:t>() </a:t>
            </a:r>
            <a:r>
              <a:rPr lang="es-AR" sz="1600" dirty="0">
                <a:solidFill>
                  <a:schemeClr val="bg1"/>
                </a:solidFill>
                <a:effectLst>
                  <a:outerShdw blurRad="38100" dist="38100" dir="2700000" algn="tl">
                    <a:srgbClr val="000000">
                      <a:alpha val="43137"/>
                    </a:srgbClr>
                  </a:outerShdw>
                </a:effectLst>
              </a:rPr>
              <a:t>para invocar y así poder utilizar algunas de las funcionalidades incluidas dentro de los 37 paquetes de las API de Java en discusión.</a:t>
            </a:r>
            <a:endParaRPr lang="es-AR" sz="1600" dirty="0">
              <a:solidFill>
                <a:schemeClr val="bg1"/>
              </a:solidFill>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39040340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Recurso de Apelación de Google </a:t>
            </a:r>
            <a:r>
              <a:rPr lang="es-AR" sz="3200" b="1" i="1" dirty="0">
                <a:solidFill>
                  <a:schemeClr val="bg1"/>
                </a:solidFill>
                <a:effectLst>
                  <a:outerShdw blurRad="38100" dist="38100" dir="2700000" algn="tl">
                    <a:srgbClr val="000000">
                      <a:alpha val="43137"/>
                    </a:srgbClr>
                  </a:outerShdw>
                </a:effectLst>
              </a:rPr>
              <a:t>(</a:t>
            </a:r>
            <a:r>
              <a:rPr lang="es-AR" sz="3200" b="1" i="1" dirty="0" err="1">
                <a:solidFill>
                  <a:schemeClr val="bg1"/>
                </a:solidFill>
                <a:effectLst>
                  <a:outerShdw blurRad="38100" dist="38100" dir="2700000" algn="tl">
                    <a:srgbClr val="000000">
                      <a:alpha val="43137"/>
                    </a:srgbClr>
                  </a:outerShdw>
                </a:effectLst>
              </a:rPr>
              <a:t>Writ</a:t>
            </a:r>
            <a:r>
              <a:rPr lang="es-AR" sz="3200" b="1" i="1" dirty="0">
                <a:solidFill>
                  <a:schemeClr val="bg1"/>
                </a:solidFill>
                <a:effectLst>
                  <a:outerShdw blurRad="38100" dist="38100" dir="2700000" algn="tl">
                    <a:srgbClr val="000000">
                      <a:alpha val="43137"/>
                    </a:srgbClr>
                  </a:outerShdw>
                </a:effectLst>
              </a:rPr>
              <a:t> </a:t>
            </a:r>
            <a:r>
              <a:rPr lang="es-AR" sz="3200" b="1" i="1" dirty="0" err="1">
                <a:solidFill>
                  <a:schemeClr val="bg1"/>
                </a:solidFill>
                <a:effectLst>
                  <a:outerShdw blurRad="38100" dist="38100" dir="2700000" algn="tl">
                    <a:srgbClr val="000000">
                      <a:alpha val="43137"/>
                    </a:srgbClr>
                  </a:outerShdw>
                </a:effectLst>
              </a:rPr>
              <a:t>of</a:t>
            </a:r>
            <a:r>
              <a:rPr lang="es-AR" sz="3200" b="1" i="1" dirty="0">
                <a:solidFill>
                  <a:schemeClr val="bg1"/>
                </a:solidFill>
                <a:effectLst>
                  <a:outerShdw blurRad="38100" dist="38100" dir="2700000" algn="tl">
                    <a:srgbClr val="000000">
                      <a:alpha val="43137"/>
                    </a:srgbClr>
                  </a:outerShdw>
                </a:effectLst>
              </a:rPr>
              <a:t> </a:t>
            </a:r>
            <a:r>
              <a:rPr lang="es-AR" sz="3200" b="1" i="1" dirty="0" err="1">
                <a:solidFill>
                  <a:schemeClr val="bg1"/>
                </a:solidFill>
                <a:effectLst>
                  <a:outerShdw blurRad="38100" dist="38100" dir="2700000" algn="tl">
                    <a:srgbClr val="000000">
                      <a:alpha val="43137"/>
                    </a:srgbClr>
                  </a:outerShdw>
                </a:effectLst>
              </a:rPr>
              <a:t>Certiorari</a:t>
            </a:r>
            <a:r>
              <a:rPr lang="es-AR" sz="3200" b="1" i="1" dirty="0">
                <a:solidFill>
                  <a:schemeClr val="bg1"/>
                </a:solidFill>
                <a:effectLst>
                  <a:outerShdw blurRad="38100" dist="38100" dir="2700000" algn="tl">
                    <a:srgbClr val="000000">
                      <a:alpha val="43137"/>
                    </a:srgbClr>
                  </a:outerShdw>
                </a:effectLst>
              </a:rPr>
              <a:t> I</a:t>
            </a:r>
            <a:r>
              <a:rPr lang="es-AR" sz="3200" b="1" dirty="0">
                <a:solidFill>
                  <a:schemeClr val="bg1"/>
                </a:solidFill>
                <a:effectLst>
                  <a:outerShdw blurRad="38100" dist="38100" dir="2700000" algn="tl">
                    <a:srgbClr val="000000">
                      <a:alpha val="43137"/>
                    </a:srgbClr>
                  </a:outerShdw>
                </a:effectLst>
              </a:rPr>
              <a:t>)</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03023"/>
            <a:ext cx="7886700" cy="4030134"/>
          </a:xfrm>
          <a:ln w="12700">
            <a:noFill/>
          </a:ln>
        </p:spPr>
        <p:txBody>
          <a:bodyPr>
            <a:normAutofit/>
          </a:bodyPr>
          <a:lstStyle/>
          <a:p>
            <a:pPr marL="0" indent="0" algn="just">
              <a:buNone/>
            </a:pPr>
            <a:r>
              <a:rPr lang="es-AR" sz="1600" dirty="0">
                <a:solidFill>
                  <a:schemeClr val="bg1"/>
                </a:solidFill>
                <a:effectLst>
                  <a:outerShdw blurRad="38100" dist="38100" dir="2700000" algn="tl">
                    <a:srgbClr val="000000">
                      <a:alpha val="43137"/>
                    </a:srgbClr>
                  </a:outerShdw>
                </a:effectLst>
              </a:rPr>
              <a:t>-Por tanto para que parte de esas líneas de código escritas (conocimiento) por los programadores independientes en lenguaje Java durante años pudieran ser reutilizadas en la Plataforma Android , Google se encontró obligado a utilizar el mismo </a:t>
            </a:r>
            <a:r>
              <a:rPr lang="es-AR" sz="1600" u="sng" dirty="0">
                <a:solidFill>
                  <a:schemeClr val="bg1"/>
                </a:solidFill>
                <a:effectLst>
                  <a:outerShdw blurRad="38100" dist="38100" dir="2700000" algn="tl">
                    <a:srgbClr val="000000">
                      <a:alpha val="43137"/>
                    </a:srgbClr>
                  </a:outerShdw>
                </a:effectLst>
              </a:rPr>
              <a:t>sistema de comandos</a:t>
            </a:r>
            <a:r>
              <a:rPr lang="es-AR" sz="1600" dirty="0">
                <a:solidFill>
                  <a:schemeClr val="bg1"/>
                </a:solidFill>
                <a:effectLst>
                  <a:outerShdw blurRad="38100" dist="38100" dir="2700000" algn="tl">
                    <a:srgbClr val="000000">
                      <a:alpha val="43137"/>
                    </a:srgbClr>
                  </a:outerShdw>
                </a:effectLst>
              </a:rPr>
              <a:t> de </a:t>
            </a:r>
            <a:r>
              <a:rPr lang="es-AR" sz="1600" b="1" dirty="0" err="1">
                <a:solidFill>
                  <a:schemeClr val="accent4">
                    <a:lumMod val="75000"/>
                  </a:schemeClr>
                </a:solidFill>
                <a:effectLst>
                  <a:outerShdw blurRad="38100" dist="38100" dir="2700000" algn="tl">
                    <a:srgbClr val="000000">
                      <a:alpha val="43137"/>
                    </a:srgbClr>
                  </a:outerShdw>
                </a:effectLst>
              </a:rPr>
              <a:t>java.package.Class.method</a:t>
            </a:r>
            <a:r>
              <a:rPr lang="es-AR" sz="1600" b="1" dirty="0">
                <a:solidFill>
                  <a:schemeClr val="accent4">
                    <a:lumMod val="75000"/>
                  </a:schemeClr>
                </a:solidFill>
                <a:effectLst>
                  <a:outerShdw blurRad="38100" dist="38100" dir="2700000" algn="tl">
                    <a:srgbClr val="000000">
                      <a:alpha val="43137"/>
                    </a:srgbClr>
                  </a:outerShdw>
                </a:effectLst>
              </a:rPr>
              <a:t>(), </a:t>
            </a:r>
            <a:r>
              <a:rPr lang="es-AR" sz="1600" dirty="0">
                <a:solidFill>
                  <a:schemeClr val="bg1"/>
                </a:solidFill>
                <a:effectLst>
                  <a:outerShdw blurRad="38100" dist="38100" dir="2700000" algn="tl">
                    <a:srgbClr val="000000">
                      <a:alpha val="43137"/>
                    </a:srgbClr>
                  </a:outerShdw>
                </a:effectLst>
              </a:rPr>
              <a:t>con los mismos nombres y la misma estructura y organización. </a:t>
            </a:r>
          </a:p>
          <a:p>
            <a:pPr marL="0" indent="0" algn="just">
              <a:buNone/>
            </a:pPr>
            <a:r>
              <a:rPr lang="es-AR" sz="1600" dirty="0">
                <a:solidFill>
                  <a:schemeClr val="bg1"/>
                </a:solidFill>
                <a:effectLst>
                  <a:outerShdw blurRad="38100" dist="38100" dir="2700000" algn="tl">
                    <a:srgbClr val="000000">
                      <a:alpha val="43137"/>
                    </a:srgbClr>
                  </a:outerShdw>
                </a:effectLst>
              </a:rPr>
              <a:t>-Google sostiene que la interpretación del art 102 inciso b) por parte de la CAFC es absolutamente incorrecto y contrario al derecho de EE.UU y a la historia legislativa de los incisos a) y b) del articulo 102 del titulo 17 del USC. </a:t>
            </a:r>
          </a:p>
          <a:p>
            <a:pPr marL="0" indent="0" algn="just">
              <a:buNone/>
            </a:pPr>
            <a:r>
              <a:rPr lang="es-AR" sz="1600" dirty="0">
                <a:solidFill>
                  <a:schemeClr val="bg1"/>
                </a:solidFill>
                <a:effectLst>
                  <a:outerShdw blurRad="38100" dist="38100" dir="2700000" algn="tl">
                    <a:srgbClr val="000000">
                      <a:alpha val="43137"/>
                    </a:srgbClr>
                  </a:outerShdw>
                </a:effectLst>
              </a:rPr>
              <a:t>-Google manifiesta que bajo el art. 102 inc. a) la autoría de una obra original es “generalmente” protegible, y bajo el 102 inc. b) , que va sobre lo específico se establece que en ningún caso la protección sobre obras originales se extiende a los sistemas, métodos de operación, etc., sin importar la forma en la cual estos [métodos, sistemas, </a:t>
            </a:r>
            <a:r>
              <a:rPr lang="es-AR" sz="1600" dirty="0" err="1">
                <a:solidFill>
                  <a:schemeClr val="bg1"/>
                </a:solidFill>
                <a:effectLst>
                  <a:outerShdw blurRad="38100" dist="38100" dir="2700000" algn="tl">
                    <a:srgbClr val="000000">
                      <a:alpha val="43137"/>
                    </a:srgbClr>
                  </a:outerShdw>
                </a:effectLst>
              </a:rPr>
              <a:t>etc</a:t>
            </a:r>
            <a:r>
              <a:rPr lang="es-AR" sz="1600" dirty="0">
                <a:solidFill>
                  <a:schemeClr val="bg1"/>
                </a:solidFill>
                <a:effectLst>
                  <a:outerShdw blurRad="38100" dist="38100" dir="2700000" algn="tl">
                    <a:srgbClr val="000000">
                      <a:alpha val="43137"/>
                    </a:srgbClr>
                  </a:outerShdw>
                </a:effectLst>
              </a:rPr>
              <a:t>] sean descriptos, explicados, ilustrados o incorporados a la obra.</a:t>
            </a:r>
          </a:p>
          <a:p>
            <a:pPr marL="0" indent="0" algn="just">
              <a:buNone/>
            </a:pPr>
            <a:r>
              <a:rPr lang="es-AR" sz="1600" dirty="0">
                <a:solidFill>
                  <a:schemeClr val="bg1"/>
                </a:solidFill>
                <a:effectLst>
                  <a:outerShdw blurRad="38100" dist="38100" dir="2700000" algn="tl">
                    <a:srgbClr val="000000">
                      <a:alpha val="43137"/>
                    </a:srgbClr>
                  </a:outerShdw>
                </a:effectLst>
              </a:rPr>
              <a:t>-La exclusión legal es explicita y absoluta cuando la norma se refiere “sin importar la forma” en la cual [el sistema o método de operación] sea descripta, explicada, ilustrada o incorporada a la obra. </a:t>
            </a:r>
            <a:endParaRPr lang="es-AR" sz="1600" dirty="0">
              <a:solidFill>
                <a:schemeClr val="bg1"/>
              </a:solidFill>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22713373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Recurso de Apelación de Google </a:t>
            </a:r>
            <a:r>
              <a:rPr lang="es-AR" sz="3200" b="1" i="1" dirty="0">
                <a:solidFill>
                  <a:schemeClr val="bg1"/>
                </a:solidFill>
                <a:effectLst>
                  <a:outerShdw blurRad="38100" dist="38100" dir="2700000" algn="tl">
                    <a:srgbClr val="000000">
                      <a:alpha val="43137"/>
                    </a:srgbClr>
                  </a:outerShdw>
                </a:effectLst>
              </a:rPr>
              <a:t>(</a:t>
            </a:r>
            <a:r>
              <a:rPr lang="es-AR" sz="3200" b="1" i="1" dirty="0" err="1">
                <a:solidFill>
                  <a:schemeClr val="bg1"/>
                </a:solidFill>
                <a:effectLst>
                  <a:outerShdw blurRad="38100" dist="38100" dir="2700000" algn="tl">
                    <a:srgbClr val="000000">
                      <a:alpha val="43137"/>
                    </a:srgbClr>
                  </a:outerShdw>
                </a:effectLst>
              </a:rPr>
              <a:t>Writ</a:t>
            </a:r>
            <a:r>
              <a:rPr lang="es-AR" sz="3200" b="1" i="1" dirty="0">
                <a:solidFill>
                  <a:schemeClr val="bg1"/>
                </a:solidFill>
                <a:effectLst>
                  <a:outerShdw blurRad="38100" dist="38100" dir="2700000" algn="tl">
                    <a:srgbClr val="000000">
                      <a:alpha val="43137"/>
                    </a:srgbClr>
                  </a:outerShdw>
                </a:effectLst>
              </a:rPr>
              <a:t> </a:t>
            </a:r>
            <a:r>
              <a:rPr lang="es-AR" sz="3200" b="1" i="1" dirty="0" err="1">
                <a:solidFill>
                  <a:schemeClr val="bg1"/>
                </a:solidFill>
                <a:effectLst>
                  <a:outerShdw blurRad="38100" dist="38100" dir="2700000" algn="tl">
                    <a:srgbClr val="000000">
                      <a:alpha val="43137"/>
                    </a:srgbClr>
                  </a:outerShdw>
                </a:effectLst>
              </a:rPr>
              <a:t>of</a:t>
            </a:r>
            <a:r>
              <a:rPr lang="es-AR" sz="3200" b="1" i="1" dirty="0">
                <a:solidFill>
                  <a:schemeClr val="bg1"/>
                </a:solidFill>
                <a:effectLst>
                  <a:outerShdw blurRad="38100" dist="38100" dir="2700000" algn="tl">
                    <a:srgbClr val="000000">
                      <a:alpha val="43137"/>
                    </a:srgbClr>
                  </a:outerShdw>
                </a:effectLst>
              </a:rPr>
              <a:t> </a:t>
            </a:r>
            <a:r>
              <a:rPr lang="es-AR" sz="3200" b="1" i="1" dirty="0" err="1">
                <a:solidFill>
                  <a:schemeClr val="bg1"/>
                </a:solidFill>
                <a:effectLst>
                  <a:outerShdw blurRad="38100" dist="38100" dir="2700000" algn="tl">
                    <a:srgbClr val="000000">
                      <a:alpha val="43137"/>
                    </a:srgbClr>
                  </a:outerShdw>
                </a:effectLst>
              </a:rPr>
              <a:t>Certiorari</a:t>
            </a:r>
            <a:r>
              <a:rPr lang="es-AR" sz="3200" b="1" i="1" dirty="0">
                <a:solidFill>
                  <a:schemeClr val="bg1"/>
                </a:solidFill>
                <a:effectLst>
                  <a:outerShdw blurRad="38100" dist="38100" dir="2700000" algn="tl">
                    <a:srgbClr val="000000">
                      <a:alpha val="43137"/>
                    </a:srgbClr>
                  </a:outerShdw>
                </a:effectLst>
              </a:rPr>
              <a:t> I</a:t>
            </a:r>
            <a:r>
              <a:rPr lang="es-AR" sz="3200" b="1" dirty="0">
                <a:solidFill>
                  <a:schemeClr val="bg1"/>
                </a:solidFill>
                <a:effectLst>
                  <a:outerShdw blurRad="38100" dist="38100" dir="2700000" algn="tl">
                    <a:srgbClr val="000000">
                      <a:alpha val="43137"/>
                    </a:srgbClr>
                  </a:outerShdw>
                </a:effectLst>
              </a:rPr>
              <a:t>)</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03023"/>
            <a:ext cx="7886700" cy="4030134"/>
          </a:xfrm>
          <a:ln w="12700">
            <a:noFill/>
          </a:ln>
        </p:spPr>
        <p:txBody>
          <a:bodyPr>
            <a:normAutofit/>
          </a:bodyPr>
          <a:lstStyle/>
          <a:p>
            <a:pPr marL="0" indent="0" algn="just">
              <a:buNone/>
            </a:pPr>
            <a:r>
              <a:rPr lang="es-AR" sz="1600" dirty="0">
                <a:solidFill>
                  <a:schemeClr val="bg1"/>
                </a:solidFill>
                <a:effectLst>
                  <a:outerShdw blurRad="38100" dist="38100" dir="2700000" algn="tl">
                    <a:srgbClr val="000000">
                      <a:alpha val="43137"/>
                    </a:srgbClr>
                  </a:outerShdw>
                </a:effectLst>
              </a:rPr>
              <a:t>-Google sostiene que las declaraciones de interface </a:t>
            </a:r>
            <a:r>
              <a:rPr lang="es-AR" sz="1600" u="sng" dirty="0">
                <a:solidFill>
                  <a:schemeClr val="bg1"/>
                </a:solidFill>
                <a:effectLst>
                  <a:outerShdw blurRad="38100" dist="38100" dir="2700000" algn="tl">
                    <a:srgbClr val="000000">
                      <a:alpha val="43137"/>
                    </a:srgbClr>
                  </a:outerShdw>
                </a:effectLst>
              </a:rPr>
              <a:t>constituyen interfaces de software</a:t>
            </a:r>
            <a:r>
              <a:rPr lang="es-AR" sz="1600" dirty="0">
                <a:solidFill>
                  <a:schemeClr val="bg1"/>
                </a:solidFill>
                <a:effectLst>
                  <a:outerShdw blurRad="38100" dist="38100" dir="2700000" algn="tl">
                    <a:srgbClr val="000000">
                      <a:alpha val="43137"/>
                    </a:srgbClr>
                  </a:outerShdw>
                </a:effectLst>
              </a:rPr>
              <a:t>, y por lo tanto no son protegibles por el derecho de autor de los EE.UU</a:t>
            </a:r>
          </a:p>
          <a:p>
            <a:pPr marL="0" indent="0" algn="just">
              <a:buNone/>
            </a:pPr>
            <a:r>
              <a:rPr lang="es-AR" sz="1600" dirty="0">
                <a:solidFill>
                  <a:schemeClr val="bg1"/>
                </a:solidFill>
                <a:effectLst>
                  <a:outerShdw blurRad="38100" dist="38100" dir="2700000" algn="tl">
                    <a:srgbClr val="000000">
                      <a:alpha val="43137"/>
                    </a:srgbClr>
                  </a:outerShdw>
                </a:effectLst>
              </a:rPr>
              <a:t>-La necesidad y existencia de las interfaces de software son esenciales en un mundo interconectado.</a:t>
            </a:r>
          </a:p>
          <a:p>
            <a:pPr marL="0" indent="0" algn="just">
              <a:buNone/>
            </a:pPr>
            <a:r>
              <a:rPr lang="es-AR" sz="1600" dirty="0">
                <a:solidFill>
                  <a:schemeClr val="bg1"/>
                </a:solidFill>
                <a:effectLst>
                  <a:outerShdw blurRad="38100" dist="38100" dir="2700000" algn="tl">
                    <a:srgbClr val="000000">
                      <a:alpha val="43137"/>
                    </a:srgbClr>
                  </a:outerShdw>
                </a:effectLst>
              </a:rPr>
              <a:t>	-Congreso de los EEUU: posibilidad de realizar ingeniería inversa para identificar elementos de un programa de computación que son necesarios para lograr la interoperabilidad de otro programa creado en forma independiente con otros programas</a:t>
            </a:r>
          </a:p>
          <a:p>
            <a:pPr marL="0" indent="0" algn="just">
              <a:buNone/>
            </a:pPr>
            <a:r>
              <a:rPr lang="es-AR" sz="1600" dirty="0">
                <a:solidFill>
                  <a:schemeClr val="bg1"/>
                </a:solidFill>
                <a:effectLst>
                  <a:outerShdw blurRad="38100" dist="38100" dir="2700000" algn="tl">
                    <a:srgbClr val="000000">
                      <a:alpha val="43137"/>
                    </a:srgbClr>
                  </a:outerShdw>
                </a:effectLst>
              </a:rPr>
              <a:t>	-Directiva Europea 91/250 de mayo de 1992</a:t>
            </a:r>
          </a:p>
          <a:p>
            <a:pPr marL="0" indent="0" algn="just">
              <a:buNone/>
            </a:pPr>
            <a:r>
              <a:rPr lang="es-AR" sz="1600" dirty="0">
                <a:solidFill>
                  <a:schemeClr val="bg1"/>
                </a:solidFill>
                <a:effectLst>
                  <a:outerShdw blurRad="38100" dist="38100" dir="2700000" algn="tl">
                    <a:srgbClr val="000000">
                      <a:alpha val="43137"/>
                    </a:srgbClr>
                  </a:outerShdw>
                </a:effectLst>
              </a:rPr>
              <a:t>	-SAS </a:t>
            </a:r>
            <a:r>
              <a:rPr lang="es-AR" sz="1600" dirty="0" err="1">
                <a:solidFill>
                  <a:schemeClr val="bg1"/>
                </a:solidFill>
                <a:effectLst>
                  <a:outerShdw blurRad="38100" dist="38100" dir="2700000" algn="tl">
                    <a:srgbClr val="000000">
                      <a:alpha val="43137"/>
                    </a:srgbClr>
                  </a:outerShdw>
                </a:effectLst>
              </a:rPr>
              <a:t>Institute</a:t>
            </a:r>
            <a:r>
              <a:rPr lang="es-AR" sz="1600" dirty="0">
                <a:solidFill>
                  <a:schemeClr val="bg1"/>
                </a:solidFill>
                <a:effectLst>
                  <a:outerShdw blurRad="38100" dist="38100" dir="2700000" algn="tl">
                    <a:srgbClr val="000000">
                      <a:alpha val="43137"/>
                    </a:srgbClr>
                  </a:outerShdw>
                </a:effectLst>
              </a:rPr>
              <a:t> Inc. v. </a:t>
            </a:r>
            <a:r>
              <a:rPr lang="es-AR" sz="1600" dirty="0" err="1">
                <a:solidFill>
                  <a:schemeClr val="bg1"/>
                </a:solidFill>
                <a:effectLst>
                  <a:outerShdw blurRad="38100" dist="38100" dir="2700000" algn="tl">
                    <a:srgbClr val="000000">
                      <a:alpha val="43137"/>
                    </a:srgbClr>
                  </a:outerShdw>
                </a:effectLst>
              </a:rPr>
              <a:t>World</a:t>
            </a:r>
            <a:r>
              <a:rPr lang="es-AR" sz="1600" dirty="0">
                <a:solidFill>
                  <a:schemeClr val="bg1"/>
                </a:solidFill>
                <a:effectLst>
                  <a:outerShdw blurRad="38100" dist="38100" dir="2700000" algn="tl">
                    <a:srgbClr val="000000">
                      <a:alpha val="43137"/>
                    </a:srgbClr>
                  </a:outerShdw>
                </a:effectLst>
              </a:rPr>
              <a:t> </a:t>
            </a:r>
            <a:r>
              <a:rPr lang="es-AR" sz="1600" dirty="0" err="1">
                <a:solidFill>
                  <a:schemeClr val="bg1"/>
                </a:solidFill>
                <a:effectLst>
                  <a:outerShdw blurRad="38100" dist="38100" dir="2700000" algn="tl">
                    <a:srgbClr val="000000">
                      <a:alpha val="43137"/>
                    </a:srgbClr>
                  </a:outerShdw>
                </a:effectLst>
              </a:rPr>
              <a:t>Programming</a:t>
            </a:r>
            <a:r>
              <a:rPr lang="es-AR" sz="1600" dirty="0">
                <a:solidFill>
                  <a:schemeClr val="bg1"/>
                </a:solidFill>
                <a:effectLst>
                  <a:outerShdw blurRad="38100" dist="38100" dir="2700000" algn="tl">
                    <a:srgbClr val="000000">
                      <a:alpha val="43137"/>
                    </a:srgbClr>
                  </a:outerShdw>
                </a:effectLst>
              </a:rPr>
              <a:t> </a:t>
            </a:r>
            <a:r>
              <a:rPr lang="es-AR" sz="1600" dirty="0" err="1">
                <a:solidFill>
                  <a:schemeClr val="bg1"/>
                </a:solidFill>
                <a:effectLst>
                  <a:outerShdw blurRad="38100" dist="38100" dir="2700000" algn="tl">
                    <a:srgbClr val="000000">
                      <a:alpha val="43137"/>
                    </a:srgbClr>
                  </a:outerShdw>
                </a:effectLst>
              </a:rPr>
              <a:t>Ltd</a:t>
            </a:r>
            <a:r>
              <a:rPr lang="es-AR" sz="1600" dirty="0">
                <a:solidFill>
                  <a:schemeClr val="bg1"/>
                </a:solidFill>
                <a:effectLst>
                  <a:outerShdw blurRad="38100" dist="38100" dir="2700000" algn="tl">
                    <a:srgbClr val="000000">
                      <a:alpha val="43137"/>
                    </a:srgbClr>
                  </a:outerShdw>
                </a:effectLst>
              </a:rPr>
              <a:t> (2012)</a:t>
            </a:r>
            <a:endParaRPr lang="es-AR" sz="1600" dirty="0">
              <a:solidFill>
                <a:schemeClr val="bg1"/>
              </a:solidFill>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20932678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ctr"/>
            <a:r>
              <a:rPr lang="es-AR" sz="3200" b="1" dirty="0">
                <a:solidFill>
                  <a:schemeClr val="bg1"/>
                </a:solidFill>
                <a:effectLst>
                  <a:outerShdw blurRad="38100" dist="38100" dir="2700000" algn="tl">
                    <a:srgbClr val="000000">
                      <a:alpha val="43137"/>
                    </a:srgbClr>
                  </a:outerShdw>
                </a:effectLst>
              </a:rPr>
              <a:t>Juicio II. </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03023"/>
            <a:ext cx="7886700" cy="4030134"/>
          </a:xfrm>
          <a:ln w="12700">
            <a:noFill/>
          </a:ln>
        </p:spPr>
        <p:txBody>
          <a:bodyPr>
            <a:normAutofit/>
          </a:bodyPr>
          <a:lstStyle/>
          <a:p>
            <a:pPr marL="0" indent="0" algn="ctr">
              <a:buNone/>
            </a:pPr>
            <a:endParaRPr lang="es-AR" sz="4000" dirty="0">
              <a:solidFill>
                <a:schemeClr val="bg1"/>
              </a:solidFill>
              <a:effectLst>
                <a:outerShdw blurRad="38100" dist="38100" dir="2700000" algn="tl">
                  <a:srgbClr val="000000">
                    <a:alpha val="43137"/>
                  </a:srgbClr>
                </a:outerShdw>
              </a:effectLst>
            </a:endParaRPr>
          </a:p>
          <a:p>
            <a:pPr marL="0" indent="0" algn="ctr">
              <a:buNone/>
            </a:pPr>
            <a:r>
              <a:rPr lang="es-AR" sz="4000" i="1" dirty="0">
                <a:solidFill>
                  <a:schemeClr val="accent4">
                    <a:lumMod val="75000"/>
                  </a:schemeClr>
                </a:solidFill>
                <a:effectLst>
                  <a:outerShdw blurRad="38100" dist="38100" dir="2700000" algn="tl">
                    <a:srgbClr val="000000">
                      <a:alpha val="43137"/>
                    </a:srgbClr>
                  </a:outerShdw>
                </a:effectLst>
              </a:rPr>
              <a:t>Limitación a los derechos exclusivos Defensa de “</a:t>
            </a:r>
            <a:r>
              <a:rPr lang="es-AR" sz="4000" i="1" dirty="0" err="1">
                <a:solidFill>
                  <a:schemeClr val="accent4">
                    <a:lumMod val="75000"/>
                  </a:schemeClr>
                </a:solidFill>
                <a:effectLst>
                  <a:outerShdw blurRad="38100" dist="38100" dir="2700000" algn="tl">
                    <a:srgbClr val="000000">
                      <a:alpha val="43137"/>
                    </a:srgbClr>
                  </a:outerShdw>
                </a:effectLst>
              </a:rPr>
              <a:t>Fair</a:t>
            </a:r>
            <a:r>
              <a:rPr lang="es-AR" sz="4000" i="1" dirty="0">
                <a:solidFill>
                  <a:schemeClr val="accent4">
                    <a:lumMod val="75000"/>
                  </a:schemeClr>
                </a:solidFill>
                <a:effectLst>
                  <a:outerShdw blurRad="38100" dist="38100" dir="2700000" algn="tl">
                    <a:srgbClr val="000000">
                      <a:alpha val="43137"/>
                    </a:srgbClr>
                  </a:outerShdw>
                </a:effectLst>
              </a:rPr>
              <a:t> Use” </a:t>
            </a:r>
            <a:r>
              <a:rPr lang="es-AR" sz="4000" dirty="0">
                <a:solidFill>
                  <a:schemeClr val="accent4">
                    <a:lumMod val="75000"/>
                  </a:schemeClr>
                </a:solidFill>
                <a:effectLst>
                  <a:outerShdw blurRad="38100" dist="38100" dir="2700000" algn="tl">
                    <a:srgbClr val="000000">
                      <a:alpha val="43137"/>
                    </a:srgbClr>
                  </a:outerShdw>
                </a:effectLst>
              </a:rPr>
              <a:t>(uso justo o legítimo)</a:t>
            </a:r>
          </a:p>
          <a:p>
            <a:pPr marL="0" indent="0" algn="ctr">
              <a:buNone/>
            </a:pPr>
            <a:endParaRPr lang="es-AR" sz="3200" b="1" dirty="0">
              <a:solidFill>
                <a:schemeClr val="bg1"/>
              </a:solidFill>
              <a:effectLst>
                <a:outerShdw blurRad="38100" dist="38100" dir="2700000" algn="tl">
                  <a:srgbClr val="000000">
                    <a:alpha val="43137"/>
                  </a:srgbClr>
                </a:outerShdw>
              </a:effectLst>
            </a:endParaRPr>
          </a:p>
          <a:p>
            <a:pPr marL="0" indent="0" algn="ctr">
              <a:buNone/>
            </a:pPr>
            <a:r>
              <a:rPr lang="es-AR" sz="3200" dirty="0">
                <a:solidFill>
                  <a:schemeClr val="bg1"/>
                </a:solidFill>
                <a:effectLst>
                  <a:outerShdw blurRad="38100" dist="38100" dir="2700000" algn="tl">
                    <a:srgbClr val="000000">
                      <a:alpha val="43137"/>
                    </a:srgbClr>
                  </a:outerShdw>
                </a:effectLst>
              </a:rPr>
              <a:t>8 de Junio de 2016 al 15 de Noviembre de 2019</a:t>
            </a:r>
          </a:p>
          <a:p>
            <a:pPr marL="0" indent="0" algn="just">
              <a:buNone/>
            </a:pPr>
            <a:endParaRPr lang="es-AR" sz="1600" dirty="0">
              <a:solidFill>
                <a:schemeClr val="bg1"/>
              </a:solidFill>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16849088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Defensa de </a:t>
            </a:r>
            <a:r>
              <a:rPr lang="es-AR" sz="3200" b="1" i="1" dirty="0" err="1">
                <a:solidFill>
                  <a:schemeClr val="bg1"/>
                </a:solidFill>
                <a:effectLst>
                  <a:outerShdw blurRad="38100" dist="38100" dir="2700000" algn="tl">
                    <a:srgbClr val="000000">
                      <a:alpha val="43137"/>
                    </a:srgbClr>
                  </a:outerShdw>
                </a:effectLst>
              </a:rPr>
              <a:t>Fair</a:t>
            </a:r>
            <a:r>
              <a:rPr lang="es-AR" sz="3200" b="1" i="1" dirty="0">
                <a:solidFill>
                  <a:schemeClr val="bg1"/>
                </a:solidFill>
                <a:effectLst>
                  <a:outerShdw blurRad="38100" dist="38100" dir="2700000" algn="tl">
                    <a:srgbClr val="000000">
                      <a:alpha val="43137"/>
                    </a:srgbClr>
                  </a:outerShdw>
                </a:effectLst>
              </a:rPr>
              <a:t> Use</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03023"/>
            <a:ext cx="7886700" cy="4030134"/>
          </a:xfrm>
          <a:ln w="12700">
            <a:noFill/>
          </a:ln>
        </p:spPr>
        <p:txBody>
          <a:bodyPr>
            <a:normAutofit lnSpcReduction="10000"/>
          </a:bodyPr>
          <a:lstStyle/>
          <a:p>
            <a:pPr marL="0" indent="0" algn="just">
              <a:buNone/>
            </a:pPr>
            <a:r>
              <a:rPr lang="es-AR" sz="1600" dirty="0">
                <a:solidFill>
                  <a:schemeClr val="bg1"/>
                </a:solidFill>
                <a:effectLst>
                  <a:outerShdw blurRad="38100" dist="38100" dir="2700000" algn="tl">
                    <a:srgbClr val="000000">
                      <a:alpha val="43137"/>
                    </a:srgbClr>
                  </a:outerShdw>
                </a:effectLst>
              </a:rPr>
              <a:t>-El </a:t>
            </a:r>
            <a:r>
              <a:rPr lang="es-AR" sz="1600" u="sng" dirty="0">
                <a:solidFill>
                  <a:schemeClr val="bg1"/>
                </a:solidFill>
                <a:effectLst>
                  <a:outerShdw blurRad="38100" dist="38100" dir="2700000" algn="tl">
                    <a:srgbClr val="000000">
                      <a:alpha val="43137"/>
                    </a:srgbClr>
                  </a:outerShdw>
                </a:effectLst>
              </a:rPr>
              <a:t>Jurado emitió veredicto unánime a favor de Google </a:t>
            </a:r>
            <a:r>
              <a:rPr lang="es-AR" sz="1600" dirty="0">
                <a:solidFill>
                  <a:schemeClr val="bg1"/>
                </a:solidFill>
                <a:effectLst>
                  <a:outerShdw blurRad="38100" dist="38100" dir="2700000" algn="tl">
                    <a:srgbClr val="000000">
                      <a:alpha val="43137"/>
                    </a:srgbClr>
                  </a:outerShdw>
                </a:effectLst>
              </a:rPr>
              <a:t>y conforme a ello la Corte de Distrito (CD) emitió fallo definitivo el 8 de junio de 2016 expresando que el uso realizado por Google se consideraba uso justo o legitimo, posteriormente Oracle en Febrero de 2017 apeló la sentencia afirmando que el uso de Google en ningún sentido podía constituir uso justo</a:t>
            </a:r>
          </a:p>
          <a:p>
            <a:pPr marL="0" indent="0" algn="just">
              <a:buNone/>
            </a:pPr>
            <a:r>
              <a:rPr lang="es-AR" sz="1600" dirty="0">
                <a:solidFill>
                  <a:schemeClr val="bg1"/>
                </a:solidFill>
                <a:effectLst>
                  <a:outerShdw blurRad="38100" dist="38100" dir="2700000" algn="tl">
                    <a:srgbClr val="000000">
                      <a:alpha val="43137"/>
                    </a:srgbClr>
                  </a:outerShdw>
                </a:effectLst>
              </a:rPr>
              <a:t>-articulo 107: </a:t>
            </a:r>
            <a:r>
              <a:rPr lang="es-ES" sz="1600" dirty="0">
                <a:solidFill>
                  <a:schemeClr val="bg1"/>
                </a:solidFill>
                <a:effectLst>
                  <a:outerShdw blurRad="38100" dist="38100" dir="2700000" algn="tl">
                    <a:srgbClr val="000000">
                      <a:alpha val="43137"/>
                    </a:srgbClr>
                  </a:outerShdw>
                </a:effectLst>
              </a:rPr>
              <a:t>“</a:t>
            </a:r>
            <a:r>
              <a:rPr lang="es-ES" sz="1600" dirty="0">
                <a:solidFill>
                  <a:schemeClr val="accent4">
                    <a:lumMod val="75000"/>
                  </a:schemeClr>
                </a:solidFill>
                <a:effectLst>
                  <a:outerShdw blurRad="38100" dist="38100" dir="2700000" algn="tl">
                    <a:srgbClr val="000000">
                      <a:alpha val="43137"/>
                    </a:srgbClr>
                  </a:outerShdw>
                </a:effectLst>
              </a:rPr>
              <a:t>Limitaciones de los derechos exclusivos. Uso Justo. </a:t>
            </a:r>
            <a:r>
              <a:rPr lang="es-ES" sz="1600" dirty="0">
                <a:solidFill>
                  <a:schemeClr val="bg1"/>
                </a:solidFill>
                <a:effectLst>
                  <a:outerShdw blurRad="38100" dist="38100" dir="2700000" algn="tl">
                    <a:srgbClr val="000000">
                      <a:alpha val="43137"/>
                    </a:srgbClr>
                  </a:outerShdw>
                </a:effectLst>
              </a:rPr>
              <a:t>“Sin perjuicio de lo establecido en los artículos 106 y 106A, el uso justo de una obra protegida por derecho de autor, incluido el uso por reproducción en copias o registros fonográficos o por cualquier otro medio especificado en esa sección, con fines tales como críticas, comentarios, informes de noticias, enseñanza (incluyendo copias múltiples para uso en el aula), beca o investigación, no constituye una infracción de los derechos de autor.  </a:t>
            </a:r>
            <a:r>
              <a:rPr lang="es-ES" sz="1600" u="sng" dirty="0">
                <a:solidFill>
                  <a:schemeClr val="accent4">
                    <a:lumMod val="75000"/>
                  </a:schemeClr>
                </a:solidFill>
                <a:effectLst>
                  <a:outerShdw blurRad="38100" dist="38100" dir="2700000" algn="tl">
                    <a:srgbClr val="000000">
                      <a:alpha val="43137"/>
                    </a:srgbClr>
                  </a:outerShdw>
                </a:effectLst>
              </a:rPr>
              <a:t>Para determinar si el uso que se hace de una obra en un caso particular es un “uso justo”, los factores a ser considerados incluirán</a:t>
            </a:r>
            <a:r>
              <a:rPr lang="es-ES" sz="1600" dirty="0">
                <a:solidFill>
                  <a:schemeClr val="bg1"/>
                </a:solidFill>
                <a:effectLst>
                  <a:outerShdw blurRad="38100" dist="38100" dir="2700000" algn="tl">
                    <a:srgbClr val="000000">
                      <a:alpha val="43137"/>
                    </a:srgbClr>
                  </a:outerShdw>
                </a:effectLst>
              </a:rPr>
              <a:t>: (1) el propósito y el carácter del uso, incluyendo si dicho uso es de naturaleza comercial o para propósitos educativos sin fines de lucro; (2) la naturaleza de la obra protegido por derechos de autor; (3) la cantidad y la sustancialidad de la parte utilizada en relación a la obra protegida por derechos de autor en su conjunto; y (4) el efecto del uso sobre el mercado potencial o el valor de la obra protegida por derechos de autor. El hecho de que una obra sea inédita no impedirá en sí mismo un hallazgo de uso justo o legítimo si dicho hallazgo se realiza considerando todos los factores anteriores”</a:t>
            </a:r>
            <a:endParaRPr lang="es-AR" sz="1600" dirty="0">
              <a:solidFill>
                <a:schemeClr val="bg1"/>
              </a:solidFill>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30863689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Defensa de </a:t>
            </a:r>
            <a:r>
              <a:rPr lang="es-AR" sz="3200" b="1" i="1" dirty="0" err="1">
                <a:solidFill>
                  <a:schemeClr val="bg1"/>
                </a:solidFill>
                <a:effectLst>
                  <a:outerShdw blurRad="38100" dist="38100" dir="2700000" algn="tl">
                    <a:srgbClr val="000000">
                      <a:alpha val="43137"/>
                    </a:srgbClr>
                  </a:outerShdw>
                </a:effectLst>
              </a:rPr>
              <a:t>Fair</a:t>
            </a:r>
            <a:r>
              <a:rPr lang="es-AR" sz="3200" b="1" i="1" dirty="0">
                <a:solidFill>
                  <a:schemeClr val="bg1"/>
                </a:solidFill>
                <a:effectLst>
                  <a:outerShdw blurRad="38100" dist="38100" dir="2700000" algn="tl">
                    <a:srgbClr val="000000">
                      <a:alpha val="43137"/>
                    </a:srgbClr>
                  </a:outerShdw>
                </a:effectLst>
              </a:rPr>
              <a:t> Use</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354667"/>
            <a:ext cx="7886700" cy="4278490"/>
          </a:xfrm>
          <a:ln w="12700">
            <a:noFill/>
          </a:ln>
        </p:spPr>
        <p:txBody>
          <a:bodyPr>
            <a:normAutofit fontScale="92500" lnSpcReduction="20000"/>
          </a:bodyPr>
          <a:lstStyle/>
          <a:p>
            <a:pPr marL="0" indent="0" algn="just">
              <a:buNone/>
            </a:pPr>
            <a:r>
              <a:rPr lang="es-AR" sz="1600" dirty="0">
                <a:solidFill>
                  <a:schemeClr val="bg1"/>
                </a:solidFill>
                <a:effectLst>
                  <a:outerShdw blurRad="38100" dist="38100" dir="2700000" algn="tl">
                    <a:srgbClr val="000000">
                      <a:alpha val="43137"/>
                    </a:srgbClr>
                  </a:outerShdw>
                </a:effectLst>
              </a:rPr>
              <a:t>-La teoría de la defensa de uso justo comenzó como una creación de la doctrina judicial de los EE.UU y luego fue codificado en el art. 107 de la ley de derechos de autor de EE.UU.</a:t>
            </a:r>
          </a:p>
          <a:p>
            <a:pPr marL="0" indent="0" algn="just">
              <a:buNone/>
            </a:pPr>
            <a:r>
              <a:rPr lang="es-AR" sz="1600" dirty="0">
                <a:solidFill>
                  <a:schemeClr val="bg1"/>
                </a:solidFill>
                <a:effectLst>
                  <a:outerShdw blurRad="38100" dist="38100" dir="2700000" algn="tl">
                    <a:srgbClr val="000000">
                      <a:alpha val="43137"/>
                    </a:srgbClr>
                  </a:outerShdw>
                </a:effectLst>
              </a:rPr>
              <a:t>-Funciona como una limitación de excepción a los derechos exclusivos del autor de la obra protegida, y permite el uso para fines como críticas, comentarios, informes de noticias, educación, investigación, entre otros. </a:t>
            </a:r>
          </a:p>
          <a:p>
            <a:pPr marL="0" indent="0" algn="just">
              <a:buNone/>
            </a:pPr>
            <a:r>
              <a:rPr lang="es-AR" sz="1600" dirty="0">
                <a:solidFill>
                  <a:schemeClr val="bg1"/>
                </a:solidFill>
                <a:effectLst>
                  <a:outerShdw blurRad="38100" dist="38100" dir="2700000" algn="tl">
                    <a:srgbClr val="000000">
                      <a:alpha val="43137"/>
                    </a:srgbClr>
                  </a:outerShdw>
                </a:effectLst>
              </a:rPr>
              <a:t>-La enumeración del art.107 no es taxativa</a:t>
            </a:r>
          </a:p>
          <a:p>
            <a:pPr marL="0" indent="0" algn="just">
              <a:buNone/>
            </a:pPr>
            <a:r>
              <a:rPr lang="es-AR" sz="1600" dirty="0">
                <a:solidFill>
                  <a:schemeClr val="bg1"/>
                </a:solidFill>
                <a:effectLst>
                  <a:outerShdw blurRad="38100" dist="38100" dir="2700000" algn="tl">
                    <a:srgbClr val="000000">
                      <a:alpha val="43137"/>
                    </a:srgbClr>
                  </a:outerShdw>
                </a:effectLst>
              </a:rPr>
              <a:t>-La norma requiere una </a:t>
            </a:r>
            <a:r>
              <a:rPr lang="es-AR" sz="1600" u="sng" dirty="0">
                <a:solidFill>
                  <a:schemeClr val="bg1"/>
                </a:solidFill>
                <a:effectLst>
                  <a:outerShdw blurRad="38100" dist="38100" dir="2700000" algn="tl">
                    <a:srgbClr val="000000">
                      <a:alpha val="43137"/>
                    </a:srgbClr>
                  </a:outerShdw>
                </a:effectLst>
              </a:rPr>
              <a:t>determinación caso por caso </a:t>
            </a:r>
            <a:r>
              <a:rPr lang="es-AR" sz="1600" dirty="0">
                <a:solidFill>
                  <a:schemeClr val="bg1"/>
                </a:solidFill>
                <a:effectLst>
                  <a:outerShdw blurRad="38100" dist="38100" dir="2700000" algn="tl">
                    <a:srgbClr val="000000">
                      <a:alpha val="43137"/>
                    </a:srgbClr>
                  </a:outerShdw>
                </a:effectLst>
              </a:rPr>
              <a:t>sobre si en una determinada circunstancia existe o no un uso legitimo, y para ello se debe realizar una análisis de cuatro (4) factores.  </a:t>
            </a:r>
          </a:p>
          <a:p>
            <a:pPr marL="0" indent="0" algn="just">
              <a:buNone/>
            </a:pPr>
            <a:r>
              <a:rPr lang="es-ES" sz="1600" u="sng" dirty="0">
                <a:solidFill>
                  <a:schemeClr val="bg1"/>
                </a:solidFill>
                <a:effectLst>
                  <a:outerShdw blurRad="38100" dist="38100" dir="2700000" algn="tl">
                    <a:srgbClr val="000000">
                      <a:alpha val="43137"/>
                    </a:srgbClr>
                  </a:outerShdw>
                </a:effectLst>
              </a:rPr>
              <a:t>Factor 1</a:t>
            </a:r>
            <a:r>
              <a:rPr lang="es-ES" sz="1600" dirty="0">
                <a:solidFill>
                  <a:schemeClr val="bg1"/>
                </a:solidFill>
                <a:effectLst>
                  <a:outerShdw blurRad="38100" dist="38100" dir="2700000" algn="tl">
                    <a:srgbClr val="000000">
                      <a:alpha val="43137"/>
                    </a:srgbClr>
                  </a:outerShdw>
                </a:effectLst>
              </a:rPr>
              <a:t>. el propósito y el carácter del uso, incluyendo si dicho uso es de naturaleza comercial o para propósitos educativos sin fines de lucro; </a:t>
            </a:r>
          </a:p>
          <a:p>
            <a:pPr marL="0" indent="0" algn="just">
              <a:buNone/>
            </a:pPr>
            <a:r>
              <a:rPr lang="es-ES" sz="1600" u="sng" dirty="0">
                <a:solidFill>
                  <a:schemeClr val="bg1"/>
                </a:solidFill>
                <a:effectLst>
                  <a:outerShdw blurRad="38100" dist="38100" dir="2700000" algn="tl">
                    <a:srgbClr val="000000">
                      <a:alpha val="43137"/>
                    </a:srgbClr>
                  </a:outerShdw>
                </a:effectLst>
              </a:rPr>
              <a:t>Factor 2. </a:t>
            </a:r>
            <a:r>
              <a:rPr lang="es-ES" sz="1600" dirty="0">
                <a:solidFill>
                  <a:schemeClr val="bg1"/>
                </a:solidFill>
                <a:effectLst>
                  <a:outerShdw blurRad="38100" dist="38100" dir="2700000" algn="tl">
                    <a:srgbClr val="000000">
                      <a:alpha val="43137"/>
                    </a:srgbClr>
                  </a:outerShdw>
                </a:effectLst>
              </a:rPr>
              <a:t>la naturaleza de la obra protegido por derechos de autor; </a:t>
            </a:r>
          </a:p>
          <a:p>
            <a:pPr marL="0" indent="0" algn="just">
              <a:buNone/>
            </a:pPr>
            <a:r>
              <a:rPr lang="es-ES" sz="1600" u="sng" dirty="0">
                <a:solidFill>
                  <a:schemeClr val="bg1"/>
                </a:solidFill>
                <a:effectLst>
                  <a:outerShdw blurRad="38100" dist="38100" dir="2700000" algn="tl">
                    <a:srgbClr val="000000">
                      <a:alpha val="43137"/>
                    </a:srgbClr>
                  </a:outerShdw>
                </a:effectLst>
              </a:rPr>
              <a:t>Factor 3: </a:t>
            </a:r>
            <a:r>
              <a:rPr lang="es-ES" sz="1600" dirty="0">
                <a:solidFill>
                  <a:schemeClr val="bg1"/>
                </a:solidFill>
                <a:effectLst>
                  <a:outerShdw blurRad="38100" dist="38100" dir="2700000" algn="tl">
                    <a:srgbClr val="000000">
                      <a:alpha val="43137"/>
                    </a:srgbClr>
                  </a:outerShdw>
                </a:effectLst>
              </a:rPr>
              <a:t>la cantidad y la sustancialidad de la parte utilizada en relación a la obra protegida por derechos de autor en su conjunto; y </a:t>
            </a:r>
          </a:p>
          <a:p>
            <a:pPr marL="0" indent="0" algn="just">
              <a:buNone/>
            </a:pPr>
            <a:r>
              <a:rPr lang="es-ES" sz="1600" u="sng" dirty="0">
                <a:solidFill>
                  <a:schemeClr val="bg1"/>
                </a:solidFill>
                <a:effectLst>
                  <a:outerShdw blurRad="38100" dist="38100" dir="2700000" algn="tl">
                    <a:srgbClr val="000000">
                      <a:alpha val="43137"/>
                    </a:srgbClr>
                  </a:outerShdw>
                </a:effectLst>
              </a:rPr>
              <a:t>Factor 4:</a:t>
            </a:r>
            <a:r>
              <a:rPr lang="es-ES" sz="1600" dirty="0">
                <a:solidFill>
                  <a:schemeClr val="bg1"/>
                </a:solidFill>
                <a:effectLst>
                  <a:outerShdw blurRad="38100" dist="38100" dir="2700000" algn="tl">
                    <a:srgbClr val="000000">
                      <a:alpha val="43137"/>
                    </a:srgbClr>
                  </a:outerShdw>
                </a:effectLst>
              </a:rPr>
              <a:t> el efecto del uso sobre el mercado potencial o el valor de la obra protegida por derechos de autor.</a:t>
            </a:r>
            <a:r>
              <a:rPr lang="es-AR" sz="1600" dirty="0">
                <a:solidFill>
                  <a:schemeClr val="bg1"/>
                </a:solidFill>
                <a:effectLst>
                  <a:outerShdw blurRad="38100" dist="38100" dir="2700000" algn="tl">
                    <a:srgbClr val="000000">
                      <a:alpha val="43137"/>
                    </a:srgbClr>
                  </a:outerShdw>
                </a:effectLst>
              </a:rPr>
              <a:t> </a:t>
            </a:r>
          </a:p>
          <a:p>
            <a:pPr marL="0" indent="0" algn="just">
              <a:buNone/>
            </a:pPr>
            <a:r>
              <a:rPr lang="es-AR" sz="1600" dirty="0">
                <a:solidFill>
                  <a:schemeClr val="accent4">
                    <a:lumMod val="75000"/>
                  </a:schemeClr>
                </a:solidFill>
                <a:effectLst>
                  <a:outerShdw blurRad="38100" dist="38100" dir="2700000" algn="tl">
                    <a:srgbClr val="000000">
                      <a:alpha val="43137"/>
                    </a:srgbClr>
                  </a:outerShdw>
                </a:effectLst>
              </a:rPr>
              <a:t>El análisis a realizarse por los jueces implicar realizar un balance de los cuatro (4) factores, en el cual los jueces deben considerar si el objetivo de las leyes de derechos de autor de EE.UU de promover el progreso de las ciencias y las artes están mejor representada (i) permitiéndose dicho uso o (</a:t>
            </a:r>
            <a:r>
              <a:rPr lang="es-AR" sz="1600" dirty="0" err="1">
                <a:solidFill>
                  <a:schemeClr val="accent4">
                    <a:lumMod val="75000"/>
                  </a:schemeClr>
                </a:solidFill>
                <a:effectLst>
                  <a:outerShdw blurRad="38100" dist="38100" dir="2700000" algn="tl">
                    <a:srgbClr val="000000">
                      <a:alpha val="43137"/>
                    </a:srgbClr>
                  </a:outerShdw>
                </a:effectLst>
              </a:rPr>
              <a:t>ii</a:t>
            </a:r>
            <a:r>
              <a:rPr lang="es-AR" sz="1600" dirty="0">
                <a:solidFill>
                  <a:schemeClr val="accent4">
                    <a:lumMod val="75000"/>
                  </a:schemeClr>
                </a:solidFill>
                <a:effectLst>
                  <a:outerShdw blurRad="38100" dist="38100" dir="2700000" algn="tl">
                    <a:srgbClr val="000000">
                      <a:alpha val="43137"/>
                    </a:srgbClr>
                  </a:outerShdw>
                </a:effectLst>
              </a:rPr>
              <a:t>) impidiéndolo</a:t>
            </a:r>
            <a:r>
              <a:rPr lang="es-AR" sz="1600" dirty="0">
                <a:solidFill>
                  <a:schemeClr val="bg1"/>
                </a:solidFill>
                <a:effectLst>
                  <a:outerShdw blurRad="38100" dist="38100" dir="2700000" algn="tl">
                    <a:srgbClr val="000000">
                      <a:alpha val="43137"/>
                    </a:srgbClr>
                  </a:outerShdw>
                </a:effectLst>
              </a:rPr>
              <a:t>.</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12930244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II de la Corte Federal de Apelaciones (CAFC) (9 de Marzo 2018)</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411111"/>
            <a:ext cx="7886700" cy="4222046"/>
          </a:xfrm>
          <a:ln w="12700">
            <a:noFill/>
          </a:ln>
        </p:spPr>
        <p:txBody>
          <a:bodyPr>
            <a:normAutofit fontScale="47500" lnSpcReduction="20000"/>
          </a:bodyPr>
          <a:lstStyle/>
          <a:p>
            <a:pPr marL="0" indent="0" algn="just">
              <a:buNone/>
            </a:pPr>
            <a:r>
              <a:rPr lang="es-ES" sz="3200" b="1" u="sng" dirty="0">
                <a:solidFill>
                  <a:schemeClr val="accent4">
                    <a:lumMod val="75000"/>
                  </a:schemeClr>
                </a:solidFill>
                <a:effectLst>
                  <a:outerShdw blurRad="38100" dist="38100" dir="2700000" algn="tl">
                    <a:srgbClr val="000000">
                      <a:alpha val="43137"/>
                    </a:srgbClr>
                  </a:outerShdw>
                </a:effectLst>
              </a:rPr>
              <a:t>Factor 1</a:t>
            </a:r>
            <a:r>
              <a:rPr lang="es-ES" sz="3200" b="1" dirty="0">
                <a:solidFill>
                  <a:schemeClr val="accent4">
                    <a:lumMod val="75000"/>
                  </a:schemeClr>
                </a:solidFill>
                <a:effectLst>
                  <a:outerShdw blurRad="38100" dist="38100" dir="2700000" algn="tl">
                    <a:srgbClr val="000000">
                      <a:alpha val="43137"/>
                    </a:srgbClr>
                  </a:outerShdw>
                </a:effectLst>
              </a:rPr>
              <a:t>. el propósito y el carácter del uso, incluyendo si dicho uso es de naturaleza comercial o para propósitos educativos sin fines de lucro</a:t>
            </a:r>
          </a:p>
          <a:p>
            <a:pPr marL="0" indent="0" algn="just">
              <a:buNone/>
            </a:pPr>
            <a:r>
              <a:rPr lang="es-AR" sz="3200" dirty="0">
                <a:solidFill>
                  <a:schemeClr val="bg1"/>
                </a:solidFill>
                <a:effectLst>
                  <a:outerShdw blurRad="38100" dist="38100" dir="2700000" algn="tl">
                    <a:srgbClr val="000000">
                      <a:alpha val="43137"/>
                    </a:srgbClr>
                  </a:outerShdw>
                </a:effectLst>
              </a:rPr>
              <a:t>-propósitos educacionales no lucrativos o de interés publico </a:t>
            </a:r>
            <a:r>
              <a:rPr lang="es-AR" sz="3200" dirty="0">
                <a:solidFill>
                  <a:schemeClr val="accent4">
                    <a:lumMod val="75000"/>
                  </a:schemeClr>
                </a:solidFill>
                <a:effectLst>
                  <a:outerShdw blurRad="38100" dist="38100" dir="2700000" algn="tl">
                    <a:srgbClr val="000000">
                      <a:alpha val="43137"/>
                    </a:srgbClr>
                  </a:outerShdw>
                </a:effectLst>
              </a:rPr>
              <a:t>vs.</a:t>
            </a:r>
            <a:r>
              <a:rPr lang="es-AR" sz="3200" dirty="0">
                <a:solidFill>
                  <a:schemeClr val="bg1"/>
                </a:solidFill>
                <a:effectLst>
                  <a:outerShdw blurRad="38100" dist="38100" dir="2700000" algn="tl">
                    <a:srgbClr val="000000">
                      <a:alpha val="43137"/>
                    </a:srgbClr>
                  </a:outerShdw>
                </a:effectLst>
              </a:rPr>
              <a:t> naturaleza comercial</a:t>
            </a:r>
          </a:p>
          <a:p>
            <a:pPr marL="0" indent="0" algn="just">
              <a:buNone/>
            </a:pPr>
            <a:r>
              <a:rPr lang="es-AR" sz="3200" dirty="0">
                <a:solidFill>
                  <a:schemeClr val="bg1"/>
                </a:solidFill>
                <a:effectLst>
                  <a:outerShdw blurRad="38100" dist="38100" dir="2700000" algn="tl">
                    <a:srgbClr val="000000">
                      <a:alpha val="43137"/>
                    </a:srgbClr>
                  </a:outerShdw>
                </a:effectLst>
              </a:rPr>
              <a:t>-carácter transformativo del uso </a:t>
            </a:r>
            <a:r>
              <a:rPr lang="es-AR" sz="3200" dirty="0">
                <a:solidFill>
                  <a:schemeClr val="accent4">
                    <a:lumMod val="75000"/>
                  </a:schemeClr>
                </a:solidFill>
                <a:effectLst>
                  <a:outerShdw blurRad="38100" dist="38100" dir="2700000" algn="tl">
                    <a:srgbClr val="000000">
                      <a:alpha val="43137"/>
                    </a:srgbClr>
                  </a:outerShdw>
                </a:effectLst>
              </a:rPr>
              <a:t>vs.</a:t>
            </a:r>
            <a:r>
              <a:rPr lang="es-AR" sz="3200" dirty="0">
                <a:solidFill>
                  <a:schemeClr val="bg1"/>
                </a:solidFill>
                <a:effectLst>
                  <a:outerShdw blurRad="38100" dist="38100" dir="2700000" algn="tl">
                    <a:srgbClr val="000000">
                      <a:alpha val="43137"/>
                    </a:srgbClr>
                  </a:outerShdw>
                </a:effectLst>
              </a:rPr>
              <a:t> suplantación de la obra original: la Corte Suprema de EE.UU ha establecido que el propósito central del primer factor es </a:t>
            </a:r>
            <a:r>
              <a:rPr lang="es-AR" sz="3200" u="sng" dirty="0">
                <a:solidFill>
                  <a:schemeClr val="bg1"/>
                </a:solidFill>
                <a:effectLst>
                  <a:outerShdw blurRad="38100" dist="38100" dir="2700000" algn="tl">
                    <a:srgbClr val="000000">
                      <a:alpha val="43137"/>
                    </a:srgbClr>
                  </a:outerShdw>
                </a:effectLst>
              </a:rPr>
              <a:t>determinar si la nueva obra es transformativa</a:t>
            </a:r>
            <a:r>
              <a:rPr lang="es-AR" sz="3200" dirty="0">
                <a:solidFill>
                  <a:schemeClr val="bg1"/>
                </a:solidFill>
                <a:effectLst>
                  <a:outerShdw blurRad="38100" dist="38100" dir="2700000" algn="tl">
                    <a:srgbClr val="000000">
                      <a:alpha val="43137"/>
                    </a:srgbClr>
                  </a:outerShdw>
                </a:effectLst>
              </a:rPr>
              <a:t>, y en su caso en que grado y extensión. </a:t>
            </a:r>
          </a:p>
          <a:p>
            <a:pPr marL="0" indent="0" algn="just">
              <a:buNone/>
            </a:pPr>
            <a:r>
              <a:rPr lang="es-AR" sz="3200" u="sng" dirty="0">
                <a:solidFill>
                  <a:schemeClr val="bg1"/>
                </a:solidFill>
                <a:effectLst>
                  <a:outerShdw blurRad="38100" dist="38100" dir="2700000" algn="tl">
                    <a:srgbClr val="000000">
                      <a:alpha val="43137"/>
                    </a:srgbClr>
                  </a:outerShdw>
                </a:effectLst>
              </a:rPr>
              <a:t>-Transformativo</a:t>
            </a:r>
            <a:r>
              <a:rPr lang="es-AR" sz="3200" dirty="0">
                <a:solidFill>
                  <a:schemeClr val="bg1"/>
                </a:solidFill>
                <a:effectLst>
                  <a:outerShdw blurRad="38100" dist="38100" dir="2700000" algn="tl">
                    <a:srgbClr val="000000">
                      <a:alpha val="43137"/>
                    </a:srgbClr>
                  </a:outerShdw>
                </a:effectLst>
              </a:rPr>
              <a:t>:  agrega algo nuevo, con propósitos y carácter distinto, que alteran el primer uso con una nueva expresión, significado o mensaje. La segunda obra debe alterar la obra original con una nueva expresión, significado o mensaje, y servir con un propósito diferente del tenido por la primer obra.</a:t>
            </a:r>
          </a:p>
          <a:p>
            <a:pPr marL="0" indent="0" algn="just">
              <a:buNone/>
            </a:pPr>
            <a:r>
              <a:rPr lang="es-AR" sz="3200" dirty="0">
                <a:solidFill>
                  <a:schemeClr val="bg1"/>
                </a:solidFill>
                <a:effectLst>
                  <a:outerShdw blurRad="38100" dist="38100" dir="2700000" algn="tl">
                    <a:srgbClr val="000000">
                      <a:alpha val="43137"/>
                    </a:srgbClr>
                  </a:outerShdw>
                </a:effectLst>
              </a:rPr>
              <a:t>El uso de los paquetes de las API(s) de Java por parte de Google </a:t>
            </a:r>
            <a:r>
              <a:rPr lang="es-AR" sz="3200" u="sng" dirty="0">
                <a:solidFill>
                  <a:schemeClr val="bg1"/>
                </a:solidFill>
                <a:effectLst>
                  <a:outerShdw blurRad="38100" dist="38100" dir="2700000" algn="tl">
                    <a:srgbClr val="000000">
                      <a:alpha val="43137"/>
                    </a:srgbClr>
                  </a:outerShdw>
                </a:effectLst>
              </a:rPr>
              <a:t>no fue transformativo</a:t>
            </a:r>
            <a:r>
              <a:rPr lang="es-AR" sz="3200" dirty="0">
                <a:solidFill>
                  <a:schemeClr val="bg1"/>
                </a:solidFill>
                <a:effectLst>
                  <a:outerShdw blurRad="38100" dist="38100" dir="2700000" algn="tl">
                    <a:srgbClr val="000000">
                      <a:alpha val="43137"/>
                    </a:srgbClr>
                  </a:outerShdw>
                </a:effectLst>
              </a:rPr>
              <a:t>: (i) no se encuentra listado dentro del articulo 107, y tampoco Google menciono o sugirió otros, (</a:t>
            </a:r>
            <a:r>
              <a:rPr lang="es-AR" sz="3200" dirty="0" err="1">
                <a:solidFill>
                  <a:schemeClr val="bg1"/>
                </a:solidFill>
                <a:effectLst>
                  <a:outerShdw blurRad="38100" dist="38100" dir="2700000" algn="tl">
                    <a:srgbClr val="000000">
                      <a:alpha val="43137"/>
                    </a:srgbClr>
                  </a:outerShdw>
                </a:effectLst>
              </a:rPr>
              <a:t>ii</a:t>
            </a:r>
            <a:r>
              <a:rPr lang="es-AR" sz="3200" dirty="0">
                <a:solidFill>
                  <a:schemeClr val="bg1"/>
                </a:solidFill>
                <a:effectLst>
                  <a:outerShdw blurRad="38100" dist="38100" dir="2700000" algn="tl">
                    <a:srgbClr val="000000">
                      <a:alpha val="43137"/>
                    </a:srgbClr>
                  </a:outerShdw>
                </a:effectLst>
              </a:rPr>
              <a:t>) el propósito de los paquetes de las API en Android era el mismo que el propósito de los paquetes en la Plataforma Java SE, (</a:t>
            </a:r>
            <a:r>
              <a:rPr lang="es-AR" sz="3200" dirty="0" err="1">
                <a:solidFill>
                  <a:schemeClr val="bg1"/>
                </a:solidFill>
                <a:effectLst>
                  <a:outerShdw blurRad="38100" dist="38100" dir="2700000" algn="tl">
                    <a:srgbClr val="000000">
                      <a:alpha val="43137"/>
                    </a:srgbClr>
                  </a:outerShdw>
                </a:effectLst>
              </a:rPr>
              <a:t>iii</a:t>
            </a:r>
            <a:r>
              <a:rPr lang="es-AR" sz="3200" dirty="0">
                <a:solidFill>
                  <a:schemeClr val="bg1"/>
                </a:solidFill>
                <a:effectLst>
                  <a:outerShdw blurRad="38100" dist="38100" dir="2700000" algn="tl">
                    <a:srgbClr val="000000">
                      <a:alpha val="43137"/>
                    </a:srgbClr>
                  </a:outerShdw>
                </a:effectLst>
              </a:rPr>
              <a:t>) Google no había efectuado una alteración de la expresión del contenido, (</a:t>
            </a:r>
            <a:r>
              <a:rPr lang="es-AR" sz="3200" dirty="0" err="1">
                <a:solidFill>
                  <a:schemeClr val="bg1"/>
                </a:solidFill>
                <a:effectLst>
                  <a:outerShdw blurRad="38100" dist="38100" dir="2700000" algn="tl">
                    <a:srgbClr val="000000">
                      <a:alpha val="43137"/>
                    </a:srgbClr>
                  </a:outerShdw>
                </a:effectLst>
              </a:rPr>
              <a:t>iv</a:t>
            </a:r>
            <a:r>
              <a:rPr lang="es-AR" sz="3200" dirty="0">
                <a:solidFill>
                  <a:schemeClr val="bg1"/>
                </a:solidFill>
                <a:effectLst>
                  <a:outerShdw blurRad="38100" dist="38100" dir="2700000" algn="tl">
                    <a:srgbClr val="000000">
                      <a:alpha val="43137"/>
                    </a:srgbClr>
                  </a:outerShdw>
                </a:effectLst>
              </a:rPr>
              <a:t>) los teléfonos inteligentes no eran un nuevo contexto (</a:t>
            </a:r>
            <a:r>
              <a:rPr lang="es-AR" sz="3200" dirty="0" err="1">
                <a:solidFill>
                  <a:schemeClr val="bg1"/>
                </a:solidFill>
                <a:effectLst>
                  <a:outerShdw blurRad="38100" dist="38100" dir="2700000" algn="tl">
                    <a:srgbClr val="000000">
                      <a:alpha val="43137"/>
                    </a:srgbClr>
                  </a:outerShdw>
                </a:effectLst>
              </a:rPr>
              <a:t>SavaJe</a:t>
            </a:r>
            <a:r>
              <a:rPr lang="es-AR" sz="3200" dirty="0">
                <a:solidFill>
                  <a:schemeClr val="bg1"/>
                </a:solidFill>
                <a:effectLst>
                  <a:outerShdw blurRad="38100" dist="38100" dir="2700000" algn="tl">
                    <a:srgbClr val="000000">
                      <a:alpha val="43137"/>
                    </a:srgbClr>
                  </a:outerShdw>
                </a:effectLst>
              </a:rPr>
              <a:t>, Nokia y </a:t>
            </a:r>
            <a:r>
              <a:rPr lang="es-AR" sz="3200" dirty="0" err="1">
                <a:solidFill>
                  <a:schemeClr val="bg1"/>
                </a:solidFill>
                <a:effectLst>
                  <a:outerShdw blurRad="38100" dist="38100" dir="2700000" algn="tl">
                    <a:srgbClr val="000000">
                      <a:alpha val="43137"/>
                    </a:srgbClr>
                  </a:outerShdw>
                </a:effectLst>
              </a:rPr>
              <a:t>Danger</a:t>
            </a:r>
            <a:r>
              <a:rPr lang="es-AR" sz="3200" dirty="0">
                <a:solidFill>
                  <a:schemeClr val="bg1"/>
                </a:solidFill>
                <a:effectLst>
                  <a:outerShdw blurRad="38100" dist="38100" dir="2700000" algn="tl">
                    <a:srgbClr val="000000">
                      <a:alpha val="43137"/>
                    </a:srgbClr>
                  </a:outerShdw>
                </a:effectLst>
              </a:rPr>
              <a:t>) (v) lo copiado por Google es cualitativamente significativo.</a:t>
            </a:r>
          </a:p>
          <a:p>
            <a:pPr marL="0" indent="0" algn="just">
              <a:buNone/>
            </a:pPr>
            <a:r>
              <a:rPr lang="es-AR" sz="3200" dirty="0">
                <a:solidFill>
                  <a:schemeClr val="bg1"/>
                </a:solidFill>
                <a:effectLst>
                  <a:outerShdw blurRad="38100" dist="38100" dir="2700000" algn="tl">
                    <a:srgbClr val="000000">
                      <a:alpha val="43137"/>
                    </a:srgbClr>
                  </a:outerShdw>
                </a:effectLst>
              </a:rPr>
              <a:t>La copia idéntica, para una idéntica función y propósito, y un mero cambio en su formato (de </a:t>
            </a:r>
            <a:r>
              <a:rPr lang="es-AR" sz="3200" dirty="0" err="1">
                <a:solidFill>
                  <a:schemeClr val="bg1"/>
                </a:solidFill>
                <a:effectLst>
                  <a:outerShdw blurRad="38100" dist="38100" dir="2700000" algn="tl">
                    <a:srgbClr val="000000">
                      <a:alpha val="43137"/>
                    </a:srgbClr>
                  </a:outerShdw>
                </a:effectLst>
              </a:rPr>
              <a:t>PCs</a:t>
            </a:r>
            <a:r>
              <a:rPr lang="es-AR" sz="3200" dirty="0">
                <a:solidFill>
                  <a:schemeClr val="bg1"/>
                </a:solidFill>
                <a:effectLst>
                  <a:outerShdw blurRad="38100" dist="38100" dir="2700000" algn="tl">
                    <a:srgbClr val="000000">
                      <a:alpha val="43137"/>
                    </a:srgbClr>
                  </a:outerShdw>
                </a:effectLst>
              </a:rPr>
              <a:t> a tableta y teléfonos móviles inteligentes) es insuficiente, y por tanto no ha existido transformación.</a:t>
            </a:r>
          </a:p>
          <a:p>
            <a:pPr marL="0" indent="0" algn="just">
              <a:buNone/>
            </a:pPr>
            <a:r>
              <a:rPr lang="es-AR" sz="3200" dirty="0">
                <a:solidFill>
                  <a:schemeClr val="accent4">
                    <a:lumMod val="75000"/>
                  </a:schemeClr>
                </a:solidFill>
                <a:effectLst>
                  <a:outerShdw blurRad="38100" dist="38100" dir="2700000" algn="tl">
                    <a:srgbClr val="000000">
                      <a:alpha val="43137"/>
                    </a:srgbClr>
                  </a:outerShdw>
                </a:effectLst>
              </a:rPr>
              <a:t>-Factor 1 a favor de Oracle</a:t>
            </a: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30201296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II de la Corte Federal de Apelaciones (CAFC) (9 de Marzo 2018)</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512711"/>
            <a:ext cx="7886700" cy="4120446"/>
          </a:xfrm>
          <a:ln w="12700">
            <a:noFill/>
          </a:ln>
        </p:spPr>
        <p:txBody>
          <a:bodyPr>
            <a:normAutofit/>
          </a:bodyPr>
          <a:lstStyle/>
          <a:p>
            <a:pPr marL="0" indent="0" algn="just">
              <a:buNone/>
            </a:pPr>
            <a:r>
              <a:rPr lang="es-AR" sz="1600" b="1" u="sng" dirty="0">
                <a:solidFill>
                  <a:schemeClr val="accent4">
                    <a:lumMod val="75000"/>
                  </a:schemeClr>
                </a:solidFill>
                <a:effectLst>
                  <a:outerShdw blurRad="38100" dist="38100" dir="2700000" algn="tl">
                    <a:srgbClr val="000000">
                      <a:alpha val="43137"/>
                    </a:srgbClr>
                  </a:outerShdw>
                </a:effectLst>
              </a:rPr>
              <a:t>Factor 2:</a:t>
            </a:r>
            <a:r>
              <a:rPr lang="es-ES" sz="1600" b="1" dirty="0">
                <a:solidFill>
                  <a:schemeClr val="accent4">
                    <a:lumMod val="75000"/>
                  </a:schemeClr>
                </a:solidFill>
                <a:effectLst>
                  <a:outerShdw blurRad="38100" dist="38100" dir="2700000" algn="tl">
                    <a:srgbClr val="000000">
                      <a:alpha val="43137"/>
                    </a:srgbClr>
                  </a:outerShdw>
                </a:effectLst>
              </a:rPr>
              <a:t> la naturaleza de la obra protegido por derechos de autor</a:t>
            </a:r>
            <a:endParaRPr lang="es-AR" sz="1600" b="1" u="sng" dirty="0">
              <a:solidFill>
                <a:schemeClr val="accent4">
                  <a:lumMod val="75000"/>
                </a:schemeClr>
              </a:solidFill>
              <a:effectLst>
                <a:outerShdw blurRad="38100" dist="38100" dir="2700000" algn="tl">
                  <a:srgbClr val="000000">
                    <a:alpha val="43137"/>
                  </a:srgbClr>
                </a:outerShdw>
              </a:effectLst>
            </a:endParaRPr>
          </a:p>
          <a:p>
            <a:pPr marL="0" indent="0" algn="just">
              <a:buNone/>
            </a:pPr>
            <a:r>
              <a:rPr lang="es-AR" sz="1600" dirty="0">
                <a:solidFill>
                  <a:schemeClr val="bg1"/>
                </a:solidFill>
                <a:effectLst>
                  <a:outerShdw blurRad="38100" dist="38100" dir="2700000" algn="tl">
                    <a:srgbClr val="000000">
                      <a:alpha val="43137"/>
                    </a:srgbClr>
                  </a:outerShdw>
                </a:effectLst>
              </a:rPr>
              <a:t>-Este factor se relaciona con el reconocimiento que existe al respecto de que ciertas obras protegidas por el derecho de autor se encuentran más cerca que otras del </a:t>
            </a:r>
            <a:r>
              <a:rPr lang="es-AR" sz="1600" u="sng" dirty="0">
                <a:solidFill>
                  <a:schemeClr val="bg1"/>
                </a:solidFill>
                <a:effectLst>
                  <a:outerShdw blurRad="38100" dist="38100" dir="2700000" algn="tl">
                    <a:srgbClr val="000000">
                      <a:alpha val="43137"/>
                    </a:srgbClr>
                  </a:outerShdw>
                </a:effectLst>
              </a:rPr>
              <a:t>núcleo de protección</a:t>
            </a:r>
            <a:r>
              <a:rPr lang="es-AR" sz="1600" dirty="0">
                <a:solidFill>
                  <a:schemeClr val="bg1"/>
                </a:solidFill>
                <a:effectLst>
                  <a:outerShdw blurRad="38100" dist="38100" dir="2700000" algn="tl">
                    <a:srgbClr val="000000">
                      <a:alpha val="43137"/>
                    </a:srgbClr>
                  </a:outerShdw>
                </a:effectLst>
              </a:rPr>
              <a:t>, por </a:t>
            </a:r>
            <a:r>
              <a:rPr lang="es-AR" sz="1400" dirty="0">
                <a:solidFill>
                  <a:schemeClr val="bg1"/>
                </a:solidFill>
                <a:effectLst>
                  <a:outerShdw blurRad="38100" dist="38100" dir="2700000" algn="tl">
                    <a:srgbClr val="000000">
                      <a:alpha val="43137"/>
                    </a:srgbClr>
                  </a:outerShdw>
                </a:effectLst>
              </a:rPr>
              <a:t>tanto, es más difícil establecer la existencia de uso justo cuando se trata de obras que se encuentran alejadas del núcleo de protección.</a:t>
            </a:r>
            <a:endParaRPr lang="es-AR" sz="1600" dirty="0">
              <a:solidFill>
                <a:schemeClr val="bg1"/>
              </a:solidFill>
              <a:effectLst>
                <a:outerShdw blurRad="38100" dist="38100" dir="2700000" algn="tl">
                  <a:srgbClr val="000000">
                    <a:alpha val="43137"/>
                  </a:srgbClr>
                </a:outerShdw>
              </a:effectLst>
            </a:endParaRPr>
          </a:p>
          <a:p>
            <a:pPr marL="0" indent="0" algn="just">
              <a:buNone/>
            </a:pPr>
            <a:r>
              <a:rPr lang="es-AR" sz="1600" dirty="0">
                <a:solidFill>
                  <a:schemeClr val="bg1"/>
                </a:solidFill>
                <a:effectLst>
                  <a:outerShdw blurRad="38100" dist="38100" dir="2700000" algn="tl">
                    <a:srgbClr val="000000">
                      <a:alpha val="43137"/>
                    </a:srgbClr>
                  </a:outerShdw>
                </a:effectLst>
              </a:rPr>
              <a:t>-Este factor se trata de si la obra es de carácter informativo o creativo.</a:t>
            </a:r>
          </a:p>
          <a:p>
            <a:pPr marL="0" indent="0" algn="just">
              <a:buNone/>
            </a:pPr>
            <a:r>
              <a:rPr lang="es-AR" sz="1600" dirty="0">
                <a:solidFill>
                  <a:schemeClr val="bg1"/>
                </a:solidFill>
                <a:effectLst>
                  <a:outerShdw blurRad="38100" dist="38100" dir="2700000" algn="tl">
                    <a:srgbClr val="000000">
                      <a:alpha val="43137"/>
                    </a:srgbClr>
                  </a:outerShdw>
                </a:effectLst>
              </a:rPr>
              <a:t>-La CAFC en 2014 reconoció que las API y su SSO era creativa en forma suficiente para calificarla como protegida por derechos de autor, pero también dijo que los aspectos funcionales podían ser relevantes para la defensa de uso justo de Google.</a:t>
            </a:r>
          </a:p>
          <a:p>
            <a:pPr marL="0" indent="0" algn="just">
              <a:buNone/>
            </a:pPr>
            <a:r>
              <a:rPr lang="es-AR" sz="1600" dirty="0">
                <a:solidFill>
                  <a:schemeClr val="bg1"/>
                </a:solidFill>
                <a:effectLst>
                  <a:outerShdw blurRad="38100" dist="38100" dir="2700000" algn="tl">
                    <a:srgbClr val="000000">
                      <a:alpha val="43137"/>
                    </a:srgbClr>
                  </a:outerShdw>
                </a:effectLst>
              </a:rPr>
              <a:t>-Oracle menciono que 3 (de 37) paquetes de Java eran necesarios para utilizar el lenguaje de programación Java, pero no demostró como se distinguía la funcionalidad y la creatividad de esas declaraciones </a:t>
            </a:r>
            <a:r>
              <a:rPr lang="es-AR" sz="1600" b="1" dirty="0">
                <a:solidFill>
                  <a:schemeClr val="bg1"/>
                </a:solidFill>
                <a:effectLst>
                  <a:outerShdw blurRad="38100" dist="38100" dir="2700000" algn="tl">
                    <a:srgbClr val="000000">
                      <a:alpha val="43137"/>
                    </a:srgbClr>
                  </a:outerShdw>
                </a:effectLst>
              </a:rPr>
              <a:t>(</a:t>
            </a:r>
            <a:r>
              <a:rPr lang="es-AR" sz="1600" b="1" dirty="0" err="1">
                <a:solidFill>
                  <a:schemeClr val="bg1"/>
                </a:solidFill>
                <a:effectLst>
                  <a:outerShdw blurRad="38100" dist="38100" dir="2700000" algn="tl">
                    <a:srgbClr val="000000">
                      <a:alpha val="43137"/>
                    </a:srgbClr>
                  </a:outerShdw>
                </a:effectLst>
              </a:rPr>
              <a:t>java.lang</a:t>
            </a:r>
            <a:r>
              <a:rPr lang="es-AR" sz="1600" b="1" dirty="0">
                <a:solidFill>
                  <a:schemeClr val="bg1"/>
                </a:solidFill>
                <a:effectLst>
                  <a:outerShdw blurRad="38100" dist="38100" dir="2700000" algn="tl">
                    <a:srgbClr val="000000">
                      <a:alpha val="43137"/>
                    </a:srgbClr>
                  </a:outerShdw>
                </a:effectLst>
              </a:rPr>
              <a:t>, java.io. </a:t>
            </a:r>
            <a:r>
              <a:rPr lang="es-AR" sz="1600" b="1" dirty="0" err="1">
                <a:solidFill>
                  <a:schemeClr val="bg1"/>
                </a:solidFill>
                <a:effectLst>
                  <a:outerShdw blurRad="38100" dist="38100" dir="2700000" algn="tl">
                    <a:srgbClr val="000000">
                      <a:alpha val="43137"/>
                    </a:srgbClr>
                  </a:outerShdw>
                </a:effectLst>
              </a:rPr>
              <a:t>java.util</a:t>
            </a:r>
            <a:r>
              <a:rPr lang="es-AR" sz="1600" b="1" dirty="0">
                <a:solidFill>
                  <a:schemeClr val="bg1"/>
                </a:solidFill>
                <a:effectLst>
                  <a:outerShdw blurRad="38100" dist="38100" dir="2700000" algn="tl">
                    <a:srgbClr val="000000">
                      <a:alpha val="43137"/>
                    </a:srgbClr>
                  </a:outerShdw>
                </a:effectLst>
              </a:rPr>
              <a:t>)</a:t>
            </a:r>
            <a:r>
              <a:rPr lang="es-AR" sz="1600" dirty="0">
                <a:solidFill>
                  <a:schemeClr val="bg1"/>
                </a:solidFill>
                <a:effectLst>
                  <a:outerShdw blurRad="38100" dist="38100" dir="2700000" algn="tl">
                    <a:srgbClr val="000000">
                      <a:alpha val="43137"/>
                    </a:srgbClr>
                  </a:outerShdw>
                </a:effectLst>
              </a:rPr>
              <a:t> al respecto del resto de los 34 paquetes de las Java API(s)  </a:t>
            </a:r>
          </a:p>
          <a:p>
            <a:pPr marL="0" indent="0" algn="just">
              <a:buNone/>
            </a:pPr>
            <a:r>
              <a:rPr lang="es-AR" sz="1600" dirty="0">
                <a:solidFill>
                  <a:schemeClr val="accent4">
                    <a:lumMod val="75000"/>
                  </a:schemeClr>
                </a:solidFill>
                <a:effectLst>
                  <a:outerShdw blurRad="38100" dist="38100" dir="2700000" algn="tl">
                    <a:srgbClr val="000000">
                      <a:alpha val="43137"/>
                    </a:srgbClr>
                  </a:outerShdw>
                </a:effectLst>
              </a:rPr>
              <a:t>-Factor 2 a favor de Google.</a:t>
            </a: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9109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II de la Corte Federal de Apelaciones (CAFC) (9 de Marzo 2018)</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467556"/>
            <a:ext cx="7886700" cy="4165601"/>
          </a:xfrm>
          <a:ln w="12700">
            <a:noFill/>
          </a:ln>
        </p:spPr>
        <p:txBody>
          <a:bodyPr>
            <a:normAutofit fontScale="32500" lnSpcReduction="20000"/>
          </a:bodyPr>
          <a:lstStyle/>
          <a:p>
            <a:pPr marL="0" indent="0" algn="just">
              <a:buNone/>
            </a:pPr>
            <a:r>
              <a:rPr lang="es-AR" sz="4300" b="1" u="sng" dirty="0">
                <a:solidFill>
                  <a:schemeClr val="accent4">
                    <a:lumMod val="75000"/>
                  </a:schemeClr>
                </a:solidFill>
                <a:effectLst>
                  <a:outerShdw blurRad="38100" dist="38100" dir="2700000" algn="tl">
                    <a:srgbClr val="000000">
                      <a:alpha val="43137"/>
                    </a:srgbClr>
                  </a:outerShdw>
                </a:effectLst>
              </a:rPr>
              <a:t>Factor 3</a:t>
            </a:r>
            <a:r>
              <a:rPr lang="es-AR" sz="4300" b="1" dirty="0">
                <a:solidFill>
                  <a:schemeClr val="accent4">
                    <a:lumMod val="75000"/>
                  </a:schemeClr>
                </a:solidFill>
                <a:effectLst>
                  <a:outerShdw blurRad="38100" dist="38100" dir="2700000" algn="tl">
                    <a:srgbClr val="000000">
                      <a:alpha val="43137"/>
                    </a:srgbClr>
                  </a:outerShdw>
                </a:effectLst>
              </a:rPr>
              <a:t>-</a:t>
            </a:r>
            <a:r>
              <a:rPr lang="es-ES" sz="4300" b="1" dirty="0">
                <a:solidFill>
                  <a:schemeClr val="accent4">
                    <a:lumMod val="75000"/>
                  </a:schemeClr>
                </a:solidFill>
                <a:effectLst>
                  <a:outerShdw blurRad="38100" dist="38100" dir="2700000" algn="tl">
                    <a:srgbClr val="000000">
                      <a:alpha val="43137"/>
                    </a:srgbClr>
                  </a:outerShdw>
                </a:effectLst>
              </a:rPr>
              <a:t> la cantidad y la sustancialidad de la parte utilizada en relación a la obra protegida por derechos de autor en su conjunto</a:t>
            </a:r>
            <a:endParaRPr lang="es-AR" sz="4300" u="sng" dirty="0">
              <a:solidFill>
                <a:schemeClr val="bg1"/>
              </a:solidFill>
              <a:effectLst>
                <a:outerShdw blurRad="38100" dist="38100" dir="2700000" algn="tl">
                  <a:srgbClr val="000000">
                    <a:alpha val="43137"/>
                  </a:srgbClr>
                </a:outerShdw>
              </a:effectLst>
            </a:endParaRPr>
          </a:p>
          <a:p>
            <a:pPr marL="0" indent="0" algn="just">
              <a:buNone/>
            </a:pPr>
            <a:r>
              <a:rPr lang="es-AR" sz="4300" dirty="0">
                <a:solidFill>
                  <a:schemeClr val="bg1"/>
                </a:solidFill>
                <a:effectLst>
                  <a:outerShdw blurRad="38100" dist="38100" dir="2700000" algn="tl">
                    <a:srgbClr val="000000">
                      <a:alpha val="43137"/>
                    </a:srgbClr>
                  </a:outerShdw>
                </a:effectLst>
              </a:rPr>
              <a:t>-Este factor focaliza en la cantidad y sustancialidad utilizada de la obra protegida (Java SE 5.0), y no de la obra en infracción (Android)</a:t>
            </a:r>
          </a:p>
          <a:p>
            <a:pPr marL="0" indent="0" algn="just">
              <a:buNone/>
            </a:pPr>
            <a:r>
              <a:rPr lang="es-AR" sz="4300" dirty="0">
                <a:solidFill>
                  <a:schemeClr val="bg1"/>
                </a:solidFill>
                <a:effectLst>
                  <a:outerShdw blurRad="38100" dist="38100" dir="2700000" algn="tl">
                    <a:srgbClr val="000000">
                      <a:alpha val="43137"/>
                    </a:srgbClr>
                  </a:outerShdw>
                </a:effectLst>
              </a:rPr>
              <a:t>-El porcentaje del material copiado no es dispositivo cuando la porción copiada es cualitativamente significativa.</a:t>
            </a:r>
          </a:p>
          <a:p>
            <a:pPr marL="0" indent="0" algn="just">
              <a:buNone/>
            </a:pPr>
            <a:r>
              <a:rPr lang="es-AR" sz="4300" dirty="0">
                <a:solidFill>
                  <a:schemeClr val="bg1"/>
                </a:solidFill>
                <a:effectLst>
                  <a:outerShdw blurRad="38100" dist="38100" dir="2700000" algn="tl">
                    <a:srgbClr val="000000">
                      <a:alpha val="43137"/>
                    </a:srgbClr>
                  </a:outerShdw>
                </a:effectLst>
              </a:rPr>
              <a:t>-Quedo establecido en el juicio II que Google copió 11.500 líneas de código declarado, pero sólo 170 líneas de código se establecieron como obligatorias para poder utilizar y programar en lenguaje Java, es decir que Google copio 11.330 más que las necesarias.</a:t>
            </a:r>
          </a:p>
          <a:p>
            <a:pPr marL="0" indent="0" algn="just">
              <a:buNone/>
            </a:pPr>
            <a:r>
              <a:rPr lang="es-AR" sz="4300" dirty="0">
                <a:solidFill>
                  <a:schemeClr val="bg1"/>
                </a:solidFill>
                <a:effectLst>
                  <a:outerShdw blurRad="38100" dist="38100" dir="2700000" algn="tl">
                    <a:srgbClr val="000000">
                      <a:alpha val="43137"/>
                    </a:srgbClr>
                  </a:outerShdw>
                </a:effectLst>
              </a:rPr>
              <a:t>-Google argumenta que copió una pequeña parte de Java, unas 11.500 líneas de código declarado de un total de 2.86 millones de líneas de código de la Librería de Software Estándar de Java, ahora Google copió el total de los 37 paquetes y la SSO de las API(s) de Java.</a:t>
            </a:r>
          </a:p>
          <a:p>
            <a:pPr marL="0" indent="0" algn="just">
              <a:buNone/>
            </a:pPr>
            <a:r>
              <a:rPr lang="es-AR" sz="4300" dirty="0">
                <a:solidFill>
                  <a:schemeClr val="bg1"/>
                </a:solidFill>
                <a:effectLst>
                  <a:outerShdw blurRad="38100" dist="38100" dir="2700000" algn="tl">
                    <a:srgbClr val="000000">
                      <a:alpha val="43137"/>
                    </a:srgbClr>
                  </a:outerShdw>
                </a:effectLst>
              </a:rPr>
              <a:t>-Google busco capitalizar que los desarrolladores de software ya estaban entrenados en programar Java utilizando los </a:t>
            </a:r>
            <a:r>
              <a:rPr lang="es-AR" sz="4300" u="sng" dirty="0">
                <a:solidFill>
                  <a:schemeClr val="bg1"/>
                </a:solidFill>
                <a:effectLst>
                  <a:outerShdw blurRad="38100" dist="38100" dir="2700000" algn="tl">
                    <a:srgbClr val="000000">
                      <a:alpha val="43137"/>
                    </a:srgbClr>
                  </a:outerShdw>
                </a:effectLst>
              </a:rPr>
              <a:t>formatos de comandos</a:t>
            </a:r>
            <a:r>
              <a:rPr lang="es-AR" sz="4300" dirty="0">
                <a:solidFill>
                  <a:schemeClr val="bg1"/>
                </a:solidFill>
                <a:effectLst>
                  <a:outerShdw blurRad="38100" dist="38100" dir="2700000" algn="tl">
                    <a:srgbClr val="000000">
                      <a:alpha val="43137"/>
                    </a:srgbClr>
                  </a:outerShdw>
                </a:effectLst>
              </a:rPr>
              <a:t> de la Librería de Software de Java. Ahora, no existe ningún derecho inherente de copiar con el propósito de capitalizar la popularidad de una obra protegida.</a:t>
            </a:r>
          </a:p>
          <a:p>
            <a:pPr marL="0" indent="0" algn="just">
              <a:buNone/>
            </a:pPr>
            <a:r>
              <a:rPr lang="es-AR" sz="4300" dirty="0">
                <a:solidFill>
                  <a:schemeClr val="bg1"/>
                </a:solidFill>
                <a:effectLst>
                  <a:outerShdw blurRad="38100" dist="38100" dir="2700000" algn="tl">
                    <a:srgbClr val="000000">
                      <a:alpha val="43137"/>
                    </a:srgbClr>
                  </a:outerShdw>
                </a:effectLst>
              </a:rPr>
              <a:t>-Asumiéndose de que lo copiado fuera una pequeña cantidad, no es razonable pensar que el material copiado es cualitativamente insignificante, sobre todo cuando el material copiado era importante para crear la plataforma Android.</a:t>
            </a:r>
          </a:p>
          <a:p>
            <a:pPr marL="0" indent="0" algn="just">
              <a:buNone/>
            </a:pPr>
            <a:r>
              <a:rPr lang="es-AR" sz="4300" dirty="0">
                <a:solidFill>
                  <a:schemeClr val="accent4">
                    <a:lumMod val="75000"/>
                  </a:schemeClr>
                </a:solidFill>
                <a:effectLst>
                  <a:outerShdw blurRad="38100" dist="38100" dir="2700000" algn="tl">
                    <a:srgbClr val="000000">
                      <a:alpha val="43137"/>
                    </a:srgbClr>
                  </a:outerShdw>
                </a:effectLst>
              </a:rPr>
              <a:t>-Factor 3: en el mejor de los casos es neutral o favorece a Oracle</a:t>
            </a:r>
            <a:r>
              <a:rPr lang="es-AR" sz="2600" dirty="0">
                <a:solidFill>
                  <a:schemeClr val="accent4">
                    <a:lumMod val="75000"/>
                  </a:schemeClr>
                </a:solidFill>
                <a:effectLst>
                  <a:outerShdw blurRad="38100" dist="38100" dir="2700000" algn="tl">
                    <a:srgbClr val="000000">
                      <a:alpha val="43137"/>
                    </a:srgbClr>
                  </a:outerShdw>
                </a:effectLst>
              </a:rPr>
              <a:t>.</a:t>
            </a: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1602235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II de la Corte Federal de Apelaciones (CAFC) (9 de Marzo 2018)</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512711"/>
            <a:ext cx="7886700" cy="4120446"/>
          </a:xfrm>
          <a:ln w="12700">
            <a:noFill/>
          </a:ln>
        </p:spPr>
        <p:txBody>
          <a:bodyPr>
            <a:normAutofit/>
          </a:bodyPr>
          <a:lstStyle/>
          <a:p>
            <a:pPr marL="0" indent="0" algn="just">
              <a:buNone/>
            </a:pPr>
            <a:r>
              <a:rPr lang="es-AR" sz="1600" b="1" dirty="0">
                <a:solidFill>
                  <a:schemeClr val="accent4">
                    <a:lumMod val="75000"/>
                  </a:schemeClr>
                </a:solidFill>
                <a:effectLst>
                  <a:outerShdw blurRad="38100" dist="38100" dir="2700000" algn="tl">
                    <a:srgbClr val="000000">
                      <a:alpha val="43137"/>
                    </a:srgbClr>
                  </a:outerShdw>
                </a:effectLst>
              </a:rPr>
              <a:t>-Factor 4 </a:t>
            </a:r>
            <a:r>
              <a:rPr lang="es-ES" sz="1600" b="1" dirty="0">
                <a:solidFill>
                  <a:schemeClr val="accent4">
                    <a:lumMod val="75000"/>
                  </a:schemeClr>
                </a:solidFill>
                <a:effectLst>
                  <a:outerShdw blurRad="38100" dist="38100" dir="2700000" algn="tl">
                    <a:srgbClr val="000000">
                      <a:alpha val="43137"/>
                    </a:srgbClr>
                  </a:outerShdw>
                </a:effectLst>
              </a:rPr>
              <a:t>el efecto del uso sobre el mercado potencial o el valor de la obra protegida por derechos de autor</a:t>
            </a:r>
          </a:p>
          <a:p>
            <a:pPr marL="0" indent="0" algn="just">
              <a:buNone/>
            </a:pPr>
            <a:r>
              <a:rPr lang="es-AR" sz="1600" dirty="0">
                <a:solidFill>
                  <a:schemeClr val="bg1"/>
                </a:solidFill>
                <a:effectLst>
                  <a:outerShdw blurRad="38100" dist="38100" dir="2700000" algn="tl">
                    <a:srgbClr val="000000">
                      <a:alpha val="43137"/>
                    </a:srgbClr>
                  </a:outerShdw>
                </a:effectLst>
              </a:rPr>
              <a:t>-Este factor se centra en que la copia realizada por terceros no perjudique materialmente la comerciabilidad de la obra protegida.</a:t>
            </a:r>
          </a:p>
          <a:p>
            <a:pPr marL="0" indent="0" algn="just">
              <a:buNone/>
            </a:pPr>
            <a:r>
              <a:rPr lang="es-AR" sz="1600" dirty="0">
                <a:solidFill>
                  <a:schemeClr val="bg1"/>
                </a:solidFill>
                <a:effectLst>
                  <a:outerShdw blurRad="38100" dist="38100" dir="2700000" algn="tl">
                    <a:srgbClr val="000000">
                      <a:alpha val="43137"/>
                    </a:srgbClr>
                  </a:outerShdw>
                </a:effectLst>
              </a:rPr>
              <a:t>-Se considera “el daño actual o potencial del mercado para la obra protegida”, pero también “los mercados para los potenciales usos derivados”, en donde se incluyen los que el creador de la obra protegida podría desarrollar o los que licenciaría para que terceros desarrollen.</a:t>
            </a:r>
          </a:p>
          <a:p>
            <a:pPr marL="0" indent="0" algn="just">
              <a:buNone/>
            </a:pPr>
            <a:r>
              <a:rPr lang="es-AR" sz="1600" dirty="0">
                <a:solidFill>
                  <a:schemeClr val="bg1"/>
                </a:solidFill>
                <a:effectLst>
                  <a:outerShdw blurRad="38100" dist="38100" dir="2700000" algn="tl">
                    <a:srgbClr val="000000">
                      <a:alpha val="43137"/>
                    </a:srgbClr>
                  </a:outerShdw>
                </a:effectLst>
              </a:rPr>
              <a:t>-El autor o titular decide cuando, como y de que forma lanzar el material protegido a nuevos mercados sea por el mismo o por terceros autorizados.</a:t>
            </a:r>
          </a:p>
          <a:p>
            <a:pPr marL="0" indent="0" algn="just">
              <a:buNone/>
            </a:pPr>
            <a:r>
              <a:rPr lang="es-AR" sz="1600" dirty="0">
                <a:solidFill>
                  <a:schemeClr val="bg1"/>
                </a:solidFill>
                <a:effectLst>
                  <a:outerShdw blurRad="38100" dist="38100" dir="2700000" algn="tl">
                    <a:srgbClr val="000000">
                      <a:alpha val="43137"/>
                    </a:srgbClr>
                  </a:outerShdw>
                </a:effectLst>
              </a:rPr>
              <a:t>-Android fue usado como un sustituto para Java SE, y ello tuvo un impacto directo en el mercado</a:t>
            </a:r>
          </a:p>
          <a:p>
            <a:pPr marL="0" indent="0" algn="just">
              <a:buNone/>
            </a:pPr>
            <a:r>
              <a:rPr lang="es-AR" sz="1600" dirty="0">
                <a:solidFill>
                  <a:schemeClr val="bg1"/>
                </a:solidFill>
                <a:effectLst>
                  <a:outerShdw blurRad="38100" dist="38100" dir="2700000" algn="tl">
                    <a:srgbClr val="000000">
                      <a:alpha val="43137"/>
                    </a:srgbClr>
                  </a:outerShdw>
                </a:effectLst>
              </a:rPr>
              <a:t>-Google sostienen que Java SE y Android no compitieron en el mismo mercado porque Oracle no era un fabricante de dispositivos, y además no había construido aún su propia plataforma para teléfonos móviles inteligentes: CAFC rechazo estos argumentos: la definición de mercado potencial incluye en autorizar a otros para que desarrollen productos derivados.</a:t>
            </a: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1787877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xfrm>
            <a:off x="628650" y="365127"/>
            <a:ext cx="7886700" cy="1057274"/>
          </a:xfrm>
        </p:spPr>
        <p:txBody>
          <a:bodyPr>
            <a:normAutofit fontScale="90000"/>
          </a:bodyPr>
          <a:lstStyle/>
          <a:p>
            <a:pPr algn="just"/>
            <a:r>
              <a:rPr lang="es-AR" sz="3200" b="1" dirty="0">
                <a:solidFill>
                  <a:schemeClr val="bg1"/>
                </a:solidFill>
                <a:effectLst>
                  <a:outerShdw blurRad="38100" dist="38100" dir="2700000" algn="tl">
                    <a:srgbClr val="000000">
                      <a:alpha val="43137"/>
                    </a:srgbClr>
                  </a:outerShdw>
                </a:effectLst>
              </a:rPr>
              <a:t>El litigio bajo el prisma del licenciamiento Open </a:t>
            </a:r>
            <a:r>
              <a:rPr lang="es-AR" sz="3200" b="1" dirty="0" err="1">
                <a:solidFill>
                  <a:schemeClr val="bg1"/>
                </a:solidFill>
                <a:effectLst>
                  <a:outerShdw blurRad="38100" dist="38100" dir="2700000" algn="tl">
                    <a:srgbClr val="000000">
                      <a:alpha val="43137"/>
                    </a:srgbClr>
                  </a:outerShdw>
                </a:effectLst>
              </a:rPr>
              <a:t>Source</a:t>
            </a:r>
            <a:r>
              <a:rPr lang="es-AR" sz="3600" b="1" dirty="0">
                <a:solidFill>
                  <a:schemeClr val="bg1"/>
                </a:solidFill>
                <a:effectLst>
                  <a:outerShdw blurRad="38100" dist="38100" dir="2700000" algn="tl">
                    <a:srgbClr val="000000">
                      <a:alpha val="43137"/>
                    </a:srgbClr>
                  </a:outerShdw>
                </a:effectLst>
              </a:rPr>
              <a:t>	</a:t>
            </a:r>
            <a:r>
              <a:rPr lang="es-AR" b="1" dirty="0">
                <a:solidFill>
                  <a:schemeClr val="bg1"/>
                </a:solidFill>
                <a:effectLst>
                  <a:outerShdw blurRad="38100" dist="38100" dir="2700000" algn="tl">
                    <a:srgbClr val="000000">
                      <a:alpha val="43137"/>
                    </a:srgbClr>
                  </a:outerShdw>
                </a:effectLst>
              </a:rPr>
              <a:t>	</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422402"/>
            <a:ext cx="7886700" cy="4312354"/>
          </a:xfrm>
          <a:ln w="12700">
            <a:noFill/>
          </a:ln>
        </p:spPr>
        <p:txBody>
          <a:bodyPr>
            <a:normAutofit fontScale="77500" lnSpcReduction="20000"/>
          </a:bodyPr>
          <a:lstStyle/>
          <a:p>
            <a:pPr marL="0" indent="0" algn="just">
              <a:buNone/>
            </a:pPr>
            <a:endParaRPr lang="es-AR" sz="2300" dirty="0">
              <a:solidFill>
                <a:schemeClr val="bg1"/>
              </a:solidFill>
              <a:effectLst>
                <a:outerShdw blurRad="38100" dist="38100" dir="2700000" algn="tl">
                  <a:srgbClr val="000000">
                    <a:alpha val="43137"/>
                  </a:srgbClr>
                </a:outerShdw>
              </a:effectLst>
            </a:endParaRPr>
          </a:p>
          <a:p>
            <a:pPr marL="0" indent="0" algn="just">
              <a:buNone/>
            </a:pPr>
            <a:r>
              <a:rPr lang="es-AR" sz="2300" dirty="0">
                <a:solidFill>
                  <a:schemeClr val="bg1"/>
                </a:solidFill>
                <a:effectLst>
                  <a:outerShdw blurRad="38100" dist="38100" dir="2700000" algn="tl">
                    <a:srgbClr val="000000">
                      <a:alpha val="43137"/>
                    </a:srgbClr>
                  </a:outerShdw>
                </a:effectLst>
              </a:rPr>
              <a:t>-</a:t>
            </a:r>
            <a:r>
              <a:rPr lang="es-AR" sz="2300" dirty="0" err="1">
                <a:solidFill>
                  <a:schemeClr val="bg1"/>
                </a:solidFill>
                <a:effectLst>
                  <a:outerShdw blurRad="38100" dist="38100" dir="2700000" algn="tl">
                    <a:srgbClr val="000000">
                      <a:alpha val="43137"/>
                    </a:srgbClr>
                  </a:outerShdw>
                </a:effectLst>
              </a:rPr>
              <a:t>Sun</a:t>
            </a:r>
            <a:r>
              <a:rPr lang="es-AR" sz="2300" dirty="0">
                <a:solidFill>
                  <a:schemeClr val="bg1"/>
                </a:solidFill>
                <a:effectLst>
                  <a:outerShdw blurRad="38100" dist="38100" dir="2700000" algn="tl">
                    <a:srgbClr val="000000">
                      <a:alpha val="43137"/>
                    </a:srgbClr>
                  </a:outerShdw>
                </a:effectLst>
              </a:rPr>
              <a:t> Microsystems/Oracle licenciaron las API(s) de Java bajo la licencia GPLv2 más </a:t>
            </a:r>
            <a:r>
              <a:rPr lang="es-AR" sz="2300" dirty="0" err="1">
                <a:solidFill>
                  <a:schemeClr val="bg1"/>
                </a:solidFill>
                <a:effectLst>
                  <a:outerShdw blurRad="38100" dist="38100" dir="2700000" algn="tl">
                    <a:srgbClr val="000000">
                      <a:alpha val="43137"/>
                    </a:srgbClr>
                  </a:outerShdw>
                </a:effectLst>
              </a:rPr>
              <a:t>ClassPath</a:t>
            </a:r>
            <a:r>
              <a:rPr lang="es-AR" sz="2300" dirty="0">
                <a:solidFill>
                  <a:schemeClr val="bg1"/>
                </a:solidFill>
                <a:effectLst>
                  <a:outerShdw blurRad="38100" dist="38100" dir="2700000" algn="tl">
                    <a:srgbClr val="000000">
                      <a:alpha val="43137"/>
                    </a:srgbClr>
                  </a:outerShdw>
                </a:effectLst>
              </a:rPr>
              <a:t> </a:t>
            </a:r>
            <a:r>
              <a:rPr lang="es-AR" sz="2300" dirty="0" err="1">
                <a:solidFill>
                  <a:schemeClr val="bg1"/>
                </a:solidFill>
                <a:effectLst>
                  <a:outerShdw blurRad="38100" dist="38100" dir="2700000" algn="tl">
                    <a:srgbClr val="000000">
                      <a:alpha val="43137"/>
                    </a:srgbClr>
                  </a:outerShdw>
                </a:effectLst>
              </a:rPr>
              <a:t>Exception</a:t>
            </a:r>
            <a:r>
              <a:rPr lang="es-AR" sz="2300" dirty="0">
                <a:solidFill>
                  <a:schemeClr val="bg1"/>
                </a:solidFill>
                <a:effectLst>
                  <a:outerShdw blurRad="38100" dist="38100" dir="2700000" algn="tl">
                    <a:srgbClr val="000000">
                      <a:alpha val="43137"/>
                    </a:srgbClr>
                  </a:outerShdw>
                </a:effectLst>
              </a:rPr>
              <a:t>, Especificación (TCK) y Comercial Binaria.</a:t>
            </a:r>
          </a:p>
          <a:p>
            <a:pPr marL="0" indent="0" algn="just">
              <a:buNone/>
            </a:pPr>
            <a:r>
              <a:rPr lang="es-AR" sz="2300" dirty="0">
                <a:solidFill>
                  <a:schemeClr val="bg1"/>
                </a:solidFill>
                <a:effectLst>
                  <a:outerShdw blurRad="38100" dist="38100" dir="2700000" algn="tl">
                    <a:srgbClr val="000000">
                      <a:alpha val="43137"/>
                    </a:srgbClr>
                  </a:outerShdw>
                </a:effectLst>
              </a:rPr>
              <a:t>-Google no basó su implementación de las API de Java en la versión open </a:t>
            </a:r>
            <a:r>
              <a:rPr lang="es-AR" sz="2300" dirty="0" err="1">
                <a:solidFill>
                  <a:schemeClr val="bg1"/>
                </a:solidFill>
                <a:effectLst>
                  <a:outerShdw blurRad="38100" dist="38100" dir="2700000" algn="tl">
                    <a:srgbClr val="000000">
                      <a:alpha val="43137"/>
                    </a:srgbClr>
                  </a:outerShdw>
                </a:effectLst>
              </a:rPr>
              <a:t>source</a:t>
            </a:r>
            <a:r>
              <a:rPr lang="es-AR" sz="2300" dirty="0">
                <a:solidFill>
                  <a:schemeClr val="bg1"/>
                </a:solidFill>
                <a:effectLst>
                  <a:outerShdw blurRad="38100" dist="38100" dir="2700000" algn="tl">
                    <a:srgbClr val="000000">
                      <a:alpha val="43137"/>
                    </a:srgbClr>
                  </a:outerShdw>
                </a:effectLst>
              </a:rPr>
              <a:t> llamada </a:t>
            </a:r>
            <a:r>
              <a:rPr lang="es-AR" sz="2300" dirty="0" err="1">
                <a:solidFill>
                  <a:schemeClr val="bg1"/>
                </a:solidFill>
                <a:effectLst>
                  <a:outerShdw blurRad="38100" dist="38100" dir="2700000" algn="tl">
                    <a:srgbClr val="000000">
                      <a:alpha val="43137"/>
                    </a:srgbClr>
                  </a:outerShdw>
                </a:effectLst>
              </a:rPr>
              <a:t>OpenJDK</a:t>
            </a:r>
            <a:r>
              <a:rPr lang="es-AR" sz="2300" dirty="0">
                <a:solidFill>
                  <a:schemeClr val="bg1"/>
                </a:solidFill>
                <a:effectLst>
                  <a:outerShdw blurRad="38100" dist="38100" dir="2700000" algn="tl">
                    <a:srgbClr val="000000">
                      <a:alpha val="43137"/>
                    </a:srgbClr>
                  </a:outerShdw>
                </a:effectLst>
              </a:rPr>
              <a:t> (GPLv2)</a:t>
            </a:r>
          </a:p>
          <a:p>
            <a:pPr marL="0" indent="0" algn="just">
              <a:buNone/>
            </a:pPr>
            <a:r>
              <a:rPr lang="es-AR" sz="2300" dirty="0">
                <a:solidFill>
                  <a:schemeClr val="bg1"/>
                </a:solidFill>
                <a:effectLst>
                  <a:outerShdw blurRad="38100" dist="38100" dir="2700000" algn="tl">
                    <a:srgbClr val="000000">
                      <a:alpha val="43137"/>
                    </a:srgbClr>
                  </a:outerShdw>
                </a:effectLst>
              </a:rPr>
              <a:t>-Google basó su implementación en Apache Harmony, la implementación independiente de la Fundación Apache, licenciada bajo la Licencia Apache v2</a:t>
            </a:r>
          </a:p>
          <a:p>
            <a:pPr marL="0" indent="0" algn="just">
              <a:buNone/>
            </a:pPr>
            <a:r>
              <a:rPr lang="es-AR" sz="2300" dirty="0">
                <a:solidFill>
                  <a:schemeClr val="bg1"/>
                </a:solidFill>
                <a:effectLst>
                  <a:outerShdw blurRad="38100" dist="38100" dir="2700000" algn="tl">
                    <a:srgbClr val="000000">
                      <a:alpha val="43137"/>
                    </a:srgbClr>
                  </a:outerShdw>
                </a:effectLst>
              </a:rPr>
              <a:t>-Conforme </a:t>
            </a:r>
            <a:r>
              <a:rPr lang="es-AR" sz="2300" dirty="0" err="1">
                <a:solidFill>
                  <a:schemeClr val="bg1"/>
                </a:solidFill>
                <a:effectLst>
                  <a:outerShdw blurRad="38100" dist="38100" dir="2700000" algn="tl">
                    <a:srgbClr val="000000">
                      <a:alpha val="43137"/>
                    </a:srgbClr>
                  </a:outerShdw>
                </a:effectLst>
              </a:rPr>
              <a:t>Sun</a:t>
            </a:r>
            <a:r>
              <a:rPr lang="es-AR" sz="2300" dirty="0">
                <a:solidFill>
                  <a:schemeClr val="bg1"/>
                </a:solidFill>
                <a:effectLst>
                  <a:outerShdw blurRad="38100" dist="38100" dir="2700000" algn="tl">
                    <a:srgbClr val="000000">
                      <a:alpha val="43137"/>
                    </a:srgbClr>
                  </a:outerShdw>
                </a:effectLst>
              </a:rPr>
              <a:t>/Oracle la Fundación Apache nunca obtuvo la aprobación del TCK de </a:t>
            </a:r>
            <a:r>
              <a:rPr lang="es-AR" sz="2300" dirty="0" err="1">
                <a:solidFill>
                  <a:schemeClr val="bg1"/>
                </a:solidFill>
                <a:effectLst>
                  <a:outerShdw blurRad="38100" dist="38100" dir="2700000" algn="tl">
                    <a:srgbClr val="000000">
                      <a:alpha val="43137"/>
                    </a:srgbClr>
                  </a:outerShdw>
                </a:effectLst>
              </a:rPr>
              <a:t>Sun</a:t>
            </a:r>
            <a:r>
              <a:rPr lang="es-AR" sz="2300" dirty="0">
                <a:solidFill>
                  <a:schemeClr val="bg1"/>
                </a:solidFill>
                <a:effectLst>
                  <a:outerShdw blurRad="38100" dist="38100" dir="2700000" algn="tl">
                    <a:srgbClr val="000000">
                      <a:alpha val="43137"/>
                    </a:srgbClr>
                  </a:outerShdw>
                </a:effectLst>
              </a:rPr>
              <a:t>/Oracle, y por ende, nunca podía haber distribuido la implementación Apache Harmony</a:t>
            </a:r>
          </a:p>
          <a:p>
            <a:pPr marL="0" indent="0" algn="just">
              <a:buNone/>
            </a:pPr>
            <a:r>
              <a:rPr lang="es-AR" sz="2300" dirty="0">
                <a:solidFill>
                  <a:schemeClr val="bg1"/>
                </a:solidFill>
                <a:effectLst>
                  <a:outerShdw blurRad="38100" dist="38100" dir="2700000" algn="tl">
                    <a:srgbClr val="000000">
                      <a:alpha val="43137"/>
                    </a:srgbClr>
                  </a:outerShdw>
                </a:effectLst>
              </a:rPr>
              <a:t>-Google licencia Android bajo la Licencia Apache v2 </a:t>
            </a:r>
          </a:p>
          <a:p>
            <a:pPr marL="0" indent="0" algn="just">
              <a:buNone/>
            </a:pPr>
            <a:r>
              <a:rPr lang="es-AR" sz="2300" dirty="0">
                <a:solidFill>
                  <a:schemeClr val="bg1"/>
                </a:solidFill>
                <a:effectLst>
                  <a:outerShdw blurRad="38100" dist="38100" dir="2700000" algn="tl">
                    <a:srgbClr val="000000">
                      <a:alpha val="43137"/>
                    </a:srgbClr>
                  </a:outerShdw>
                </a:effectLst>
              </a:rPr>
              <a:t>-Desde la versión 7.0 llamada Android </a:t>
            </a:r>
            <a:r>
              <a:rPr lang="es-AR" sz="2300" dirty="0" err="1">
                <a:solidFill>
                  <a:schemeClr val="bg1"/>
                </a:solidFill>
                <a:effectLst>
                  <a:outerShdw blurRad="38100" dist="38100" dir="2700000" algn="tl">
                    <a:srgbClr val="000000">
                      <a:alpha val="43137"/>
                    </a:srgbClr>
                  </a:outerShdw>
                </a:effectLst>
              </a:rPr>
              <a:t>Nougat</a:t>
            </a:r>
            <a:r>
              <a:rPr lang="es-AR" sz="2300" dirty="0">
                <a:solidFill>
                  <a:schemeClr val="bg1"/>
                </a:solidFill>
                <a:effectLst>
                  <a:outerShdw blurRad="38100" dist="38100" dir="2700000" algn="tl">
                    <a:srgbClr val="000000">
                      <a:alpha val="43137"/>
                    </a:srgbClr>
                  </a:outerShdw>
                </a:effectLst>
              </a:rPr>
              <a:t> </a:t>
            </a:r>
            <a:r>
              <a:rPr lang="es-AR" sz="2300" dirty="0">
                <a:solidFill>
                  <a:schemeClr val="accent4">
                    <a:lumMod val="75000"/>
                  </a:schemeClr>
                </a:solidFill>
                <a:effectLst>
                  <a:outerShdw blurRad="38100" dist="38100" dir="2700000" algn="tl">
                    <a:srgbClr val="000000">
                      <a:alpha val="43137"/>
                    </a:srgbClr>
                  </a:outerShdw>
                </a:effectLst>
              </a:rPr>
              <a:t>(marzo de 2006)</a:t>
            </a:r>
            <a:r>
              <a:rPr lang="es-AR" sz="2300" dirty="0">
                <a:solidFill>
                  <a:schemeClr val="bg1"/>
                </a:solidFill>
                <a:effectLst>
                  <a:outerShdw blurRad="38100" dist="38100" dir="2700000" algn="tl">
                    <a:srgbClr val="000000">
                      <a:alpha val="43137"/>
                    </a:srgbClr>
                  </a:outerShdw>
                </a:effectLst>
              </a:rPr>
              <a:t>, Google decidió basar su implementación de las API de Java en la versión open </a:t>
            </a:r>
            <a:r>
              <a:rPr lang="es-AR" sz="2300" dirty="0" err="1">
                <a:solidFill>
                  <a:schemeClr val="bg1"/>
                </a:solidFill>
                <a:effectLst>
                  <a:outerShdw blurRad="38100" dist="38100" dir="2700000" algn="tl">
                    <a:srgbClr val="000000">
                      <a:alpha val="43137"/>
                    </a:srgbClr>
                  </a:outerShdw>
                </a:effectLst>
              </a:rPr>
              <a:t>source</a:t>
            </a:r>
            <a:r>
              <a:rPr lang="es-AR" sz="2300" dirty="0">
                <a:solidFill>
                  <a:schemeClr val="bg1"/>
                </a:solidFill>
                <a:effectLst>
                  <a:outerShdw blurRad="38100" dist="38100" dir="2700000" algn="tl">
                    <a:srgbClr val="000000">
                      <a:alpha val="43137"/>
                    </a:srgbClr>
                  </a:outerShdw>
                </a:effectLst>
              </a:rPr>
              <a:t> de Oracle, llamada </a:t>
            </a:r>
            <a:r>
              <a:rPr lang="es-AR" sz="2300" dirty="0" err="1">
                <a:solidFill>
                  <a:schemeClr val="bg1"/>
                </a:solidFill>
                <a:effectLst>
                  <a:outerShdw blurRad="38100" dist="38100" dir="2700000" algn="tl">
                    <a:srgbClr val="000000">
                      <a:alpha val="43137"/>
                    </a:srgbClr>
                  </a:outerShdw>
                </a:effectLst>
              </a:rPr>
              <a:t>OpenJDK</a:t>
            </a:r>
            <a:r>
              <a:rPr lang="es-AR" sz="2300" dirty="0">
                <a:solidFill>
                  <a:schemeClr val="bg1"/>
                </a:solidFill>
                <a:effectLst>
                  <a:outerShdw blurRad="38100" dist="38100" dir="2700000" algn="tl">
                    <a:srgbClr val="000000">
                      <a:alpha val="43137"/>
                    </a:srgbClr>
                  </a:outerShdw>
                </a:effectLst>
              </a:rPr>
              <a:t>, bajo licencia GPL v2.</a:t>
            </a:r>
          </a:p>
          <a:p>
            <a:pPr marL="0" indent="0" algn="just">
              <a:buNone/>
            </a:pPr>
            <a:r>
              <a:rPr lang="es-AR" sz="2300" dirty="0">
                <a:solidFill>
                  <a:schemeClr val="bg1"/>
                </a:solidFill>
                <a:effectLst>
                  <a:outerShdw blurRad="38100" dist="38100" dir="2700000" algn="tl">
                    <a:srgbClr val="000000">
                      <a:alpha val="43137"/>
                    </a:srgbClr>
                  </a:outerShdw>
                </a:effectLst>
              </a:rPr>
              <a:t>-No constituye el típico caso de infracción de IP, porque Google nunca negó que había copiado el código declarado de los 37 paquetes de las API de Java y su estructura secuencia y organización (SSO)  </a:t>
            </a:r>
          </a:p>
          <a:p>
            <a:pPr marL="0" indent="0" algn="just">
              <a:buNone/>
            </a:pPr>
            <a:endParaRPr lang="es-AR" sz="4500" dirty="0">
              <a:solidFill>
                <a:schemeClr val="bg1"/>
              </a:solidFill>
              <a:effectLst>
                <a:outerShdw blurRad="38100" dist="38100" dir="2700000" algn="tl">
                  <a:srgbClr val="000000">
                    <a:alpha val="43137"/>
                  </a:srgbClr>
                </a:outerShdw>
              </a:effectLst>
            </a:endParaRPr>
          </a:p>
          <a:p>
            <a:pPr marL="0" indent="0" algn="ctr">
              <a:buNone/>
            </a:pPr>
            <a:endParaRPr lang="es-AR" sz="2000" dirty="0">
              <a:solidFill>
                <a:schemeClr val="bg1"/>
              </a:solidFill>
              <a:effectLst>
                <a:outerShdw blurRad="38100" dist="38100" dir="2700000" algn="tl">
                  <a:srgbClr val="000000">
                    <a:alpha val="43137"/>
                  </a:srgbClr>
                </a:outerShdw>
              </a:effectLst>
            </a:endParaRPr>
          </a:p>
          <a:p>
            <a:pPr marL="0" indent="0" algn="ctr">
              <a:buNone/>
            </a:pPr>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6EFFFE35-50DE-6145-AC6B-E32F04B0FE3D}"/>
              </a:ext>
            </a:extLst>
          </p:cNvPr>
          <p:cNvSpPr/>
          <p:nvPr/>
        </p:nvSpPr>
        <p:spPr>
          <a:xfrm>
            <a:off x="0" y="5983111"/>
            <a:ext cx="9144000" cy="87489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11377912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II de la Corte Federal de Apelaciones (CAFC) (9 de Marzo 2018)</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a:bodyPr>
          <a:lstStyle/>
          <a:p>
            <a:pPr marL="0" indent="0" algn="just">
              <a:buNone/>
            </a:pPr>
            <a:r>
              <a:rPr lang="es-AR" sz="1600" dirty="0">
                <a:solidFill>
                  <a:schemeClr val="bg1"/>
                </a:solidFill>
                <a:effectLst>
                  <a:outerShdw blurRad="38100" dist="38100" dir="2700000" algn="tl">
                    <a:srgbClr val="000000">
                      <a:alpha val="43137"/>
                    </a:srgbClr>
                  </a:outerShdw>
                </a:effectLst>
              </a:rPr>
              <a:t>-</a:t>
            </a:r>
            <a:r>
              <a:rPr lang="es-ES" sz="1600" dirty="0">
                <a:solidFill>
                  <a:schemeClr val="bg1"/>
                </a:solidFill>
                <a:effectLst>
                  <a:outerShdw blurRad="38100" dist="38100" dir="2700000" algn="tl">
                    <a:srgbClr val="000000">
                      <a:alpha val="43137"/>
                    </a:srgbClr>
                  </a:outerShdw>
                </a:effectLst>
              </a:rPr>
              <a:t>No hay nada justo o legítimo en tomar una obra protegida, copiarla exacta y usarla para los mismos propósitos y función que la obra original en una plataforma en competencia</a:t>
            </a:r>
            <a:endParaRPr lang="es-AR" sz="1600" dirty="0">
              <a:solidFill>
                <a:schemeClr val="bg1"/>
              </a:solidFill>
              <a:effectLst>
                <a:outerShdw blurRad="38100" dist="38100" dir="2700000" algn="tl">
                  <a:srgbClr val="000000">
                    <a:alpha val="43137"/>
                  </a:srgbClr>
                </a:outerShdw>
              </a:effectLst>
            </a:endParaRPr>
          </a:p>
          <a:p>
            <a:pPr marL="0" indent="0" algn="just">
              <a:buNone/>
            </a:pPr>
            <a:r>
              <a:rPr lang="es-AR" sz="1600" dirty="0">
                <a:solidFill>
                  <a:schemeClr val="bg1"/>
                </a:solidFill>
                <a:effectLst>
                  <a:outerShdw blurRad="38100" dist="38100" dir="2700000" algn="tl">
                    <a:srgbClr val="000000">
                      <a:alpha val="43137"/>
                    </a:srgbClr>
                  </a:outerShdw>
                </a:effectLst>
              </a:rPr>
              <a:t>Del estudio </a:t>
            </a:r>
            <a:r>
              <a:rPr lang="es-ES" sz="1600" dirty="0">
                <a:solidFill>
                  <a:schemeClr val="bg1"/>
                </a:solidFill>
                <a:effectLst>
                  <a:outerShdw blurRad="38100" dist="38100" dir="2700000" algn="tl">
                    <a:srgbClr val="000000">
                      <a:alpha val="43137"/>
                    </a:srgbClr>
                  </a:outerShdw>
                </a:effectLst>
              </a:rPr>
              <a:t>individual de los cuatro factores, la CAFC concluyó que permitir que Google explotara comercialmente la obra protegida de Oracle no contribuía con el avance de los propósitos del sistema de derecho de autor de los EE.UU</a:t>
            </a:r>
          </a:p>
          <a:p>
            <a:pPr marL="0" indent="0" algn="just">
              <a:buNone/>
            </a:pPr>
            <a:r>
              <a:rPr lang="es-ES" sz="1600" dirty="0">
                <a:solidFill>
                  <a:schemeClr val="accent4">
                    <a:lumMod val="75000"/>
                  </a:schemeClr>
                </a:solidFill>
                <a:effectLst>
                  <a:outerShdw blurRad="38100" dist="38100" dir="2700000" algn="tl">
                    <a:srgbClr val="000000">
                      <a:alpha val="43137"/>
                    </a:srgbClr>
                  </a:outerShdw>
                </a:effectLst>
              </a:rPr>
              <a:t>- Factor 4 a favor de Oracle</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380620653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456267"/>
            <a:ext cx="7886700" cy="3804355"/>
          </a:xfrm>
          <a:ln w="12700">
            <a:noFill/>
          </a:ln>
        </p:spPr>
        <p:txBody>
          <a:bodyPr>
            <a:normAutofit/>
          </a:bodyPr>
          <a:lstStyle/>
          <a:p>
            <a:pPr marL="0" indent="0" algn="ctr">
              <a:buNone/>
            </a:pPr>
            <a:endParaRPr lang="es-AR" sz="4000" b="1" dirty="0">
              <a:solidFill>
                <a:schemeClr val="bg1"/>
              </a:solidFill>
              <a:effectLst>
                <a:outerShdw blurRad="38100" dist="38100" dir="2700000" algn="tl">
                  <a:srgbClr val="000000">
                    <a:alpha val="43137"/>
                  </a:srgbClr>
                </a:outerShdw>
              </a:effectLst>
            </a:endParaRPr>
          </a:p>
          <a:p>
            <a:pPr marL="0" indent="0" algn="ctr">
              <a:buNone/>
            </a:pPr>
            <a:endParaRPr lang="es-AR" sz="4000" b="1" dirty="0">
              <a:solidFill>
                <a:schemeClr val="bg1"/>
              </a:solidFill>
              <a:effectLst>
                <a:outerShdw blurRad="38100" dist="38100" dir="2700000" algn="tl">
                  <a:srgbClr val="000000">
                    <a:alpha val="43137"/>
                  </a:srgbClr>
                </a:outerShdw>
              </a:effectLst>
            </a:endParaRPr>
          </a:p>
          <a:p>
            <a:pPr marL="0" indent="0" algn="ctr">
              <a:buNone/>
            </a:pPr>
            <a:r>
              <a:rPr lang="es-AR" sz="4000" dirty="0">
                <a:solidFill>
                  <a:schemeClr val="bg1"/>
                </a:solidFill>
                <a:effectLst>
                  <a:outerShdw blurRad="38100" dist="38100" dir="2700000" algn="tl">
                    <a:srgbClr val="000000">
                      <a:alpha val="43137"/>
                    </a:srgbClr>
                  </a:outerShdw>
                </a:effectLst>
              </a:rPr>
              <a:t>Voto de la Mayoría </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12171558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 Voto Mayoría (1)</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a:bodyPr>
          <a:lstStyle/>
          <a:p>
            <a:pPr marL="0" indent="0" algn="just">
              <a:buNone/>
            </a:pPr>
            <a:r>
              <a:rPr lang="es-AR" sz="2000" b="1" u="sng" dirty="0">
                <a:solidFill>
                  <a:schemeClr val="accent4">
                    <a:lumMod val="75000"/>
                  </a:schemeClr>
                </a:solidFill>
                <a:effectLst>
                  <a:outerShdw blurRad="38100" dist="38100" dir="2700000" algn="tl">
                    <a:srgbClr val="000000">
                      <a:alpha val="43137"/>
                    </a:srgbClr>
                  </a:outerShdw>
                </a:effectLst>
              </a:rPr>
              <a:t>Factor 2:</a:t>
            </a:r>
            <a:r>
              <a:rPr lang="es-ES" sz="2000" b="1" dirty="0">
                <a:solidFill>
                  <a:schemeClr val="accent4">
                    <a:lumMod val="75000"/>
                  </a:schemeClr>
                </a:solidFill>
                <a:effectLst>
                  <a:outerShdw blurRad="38100" dist="38100" dir="2700000" algn="tl">
                    <a:srgbClr val="000000">
                      <a:alpha val="43137"/>
                    </a:srgbClr>
                  </a:outerShdw>
                </a:effectLst>
              </a:rPr>
              <a:t> la naturaleza de la obra protegido por derechos de autor</a:t>
            </a:r>
          </a:p>
          <a:p>
            <a:pPr marL="0" indent="0" algn="just">
              <a:buNone/>
            </a:pPr>
            <a:r>
              <a:rPr lang="es-ES" sz="1800" dirty="0">
                <a:solidFill>
                  <a:schemeClr val="bg1"/>
                </a:solidFill>
                <a:effectLst>
                  <a:outerShdw blurRad="38100" dist="38100" dir="2700000" algn="tl">
                    <a:srgbClr val="000000">
                      <a:alpha val="43137"/>
                    </a:srgbClr>
                  </a:outerShdw>
                </a:effectLst>
              </a:rPr>
              <a:t>-El código declarado (que es inseparable de los métodos de llamadas de los programadores) incorporan un diferente tipo de creatividad. </a:t>
            </a:r>
          </a:p>
          <a:p>
            <a:pPr marL="0" indent="0" algn="just">
              <a:buNone/>
            </a:pPr>
            <a:r>
              <a:rPr lang="es-ES" sz="1800" dirty="0">
                <a:solidFill>
                  <a:schemeClr val="bg1"/>
                </a:solidFill>
                <a:effectLst>
                  <a:outerShdw blurRad="38100" dist="38100" dir="2700000" algn="tl">
                    <a:srgbClr val="000000">
                      <a:alpha val="43137"/>
                    </a:srgbClr>
                  </a:outerShdw>
                </a:effectLst>
              </a:rPr>
              <a:t>-</a:t>
            </a:r>
            <a:r>
              <a:rPr lang="es-ES" sz="1800" dirty="0" err="1">
                <a:solidFill>
                  <a:schemeClr val="bg1"/>
                </a:solidFill>
                <a:effectLst>
                  <a:outerShdw blurRad="38100" dist="38100" dir="2700000" algn="tl">
                    <a:srgbClr val="000000">
                      <a:alpha val="43137"/>
                    </a:srgbClr>
                  </a:outerShdw>
                </a:effectLst>
              </a:rPr>
              <a:t>Sun</a:t>
            </a:r>
            <a:r>
              <a:rPr lang="es-ES" sz="1800" dirty="0">
                <a:solidFill>
                  <a:schemeClr val="bg1"/>
                </a:solidFill>
                <a:effectLst>
                  <a:outerShdw blurRad="38100" dist="38100" dir="2700000" algn="tl">
                    <a:srgbClr val="000000">
                      <a:alpha val="43137"/>
                    </a:srgbClr>
                  </a:outerShdw>
                </a:effectLst>
              </a:rPr>
              <a:t>/Oracle en la creación de Java, trataron de encontrar nombres para su código declarado que provocara intuitivamente una manera fácil de ser recordado. </a:t>
            </a:r>
          </a:p>
          <a:p>
            <a:pPr marL="0" indent="0" algn="just">
              <a:buNone/>
            </a:pPr>
            <a:r>
              <a:rPr lang="es-ES" sz="1800" dirty="0">
                <a:solidFill>
                  <a:schemeClr val="bg1"/>
                </a:solidFill>
                <a:effectLst>
                  <a:outerShdw blurRad="38100" dist="38100" dir="2700000" algn="tl">
                    <a:srgbClr val="000000">
                      <a:alpha val="43137"/>
                    </a:srgbClr>
                  </a:outerShdw>
                </a:effectLst>
              </a:rPr>
              <a:t>-La idea era atraer a los programadores para que pudieran aprender el sistema de Java, y así, lograr su desarrollo. </a:t>
            </a:r>
          </a:p>
          <a:p>
            <a:pPr marL="0" indent="0" algn="just">
              <a:buNone/>
            </a:pPr>
            <a:r>
              <a:rPr lang="es-ES" sz="1800" dirty="0">
                <a:solidFill>
                  <a:schemeClr val="bg1"/>
                </a:solidFill>
                <a:effectLst>
                  <a:outerShdw blurRad="38100" dist="38100" dir="2700000" algn="tl">
                    <a:srgbClr val="000000">
                      <a:alpha val="43137"/>
                    </a:srgbClr>
                  </a:outerShdw>
                </a:effectLst>
              </a:rPr>
              <a:t>-El código declarado está orientado al usuario (en inglés “</a:t>
            </a:r>
            <a:r>
              <a:rPr lang="es-ES" sz="1800" dirty="0" err="1">
                <a:solidFill>
                  <a:schemeClr val="bg1"/>
                </a:solidFill>
                <a:effectLst>
                  <a:outerShdw blurRad="38100" dist="38100" dir="2700000" algn="tl">
                    <a:srgbClr val="000000">
                      <a:alpha val="43137"/>
                    </a:srgbClr>
                  </a:outerShdw>
                </a:effectLst>
              </a:rPr>
              <a:t>user</a:t>
            </a:r>
            <a:r>
              <a:rPr lang="es-ES" sz="1800" dirty="0">
                <a:solidFill>
                  <a:schemeClr val="bg1"/>
                </a:solidFill>
                <a:effectLst>
                  <a:outerShdw blurRad="38100" dist="38100" dir="2700000" algn="tl">
                    <a:srgbClr val="000000">
                      <a:alpha val="43137"/>
                    </a:srgbClr>
                  </a:outerShdw>
                </a:effectLst>
              </a:rPr>
              <a:t> </a:t>
            </a:r>
            <a:r>
              <a:rPr lang="es-ES" sz="1800" dirty="0" err="1">
                <a:solidFill>
                  <a:schemeClr val="bg1"/>
                </a:solidFill>
                <a:effectLst>
                  <a:outerShdw blurRad="38100" dist="38100" dir="2700000" algn="tl">
                    <a:srgbClr val="000000">
                      <a:alpha val="43137"/>
                    </a:srgbClr>
                  </a:outerShdw>
                </a:effectLst>
              </a:rPr>
              <a:t>facing</a:t>
            </a:r>
            <a:r>
              <a:rPr lang="es-ES" sz="1800" dirty="0">
                <a:solidFill>
                  <a:schemeClr val="bg1"/>
                </a:solidFill>
                <a:effectLst>
                  <a:outerShdw blurRad="38100" dist="38100" dir="2700000" algn="tl">
                    <a:srgbClr val="000000">
                      <a:alpha val="43137"/>
                    </a:srgbClr>
                  </a:outerShdw>
                </a:effectLst>
              </a:rPr>
              <a:t>”) y debe estar diseñado y organizado de forma tal que sea intuitivo y entendible para que los desarrolladores los puedan invocar</a:t>
            </a:r>
          </a:p>
          <a:p>
            <a:pPr marL="0" indent="0" algn="just">
              <a:buNone/>
            </a:pPr>
            <a:r>
              <a:rPr lang="es-ES" sz="1800" dirty="0">
                <a:solidFill>
                  <a:schemeClr val="bg1"/>
                </a:solidFill>
                <a:effectLst>
                  <a:outerShdw blurRad="38100" dist="38100" dir="2700000" algn="tl">
                    <a:srgbClr val="000000">
                      <a:alpha val="43137"/>
                    </a:srgbClr>
                  </a:outerShdw>
                </a:effectLst>
              </a:rPr>
              <a:t>-Estas características significan, como la de la interface de usuario, que el código declarado difiere de alguna manera con otros programas de computadora. </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32556285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 Voto Mayoría (2)</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a:bodyPr>
          <a:lstStyle/>
          <a:p>
            <a:pPr marL="0" indent="0" algn="just">
              <a:buNone/>
            </a:pPr>
            <a:endParaRPr lang="es-AR" sz="2000" b="1" u="sng" dirty="0">
              <a:solidFill>
                <a:schemeClr val="bg1"/>
              </a:solidFill>
              <a:effectLst>
                <a:outerShdw blurRad="38100" dist="38100" dir="2700000" algn="tl">
                  <a:srgbClr val="000000">
                    <a:alpha val="43137"/>
                  </a:srgbClr>
                </a:outerShdw>
              </a:effectLst>
            </a:endParaRPr>
          </a:p>
          <a:p>
            <a:pPr marL="0" indent="0" algn="just">
              <a:buNone/>
            </a:pPr>
            <a:r>
              <a:rPr lang="es-ES" sz="1800" dirty="0">
                <a:solidFill>
                  <a:schemeClr val="bg1"/>
                </a:solidFill>
                <a:effectLst>
                  <a:outerShdw blurRad="38100" dist="38100" dir="2700000" algn="tl">
                    <a:srgbClr val="000000">
                      <a:alpha val="43137"/>
                    </a:srgbClr>
                  </a:outerShdw>
                </a:effectLst>
              </a:rPr>
              <a:t>A diferencia de otros programas, (i) su valor deriva del valor de aquellos que no poseen derechos de autor, es decir, de los programadores, que invierten su propio tiempo y esfuerzo en aprender el sistema de las API, (</a:t>
            </a:r>
            <a:r>
              <a:rPr lang="es-ES" sz="1800" dirty="0" err="1">
                <a:solidFill>
                  <a:schemeClr val="bg1"/>
                </a:solidFill>
                <a:effectLst>
                  <a:outerShdw blurRad="38100" dist="38100" dir="2700000" algn="tl">
                    <a:srgbClr val="000000">
                      <a:alpha val="43137"/>
                    </a:srgbClr>
                  </a:outerShdw>
                </a:effectLst>
              </a:rPr>
              <a:t>ii</a:t>
            </a:r>
            <a:r>
              <a:rPr lang="es-ES" sz="1800" dirty="0">
                <a:solidFill>
                  <a:schemeClr val="bg1"/>
                </a:solidFill>
                <a:effectLst>
                  <a:outerShdw blurRad="38100" dist="38100" dir="2700000" algn="tl">
                    <a:srgbClr val="000000">
                      <a:alpha val="43137"/>
                    </a:srgbClr>
                  </a:outerShdw>
                </a:effectLst>
              </a:rPr>
              <a:t>) </a:t>
            </a:r>
            <a:r>
              <a:rPr lang="es-ES" sz="1700" dirty="0">
                <a:solidFill>
                  <a:schemeClr val="bg1"/>
                </a:solidFill>
                <a:effectLst>
                  <a:outerShdw blurRad="38100" dist="38100" dir="2700000" algn="tl">
                    <a:srgbClr val="000000">
                      <a:alpha val="43137"/>
                    </a:srgbClr>
                  </a:outerShdw>
                </a:effectLst>
              </a:rPr>
              <a:t>en sus esfuerzos para alentar a los programadores para aprender y usar el sistema de manera tal que estos usarán programas relacionados implementados por </a:t>
            </a:r>
            <a:r>
              <a:rPr lang="es-ES" sz="1700" dirty="0" err="1">
                <a:solidFill>
                  <a:schemeClr val="bg1"/>
                </a:solidFill>
                <a:effectLst>
                  <a:outerShdw blurRad="38100" dist="38100" dir="2700000" algn="tl">
                    <a:srgbClr val="000000">
                      <a:alpha val="43137"/>
                    </a:srgbClr>
                  </a:outerShdw>
                </a:effectLst>
              </a:rPr>
              <a:t>Sun</a:t>
            </a:r>
            <a:r>
              <a:rPr lang="es-ES" sz="1700" dirty="0">
                <a:solidFill>
                  <a:schemeClr val="bg1"/>
                </a:solidFill>
                <a:effectLst>
                  <a:outerShdw blurRad="38100" dist="38100" dir="2700000" algn="tl">
                    <a:srgbClr val="000000">
                      <a:alpha val="43137"/>
                    </a:srgbClr>
                  </a:outerShdw>
                </a:effectLst>
              </a:rPr>
              <a:t> Microsystems, que Google no ha copiado.          </a:t>
            </a:r>
          </a:p>
          <a:p>
            <a:pPr marL="0" indent="0" algn="just">
              <a:buNone/>
            </a:pPr>
            <a:r>
              <a:rPr lang="es-ES" sz="1700" dirty="0">
                <a:solidFill>
                  <a:schemeClr val="bg1"/>
                </a:solidFill>
                <a:effectLst>
                  <a:outerShdw blurRad="38100" dist="38100" dir="2700000" algn="tl">
                    <a:srgbClr val="000000">
                      <a:alpha val="43137"/>
                    </a:srgbClr>
                  </a:outerShdw>
                </a:effectLst>
              </a:rPr>
              <a:t>-Aunque el derecho de autor protege </a:t>
            </a:r>
            <a:r>
              <a:rPr lang="es-ES" sz="1700" u="sng" dirty="0">
                <a:solidFill>
                  <a:schemeClr val="bg1"/>
                </a:solidFill>
                <a:effectLst>
                  <a:outerShdw blurRad="38100" dist="38100" dir="2700000" algn="tl">
                    <a:srgbClr val="000000">
                      <a:alpha val="43137"/>
                    </a:srgbClr>
                  </a:outerShdw>
                </a:effectLst>
              </a:rPr>
              <a:t>varias formas de escritos</a:t>
            </a:r>
            <a:r>
              <a:rPr lang="es-ES" sz="1700" dirty="0">
                <a:solidFill>
                  <a:schemeClr val="bg1"/>
                </a:solidFill>
                <a:effectLst>
                  <a:outerShdw blurRad="38100" dist="38100" dir="2700000" algn="tl">
                    <a:srgbClr val="000000">
                      <a:alpha val="43137"/>
                    </a:srgbClr>
                  </a:outerShdw>
                </a:effectLst>
              </a:rPr>
              <a:t>, también se ha mencionado la necesidad de reconocer que existen ciertas obras protegidas que están más cerca que otras del núcleo de protección del derecho de autor. </a:t>
            </a:r>
          </a:p>
          <a:p>
            <a:pPr marL="0" indent="0" algn="just">
              <a:buNone/>
            </a:pPr>
            <a:r>
              <a:rPr lang="es-ES" sz="1700" dirty="0">
                <a:solidFill>
                  <a:schemeClr val="bg1"/>
                </a:solidFill>
                <a:effectLst>
                  <a:outerShdw blurRad="38100" dist="38100" dir="2700000" algn="tl">
                    <a:srgbClr val="000000">
                      <a:alpha val="43137"/>
                    </a:srgbClr>
                  </a:outerShdw>
                </a:effectLst>
              </a:rPr>
              <a:t>-El código declarado, como protegible, se encuentra más lejos que otros programas de computación -como el código implementado- del núcleo de protección por los derechos de autor. </a:t>
            </a:r>
          </a:p>
          <a:p>
            <a:pPr marL="0" indent="0" algn="just">
              <a:buNone/>
            </a:pPr>
            <a:r>
              <a:rPr lang="es-ES" sz="1700" dirty="0">
                <a:solidFill>
                  <a:schemeClr val="accent4">
                    <a:lumMod val="75000"/>
                  </a:schemeClr>
                </a:solidFill>
                <a:effectLst>
                  <a:outerShdw blurRad="38100" dist="38100" dir="2700000" algn="tl">
                    <a:srgbClr val="000000">
                      <a:alpha val="43137"/>
                    </a:srgbClr>
                  </a:outerShdw>
                </a:effectLst>
              </a:rPr>
              <a:t>Factor  2 a favor del uso justo  (Google)</a:t>
            </a: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17302510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 Voto Mayoría (3)</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fontScale="92500" lnSpcReduction="10000"/>
          </a:bodyPr>
          <a:lstStyle/>
          <a:p>
            <a:pPr marL="0" indent="0" algn="just">
              <a:buNone/>
            </a:pPr>
            <a:r>
              <a:rPr lang="es-AR" sz="2200" b="1" u="sng" dirty="0">
                <a:solidFill>
                  <a:schemeClr val="accent4">
                    <a:lumMod val="75000"/>
                  </a:schemeClr>
                </a:solidFill>
                <a:effectLst>
                  <a:outerShdw blurRad="38100" dist="38100" dir="2700000" algn="tl">
                    <a:srgbClr val="000000">
                      <a:alpha val="43137"/>
                    </a:srgbClr>
                  </a:outerShdw>
                </a:effectLst>
              </a:rPr>
              <a:t>Factor 1:</a:t>
            </a:r>
            <a:r>
              <a:rPr lang="es-ES" sz="2200" b="1" dirty="0">
                <a:solidFill>
                  <a:schemeClr val="accent4">
                    <a:lumMod val="75000"/>
                  </a:schemeClr>
                </a:solidFill>
                <a:effectLst>
                  <a:outerShdw blurRad="38100" dist="38100" dir="2700000" algn="tl">
                    <a:srgbClr val="000000">
                      <a:alpha val="43137"/>
                    </a:srgbClr>
                  </a:outerShdw>
                </a:effectLst>
              </a:rPr>
              <a:t> el propósito y el carácter del uso, incluyendo si dicho uso es de naturaleza comercial o para propósitos educativos sin fines de lucro</a:t>
            </a:r>
          </a:p>
          <a:p>
            <a:pPr marL="0" indent="0" algn="just">
              <a:buNone/>
            </a:pPr>
            <a:r>
              <a:rPr lang="es-ES" sz="1700" dirty="0">
                <a:solidFill>
                  <a:schemeClr val="bg1"/>
                </a:solidFill>
                <a:effectLst>
                  <a:outerShdw blurRad="38100" dist="38100" dir="2700000" algn="tl">
                    <a:srgbClr val="000000">
                      <a:alpha val="43137"/>
                    </a:srgbClr>
                  </a:outerShdw>
                </a:effectLst>
              </a:rPr>
              <a:t>-Google copió porciones de las API de Java de </a:t>
            </a:r>
            <a:r>
              <a:rPr lang="es-ES" sz="1700" dirty="0" err="1">
                <a:solidFill>
                  <a:schemeClr val="bg1"/>
                </a:solidFill>
                <a:effectLst>
                  <a:outerShdw blurRad="38100" dist="38100" dir="2700000" algn="tl">
                    <a:srgbClr val="000000">
                      <a:alpha val="43137"/>
                    </a:srgbClr>
                  </a:outerShdw>
                </a:effectLst>
              </a:rPr>
              <a:t>Sun</a:t>
            </a:r>
            <a:r>
              <a:rPr lang="es-ES" sz="1700" dirty="0">
                <a:solidFill>
                  <a:schemeClr val="bg1"/>
                </a:solidFill>
                <a:effectLst>
                  <a:outerShdw blurRad="38100" dist="38100" dir="2700000" algn="tl">
                    <a:srgbClr val="000000">
                      <a:alpha val="43137"/>
                    </a:srgbClr>
                  </a:outerShdw>
                </a:effectLst>
              </a:rPr>
              <a:t>/Oracle en forma precisa, y lo hizo por las mismas razones que tuvo </a:t>
            </a:r>
            <a:r>
              <a:rPr lang="es-ES" sz="1700" dirty="0" err="1">
                <a:solidFill>
                  <a:schemeClr val="bg1"/>
                </a:solidFill>
                <a:effectLst>
                  <a:outerShdw blurRad="38100" dist="38100" dir="2700000" algn="tl">
                    <a:srgbClr val="000000">
                      <a:alpha val="43137"/>
                    </a:srgbClr>
                  </a:outerShdw>
                </a:effectLst>
              </a:rPr>
              <a:t>Sun</a:t>
            </a:r>
            <a:r>
              <a:rPr lang="es-ES" sz="1700" dirty="0">
                <a:solidFill>
                  <a:schemeClr val="bg1"/>
                </a:solidFill>
                <a:effectLst>
                  <a:outerShdw blurRad="38100" dist="38100" dir="2700000" algn="tl">
                    <a:srgbClr val="000000">
                      <a:alpha val="43137"/>
                    </a:srgbClr>
                  </a:outerShdw>
                </a:effectLst>
              </a:rPr>
              <a:t>/Oracle cuando las creó: permitir a los programadores invocar o llamar a los programas implementados para que cumplirían con determinadas tareas</a:t>
            </a:r>
          </a:p>
          <a:p>
            <a:pPr marL="0" indent="0" algn="just">
              <a:buNone/>
            </a:pPr>
            <a:r>
              <a:rPr lang="es-ES" sz="1700" dirty="0">
                <a:solidFill>
                  <a:schemeClr val="bg1"/>
                </a:solidFill>
                <a:effectLst>
                  <a:outerShdw blurRad="38100" dist="38100" dir="2700000" algn="tl">
                    <a:srgbClr val="000000">
                      <a:alpha val="43137"/>
                    </a:srgbClr>
                  </a:outerShdw>
                </a:effectLst>
              </a:rPr>
              <a:t>-El uso de Google de las API de Java buscó crear un nuevo producto: busco expandir el uso y la utilidad de los teléfonos móviles inteligentes basados en Android.</a:t>
            </a:r>
          </a:p>
          <a:p>
            <a:pPr marL="0" indent="0" algn="just">
              <a:buNone/>
            </a:pPr>
            <a:r>
              <a:rPr lang="es-ES" sz="1700" dirty="0">
                <a:solidFill>
                  <a:schemeClr val="bg1"/>
                </a:solidFill>
                <a:effectLst>
                  <a:outerShdw blurRad="38100" dist="38100" dir="2700000" algn="tl">
                    <a:srgbClr val="000000">
                      <a:alpha val="43137"/>
                    </a:srgbClr>
                  </a:outerShdw>
                </a:effectLst>
              </a:rPr>
              <a:t>-En el sentido de que Google usó partes de las API de Java para crear una nueva plataforma que permitiera ser rápidamente usada por los programadores, este uso es consistente con el progreso “creativo” que es el objetivo constitucional del derecho de autor en sí mismo.</a:t>
            </a:r>
          </a:p>
          <a:p>
            <a:pPr marL="0" indent="0" algn="just">
              <a:buNone/>
            </a:pPr>
            <a:r>
              <a:rPr lang="es-ES" sz="1700" dirty="0">
                <a:solidFill>
                  <a:schemeClr val="bg1"/>
                </a:solidFill>
                <a:effectLst>
                  <a:outerShdw blurRad="38100" dist="38100" dir="2700000" algn="tl">
                    <a:srgbClr val="000000">
                      <a:alpha val="43137"/>
                    </a:srgbClr>
                  </a:outerShdw>
                </a:effectLst>
              </a:rPr>
              <a:t>-Google copió sólo las API de Java necesarias para incluir las tareas que serían útiles en los programas para teléfonos móviles inteligentes, y lo hizo solo en la medida necesaria para permitir a los programadores invocar aquellas tareas, sin descartar la porción del lenguaje de programación con la cual ya estaban familiarizados, evitándose de que tuvieran que aprender uno nuevo.</a:t>
            </a:r>
          </a:p>
          <a:p>
            <a:pPr marL="0" indent="0" algn="just">
              <a:buNone/>
            </a:pPr>
            <a:r>
              <a:rPr lang="es-ES" sz="1600" dirty="0">
                <a:solidFill>
                  <a:schemeClr val="bg1"/>
                </a:solidFill>
                <a:effectLst>
                  <a:outerShdw blurRad="38100" dist="38100" dir="2700000" algn="tl">
                    <a:srgbClr val="000000">
                      <a:alpha val="43137"/>
                    </a:srgbClr>
                  </a:outerShdw>
                </a:effectLst>
              </a:rPr>
              <a:t>  </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11111083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 Voto Mayoría (4)</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a:bodyPr>
          <a:lstStyle/>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r>
              <a:rPr lang="es-ES" sz="1600" dirty="0">
                <a:solidFill>
                  <a:schemeClr val="bg1"/>
                </a:solidFill>
                <a:effectLst>
                  <a:outerShdw blurRad="38100" dist="38100" dir="2700000" algn="tl">
                    <a:srgbClr val="000000">
                      <a:alpha val="43137"/>
                    </a:srgbClr>
                  </a:outerShdw>
                </a:effectLst>
              </a:rPr>
              <a:t>-El objetivo primario del sistema de derecho de autor no es compensar a los autores por su trabajo, sino “Promover el Progreso de la Ciencia y las Artes aplicadas”.</a:t>
            </a:r>
          </a:p>
          <a:p>
            <a:pPr marL="0" indent="0" algn="just">
              <a:buNone/>
            </a:pPr>
            <a:r>
              <a:rPr lang="es-ES" sz="1600" dirty="0">
                <a:solidFill>
                  <a:schemeClr val="bg1"/>
                </a:solidFill>
                <a:effectLst>
                  <a:outerShdw blurRad="38100" dist="38100" dir="2700000" algn="tl">
                    <a:srgbClr val="000000">
                      <a:alpha val="43137"/>
                    </a:srgbClr>
                  </a:outerShdw>
                </a:effectLst>
              </a:rPr>
              <a:t>-Aunque el uso de Google sea comercial ello no es dispositivo del primer factor, y ello particularmente a la luz del rol inherentemente transformativo que jugó la reimplementación del nuevo sistema de Android</a:t>
            </a:r>
          </a:p>
          <a:p>
            <a:pPr marL="0" indent="0" algn="just">
              <a:buNone/>
            </a:pPr>
            <a:r>
              <a:rPr lang="es-ES" sz="1600" dirty="0">
                <a:solidFill>
                  <a:schemeClr val="bg1"/>
                </a:solidFill>
                <a:effectLst>
                  <a:outerShdw blurRad="38100" dist="38100" dir="2700000" algn="tl">
                    <a:srgbClr val="000000">
                      <a:alpha val="43137"/>
                    </a:srgbClr>
                  </a:outerShdw>
                </a:effectLst>
              </a:rPr>
              <a:t>El </a:t>
            </a:r>
            <a:r>
              <a:rPr lang="es-ES" sz="1600" dirty="0" err="1">
                <a:solidFill>
                  <a:schemeClr val="bg1"/>
                </a:solidFill>
                <a:effectLst>
                  <a:outerShdw blurRad="38100" dist="38100" dir="2700000" algn="tl">
                    <a:srgbClr val="000000">
                      <a:alpha val="43137"/>
                    </a:srgbClr>
                  </a:outerShdw>
                </a:effectLst>
              </a:rPr>
              <a:t>VMa</a:t>
            </a:r>
            <a:r>
              <a:rPr lang="es-ES" sz="1600" dirty="0">
                <a:solidFill>
                  <a:schemeClr val="bg1"/>
                </a:solidFill>
                <a:effectLst>
                  <a:outerShdw blurRad="38100" dist="38100" dir="2700000" algn="tl">
                    <a:srgbClr val="000000">
                      <a:alpha val="43137"/>
                    </a:srgbClr>
                  </a:outerShdw>
                </a:effectLst>
              </a:rPr>
              <a:t> concluye que el propósito y carácter de la copia realizada por Google fue “transformativo”, y por lo tanto que el factor primero sopesa en favor del uso justo.</a:t>
            </a:r>
          </a:p>
          <a:p>
            <a:pPr marL="0" indent="0" algn="just">
              <a:buNone/>
            </a:pPr>
            <a:r>
              <a:rPr lang="es-ES" sz="1600" b="1" dirty="0">
                <a:solidFill>
                  <a:schemeClr val="accent4">
                    <a:lumMod val="75000"/>
                  </a:schemeClr>
                </a:solidFill>
                <a:effectLst>
                  <a:outerShdw blurRad="38100" dist="38100" dir="2700000" algn="tl">
                    <a:srgbClr val="000000">
                      <a:alpha val="43137"/>
                    </a:srgbClr>
                  </a:outerShdw>
                </a:effectLst>
              </a:rPr>
              <a:t>Factor 1 a favor del uso justo  (Google)</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371710957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 Voto Mayoría (5)</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a:bodyPr>
          <a:lstStyle/>
          <a:p>
            <a:pPr marL="0" indent="0" algn="just">
              <a:buNone/>
            </a:pPr>
            <a:r>
              <a:rPr lang="es-AR" sz="2000" b="1" u="sng" dirty="0">
                <a:solidFill>
                  <a:schemeClr val="accent4">
                    <a:lumMod val="75000"/>
                  </a:schemeClr>
                </a:solidFill>
                <a:effectLst>
                  <a:outerShdw blurRad="38100" dist="38100" dir="2700000" algn="tl">
                    <a:srgbClr val="000000">
                      <a:alpha val="43137"/>
                    </a:srgbClr>
                  </a:outerShdw>
                </a:effectLst>
              </a:rPr>
              <a:t>Factor 3</a:t>
            </a:r>
            <a:r>
              <a:rPr lang="es-AR" sz="2000" b="1" dirty="0">
                <a:solidFill>
                  <a:schemeClr val="accent4">
                    <a:lumMod val="75000"/>
                  </a:schemeClr>
                </a:solidFill>
                <a:effectLst>
                  <a:outerShdw blurRad="38100" dist="38100" dir="2700000" algn="tl">
                    <a:srgbClr val="000000">
                      <a:alpha val="43137"/>
                    </a:srgbClr>
                  </a:outerShdw>
                </a:effectLst>
              </a:rPr>
              <a:t>-</a:t>
            </a:r>
            <a:r>
              <a:rPr lang="es-ES" sz="2000" b="1" dirty="0">
                <a:solidFill>
                  <a:schemeClr val="accent4">
                    <a:lumMod val="75000"/>
                  </a:schemeClr>
                </a:solidFill>
                <a:effectLst>
                  <a:outerShdw blurRad="38100" dist="38100" dir="2700000" algn="tl">
                    <a:srgbClr val="000000">
                      <a:alpha val="43137"/>
                    </a:srgbClr>
                  </a:outerShdw>
                </a:effectLst>
              </a:rPr>
              <a:t> la cantidad y la sustancialidad de la parte utilizada en relación a la obra protegida por derechos de autor en su conjunto</a:t>
            </a:r>
          </a:p>
          <a:p>
            <a:pPr marL="0" indent="0" algn="just">
              <a:buNone/>
            </a:pPr>
            <a:r>
              <a:rPr lang="es-ES" sz="1600" dirty="0">
                <a:solidFill>
                  <a:schemeClr val="bg1"/>
                </a:solidFill>
                <a:effectLst>
                  <a:outerShdw blurRad="38100" dist="38100" dir="2700000" algn="tl">
                    <a:srgbClr val="000000">
                      <a:alpha val="43137"/>
                    </a:srgbClr>
                  </a:outerShdw>
                </a:effectLst>
              </a:rPr>
              <a:t>-Si se considerase el código declarado en forma aislada la cantidad copiada por Google sería relevante. </a:t>
            </a:r>
          </a:p>
          <a:p>
            <a:pPr marL="0" indent="0" algn="just">
              <a:buNone/>
            </a:pPr>
            <a:r>
              <a:rPr lang="es-ES" sz="1600" dirty="0">
                <a:solidFill>
                  <a:schemeClr val="bg1"/>
                </a:solidFill>
                <a:effectLst>
                  <a:outerShdw blurRad="38100" dist="38100" dir="2700000" algn="tl">
                    <a:srgbClr val="000000">
                      <a:alpha val="43137"/>
                    </a:srgbClr>
                  </a:outerShdw>
                </a:effectLst>
              </a:rPr>
              <a:t>-Google copió el código declarado de 37 paquetes de las API de Java en un total aproximado de 11.500 líneas de código. </a:t>
            </a:r>
          </a:p>
          <a:p>
            <a:pPr marL="0" indent="0" algn="just">
              <a:buNone/>
            </a:pPr>
            <a:r>
              <a:rPr lang="es-ES" sz="1600" dirty="0">
                <a:solidFill>
                  <a:schemeClr val="bg1"/>
                </a:solidFill>
                <a:effectLst>
                  <a:outerShdw blurRad="38100" dist="38100" dir="2700000" algn="tl">
                    <a:srgbClr val="000000">
                      <a:alpha val="43137"/>
                    </a:srgbClr>
                  </a:outerShdw>
                </a:effectLst>
              </a:rPr>
              <a:t>-Estas líneas de código, representa todo el código declarado necesario para llamar o invocar los cientos de diferentes funciones o tareas.</a:t>
            </a:r>
          </a:p>
          <a:p>
            <a:pPr marL="0" indent="0" algn="just">
              <a:buNone/>
            </a:pPr>
            <a:r>
              <a:rPr lang="es-ES" sz="1600" dirty="0">
                <a:solidFill>
                  <a:schemeClr val="bg1"/>
                </a:solidFill>
                <a:effectLst>
                  <a:outerShdw blurRad="38100" dist="38100" dir="2700000" algn="tl">
                    <a:srgbClr val="000000">
                      <a:alpha val="43137"/>
                    </a:srgbClr>
                  </a:outerShdw>
                </a:effectLst>
              </a:rPr>
              <a:t>-Si se mirase la totalidad de los paquetes de las API de Java que incluye el código declarado más el código implementado por </a:t>
            </a:r>
            <a:r>
              <a:rPr lang="es-ES" sz="1600" dirty="0" err="1">
                <a:solidFill>
                  <a:schemeClr val="bg1"/>
                </a:solidFill>
                <a:effectLst>
                  <a:outerShdw blurRad="38100" dist="38100" dir="2700000" algn="tl">
                    <a:srgbClr val="000000">
                      <a:alpha val="43137"/>
                    </a:srgbClr>
                  </a:outerShdw>
                </a:effectLst>
              </a:rPr>
              <a:t>Sun</a:t>
            </a:r>
            <a:r>
              <a:rPr lang="es-ES" sz="1600" dirty="0">
                <a:solidFill>
                  <a:schemeClr val="bg1"/>
                </a:solidFill>
                <a:effectLst>
                  <a:outerShdw blurRad="38100" dist="38100" dir="2700000" algn="tl">
                    <a:srgbClr val="000000">
                      <a:alpha val="43137"/>
                    </a:srgbClr>
                  </a:outerShdw>
                </a:effectLst>
              </a:rPr>
              <a:t> Microsystems que suman un total de 2.86 millones de líneas de código, la cantidad de líneas copiada por Google sería poco representado esas 11.500 líneas un 0,4%.</a:t>
            </a:r>
          </a:p>
          <a:p>
            <a:pPr marL="0" indent="0" algn="just">
              <a:buNone/>
            </a:pPr>
            <a:r>
              <a:rPr lang="es-ES" sz="1600" dirty="0">
                <a:solidFill>
                  <a:schemeClr val="bg1"/>
                </a:solidFill>
                <a:effectLst>
                  <a:outerShdw blurRad="38100" dist="38100" dir="2700000" algn="tl">
                    <a:srgbClr val="000000">
                      <a:alpha val="43137"/>
                    </a:srgbClr>
                  </a:outerShdw>
                </a:effectLst>
              </a:rPr>
              <a:t>-Lo copiado por Google sugiere que la manera de enfocar el asunto es mirando las líneas de código que Google no copió</a:t>
            </a:r>
          </a:p>
          <a:p>
            <a:pPr marL="0" indent="0" algn="just">
              <a:buNone/>
            </a:pPr>
            <a:endParaRPr lang="es-AR" sz="1600" u="sng"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42911201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 Voto Mayoría (6)</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a:bodyPr>
          <a:lstStyle/>
          <a:p>
            <a:pPr marL="0" indent="0" algn="just">
              <a:buNone/>
            </a:pPr>
            <a:r>
              <a:rPr lang="es-ES" sz="1600" dirty="0">
                <a:solidFill>
                  <a:schemeClr val="bg1"/>
                </a:solidFill>
                <a:effectLst>
                  <a:outerShdw blurRad="38100" dist="38100" dir="2700000" algn="tl">
                    <a:srgbClr val="000000">
                      <a:alpha val="43137"/>
                    </a:srgbClr>
                  </a:outerShdw>
                </a:effectLst>
              </a:rPr>
              <a:t>-Google lo copió porque los programadores ya habían aprendido a cómo usar las API de Java, y sería muy difícil, e incluso tal vez prohibitivo, atraer a los programadores para que construyeran o desarrollaron en la plataforma Android sin ellas</a:t>
            </a:r>
          </a:p>
          <a:p>
            <a:pPr marL="0" indent="0" algn="just">
              <a:buNone/>
            </a:pPr>
            <a:r>
              <a:rPr lang="es-ES" sz="1600" dirty="0">
                <a:solidFill>
                  <a:schemeClr val="bg1"/>
                </a:solidFill>
                <a:effectLst>
                  <a:outerShdw blurRad="38100" dist="38100" dir="2700000" algn="tl">
                    <a:srgbClr val="000000">
                      <a:alpha val="43137"/>
                    </a:srgbClr>
                  </a:outerShdw>
                </a:effectLst>
              </a:rPr>
              <a:t>-El objetivo de Google no era solamente hacer que el lenguaje de programación de Java sea el usado en la plataforma Android, sino además permitir a los desarrolladores hacer uso de su conocimiento y experiencia ya ganada utilizando las API de Java cuando estos escribieran nuevos programas para teléfonos móviles inteligentes en la plataforma Android.</a:t>
            </a:r>
          </a:p>
          <a:p>
            <a:pPr marL="0" indent="0" algn="just">
              <a:buNone/>
            </a:pPr>
            <a:r>
              <a:rPr lang="es-ES" sz="1600" dirty="0">
                <a:solidFill>
                  <a:schemeClr val="bg1"/>
                </a:solidFill>
                <a:effectLst>
                  <a:outerShdw blurRad="38100" dist="38100" dir="2700000" algn="tl">
                    <a:srgbClr val="000000">
                      <a:alpha val="43137"/>
                    </a:srgbClr>
                  </a:outerShdw>
                </a:effectLst>
              </a:rPr>
              <a:t>-Es cierto que Google podría haber creado su propio código declarado, ahora no es menos cierto que podría pensarse que con ello Google no podría haber logrado su objetivo básico: el código declarado era el necesario para desbloquear las “energías creativas de los programadores”, y Google necesitaba de esas energías para crear su propio sistema innovador Android.</a:t>
            </a:r>
          </a:p>
          <a:p>
            <a:pPr marL="0" indent="0" algn="just">
              <a:buNone/>
            </a:pPr>
            <a:r>
              <a:rPr lang="es-ES" sz="1600" dirty="0">
                <a:solidFill>
                  <a:schemeClr val="accent4">
                    <a:lumMod val="75000"/>
                  </a:schemeClr>
                </a:solidFill>
                <a:effectLst>
                  <a:outerShdw blurRad="38100" dist="38100" dir="2700000" algn="tl">
                    <a:srgbClr val="000000">
                      <a:alpha val="43137"/>
                    </a:srgbClr>
                  </a:outerShdw>
                </a:effectLst>
              </a:rPr>
              <a:t>Factor 3 a favor del uso justo (Google)</a:t>
            </a: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257239147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 Voto Mayoría (7)</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a:bodyPr>
          <a:lstStyle/>
          <a:p>
            <a:pPr marL="0" indent="0" algn="just">
              <a:buNone/>
            </a:pPr>
            <a:r>
              <a:rPr lang="es-AR" sz="1600" b="1" u="sng" dirty="0">
                <a:solidFill>
                  <a:schemeClr val="accent4">
                    <a:lumMod val="75000"/>
                  </a:schemeClr>
                </a:solidFill>
                <a:effectLst>
                  <a:outerShdw blurRad="38100" dist="38100" dir="2700000" algn="tl">
                    <a:srgbClr val="000000">
                      <a:alpha val="43137"/>
                    </a:srgbClr>
                  </a:outerShdw>
                </a:effectLst>
              </a:rPr>
              <a:t>Factor 4 </a:t>
            </a:r>
            <a:r>
              <a:rPr lang="es-ES" sz="1600" b="1" dirty="0">
                <a:solidFill>
                  <a:schemeClr val="accent4">
                    <a:lumMod val="75000"/>
                  </a:schemeClr>
                </a:solidFill>
                <a:effectLst>
                  <a:outerShdw blurRad="38100" dist="38100" dir="2700000" algn="tl">
                    <a:srgbClr val="000000">
                      <a:alpha val="43137"/>
                    </a:srgbClr>
                  </a:outerShdw>
                </a:effectLst>
              </a:rPr>
              <a:t>el efecto del uso sobre el mercado potencial o el valor de la obra protegida por derechos de autor</a:t>
            </a:r>
          </a:p>
          <a:p>
            <a:pPr marL="0" indent="0" algn="just">
              <a:buNone/>
            </a:pPr>
            <a:r>
              <a:rPr lang="es-ES" sz="1600" dirty="0">
                <a:solidFill>
                  <a:schemeClr val="bg1"/>
                </a:solidFill>
                <a:effectLst>
                  <a:outerShdw blurRad="38100" dist="38100" dir="2700000" algn="tl">
                    <a:srgbClr val="000000">
                      <a:alpha val="43137"/>
                    </a:srgbClr>
                  </a:outerShdw>
                </a:effectLst>
              </a:rPr>
              <a:t>-En relación a la probabilidad de pérdida de ingresos Android no causó daño en el mercado actual o potencial para Java SE</a:t>
            </a:r>
          </a:p>
          <a:p>
            <a:pPr marL="0" indent="0" algn="just">
              <a:buNone/>
            </a:pPr>
            <a:r>
              <a:rPr lang="es-ES" sz="1600" dirty="0">
                <a:solidFill>
                  <a:schemeClr val="bg1"/>
                </a:solidFill>
                <a:effectLst>
                  <a:outerShdw blurRad="38100" dist="38100" dir="2700000" algn="tl">
                    <a:srgbClr val="000000">
                      <a:alpha val="43137"/>
                    </a:srgbClr>
                  </a:outerShdw>
                </a:effectLst>
              </a:rPr>
              <a:t>-</a:t>
            </a:r>
            <a:r>
              <a:rPr lang="es-ES" sz="1600" dirty="0" err="1">
                <a:solidFill>
                  <a:schemeClr val="bg1"/>
                </a:solidFill>
                <a:effectLst>
                  <a:outerShdw blurRad="38100" dist="38100" dir="2700000" algn="tl">
                    <a:srgbClr val="000000">
                      <a:alpha val="43137"/>
                    </a:srgbClr>
                  </a:outerShdw>
                </a:effectLst>
              </a:rPr>
              <a:t>Sun</a:t>
            </a:r>
            <a:r>
              <a:rPr lang="es-ES" sz="1600" dirty="0">
                <a:solidFill>
                  <a:schemeClr val="bg1"/>
                </a:solidFill>
                <a:effectLst>
                  <a:outerShdw blurRad="38100" dist="38100" dir="2700000" algn="tl">
                    <a:srgbClr val="000000">
                      <a:alpha val="43137"/>
                    </a:srgbClr>
                  </a:outerShdw>
                </a:effectLst>
              </a:rPr>
              <a:t> Microsystems (ahora, Oracle) no habría sido capaz de entrar a estos mercado- actual y potenciales- con éxito, y ello con independencia de si Google hubiese copiado o no las API de Java</a:t>
            </a:r>
          </a:p>
          <a:p>
            <a:pPr marL="0" indent="0" algn="just">
              <a:buNone/>
            </a:pPr>
            <a:r>
              <a:rPr lang="es-ES" sz="1600" dirty="0" err="1">
                <a:solidFill>
                  <a:schemeClr val="bg1"/>
                </a:solidFill>
                <a:effectLst>
                  <a:outerShdw blurRad="38100" dist="38100" dir="2700000" algn="tl">
                    <a:srgbClr val="000000">
                      <a:alpha val="43137"/>
                    </a:srgbClr>
                  </a:outerShdw>
                </a:effectLst>
              </a:rPr>
              <a:t>Sun</a:t>
            </a:r>
            <a:r>
              <a:rPr lang="es-ES" sz="1600" dirty="0">
                <a:solidFill>
                  <a:schemeClr val="bg1"/>
                </a:solidFill>
                <a:effectLst>
                  <a:outerShdw blurRad="38100" dist="38100" dir="2700000" algn="tl">
                    <a:srgbClr val="000000">
                      <a:alpha val="43137"/>
                    </a:srgbClr>
                  </a:outerShdw>
                </a:effectLst>
              </a:rPr>
              <a:t> Microsystems estaba muy mal posicionado para tener éxito en el mercado de los teléfonos móviles, </a:t>
            </a:r>
            <a:r>
              <a:rPr lang="es-ES" sz="1600" dirty="0" err="1">
                <a:solidFill>
                  <a:schemeClr val="bg1"/>
                </a:solidFill>
                <a:effectLst>
                  <a:outerShdw blurRad="38100" dist="38100" dir="2700000" algn="tl">
                    <a:srgbClr val="000000">
                      <a:alpha val="43137"/>
                    </a:srgbClr>
                  </a:outerShdw>
                </a:effectLst>
              </a:rPr>
              <a:t>ademas</a:t>
            </a:r>
            <a:r>
              <a:rPr lang="es-ES" sz="1600" dirty="0">
                <a:solidFill>
                  <a:schemeClr val="bg1"/>
                </a:solidFill>
                <a:effectLst>
                  <a:outerShdw blurRad="38100" dist="38100" dir="2700000" algn="tl">
                    <a:srgbClr val="000000">
                      <a:alpha val="43137"/>
                    </a:srgbClr>
                  </a:outerShdw>
                </a:effectLst>
              </a:rPr>
              <a:t> el mercado primario de </a:t>
            </a:r>
            <a:r>
              <a:rPr lang="es-ES" sz="1600" dirty="0" err="1">
                <a:solidFill>
                  <a:schemeClr val="bg1"/>
                </a:solidFill>
                <a:effectLst>
                  <a:outerShdw blurRad="38100" dist="38100" dir="2700000" algn="tl">
                    <a:srgbClr val="000000">
                      <a:alpha val="43137"/>
                    </a:srgbClr>
                  </a:outerShdw>
                </a:effectLst>
              </a:rPr>
              <a:t>Sun</a:t>
            </a:r>
            <a:r>
              <a:rPr lang="es-ES" sz="1600" dirty="0">
                <a:solidFill>
                  <a:schemeClr val="bg1"/>
                </a:solidFill>
                <a:effectLst>
                  <a:outerShdw blurRad="38100" dist="38100" dir="2700000" algn="tl">
                    <a:srgbClr val="000000">
                      <a:alpha val="43137"/>
                    </a:srgbClr>
                  </a:outerShdw>
                </a:effectLst>
              </a:rPr>
              <a:t> Microsystems era el de computadoras de escritorios y el de las computadoras portátiles o notebooks.</a:t>
            </a:r>
          </a:p>
          <a:p>
            <a:pPr marL="0" indent="0" algn="just">
              <a:buNone/>
            </a:pPr>
            <a:r>
              <a:rPr lang="es-ES" sz="1600" dirty="0">
                <a:solidFill>
                  <a:schemeClr val="bg1"/>
                </a:solidFill>
                <a:effectLst>
                  <a:outerShdw blurRad="38100" dist="38100" dir="2700000" algn="tl">
                    <a:srgbClr val="000000">
                      <a:alpha val="43137"/>
                    </a:srgbClr>
                  </a:outerShdw>
                </a:effectLst>
              </a:rPr>
              <a:t>-Los dispositivos que utilizan la plataforma Android son distintos de aquellos que están licenciados con la tecnología de </a:t>
            </a:r>
            <a:r>
              <a:rPr lang="es-ES" sz="1600" dirty="0" err="1">
                <a:solidFill>
                  <a:schemeClr val="bg1"/>
                </a:solidFill>
                <a:effectLst>
                  <a:outerShdw blurRad="38100" dist="38100" dir="2700000" algn="tl">
                    <a:srgbClr val="000000">
                      <a:alpha val="43137"/>
                    </a:srgbClr>
                  </a:outerShdw>
                </a:effectLst>
              </a:rPr>
              <a:t>Sun</a:t>
            </a:r>
            <a:r>
              <a:rPr lang="es-ES" sz="1600" dirty="0">
                <a:solidFill>
                  <a:schemeClr val="bg1"/>
                </a:solidFill>
                <a:effectLst>
                  <a:outerShdw blurRad="38100" dist="38100" dir="2700000" algn="tl">
                    <a:srgbClr val="000000">
                      <a:alpha val="43137"/>
                    </a:srgbClr>
                  </a:outerShdw>
                </a:effectLst>
              </a:rPr>
              <a:t>/Oracle.</a:t>
            </a:r>
          </a:p>
          <a:p>
            <a:pPr marL="0" indent="0" algn="just">
              <a:buNone/>
            </a:pPr>
            <a:r>
              <a:rPr lang="es-ES" sz="1600" dirty="0">
                <a:solidFill>
                  <a:schemeClr val="bg1"/>
                </a:solidFill>
                <a:effectLst>
                  <a:outerShdw blurRad="38100" dist="38100" dir="2700000" algn="tl">
                    <a:srgbClr val="000000">
                      <a:alpha val="43137"/>
                    </a:srgbClr>
                  </a:outerShdw>
                </a:effectLst>
              </a:rPr>
              <a:t>-la industria en general distingue entre teléfonos móviles inteligentes y “teléfonos móviles con funciones”. </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21137398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 Voto Mayoría (8)</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fontScale="92500" lnSpcReduction="10000"/>
          </a:bodyPr>
          <a:lstStyle/>
          <a:p>
            <a:pPr marL="0" indent="0" algn="just">
              <a:buNone/>
            </a:pPr>
            <a:r>
              <a:rPr lang="es-ES" sz="1600" dirty="0">
                <a:solidFill>
                  <a:schemeClr val="bg1"/>
                </a:solidFill>
                <a:effectLst>
                  <a:outerShdw blurRad="38100" dist="38100" dir="2700000" algn="tl">
                    <a:srgbClr val="000000">
                      <a:alpha val="43137"/>
                    </a:srgbClr>
                  </a:outerShdw>
                </a:effectLst>
              </a:rPr>
              <a:t>-Los dispositivos que utilizan la tecnología creada por </a:t>
            </a:r>
            <a:r>
              <a:rPr lang="es-ES" sz="1600" dirty="0" err="1">
                <a:solidFill>
                  <a:schemeClr val="bg1"/>
                </a:solidFill>
                <a:effectLst>
                  <a:outerShdw blurRad="38100" dist="38100" dir="2700000" algn="tl">
                    <a:srgbClr val="000000">
                      <a:alpha val="43137"/>
                    </a:srgbClr>
                  </a:outerShdw>
                </a:effectLst>
              </a:rPr>
              <a:t>Sun</a:t>
            </a:r>
            <a:r>
              <a:rPr lang="es-ES" sz="1600" dirty="0">
                <a:solidFill>
                  <a:schemeClr val="bg1"/>
                </a:solidFill>
                <a:effectLst>
                  <a:outerShdw blurRad="38100" dist="38100" dir="2700000" algn="tl">
                    <a:srgbClr val="000000">
                      <a:alpha val="43137"/>
                    </a:srgbClr>
                  </a:outerShdw>
                </a:effectLst>
              </a:rPr>
              <a:t>/Oracle, surge que uno de esos dispositivos no poseía una pantalla táctil, mientas que otros no poseían un teclado QWERTY, y otros como Kindle, si bien utilizaba Java, sus modelos más avanzados como Kindle </a:t>
            </a:r>
            <a:r>
              <a:rPr lang="es-ES" sz="1600" dirty="0" err="1">
                <a:solidFill>
                  <a:schemeClr val="bg1"/>
                </a:solidFill>
                <a:effectLst>
                  <a:outerShdw blurRad="38100" dist="38100" dir="2700000" algn="tl">
                    <a:srgbClr val="000000">
                      <a:alpha val="43137"/>
                    </a:srgbClr>
                  </a:outerShdw>
                </a:effectLst>
              </a:rPr>
              <a:t>Fire</a:t>
            </a:r>
            <a:r>
              <a:rPr lang="es-ES" sz="1600" dirty="0">
                <a:solidFill>
                  <a:schemeClr val="bg1"/>
                </a:solidFill>
                <a:effectLst>
                  <a:outerShdw blurRad="38100" dist="38100" dir="2700000" algn="tl">
                    <a:srgbClr val="000000">
                      <a:alpha val="43137"/>
                    </a:srgbClr>
                  </a:outerShdw>
                </a:effectLst>
              </a:rPr>
              <a:t> fueron construidos con el sistema operativo de Android. </a:t>
            </a:r>
          </a:p>
          <a:p>
            <a:pPr marL="0" indent="0" algn="just">
              <a:buNone/>
            </a:pPr>
            <a:r>
              <a:rPr lang="es-ES" sz="1600" dirty="0">
                <a:solidFill>
                  <a:schemeClr val="bg1"/>
                </a:solidFill>
                <a:effectLst>
                  <a:outerShdw blurRad="38100" dist="38100" dir="2700000" algn="tl">
                    <a:srgbClr val="000000">
                      <a:alpha val="43137"/>
                    </a:srgbClr>
                  </a:outerShdw>
                </a:effectLst>
              </a:rPr>
              <a:t>- En lugar de reutilizarse código de computadoras de escritorio y portátiles, la plataforma Android de Google fue parte de un mercado distinto y más avanzado que el mercado del software Java SE. </a:t>
            </a:r>
          </a:p>
          <a:p>
            <a:pPr marL="0" indent="0" algn="just">
              <a:buNone/>
            </a:pPr>
            <a:r>
              <a:rPr lang="es-ES" sz="1600" dirty="0">
                <a:solidFill>
                  <a:schemeClr val="bg1"/>
                </a:solidFill>
                <a:effectLst>
                  <a:outerShdw blurRad="38100" dist="38100" dir="2700000" algn="tl">
                    <a:srgbClr val="000000">
                      <a:alpha val="43137"/>
                    </a:srgbClr>
                  </a:outerShdw>
                </a:effectLst>
              </a:rPr>
              <a:t>-La fuente rentable de ingresos de Android está relacionado con la inversión de “terceras partes” (los programadores) en los programas de Java de </a:t>
            </a:r>
            <a:r>
              <a:rPr lang="es-ES" sz="1600" dirty="0" err="1">
                <a:solidFill>
                  <a:schemeClr val="bg1"/>
                </a:solidFill>
                <a:effectLst>
                  <a:outerShdw blurRad="38100" dist="38100" dir="2700000" algn="tl">
                    <a:srgbClr val="000000">
                      <a:alpha val="43137"/>
                    </a:srgbClr>
                  </a:outerShdw>
                </a:effectLst>
              </a:rPr>
              <a:t>Sun</a:t>
            </a:r>
            <a:r>
              <a:rPr lang="es-ES" sz="1600" dirty="0">
                <a:solidFill>
                  <a:schemeClr val="bg1"/>
                </a:solidFill>
                <a:effectLst>
                  <a:outerShdw blurRad="38100" dist="38100" dir="2700000" algn="tl">
                    <a:srgbClr val="000000">
                      <a:alpha val="43137"/>
                    </a:srgbClr>
                  </a:outerShdw>
                </a:effectLst>
              </a:rPr>
              <a:t>/Oracle. En consecuencia, no tiene que ver con la inversión de </a:t>
            </a:r>
            <a:r>
              <a:rPr lang="es-ES" sz="1600" dirty="0" err="1">
                <a:solidFill>
                  <a:schemeClr val="bg1"/>
                </a:solidFill>
                <a:effectLst>
                  <a:outerShdw blurRad="38100" dist="38100" dir="2700000" algn="tl">
                    <a:srgbClr val="000000">
                      <a:alpha val="43137"/>
                    </a:srgbClr>
                  </a:outerShdw>
                </a:effectLst>
              </a:rPr>
              <a:t>Sun</a:t>
            </a:r>
            <a:r>
              <a:rPr lang="es-ES" sz="1600" dirty="0">
                <a:solidFill>
                  <a:schemeClr val="bg1"/>
                </a:solidFill>
                <a:effectLst>
                  <a:outerShdw blurRad="38100" dist="38100" dir="2700000" algn="tl">
                    <a:srgbClr val="000000">
                      <a:alpha val="43137"/>
                    </a:srgbClr>
                  </a:outerShdw>
                </a:effectLst>
              </a:rPr>
              <a:t>/Oracle en la creación de las API de Java</a:t>
            </a:r>
          </a:p>
          <a:p>
            <a:pPr marL="0" indent="0" algn="just">
              <a:buNone/>
            </a:pPr>
            <a:r>
              <a:rPr lang="es-ES" sz="1600" dirty="0">
                <a:solidFill>
                  <a:schemeClr val="bg1"/>
                </a:solidFill>
                <a:effectLst>
                  <a:outerShdw blurRad="38100" dist="38100" dir="2700000" algn="tl">
                    <a:srgbClr val="000000">
                      <a:alpha val="43137"/>
                    </a:srgbClr>
                  </a:outerShdw>
                </a:effectLst>
              </a:rPr>
              <a:t>-No hay razón para pensar que el sistema de derechos de autor de EE.UU. busca proteger la inversión de terceras partes por el aprendizaje logrado de como operar una obra creada</a:t>
            </a:r>
          </a:p>
          <a:p>
            <a:pPr marL="0" indent="0" algn="just">
              <a:buNone/>
            </a:pPr>
            <a:r>
              <a:rPr lang="es-ES" sz="1600" dirty="0">
                <a:solidFill>
                  <a:schemeClr val="bg1"/>
                </a:solidFill>
                <a:effectLst>
                  <a:outerShdw blurRad="38100" dist="38100" dir="2700000" algn="tl">
                    <a:srgbClr val="000000">
                      <a:alpha val="43137"/>
                    </a:srgbClr>
                  </a:outerShdw>
                </a:effectLst>
              </a:rPr>
              <a:t>-Entonces, permitir la prosecución de los derechos de autor de Oracle podría ir en contra del interés general. </a:t>
            </a:r>
          </a:p>
          <a:p>
            <a:pPr marL="0" indent="0" algn="just">
              <a:buNone/>
            </a:pPr>
            <a:r>
              <a:rPr lang="es-ES" sz="1600" dirty="0">
                <a:solidFill>
                  <a:schemeClr val="bg1"/>
                </a:solidFill>
                <a:effectLst>
                  <a:outerShdw blurRad="38100" dist="38100" dir="2700000" algn="tl">
                    <a:srgbClr val="000000">
                      <a:alpha val="43137"/>
                    </a:srgbClr>
                  </a:outerShdw>
                </a:effectLst>
              </a:rPr>
              <a:t>-teniéndose en cuenta los costos y las dificultades de producir API alternativas, y de que estas posean un similar atractivo para los programadores, permitir la prosecución en este caso haría que el código declarado de las API de Java opere como un “cerrojo” limitando el futuro creativo de nuevos programas. Sólo Oracle tendría la llave. </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1240261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6" name="Título 5">
            <a:extLst>
              <a:ext uri="{FF2B5EF4-FFF2-40B4-BE49-F238E27FC236}">
                <a16:creationId xmlns:a16="http://schemas.microsoft.com/office/drawing/2014/main" id="{6EE3892C-0FA7-5126-9D70-B3B5FBDE82F5}"/>
              </a:ext>
            </a:extLst>
          </p:cNvPr>
          <p:cNvSpPr>
            <a:spLocks noGrp="1"/>
          </p:cNvSpPr>
          <p:nvPr>
            <p:ph type="title"/>
          </p:nvPr>
        </p:nvSpPr>
        <p:spPr>
          <a:xfrm>
            <a:off x="628650" y="345017"/>
            <a:ext cx="7886700" cy="1192741"/>
          </a:xfrm>
        </p:spPr>
        <p:txBody>
          <a:bodyPr>
            <a:noAutofit/>
          </a:bodyPr>
          <a:lstStyle/>
          <a:p>
            <a:r>
              <a:rPr lang="es-AR" sz="3600" b="1" dirty="0">
                <a:solidFill>
                  <a:schemeClr val="bg1"/>
                </a:solidFill>
                <a:effectLst>
                  <a:outerShdw blurRad="38100" dist="38100" dir="2700000" algn="tl">
                    <a:srgbClr val="000000">
                      <a:alpha val="43137"/>
                    </a:srgbClr>
                  </a:outerShdw>
                </a:effectLst>
              </a:rPr>
              <a:t>Java</a:t>
            </a:r>
            <a:endParaRPr lang="es-AR" sz="3600" b="1" dirty="0"/>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537758"/>
            <a:ext cx="7747706" cy="3677709"/>
          </a:xfrm>
          <a:ln w="12700">
            <a:noFill/>
          </a:ln>
        </p:spPr>
        <p:txBody>
          <a:bodyPr>
            <a:normAutofit lnSpcReduction="10000"/>
          </a:bodyPr>
          <a:lstStyle/>
          <a:p>
            <a:pPr marL="0" indent="0">
              <a:buNone/>
            </a:pPr>
            <a:r>
              <a:rPr lang="es-AR" sz="2000" dirty="0">
                <a:solidFill>
                  <a:schemeClr val="bg1"/>
                </a:solidFill>
                <a:effectLst>
                  <a:outerShdw blurRad="38100" dist="38100" dir="2700000" algn="tl">
                    <a:srgbClr val="000000">
                      <a:alpha val="43137"/>
                    </a:srgbClr>
                  </a:outerShdw>
                </a:effectLst>
              </a:rPr>
              <a:t>-Lenguaje de programación</a:t>
            </a:r>
          </a:p>
          <a:p>
            <a:pPr marL="0" indent="0" algn="just">
              <a:buNone/>
            </a:pPr>
            <a:r>
              <a:rPr lang="es-AR" sz="2000" dirty="0">
                <a:solidFill>
                  <a:schemeClr val="bg1"/>
                </a:solidFill>
                <a:effectLst>
                  <a:outerShdw blurRad="38100" dist="38100" dir="2700000" algn="tl">
                    <a:srgbClr val="000000">
                      <a:alpha val="43137"/>
                    </a:srgbClr>
                  </a:outerShdw>
                </a:effectLst>
              </a:rPr>
              <a:t>-Plataforma de desarrollo y ejecución de programas escritos en lenguaje Java</a:t>
            </a:r>
          </a:p>
          <a:p>
            <a:pPr marL="0" indent="0">
              <a:buNone/>
            </a:pPr>
            <a:r>
              <a:rPr lang="es-ES" sz="2000" dirty="0">
                <a:solidFill>
                  <a:schemeClr val="bg1"/>
                </a:solidFill>
                <a:effectLst>
                  <a:outerShdw blurRad="38100" dist="38100" dir="2700000" algn="tl">
                    <a:srgbClr val="000000">
                      <a:alpha val="43137"/>
                    </a:srgbClr>
                  </a:outerShdw>
                </a:effectLst>
              </a:rPr>
              <a:t>-Por un lado, Java es el </a:t>
            </a:r>
            <a:r>
              <a:rPr lang="es-ES" sz="2000" b="1" u="sng" dirty="0">
                <a:solidFill>
                  <a:schemeClr val="bg1"/>
                </a:solidFill>
                <a:effectLst>
                  <a:outerShdw blurRad="38100" dist="38100" dir="2700000" algn="tl">
                    <a:srgbClr val="000000">
                      <a:alpha val="43137"/>
                    </a:srgbClr>
                  </a:outerShdw>
                </a:effectLst>
              </a:rPr>
              <a:t>lenguaje de programación</a:t>
            </a:r>
            <a:r>
              <a:rPr lang="es-ES" sz="2000" dirty="0">
                <a:solidFill>
                  <a:schemeClr val="bg1"/>
                </a:solidFill>
                <a:effectLst>
                  <a:outerShdw blurRad="38100" dist="38100" dir="2700000" algn="tl">
                    <a:srgbClr val="000000">
                      <a:alpha val="43137"/>
                    </a:srgbClr>
                  </a:outerShdw>
                </a:effectLst>
              </a:rPr>
              <a:t> mediante el cual un programador escribe código fuente en lenguaje Java.</a:t>
            </a:r>
          </a:p>
          <a:p>
            <a:pPr marL="0" indent="0">
              <a:buNone/>
            </a:pPr>
            <a:endParaRPr lang="es-ES" sz="2000" dirty="0">
              <a:solidFill>
                <a:schemeClr val="bg1"/>
              </a:solidFill>
              <a:effectLst>
                <a:outerShdw blurRad="38100" dist="38100" dir="2700000" algn="tl">
                  <a:srgbClr val="000000">
                    <a:alpha val="43137"/>
                  </a:srgbClr>
                </a:outerShdw>
              </a:effectLst>
            </a:endParaRPr>
          </a:p>
          <a:p>
            <a:pPr marL="0" indent="0" algn="ctr">
              <a:buNone/>
            </a:pPr>
            <a:r>
              <a:rPr lang="es-ES" sz="2000" b="1" dirty="0" err="1">
                <a:solidFill>
                  <a:schemeClr val="accent4">
                    <a:lumMod val="75000"/>
                  </a:schemeClr>
                </a:solidFill>
                <a:effectLst>
                  <a:outerShdw blurRad="38100" dist="38100" dir="2700000" algn="tl">
                    <a:srgbClr val="000000">
                      <a:alpha val="43137"/>
                    </a:srgbClr>
                  </a:outerShdw>
                </a:effectLst>
              </a:rPr>
              <a:t>public</a:t>
            </a:r>
            <a:r>
              <a:rPr lang="es-ES" sz="2000" b="1" dirty="0">
                <a:solidFill>
                  <a:schemeClr val="accent4">
                    <a:lumMod val="75000"/>
                  </a:schemeClr>
                </a:solidFill>
                <a:effectLst>
                  <a:outerShdw blurRad="38100" dist="38100" dir="2700000" algn="tl">
                    <a:srgbClr val="000000">
                      <a:alpha val="43137"/>
                    </a:srgbClr>
                  </a:outerShdw>
                </a:effectLst>
              </a:rPr>
              <a:t> </a:t>
            </a:r>
            <a:r>
              <a:rPr lang="es-ES" sz="2000" b="1" dirty="0" err="1">
                <a:solidFill>
                  <a:schemeClr val="accent4">
                    <a:lumMod val="75000"/>
                  </a:schemeClr>
                </a:solidFill>
                <a:effectLst>
                  <a:outerShdw blurRad="38100" dist="38100" dir="2700000" algn="tl">
                    <a:srgbClr val="000000">
                      <a:alpha val="43137"/>
                    </a:srgbClr>
                  </a:outerShdw>
                </a:effectLst>
              </a:rPr>
              <a:t>abstract</a:t>
            </a:r>
            <a:r>
              <a:rPr lang="es-ES" sz="2000" b="1" dirty="0">
                <a:solidFill>
                  <a:schemeClr val="accent4">
                    <a:lumMod val="75000"/>
                  </a:schemeClr>
                </a:solidFill>
                <a:effectLst>
                  <a:outerShdw blurRad="38100" dist="38100" dir="2700000" algn="tl">
                    <a:srgbClr val="000000">
                      <a:alpha val="43137"/>
                    </a:srgbClr>
                  </a:outerShdw>
                </a:effectLst>
              </a:rPr>
              <a:t> </a:t>
            </a:r>
            <a:r>
              <a:rPr lang="es-ES" sz="2000" b="1" dirty="0" err="1">
                <a:solidFill>
                  <a:schemeClr val="accent4">
                    <a:lumMod val="75000"/>
                  </a:schemeClr>
                </a:solidFill>
                <a:effectLst>
                  <a:outerShdw blurRad="38100" dist="38100" dir="2700000" algn="tl">
                    <a:srgbClr val="000000">
                      <a:alpha val="43137"/>
                    </a:srgbClr>
                  </a:outerShdw>
                </a:effectLst>
              </a:rPr>
              <a:t>void</a:t>
            </a:r>
            <a:r>
              <a:rPr lang="es-ES" sz="2000" b="1" dirty="0">
                <a:solidFill>
                  <a:schemeClr val="accent4">
                    <a:lumMod val="75000"/>
                  </a:schemeClr>
                </a:solidFill>
                <a:effectLst>
                  <a:outerShdw blurRad="38100" dist="38100" dir="2700000" algn="tl">
                    <a:srgbClr val="000000">
                      <a:alpha val="43137"/>
                    </a:srgbClr>
                  </a:outerShdw>
                </a:effectLst>
              </a:rPr>
              <a:t> </a:t>
            </a:r>
            <a:r>
              <a:rPr lang="es-ES" sz="2000" b="1" dirty="0" err="1">
                <a:solidFill>
                  <a:schemeClr val="accent4">
                    <a:lumMod val="75000"/>
                  </a:schemeClr>
                </a:solidFill>
                <a:effectLst>
                  <a:outerShdw blurRad="38100" dist="38100" dir="2700000" algn="tl">
                    <a:srgbClr val="000000">
                      <a:alpha val="43137"/>
                    </a:srgbClr>
                  </a:outerShdw>
                </a:effectLst>
              </a:rPr>
              <a:t>verify</a:t>
            </a:r>
            <a:r>
              <a:rPr lang="es-ES" sz="2000" b="1" dirty="0">
                <a:solidFill>
                  <a:schemeClr val="accent4">
                    <a:lumMod val="75000"/>
                  </a:schemeClr>
                </a:solidFill>
                <a:effectLst>
                  <a:outerShdw blurRad="38100" dist="38100" dir="2700000" algn="tl">
                    <a:srgbClr val="000000">
                      <a:alpha val="43137"/>
                    </a:srgbClr>
                  </a:outerShdw>
                </a:effectLst>
              </a:rPr>
              <a:t> (</a:t>
            </a:r>
            <a:r>
              <a:rPr lang="es-ES" sz="2000" b="1" dirty="0" err="1">
                <a:solidFill>
                  <a:schemeClr val="accent4">
                    <a:lumMod val="75000"/>
                  </a:schemeClr>
                </a:solidFill>
                <a:effectLst>
                  <a:outerShdw blurRad="38100" dist="38100" dir="2700000" algn="tl">
                    <a:srgbClr val="000000">
                      <a:alpha val="43137"/>
                    </a:srgbClr>
                  </a:outerShdw>
                </a:effectLst>
              </a:rPr>
              <a:t>PublicKey</a:t>
            </a:r>
            <a:r>
              <a:rPr lang="es-ES" sz="2000" b="1" dirty="0">
                <a:solidFill>
                  <a:schemeClr val="accent4">
                    <a:lumMod val="75000"/>
                  </a:schemeClr>
                </a:solidFill>
                <a:effectLst>
                  <a:outerShdw blurRad="38100" dist="38100" dir="2700000" algn="tl">
                    <a:srgbClr val="000000">
                      <a:alpha val="43137"/>
                    </a:srgbClr>
                  </a:outerShdw>
                </a:effectLst>
              </a:rPr>
              <a:t> </a:t>
            </a:r>
            <a:r>
              <a:rPr lang="es-ES" sz="2000" b="1" dirty="0" err="1">
                <a:solidFill>
                  <a:schemeClr val="accent4">
                    <a:lumMod val="75000"/>
                  </a:schemeClr>
                </a:solidFill>
                <a:effectLst>
                  <a:outerShdw blurRad="38100" dist="38100" dir="2700000" algn="tl">
                    <a:srgbClr val="000000">
                      <a:alpha val="43137"/>
                    </a:srgbClr>
                  </a:outerShdw>
                </a:effectLst>
              </a:rPr>
              <a:t>key</a:t>
            </a:r>
            <a:r>
              <a:rPr lang="es-ES" sz="2000" b="1" dirty="0">
                <a:solidFill>
                  <a:schemeClr val="accent4">
                    <a:lumMod val="75000"/>
                  </a:schemeClr>
                </a:solidFill>
                <a:effectLst>
                  <a:outerShdw blurRad="38100" dist="38100" dir="2700000" algn="tl">
                    <a:srgbClr val="000000">
                      <a:alpha val="43137"/>
                    </a:srgbClr>
                  </a:outerShdw>
                </a:effectLst>
              </a:rPr>
              <a:t>, </a:t>
            </a:r>
            <a:r>
              <a:rPr lang="es-ES" sz="2000" b="1" dirty="0" err="1">
                <a:solidFill>
                  <a:schemeClr val="accent4">
                    <a:lumMod val="75000"/>
                  </a:schemeClr>
                </a:solidFill>
                <a:effectLst>
                  <a:outerShdw blurRad="38100" dist="38100" dir="2700000" algn="tl">
                    <a:srgbClr val="000000">
                      <a:alpha val="43137"/>
                    </a:srgbClr>
                  </a:outerShdw>
                </a:effectLst>
              </a:rPr>
              <a:t>String</a:t>
            </a:r>
            <a:r>
              <a:rPr lang="es-ES" sz="2000" b="1" dirty="0">
                <a:solidFill>
                  <a:schemeClr val="accent4">
                    <a:lumMod val="75000"/>
                  </a:schemeClr>
                </a:solidFill>
                <a:effectLst>
                  <a:outerShdw blurRad="38100" dist="38100" dir="2700000" algn="tl">
                    <a:srgbClr val="000000">
                      <a:alpha val="43137"/>
                    </a:srgbClr>
                  </a:outerShdw>
                </a:effectLst>
              </a:rPr>
              <a:t> </a:t>
            </a:r>
            <a:r>
              <a:rPr lang="es-ES" sz="2000" b="1" dirty="0" err="1">
                <a:solidFill>
                  <a:schemeClr val="accent4">
                    <a:lumMod val="75000"/>
                  </a:schemeClr>
                </a:solidFill>
                <a:effectLst>
                  <a:outerShdw blurRad="38100" dist="38100" dir="2700000" algn="tl">
                    <a:srgbClr val="000000">
                      <a:alpha val="43137"/>
                    </a:srgbClr>
                  </a:outerShdw>
                </a:effectLst>
              </a:rPr>
              <a:t>sigProvider</a:t>
            </a:r>
            <a:r>
              <a:rPr lang="es-ES" sz="2000" b="1" dirty="0">
                <a:solidFill>
                  <a:schemeClr val="accent4">
                    <a:lumMod val="75000"/>
                  </a:schemeClr>
                </a:solidFill>
                <a:effectLst>
                  <a:outerShdw blurRad="38100" dist="38100" dir="2700000" algn="tl">
                    <a:srgbClr val="000000">
                      <a:alpha val="43137"/>
                    </a:srgbClr>
                  </a:outerShdw>
                </a:effectLst>
              </a:rPr>
              <a:t>) </a:t>
            </a:r>
            <a:r>
              <a:rPr lang="es-ES" sz="2000" b="1" dirty="0" err="1">
                <a:solidFill>
                  <a:schemeClr val="accent4">
                    <a:lumMod val="75000"/>
                  </a:schemeClr>
                </a:solidFill>
                <a:effectLst>
                  <a:outerShdw blurRad="38100" dist="38100" dir="2700000" algn="tl">
                    <a:srgbClr val="000000">
                      <a:alpha val="43137"/>
                    </a:srgbClr>
                  </a:outerShdw>
                </a:effectLst>
              </a:rPr>
              <a:t>throwsCertificateException,No-SuchAlgo-rithmException</a:t>
            </a:r>
            <a:r>
              <a:rPr lang="es-ES" sz="2000" b="1" dirty="0">
                <a:solidFill>
                  <a:schemeClr val="accent4">
                    <a:lumMod val="75000"/>
                  </a:schemeClr>
                </a:solidFill>
                <a:effectLst>
                  <a:outerShdw blurRad="38100" dist="38100" dir="2700000" algn="tl">
                    <a:srgbClr val="000000">
                      <a:alpha val="43137"/>
                    </a:srgbClr>
                  </a:outerShdw>
                </a:effectLst>
              </a:rPr>
              <a:t>, </a:t>
            </a:r>
            <a:r>
              <a:rPr lang="es-ES" sz="2000" b="1" dirty="0" err="1">
                <a:solidFill>
                  <a:schemeClr val="accent4">
                    <a:lumMod val="75000"/>
                  </a:schemeClr>
                </a:solidFill>
                <a:effectLst>
                  <a:outerShdw blurRad="38100" dist="38100" dir="2700000" algn="tl">
                    <a:srgbClr val="000000">
                      <a:alpha val="43137"/>
                    </a:srgbClr>
                  </a:outerShdw>
                </a:effectLst>
              </a:rPr>
              <a:t>InvalidKeyException,NoSuchProviderException</a:t>
            </a:r>
            <a:r>
              <a:rPr lang="es-ES" sz="2000" b="1" dirty="0">
                <a:solidFill>
                  <a:schemeClr val="accent4">
                    <a:lumMod val="75000"/>
                  </a:schemeClr>
                </a:solidFill>
                <a:effectLst>
                  <a:outerShdw blurRad="38100" dist="38100" dir="2700000" algn="tl">
                    <a:srgbClr val="000000">
                      <a:alpha val="43137"/>
                    </a:srgbClr>
                  </a:outerShdw>
                </a:effectLst>
              </a:rPr>
              <a:t>, </a:t>
            </a:r>
            <a:r>
              <a:rPr lang="es-ES" sz="2000" b="1" dirty="0" err="1">
                <a:solidFill>
                  <a:schemeClr val="accent4">
                    <a:lumMod val="75000"/>
                  </a:schemeClr>
                </a:solidFill>
                <a:effectLst>
                  <a:outerShdw blurRad="38100" dist="38100" dir="2700000" algn="tl">
                    <a:srgbClr val="000000">
                      <a:alpha val="43137"/>
                    </a:srgbClr>
                  </a:outerShdw>
                </a:effectLst>
              </a:rPr>
              <a:t>SignatureException</a:t>
            </a:r>
            <a:endParaRPr lang="es-ES" sz="2000" b="1" dirty="0">
              <a:solidFill>
                <a:schemeClr val="accent4">
                  <a:lumMod val="75000"/>
                </a:schemeClr>
              </a:solidFill>
              <a:effectLst>
                <a:outerShdw blurRad="38100" dist="38100" dir="2700000" algn="tl">
                  <a:srgbClr val="000000">
                    <a:alpha val="43137"/>
                  </a:srgbClr>
                </a:outerShdw>
              </a:effectLst>
            </a:endParaRPr>
          </a:p>
          <a:p>
            <a:pPr marL="0" indent="0">
              <a:buNone/>
            </a:pPr>
            <a:endParaRPr lang="es-ES" sz="1400" dirty="0">
              <a:solidFill>
                <a:schemeClr val="bg1"/>
              </a:solidFill>
              <a:effectLst>
                <a:outerShdw blurRad="38100" dist="38100" dir="2700000" algn="tl">
                  <a:srgbClr val="000000">
                    <a:alpha val="43137"/>
                  </a:srgbClr>
                </a:outerShdw>
              </a:effectLst>
            </a:endParaRPr>
          </a:p>
          <a:p>
            <a:pPr marL="0" indent="0">
              <a:buNone/>
            </a:pPr>
            <a:br>
              <a:rPr lang="es-AR" sz="1400" dirty="0">
                <a:solidFill>
                  <a:schemeClr val="bg1"/>
                </a:solidFill>
                <a:effectLst>
                  <a:outerShdw blurRad="38100" dist="38100" dir="2700000" algn="tl">
                    <a:srgbClr val="000000">
                      <a:alpha val="43137"/>
                    </a:srgbClr>
                  </a:outerShdw>
                </a:effectLst>
              </a:rPr>
            </a:br>
            <a:endParaRPr lang="es-AR" sz="1400" dirty="0">
              <a:solidFill>
                <a:schemeClr val="bg1"/>
              </a:solidFill>
              <a:effectLst>
                <a:outerShdw blurRad="38100" dist="38100" dir="2700000" algn="tl">
                  <a:srgbClr val="000000">
                    <a:alpha val="43137"/>
                  </a:srgbClr>
                </a:outerShdw>
              </a:effectLst>
            </a:endParaRPr>
          </a:p>
          <a:p>
            <a:pPr marL="0" indent="0">
              <a:buNone/>
            </a:pPr>
            <a:endParaRPr lang="es-AR"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36324628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 Voto Mayoría (9)</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a:bodyPr>
          <a:lstStyle/>
          <a:p>
            <a:pPr marL="0" indent="0" algn="just">
              <a:buNone/>
            </a:pPr>
            <a:r>
              <a:rPr lang="es-ES" sz="1600" dirty="0">
                <a:solidFill>
                  <a:schemeClr val="bg1"/>
                </a:solidFill>
                <a:effectLst>
                  <a:outerShdw blurRad="38100" dist="38100" dir="2700000" algn="tl">
                    <a:srgbClr val="000000">
                      <a:alpha val="43137"/>
                    </a:srgbClr>
                  </a:outerShdw>
                </a:effectLst>
              </a:rPr>
              <a:t>-En este sentido, el “cerrojo” interferiría con los principios básicos del derecho de autor. </a:t>
            </a:r>
          </a:p>
          <a:p>
            <a:pPr marL="0" indent="0" algn="just">
              <a:buNone/>
            </a:pPr>
            <a:r>
              <a:rPr lang="es-ES" sz="1600" dirty="0">
                <a:solidFill>
                  <a:schemeClr val="bg1"/>
                </a:solidFill>
                <a:effectLst>
                  <a:outerShdw blurRad="38100" dist="38100" dir="2700000" algn="tl">
                    <a:srgbClr val="000000">
                      <a:alpha val="43137"/>
                    </a:srgbClr>
                  </a:outerShdw>
                </a:effectLst>
              </a:rPr>
              <a:t>-El intento de monopolizar el mercado haciendo imposible para otros de competir va en contra de los propósitos de la ley de derechos de autor de promover las expresiones creativas</a:t>
            </a:r>
          </a:p>
          <a:p>
            <a:pPr marL="0" indent="0" algn="just">
              <a:buNone/>
            </a:pPr>
            <a:r>
              <a:rPr lang="es-ES" sz="1600" dirty="0">
                <a:solidFill>
                  <a:schemeClr val="bg1"/>
                </a:solidFill>
                <a:effectLst>
                  <a:outerShdw blurRad="38100" dist="38100" dir="2700000" algn="tl">
                    <a:srgbClr val="000000">
                      <a:alpha val="43137"/>
                    </a:srgbClr>
                  </a:outerShdw>
                </a:effectLst>
              </a:rPr>
              <a:t>-el derecho de autor provee del incentivo económico para crear y diseminar las ideas, y la reimplementación de una interface de usuario, permite la creación de nuevo código fuente para lograr entrar al mercado de una manera más accesible. </a:t>
            </a:r>
          </a:p>
          <a:p>
            <a:pPr marL="0" indent="0" algn="just">
              <a:buNone/>
            </a:pPr>
            <a:r>
              <a:rPr lang="es-ES" sz="1600" dirty="0">
                <a:solidFill>
                  <a:schemeClr val="accent4">
                    <a:lumMod val="75000"/>
                  </a:schemeClr>
                </a:solidFill>
                <a:effectLst>
                  <a:outerShdw blurRad="38100" dist="38100" dir="2700000" algn="tl">
                    <a:srgbClr val="000000">
                      <a:alpha val="43137"/>
                    </a:srgbClr>
                  </a:outerShdw>
                </a:effectLst>
              </a:rPr>
              <a:t>Factor 4 a favor del uso Justo (Google)</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153498869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456267"/>
            <a:ext cx="7886700" cy="3804355"/>
          </a:xfrm>
          <a:ln w="12700">
            <a:noFill/>
          </a:ln>
        </p:spPr>
        <p:txBody>
          <a:bodyPr>
            <a:normAutofit/>
          </a:bodyPr>
          <a:lstStyle/>
          <a:p>
            <a:pPr marL="0" indent="0" algn="ctr">
              <a:buNone/>
            </a:pPr>
            <a:endParaRPr lang="es-AR" sz="4000" b="1" dirty="0">
              <a:solidFill>
                <a:schemeClr val="bg1"/>
              </a:solidFill>
              <a:effectLst>
                <a:outerShdw blurRad="38100" dist="38100" dir="2700000" algn="tl">
                  <a:srgbClr val="000000">
                    <a:alpha val="43137"/>
                  </a:srgbClr>
                </a:outerShdw>
              </a:effectLst>
            </a:endParaRPr>
          </a:p>
          <a:p>
            <a:pPr marL="0" indent="0" algn="ctr">
              <a:buNone/>
            </a:pPr>
            <a:endParaRPr lang="es-AR" sz="4000" b="1" dirty="0">
              <a:solidFill>
                <a:schemeClr val="bg1"/>
              </a:solidFill>
              <a:effectLst>
                <a:outerShdw blurRad="38100" dist="38100" dir="2700000" algn="tl">
                  <a:srgbClr val="000000">
                    <a:alpha val="43137"/>
                  </a:srgbClr>
                </a:outerShdw>
              </a:effectLst>
            </a:endParaRPr>
          </a:p>
          <a:p>
            <a:pPr marL="0" indent="0" algn="ctr">
              <a:buNone/>
            </a:pPr>
            <a:r>
              <a:rPr lang="es-AR" sz="4000" dirty="0">
                <a:solidFill>
                  <a:schemeClr val="bg1"/>
                </a:solidFill>
                <a:effectLst>
                  <a:outerShdw blurRad="38100" dist="38100" dir="2700000" algn="tl">
                    <a:srgbClr val="000000">
                      <a:alpha val="43137"/>
                    </a:srgbClr>
                  </a:outerShdw>
                </a:effectLst>
              </a:rPr>
              <a:t>Voto de la Minoría </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5777382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 Voto Minoría (1).</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456267"/>
            <a:ext cx="7886700" cy="4334934"/>
          </a:xfrm>
          <a:ln w="12700">
            <a:noFill/>
          </a:ln>
        </p:spPr>
        <p:txBody>
          <a:bodyPr>
            <a:normAutofit fontScale="92500" lnSpcReduction="10000"/>
          </a:bodyPr>
          <a:lstStyle/>
          <a:p>
            <a:pPr marL="0" indent="0" algn="just">
              <a:buNone/>
            </a:pPr>
            <a:r>
              <a:rPr lang="es-AR" sz="2000" b="1" u="sng" dirty="0">
                <a:solidFill>
                  <a:schemeClr val="accent4">
                    <a:lumMod val="75000"/>
                  </a:schemeClr>
                </a:solidFill>
                <a:effectLst>
                  <a:outerShdw blurRad="38100" dist="38100" dir="2700000" algn="tl">
                    <a:srgbClr val="000000">
                      <a:alpha val="43137"/>
                    </a:srgbClr>
                  </a:outerShdw>
                </a:effectLst>
              </a:rPr>
              <a:t>Factor 2:</a:t>
            </a:r>
            <a:r>
              <a:rPr lang="es-ES" sz="2000" b="1" dirty="0">
                <a:solidFill>
                  <a:schemeClr val="accent4">
                    <a:lumMod val="75000"/>
                  </a:schemeClr>
                </a:solidFill>
                <a:effectLst>
                  <a:outerShdw blurRad="38100" dist="38100" dir="2700000" algn="tl">
                    <a:srgbClr val="000000">
                      <a:alpha val="43137"/>
                    </a:srgbClr>
                  </a:outerShdw>
                </a:effectLst>
              </a:rPr>
              <a:t> la naturaleza de la obra protegido por derechos de autor</a:t>
            </a:r>
          </a:p>
          <a:p>
            <a:pPr marL="0" indent="0" algn="just">
              <a:buNone/>
            </a:pPr>
            <a:r>
              <a:rPr lang="es-ES" sz="1600" dirty="0">
                <a:solidFill>
                  <a:schemeClr val="bg1"/>
                </a:solidFill>
                <a:effectLst>
                  <a:outerShdw blurRad="38100" dist="38100" dir="2700000" algn="tl">
                    <a:srgbClr val="000000">
                      <a:alpha val="43137"/>
                    </a:srgbClr>
                  </a:outerShdw>
                </a:effectLst>
              </a:rPr>
              <a:t>-Este factor requiere una evaluación respecto del nivel de “creatividad o funcionabilidad” en la obra original. </a:t>
            </a:r>
          </a:p>
          <a:p>
            <a:pPr marL="0" indent="0" algn="just">
              <a:buNone/>
            </a:pPr>
            <a:r>
              <a:rPr lang="es-ES" sz="1600" dirty="0">
                <a:solidFill>
                  <a:schemeClr val="bg1"/>
                </a:solidFill>
                <a:effectLst>
                  <a:outerShdw blurRad="38100" dist="38100" dir="2700000" algn="tl">
                    <a:srgbClr val="000000">
                      <a:alpha val="43137"/>
                    </a:srgbClr>
                  </a:outerShdw>
                </a:effectLst>
              </a:rPr>
              <a:t>-De modo general se suele decir que este factor favorece el uso justo (i) cuando la obra protegida posee carácter “informativo o funcional”, en lugar de creativo, (</a:t>
            </a:r>
            <a:r>
              <a:rPr lang="es-ES" sz="1600" dirty="0" err="1">
                <a:solidFill>
                  <a:schemeClr val="bg1"/>
                </a:solidFill>
                <a:effectLst>
                  <a:outerShdw blurRad="38100" dist="38100" dir="2700000" algn="tl">
                    <a:srgbClr val="000000">
                      <a:alpha val="43137"/>
                    </a:srgbClr>
                  </a:outerShdw>
                </a:effectLst>
              </a:rPr>
              <a:t>ii</a:t>
            </a:r>
            <a:r>
              <a:rPr lang="es-ES" sz="1600" dirty="0">
                <a:solidFill>
                  <a:schemeClr val="bg1"/>
                </a:solidFill>
                <a:effectLst>
                  <a:outerShdw blurRad="38100" dist="38100" dir="2700000" algn="tl">
                    <a:srgbClr val="000000">
                      <a:alpha val="43137"/>
                    </a:srgbClr>
                  </a:outerShdw>
                </a:effectLst>
              </a:rPr>
              <a:t>) y como el código de computadora es predominantemente funcional este factor también suele favorecer la copia cuando la obra original trata de código de computadora. </a:t>
            </a:r>
          </a:p>
          <a:p>
            <a:pPr marL="0" indent="0" algn="just">
              <a:buNone/>
            </a:pPr>
            <a:r>
              <a:rPr lang="es-ES" sz="1600" dirty="0">
                <a:solidFill>
                  <a:schemeClr val="bg1"/>
                </a:solidFill>
                <a:effectLst>
                  <a:outerShdw blurRad="38100" dist="38100" dir="2700000" algn="tl">
                    <a:srgbClr val="000000">
                      <a:alpha val="43137"/>
                    </a:srgbClr>
                  </a:outerShdw>
                </a:effectLst>
              </a:rPr>
              <a:t>-Cuando El Congreso de los EE.UU. decidió acerca de la protección bajo derechos de autor y definió al código de computadora como lo hizo, rechazó cualquier distinción o categorización entre código declarado y código implementado.</a:t>
            </a:r>
          </a:p>
          <a:p>
            <a:pPr marL="0" indent="0" algn="just">
              <a:buNone/>
            </a:pPr>
            <a:r>
              <a:rPr lang="es-ES" sz="1600" dirty="0">
                <a:solidFill>
                  <a:schemeClr val="bg1"/>
                </a:solidFill>
                <a:effectLst>
                  <a:outerShdw blurRad="38100" dist="38100" dir="2700000" algn="tl">
                    <a:srgbClr val="000000">
                      <a:alpha val="43137"/>
                    </a:srgbClr>
                  </a:outerShdw>
                </a:effectLst>
              </a:rPr>
              <a:t>-El código implementado ordena a una computadora una operación de forma directa, y el código declarado lo hace de manera indirecta. </a:t>
            </a:r>
          </a:p>
          <a:p>
            <a:pPr marL="0" indent="0" algn="just">
              <a:buNone/>
            </a:pPr>
            <a:r>
              <a:rPr lang="es-ES" sz="1600" dirty="0">
                <a:solidFill>
                  <a:schemeClr val="bg1"/>
                </a:solidFill>
                <a:effectLst>
                  <a:outerShdw blurRad="38100" dist="38100" dir="2700000" algn="tl">
                    <a:srgbClr val="000000">
                      <a:alpha val="43137"/>
                    </a:srgbClr>
                  </a:outerShdw>
                </a:effectLst>
              </a:rPr>
              <a:t>-La definición legal incluyó al código fuente declarado como conjunto de declaraciones que indirectamente ejecutan funciones de cómputo mediante el código implementado.</a:t>
            </a:r>
          </a:p>
          <a:p>
            <a:pPr marL="0" indent="0" algn="just">
              <a:buNone/>
            </a:pPr>
            <a:r>
              <a:rPr lang="es-ES" sz="1600" dirty="0">
                <a:solidFill>
                  <a:schemeClr val="bg1"/>
                </a:solidFill>
                <a:effectLst>
                  <a:outerShdw blurRad="38100" dist="38100" dir="2700000" algn="tl">
                    <a:srgbClr val="000000">
                      <a:alpha val="43137"/>
                    </a:srgbClr>
                  </a:outerShdw>
                </a:effectLst>
              </a:rPr>
              <a:t>-El valor del código implementado es directamente proporcional a como los programadores valoran el código declarado asociado </a:t>
            </a:r>
          </a:p>
          <a:p>
            <a:pPr marL="0" indent="0" algn="just">
              <a:buNone/>
            </a:pPr>
            <a:r>
              <a:rPr lang="es-ES" sz="1600" b="1" dirty="0">
                <a:solidFill>
                  <a:schemeClr val="accent4">
                    <a:lumMod val="75000"/>
                  </a:schemeClr>
                </a:solidFill>
                <a:effectLst>
                  <a:outerShdw blurRad="38100" dist="38100" dir="2700000" algn="tl">
                    <a:srgbClr val="000000">
                      <a:alpha val="43137"/>
                    </a:srgbClr>
                  </a:outerShdw>
                </a:effectLst>
              </a:rPr>
              <a:t>Factor 2 a favor de uso justo (Google)</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318152045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 Voto Minoría (2).</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a:bodyPr>
          <a:lstStyle/>
          <a:p>
            <a:pPr marL="0" indent="0" algn="just">
              <a:buNone/>
            </a:pPr>
            <a:r>
              <a:rPr lang="es-AR" sz="2000" b="1" u="sng" dirty="0">
                <a:solidFill>
                  <a:schemeClr val="accent4">
                    <a:lumMod val="75000"/>
                  </a:schemeClr>
                </a:solidFill>
                <a:effectLst>
                  <a:outerShdw blurRad="38100" dist="38100" dir="2700000" algn="tl">
                    <a:srgbClr val="000000">
                      <a:alpha val="43137"/>
                    </a:srgbClr>
                  </a:outerShdw>
                </a:effectLst>
              </a:rPr>
              <a:t>Factor 4 </a:t>
            </a:r>
            <a:r>
              <a:rPr lang="es-ES" sz="2000" b="1" dirty="0">
                <a:solidFill>
                  <a:schemeClr val="accent4">
                    <a:lumMod val="75000"/>
                  </a:schemeClr>
                </a:solidFill>
                <a:effectLst>
                  <a:outerShdw blurRad="38100" dist="38100" dir="2700000" algn="tl">
                    <a:srgbClr val="000000">
                      <a:alpha val="43137"/>
                    </a:srgbClr>
                  </a:outerShdw>
                </a:effectLst>
              </a:rPr>
              <a:t>el efecto del uso sobre el mercado potencial o el valor de la obra protegida por derechos de autor</a:t>
            </a:r>
          </a:p>
          <a:p>
            <a:pPr marL="0" indent="0" algn="just">
              <a:buNone/>
            </a:pPr>
            <a:r>
              <a:rPr lang="es-ES" sz="1600" dirty="0">
                <a:solidFill>
                  <a:schemeClr val="bg1"/>
                </a:solidFill>
                <a:effectLst>
                  <a:outerShdw blurRad="38100" dist="38100" dir="2700000" algn="tl">
                    <a:srgbClr val="000000">
                      <a:alpha val="43137"/>
                    </a:srgbClr>
                  </a:outerShdw>
                </a:effectLst>
              </a:rPr>
              <a:t>-El cuarto factor constituye el elemento individual más importante en el análisis de uso justo.</a:t>
            </a:r>
          </a:p>
          <a:p>
            <a:pPr marL="0" indent="0" algn="just">
              <a:buNone/>
            </a:pPr>
            <a:r>
              <a:rPr lang="es-ES" sz="1600" dirty="0">
                <a:solidFill>
                  <a:schemeClr val="bg1"/>
                </a:solidFill>
                <a:effectLst>
                  <a:outerShdw blurRad="38100" dist="38100" dir="2700000" algn="tl">
                    <a:srgbClr val="000000">
                      <a:alpha val="43137"/>
                    </a:srgbClr>
                  </a:outerShdw>
                </a:effectLst>
              </a:rPr>
              <a:t>-la evidencia en el juicio que surge del daño actual y potencial a causa de lo copiado por Google, es abrumadora.</a:t>
            </a:r>
          </a:p>
          <a:p>
            <a:pPr marL="0" indent="0" algn="just">
              <a:buNone/>
            </a:pPr>
            <a:r>
              <a:rPr lang="es-ES" sz="1600" dirty="0">
                <a:solidFill>
                  <a:schemeClr val="bg1"/>
                </a:solidFill>
                <a:effectLst>
                  <a:outerShdw blurRad="38100" dist="38100" dir="2700000" algn="tl">
                    <a:srgbClr val="000000">
                      <a:alpha val="43137"/>
                    </a:srgbClr>
                  </a:outerShdw>
                </a:effectLst>
              </a:rPr>
              <a:t>-Al copiar el código de Oracle y luego desarrollar y lanzar Android, Google arruinó el mercado potencial de Oracle en menos de dos años. Google eliminó las razones por las cuales los fabricantes podrían querer pagar por instalar Java en sus dispositivos.</a:t>
            </a:r>
          </a:p>
          <a:p>
            <a:pPr marL="0" indent="0" algn="just">
              <a:buNone/>
            </a:pPr>
            <a:r>
              <a:rPr lang="es-ES" sz="1600" dirty="0">
                <a:solidFill>
                  <a:schemeClr val="bg1"/>
                </a:solidFill>
                <a:effectLst>
                  <a:outerShdw blurRad="38100" dist="38100" dir="2700000" algn="tl">
                    <a:srgbClr val="000000">
                      <a:alpha val="43137"/>
                    </a:srgbClr>
                  </a:outerShdw>
                </a:effectLst>
              </a:rPr>
              <a:t>-Mientras que los ingresos de Oracle se generan por cobrarles a los fabricantes de dispositivos por instalar Java en sus aparatos fabricados, Google obtiene sus ingresos principalmente a través de sus ventas de publicidad. </a:t>
            </a:r>
          </a:p>
          <a:p>
            <a:pPr marL="0" indent="0" algn="just">
              <a:buNone/>
            </a:pPr>
            <a:r>
              <a:rPr lang="es-ES" sz="1600" dirty="0">
                <a:solidFill>
                  <a:schemeClr val="bg1"/>
                </a:solidFill>
                <a:effectLst>
                  <a:outerShdw blurRad="38100" dist="38100" dir="2700000" algn="tl">
                    <a:srgbClr val="000000">
                      <a:alpha val="43137"/>
                    </a:srgbClr>
                  </a:outerShdw>
                </a:effectLst>
              </a:rPr>
              <a:t>-La estrategia al lanzar Android fue para ofrecerlo sin costo a los fabricantes de dispositivos y así utilizar a Android como vehículo para recolectar datos de consumidores y así entregar publicidad basada en comportamiento.</a:t>
            </a: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20966351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 Voto Minoría (3)</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fontScale="92500" lnSpcReduction="10000"/>
          </a:bodyPr>
          <a:lstStyle/>
          <a:p>
            <a:pPr marL="0" indent="0" algn="just">
              <a:buNone/>
            </a:pPr>
            <a:r>
              <a:rPr lang="es-ES" sz="1600" dirty="0">
                <a:solidFill>
                  <a:schemeClr val="bg1"/>
                </a:solidFill>
                <a:effectLst>
                  <a:outerShdw blurRad="38100" dist="38100" dir="2700000" algn="tl">
                    <a:srgbClr val="000000">
                      <a:alpha val="43137"/>
                    </a:srgbClr>
                  </a:outerShdw>
                </a:effectLst>
              </a:rPr>
              <a:t>-Teniendo presente que había disponible un producto sin costo, “gratis”, que incluía el código de Oracle, los fabricantes de dispositivos no vieron muchas razones para seguir pagándole a Oracle por embeber Java SE en sus dispositivos</a:t>
            </a:r>
          </a:p>
          <a:p>
            <a:pPr marL="0" indent="0" algn="just">
              <a:buNone/>
            </a:pPr>
            <a:r>
              <a:rPr lang="es-ES" sz="1600" dirty="0">
                <a:solidFill>
                  <a:schemeClr val="bg1"/>
                </a:solidFill>
                <a:effectLst>
                  <a:outerShdw blurRad="38100" dist="38100" dir="2700000" algn="tl">
                    <a:srgbClr val="000000">
                      <a:alpha val="43137"/>
                    </a:srgbClr>
                  </a:outerShdw>
                </a:effectLst>
              </a:rPr>
              <a:t>-Amazon pagaba a Oracle por una licencia por incluir Java SE en sus dispositivos Kindle. Luego de que Google liberará Android al mercado, Amazon utilizó el argumento de que Android era gratuito para obtener un descuento de Oracle del 97, 5%.</a:t>
            </a:r>
          </a:p>
          <a:p>
            <a:pPr marL="0" indent="0" algn="just">
              <a:buNone/>
            </a:pPr>
            <a:r>
              <a:rPr lang="es-ES" sz="1600" dirty="0">
                <a:solidFill>
                  <a:schemeClr val="bg1"/>
                </a:solidFill>
                <a:effectLst>
                  <a:outerShdw blurRad="38100" dist="38100" dir="2700000" algn="tl">
                    <a:srgbClr val="000000">
                      <a:alpha val="43137"/>
                    </a:srgbClr>
                  </a:outerShdw>
                </a:effectLst>
              </a:rPr>
              <a:t>-Samsung tenía un contrato con Oracle de USD 40 millones de dólares. Después de Android ese mismo contrato fue de USD 1 millón de dólares.</a:t>
            </a:r>
          </a:p>
          <a:p>
            <a:pPr marL="0" indent="0" algn="just">
              <a:buNone/>
            </a:pPr>
            <a:r>
              <a:rPr lang="es-ES" sz="1600" dirty="0">
                <a:solidFill>
                  <a:schemeClr val="bg1"/>
                </a:solidFill>
                <a:effectLst>
                  <a:outerShdw blurRad="38100" dist="38100" dir="2700000" algn="tl">
                    <a:srgbClr val="000000">
                      <a:alpha val="43137"/>
                    </a:srgbClr>
                  </a:outerShdw>
                </a:effectLst>
              </a:rPr>
              <a:t>-Java Micro </a:t>
            </a:r>
            <a:r>
              <a:rPr lang="es-ES" sz="1600" dirty="0" err="1">
                <a:solidFill>
                  <a:schemeClr val="bg1"/>
                </a:solidFill>
                <a:effectLst>
                  <a:outerShdw blurRad="38100" dist="38100" dir="2700000" algn="tl">
                    <a:srgbClr val="000000">
                      <a:alpha val="43137"/>
                    </a:srgbClr>
                  </a:outerShdw>
                </a:effectLst>
              </a:rPr>
              <a:t>Edition</a:t>
            </a:r>
            <a:r>
              <a:rPr lang="es-ES" sz="1600" dirty="0">
                <a:solidFill>
                  <a:schemeClr val="bg1"/>
                </a:solidFill>
                <a:effectLst>
                  <a:outerShdw blurRad="38100" dist="38100" dir="2700000" algn="tl">
                    <a:srgbClr val="000000">
                      <a:alpha val="43137"/>
                    </a:srgbClr>
                  </a:outerShdw>
                </a:effectLst>
              </a:rPr>
              <a:t> es un conjunto de Java SE. Google copió código de ambas plataformas.</a:t>
            </a:r>
          </a:p>
          <a:p>
            <a:pPr marL="0" indent="0" algn="just">
              <a:buNone/>
            </a:pPr>
            <a:r>
              <a:rPr lang="es-ES" sz="1600" dirty="0">
                <a:solidFill>
                  <a:schemeClr val="bg1"/>
                </a:solidFill>
                <a:effectLst>
                  <a:outerShdw blurRad="38100" dist="38100" dir="2700000" algn="tl">
                    <a:srgbClr val="000000">
                      <a:alpha val="43137"/>
                    </a:srgbClr>
                  </a:outerShdw>
                </a:effectLst>
              </a:rPr>
              <a:t>-Google interfirió con las oportunidades de Oracle de licenciar la plataforma Java para los desarrolladores de sistemas operativos para dispositivos móviles. Antes de que Google copiara el código de Oracle, en casi todos los teléfonos móviles del mercado se encontraba Java SE.</a:t>
            </a:r>
          </a:p>
          <a:p>
            <a:pPr marL="0" indent="0" algn="just">
              <a:buNone/>
            </a:pPr>
            <a:r>
              <a:rPr lang="es-ES" sz="1600" dirty="0">
                <a:solidFill>
                  <a:schemeClr val="bg1"/>
                </a:solidFill>
                <a:effectLst>
                  <a:outerShdw blurRad="38100" dist="38100" dir="2700000" algn="tl">
                    <a:srgbClr val="000000">
                      <a:alpha val="43137"/>
                    </a:srgbClr>
                  </a:outerShdw>
                </a:effectLst>
              </a:rPr>
              <a:t>-Cuando se analiza el mercado potencial que los creadores de una obra original probablemente desarrollarían, no sólo se mira lo que ellos podrían desarrollar por sí mismos, sino también aquello que podría desarrollarse a través del modelo de licenciamiento a terceros.</a:t>
            </a:r>
          </a:p>
          <a:p>
            <a:pPr marL="0" indent="0" algn="just">
              <a:buNone/>
            </a:pPr>
            <a:r>
              <a:rPr lang="es-ES" sz="1600" dirty="0">
                <a:solidFill>
                  <a:schemeClr val="bg1"/>
                </a:solidFill>
                <a:effectLst>
                  <a:outerShdw blurRad="38100" dist="38100" dir="2700000" algn="tl">
                    <a:srgbClr val="000000">
                      <a:alpha val="43137"/>
                    </a:srgbClr>
                  </a:outerShdw>
                </a:effectLst>
              </a:rPr>
              <a:t> </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364159752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 Voto Minoría (4)</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lnSpcReduction="10000"/>
          </a:bodyPr>
          <a:lstStyle/>
          <a:p>
            <a:pPr marL="0" indent="0" algn="just">
              <a:buNone/>
            </a:pPr>
            <a:r>
              <a:rPr lang="es-ES" sz="1600" dirty="0">
                <a:solidFill>
                  <a:schemeClr val="bg1"/>
                </a:solidFill>
                <a:effectLst>
                  <a:outerShdw blurRad="38100" dist="38100" dir="2700000" algn="tl">
                    <a:srgbClr val="000000">
                      <a:alpha val="43137"/>
                    </a:srgbClr>
                  </a:outerShdw>
                </a:effectLst>
              </a:rPr>
              <a:t>-Las acciones de Google causaron un efecto desastroso en el mercado potencial de Oracle. </a:t>
            </a:r>
          </a:p>
          <a:p>
            <a:pPr marL="0" indent="0" algn="just">
              <a:buNone/>
            </a:pPr>
            <a:r>
              <a:rPr lang="es-ES" sz="1600" dirty="0">
                <a:solidFill>
                  <a:schemeClr val="bg1"/>
                </a:solidFill>
                <a:effectLst>
                  <a:outerShdw blurRad="38100" dist="38100" dir="2700000" algn="tl">
                    <a:srgbClr val="000000">
                      <a:alpha val="43137"/>
                    </a:srgbClr>
                  </a:outerShdw>
                </a:effectLst>
              </a:rPr>
              <a:t>- Este caso sólo involucra las versiones de Android hasta noviembre de 2014, y desde esa fecha Google ha publicado seis versiones, y sólo el 7,7% de los dispositivos activos de Android contienen las versiones anteriores al 2014. </a:t>
            </a:r>
          </a:p>
          <a:p>
            <a:pPr marL="0" indent="0" algn="just">
              <a:buNone/>
            </a:pPr>
            <a:r>
              <a:rPr lang="es-ES" sz="1600" dirty="0">
                <a:solidFill>
                  <a:schemeClr val="bg1"/>
                </a:solidFill>
                <a:effectLst>
                  <a:outerShdw blurRad="38100" dist="38100" dir="2700000" algn="tl">
                    <a:srgbClr val="000000">
                      <a:alpha val="43137"/>
                    </a:srgbClr>
                  </a:outerShdw>
                </a:effectLst>
              </a:rPr>
              <a:t>-La preocupación del voto de la mayoría acerca del posible </a:t>
            </a:r>
            <a:r>
              <a:rPr lang="es-ES" sz="1600" dirty="0" err="1">
                <a:solidFill>
                  <a:schemeClr val="bg1"/>
                </a:solidFill>
                <a:effectLst>
                  <a:outerShdw blurRad="38100" dist="38100" dir="2700000" algn="tl">
                    <a:srgbClr val="000000">
                      <a:alpha val="43137"/>
                    </a:srgbClr>
                  </a:outerShdw>
                </a:effectLst>
              </a:rPr>
              <a:t>vendor</a:t>
            </a:r>
            <a:r>
              <a:rPr lang="es-ES" sz="1600" dirty="0">
                <a:solidFill>
                  <a:schemeClr val="bg1"/>
                </a:solidFill>
                <a:effectLst>
                  <a:outerShdw blurRad="38100" dist="38100" dir="2700000" algn="tl">
                    <a:srgbClr val="000000">
                      <a:alpha val="43137"/>
                    </a:srgbClr>
                  </a:outerShdw>
                </a:effectLst>
              </a:rPr>
              <a:t> </a:t>
            </a:r>
            <a:r>
              <a:rPr lang="es-ES" sz="1600" dirty="0" err="1">
                <a:solidFill>
                  <a:schemeClr val="bg1"/>
                </a:solidFill>
                <a:effectLst>
                  <a:outerShdw blurRad="38100" dist="38100" dir="2700000" algn="tl">
                    <a:srgbClr val="000000">
                      <a:alpha val="43137"/>
                    </a:srgbClr>
                  </a:outerShdw>
                </a:effectLst>
              </a:rPr>
              <a:t>lock</a:t>
            </a:r>
            <a:r>
              <a:rPr lang="es-ES" sz="1600" dirty="0">
                <a:solidFill>
                  <a:schemeClr val="bg1"/>
                </a:solidFill>
                <a:effectLst>
                  <a:outerShdw blurRad="38100" dist="38100" dir="2700000" algn="tl">
                    <a:srgbClr val="000000">
                      <a:alpha val="43137"/>
                    </a:srgbClr>
                  </a:outerShdw>
                </a:effectLst>
              </a:rPr>
              <a:t>-in de parte de Oracle tendría más sentido se si estuviera discutiendo acerca de las versiones actuales en uso de Android o de las que estarían en uso. No hace demasiado sentido cuando se trata de versiones que están a punto de ser obsoletas.</a:t>
            </a:r>
          </a:p>
          <a:p>
            <a:pPr marL="0" indent="0" algn="just">
              <a:buNone/>
            </a:pPr>
            <a:r>
              <a:rPr lang="es-ES" sz="1600" dirty="0">
                <a:solidFill>
                  <a:schemeClr val="bg1"/>
                </a:solidFill>
                <a:effectLst>
                  <a:outerShdw blurRad="38100" dist="38100" dir="2700000" algn="tl">
                    <a:srgbClr val="000000">
                      <a:alpha val="43137"/>
                    </a:srgbClr>
                  </a:outerShdw>
                </a:effectLst>
              </a:rPr>
              <a:t>-El voto de la mayoría expresa preocupación en relación a que Oracle pueda abusar de sus derechos de autor (en las versiones obsoletas de Android) y realizar un intento de monopolizar el mercado. Ahora, fue Google quién recientemente fue condenado a una multa de USD 5 billones por cometer prácticas ilegales en relación con Android y violar leyes antimonopólicas. </a:t>
            </a:r>
          </a:p>
          <a:p>
            <a:pPr marL="0" indent="0" algn="just">
              <a:buNone/>
            </a:pPr>
            <a:r>
              <a:rPr lang="es-ES" sz="1600" dirty="0">
                <a:solidFill>
                  <a:schemeClr val="bg1"/>
                </a:solidFill>
                <a:effectLst>
                  <a:outerShdw blurRad="38100" dist="38100" dir="2700000" algn="tl">
                    <a:srgbClr val="000000">
                      <a:alpha val="43137"/>
                    </a:srgbClr>
                  </a:outerShdw>
                </a:effectLst>
              </a:rPr>
              <a:t>Entonces, es Google quién controla el sistema operativo para teléfonos móviles más usado en el mundo. Si el voto de la mayoría está preocupado en relación a las conductas monopólicas, debería considerar si Google es la gran amenaza.</a:t>
            </a:r>
          </a:p>
          <a:p>
            <a:pPr marL="0" indent="0" algn="just">
              <a:buNone/>
            </a:pPr>
            <a:r>
              <a:rPr lang="es-ES" sz="1600" dirty="0">
                <a:solidFill>
                  <a:schemeClr val="bg1"/>
                </a:solidFill>
                <a:effectLst>
                  <a:outerShdw blurRad="38100" dist="38100" dir="2700000" algn="tl">
                    <a:srgbClr val="000000">
                      <a:alpha val="43137"/>
                    </a:srgbClr>
                  </a:outerShdw>
                </a:effectLst>
              </a:rPr>
              <a:t> </a:t>
            </a:r>
            <a:r>
              <a:rPr lang="es-ES" sz="1600" b="1" dirty="0">
                <a:solidFill>
                  <a:schemeClr val="accent4">
                    <a:lumMod val="75000"/>
                  </a:schemeClr>
                </a:solidFill>
                <a:effectLst>
                  <a:outerShdw blurRad="38100" dist="38100" dir="2700000" algn="tl">
                    <a:srgbClr val="000000">
                      <a:alpha val="43137"/>
                    </a:srgbClr>
                  </a:outerShdw>
                </a:effectLst>
              </a:rPr>
              <a:t>Factor 4: en contra del uso justo (Oracle)</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26182432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 Voto Minoría (5)</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a:bodyPr>
          <a:lstStyle/>
          <a:p>
            <a:pPr marL="0" indent="0" algn="just">
              <a:buNone/>
            </a:pPr>
            <a:r>
              <a:rPr lang="es-ES" sz="2000" b="1" u="sng" dirty="0">
                <a:solidFill>
                  <a:schemeClr val="accent4">
                    <a:lumMod val="75000"/>
                  </a:schemeClr>
                </a:solidFill>
                <a:effectLst>
                  <a:outerShdw blurRad="38100" dist="38100" dir="2700000" algn="tl">
                    <a:srgbClr val="000000">
                      <a:alpha val="43137"/>
                    </a:srgbClr>
                  </a:outerShdw>
                </a:effectLst>
              </a:rPr>
              <a:t>Factor 1</a:t>
            </a:r>
            <a:r>
              <a:rPr lang="es-ES" sz="2000" b="1" dirty="0">
                <a:solidFill>
                  <a:schemeClr val="accent4">
                    <a:lumMod val="75000"/>
                  </a:schemeClr>
                </a:solidFill>
                <a:effectLst>
                  <a:outerShdw blurRad="38100" dist="38100" dir="2700000" algn="tl">
                    <a:srgbClr val="000000">
                      <a:alpha val="43137"/>
                    </a:srgbClr>
                  </a:outerShdw>
                </a:effectLst>
              </a:rPr>
              <a:t>. el propósito y el carácter del uso, incluyendo si dicho uso es de naturaleza comercial o para propósitos educativos sin fines de lucro</a:t>
            </a:r>
          </a:p>
          <a:p>
            <a:pPr marL="0" indent="0" algn="just">
              <a:buNone/>
            </a:pPr>
            <a:r>
              <a:rPr lang="es-ES" sz="1600" dirty="0">
                <a:solidFill>
                  <a:schemeClr val="bg1"/>
                </a:solidFill>
                <a:effectLst>
                  <a:outerShdw blurRad="38100" dist="38100" dir="2700000" algn="tl">
                    <a:srgbClr val="000000">
                      <a:alpha val="43137"/>
                    </a:srgbClr>
                  </a:outerShdw>
                </a:effectLst>
              </a:rPr>
              <a:t>-Este factor constituye el segundo factor más importante.</a:t>
            </a:r>
          </a:p>
          <a:p>
            <a:pPr marL="0" indent="0" algn="just">
              <a:buNone/>
            </a:pPr>
            <a:r>
              <a:rPr lang="es-ES" sz="1600" dirty="0">
                <a:solidFill>
                  <a:schemeClr val="bg1"/>
                </a:solidFill>
                <a:effectLst>
                  <a:outerShdw blurRad="38100" dist="38100" dir="2700000" algn="tl">
                    <a:srgbClr val="000000">
                      <a:alpha val="43137"/>
                    </a:srgbClr>
                  </a:outerShdw>
                </a:effectLst>
              </a:rPr>
              <a:t>-Sólo en el año 2015, Google obtuvo una ganancia de USD 18 Billones (o USD 18.000 millones lo que es lo mismo) en relación a Android. Si este uso comercial no es decisivo por lo menos pesa muy fuerte en contra del uso justo.</a:t>
            </a:r>
          </a:p>
          <a:p>
            <a:pPr marL="0" indent="0" algn="just">
              <a:buNone/>
            </a:pPr>
            <a:r>
              <a:rPr lang="es-ES" sz="1600" dirty="0">
                <a:solidFill>
                  <a:schemeClr val="bg1"/>
                </a:solidFill>
                <a:effectLst>
                  <a:outerShdw blurRad="38100" dist="38100" dir="2700000" algn="tl">
                    <a:srgbClr val="000000">
                      <a:alpha val="43137"/>
                    </a:srgbClr>
                  </a:outerShdw>
                </a:effectLst>
              </a:rPr>
              <a:t>-El voto de la mayoría intentar minimizar este abrumador uso comercial sosteniendo que el uso comercial no necesariamente juega en contra del uso justo. Es cierto, el uso comercial a veces se ve superado por un uso que es lo suficientemente transformativo. Ahora, no se puede ignorar el propósito de Google de suplantar la valiosa plataforma comercial de Oracle con la suya propia.</a:t>
            </a:r>
          </a:p>
          <a:p>
            <a:pPr marL="0" indent="0" algn="just">
              <a:buNone/>
            </a:pPr>
            <a:r>
              <a:rPr lang="es-ES" sz="1600" dirty="0">
                <a:solidFill>
                  <a:schemeClr val="bg1"/>
                </a:solidFill>
                <a:effectLst>
                  <a:outerShdw blurRad="38100" dist="38100" dir="2700000" algn="tl">
                    <a:srgbClr val="000000">
                      <a:alpha val="43137"/>
                    </a:srgbClr>
                  </a:outerShdw>
                </a:effectLst>
              </a:rPr>
              <a:t>-No podría encontrarse uso justo si el uso del copista no es transformativo. Una obra es transformativa si agrega algo nuevo, con un propósito diferente, alterando la primera expresión, significado o mensaje.</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40168871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 Voto Minoría (6)</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a:bodyPr>
          <a:lstStyle/>
          <a:p>
            <a:pPr marL="0" indent="0" algn="just">
              <a:buNone/>
            </a:pPr>
            <a:r>
              <a:rPr lang="es-ES" sz="1600" dirty="0">
                <a:solidFill>
                  <a:schemeClr val="bg1"/>
                </a:solidFill>
                <a:effectLst>
                  <a:outerShdw blurRad="38100" dist="38100" dir="2700000" algn="tl">
                    <a:srgbClr val="000000">
                      <a:alpha val="43137"/>
                    </a:srgbClr>
                  </a:outerShdw>
                </a:effectLst>
              </a:rPr>
              <a:t>-Si una obra es transformativa o no es guiada por los ejemplos provistos en el artículo 107, Titulo 17 USC, cuando incluye como ejemplos, y de manera simplemente enunciativa, a las </a:t>
            </a:r>
            <a:r>
              <a:rPr lang="es-ES" sz="1600" u="sng" dirty="0">
                <a:solidFill>
                  <a:schemeClr val="bg1"/>
                </a:solidFill>
                <a:effectLst>
                  <a:outerShdw blurRad="38100" dist="38100" dir="2700000" algn="tl">
                    <a:srgbClr val="000000">
                      <a:alpha val="43137"/>
                    </a:srgbClr>
                  </a:outerShdw>
                </a:effectLst>
              </a:rPr>
              <a:t>críticas, enseñanza, educación, becas, investigación</a:t>
            </a:r>
            <a:r>
              <a:rPr lang="es-ES" sz="1600" dirty="0">
                <a:solidFill>
                  <a:schemeClr val="bg1"/>
                </a:solidFill>
                <a:effectLst>
                  <a:outerShdw blurRad="38100" dist="38100" dir="2700000" algn="tl">
                    <a:srgbClr val="000000">
                      <a:alpha val="43137"/>
                    </a:srgbClr>
                  </a:outerShdw>
                </a:effectLst>
              </a:rPr>
              <a:t>, etc. </a:t>
            </a:r>
          </a:p>
          <a:p>
            <a:pPr marL="0" indent="0" algn="just">
              <a:buNone/>
            </a:pPr>
            <a:r>
              <a:rPr lang="es-ES" sz="1600" dirty="0">
                <a:solidFill>
                  <a:schemeClr val="bg1"/>
                </a:solidFill>
                <a:effectLst>
                  <a:outerShdw blurRad="38100" dist="38100" dir="2700000" algn="tl">
                    <a:srgbClr val="000000">
                      <a:alpha val="43137"/>
                    </a:srgbClr>
                  </a:outerShdw>
                </a:effectLst>
              </a:rPr>
              <a:t>-Google, en su reutilización del código de Oracle no efectúo ninguno de ellos, como tampoco uso el código de Oracle para enseñar, o efectuar ingeniería inversa o para asegurar la compatibilidad entre sistemas. Por el contrario, Google utilizó el código declarado para los mismos exactos propósitos que Oracle.</a:t>
            </a:r>
          </a:p>
          <a:p>
            <a:pPr marL="0" indent="0" algn="just">
              <a:buNone/>
            </a:pPr>
            <a:r>
              <a:rPr lang="es-ES" sz="1600" dirty="0">
                <a:solidFill>
                  <a:schemeClr val="accent4">
                    <a:lumMod val="75000"/>
                  </a:schemeClr>
                </a:solidFill>
                <a:effectLst>
                  <a:outerShdw blurRad="38100" dist="38100" dir="2700000" algn="tl">
                    <a:srgbClr val="000000">
                      <a:alpha val="43137"/>
                    </a:srgbClr>
                  </a:outerShdw>
                </a:effectLst>
              </a:rPr>
              <a:t>Factor 1 a favor de Oracle</a:t>
            </a:r>
          </a:p>
          <a:p>
            <a:pPr marL="0" indent="0" algn="just">
              <a:buNone/>
            </a:pPr>
            <a:r>
              <a:rPr lang="es-AR" sz="2000" b="1" u="sng" dirty="0">
                <a:solidFill>
                  <a:schemeClr val="accent4">
                    <a:lumMod val="75000"/>
                  </a:schemeClr>
                </a:solidFill>
                <a:effectLst>
                  <a:outerShdw blurRad="38100" dist="38100" dir="2700000" algn="tl">
                    <a:srgbClr val="000000">
                      <a:alpha val="43137"/>
                    </a:srgbClr>
                  </a:outerShdw>
                </a:effectLst>
              </a:rPr>
              <a:t>Factor 3</a:t>
            </a:r>
            <a:r>
              <a:rPr lang="es-AR" sz="2000" b="1" dirty="0">
                <a:solidFill>
                  <a:schemeClr val="accent4">
                    <a:lumMod val="75000"/>
                  </a:schemeClr>
                </a:solidFill>
                <a:effectLst>
                  <a:outerShdw blurRad="38100" dist="38100" dir="2700000" algn="tl">
                    <a:srgbClr val="000000">
                      <a:alpha val="43137"/>
                    </a:srgbClr>
                  </a:outerShdw>
                </a:effectLst>
              </a:rPr>
              <a:t>-</a:t>
            </a:r>
            <a:r>
              <a:rPr lang="es-ES" sz="2000" b="1" dirty="0">
                <a:solidFill>
                  <a:schemeClr val="accent4">
                    <a:lumMod val="75000"/>
                  </a:schemeClr>
                </a:solidFill>
                <a:effectLst>
                  <a:outerShdw blurRad="38100" dist="38100" dir="2700000" algn="tl">
                    <a:srgbClr val="000000">
                      <a:alpha val="43137"/>
                    </a:srgbClr>
                  </a:outerShdw>
                </a:effectLst>
              </a:rPr>
              <a:t> la cantidad y la sustancialidad de la parte utilizada en relación a la obra protegida por derechos de autor en su conjunto</a:t>
            </a:r>
            <a:endParaRPr lang="es-AR" sz="2000" u="sng" dirty="0">
              <a:solidFill>
                <a:schemeClr val="bg1"/>
              </a:solidFill>
              <a:effectLst>
                <a:outerShdw blurRad="38100" dist="38100" dir="2700000" algn="tl">
                  <a:srgbClr val="000000">
                    <a:alpha val="43137"/>
                  </a:srgbClr>
                </a:outerShdw>
              </a:effectLst>
            </a:endParaRPr>
          </a:p>
          <a:p>
            <a:pPr marL="0" indent="0" algn="just">
              <a:buNone/>
            </a:pPr>
            <a:r>
              <a:rPr lang="es-ES" sz="1600" dirty="0">
                <a:solidFill>
                  <a:schemeClr val="bg1"/>
                </a:solidFill>
                <a:effectLst>
                  <a:outerShdw blurRad="38100" dist="38100" dir="2700000" algn="tl">
                    <a:srgbClr val="000000">
                      <a:alpha val="43137"/>
                    </a:srgbClr>
                  </a:outerShdw>
                </a:effectLst>
              </a:rPr>
              <a:t>-A mayor cantidad en uso o copiada, menor la probabilidad de uso justo. </a:t>
            </a:r>
          </a:p>
          <a:p>
            <a:pPr marL="0" indent="0" algn="just">
              <a:buNone/>
            </a:pPr>
            <a:r>
              <a:rPr lang="es-ES" sz="1600" dirty="0">
                <a:solidFill>
                  <a:schemeClr val="bg1"/>
                </a:solidFill>
                <a:effectLst>
                  <a:outerShdw blurRad="38100" dist="38100" dir="2700000" algn="tl">
                    <a:srgbClr val="000000">
                      <a:alpha val="43137"/>
                    </a:srgbClr>
                  </a:outerShdw>
                </a:effectLst>
              </a:rPr>
              <a:t>-Aún, si el copista toma una pequeña parte, copiando el “corazón” o “puntos centrales” de una obra, ello pesa en contra de un uso justo, a menos que no se haya tomado más de lo necesario por el copista para lograr su uso transformativo.</a:t>
            </a: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201216751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Sentencia de la Corte Suprema de EE.UU. (5 de abril 2021) Voto Minoría (7)</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fontScale="92500" lnSpcReduction="20000"/>
          </a:bodyPr>
          <a:lstStyle/>
          <a:p>
            <a:pPr marL="0" indent="0" algn="just">
              <a:buNone/>
            </a:pPr>
            <a:r>
              <a:rPr lang="es-ES" sz="1700" dirty="0">
                <a:solidFill>
                  <a:schemeClr val="bg1"/>
                </a:solidFill>
                <a:effectLst>
                  <a:outerShdw blurRad="38100" dist="38100" dir="2700000" algn="tl">
                    <a:srgbClr val="000000">
                      <a:alpha val="43137"/>
                    </a:srgbClr>
                  </a:outerShdw>
                </a:effectLst>
              </a:rPr>
              <a:t>-Google copio el corazón o la parte principal de la obra protegida. El código declarado es lo que atraída a los programadores a la plataforma Java y por ello Google estaba tan interesado en ello.</a:t>
            </a:r>
          </a:p>
          <a:p>
            <a:pPr marL="0" indent="0" algn="just">
              <a:buNone/>
            </a:pPr>
            <a:r>
              <a:rPr lang="es-ES" sz="1700" dirty="0">
                <a:solidFill>
                  <a:schemeClr val="bg1"/>
                </a:solidFill>
                <a:effectLst>
                  <a:outerShdw blurRad="38100" dist="38100" dir="2700000" algn="tl">
                    <a:srgbClr val="000000">
                      <a:alpha val="43137"/>
                    </a:srgbClr>
                  </a:outerShdw>
                </a:effectLst>
              </a:rPr>
              <a:t>-El Voto </a:t>
            </a:r>
            <a:r>
              <a:rPr lang="es-ES" sz="1700" dirty="0" err="1">
                <a:solidFill>
                  <a:schemeClr val="bg1"/>
                </a:solidFill>
                <a:effectLst>
                  <a:outerShdw blurRad="38100" dist="38100" dir="2700000" algn="tl">
                    <a:srgbClr val="000000">
                      <a:alpha val="43137"/>
                    </a:srgbClr>
                  </a:outerShdw>
                </a:effectLst>
              </a:rPr>
              <a:t>Mayoria</a:t>
            </a:r>
            <a:r>
              <a:rPr lang="es-ES" sz="1700" dirty="0">
                <a:solidFill>
                  <a:schemeClr val="bg1"/>
                </a:solidFill>
                <a:effectLst>
                  <a:outerShdw blurRad="38100" dist="38100" dir="2700000" algn="tl">
                    <a:srgbClr val="000000">
                      <a:alpha val="43137"/>
                    </a:srgbClr>
                  </a:outerShdw>
                </a:effectLst>
              </a:rPr>
              <a:t> expresa que Google tomo no más que lo necesario para crear nuevos productos. Esta conclusión es errónea, porque el uso de Google no es transformativo.</a:t>
            </a:r>
          </a:p>
          <a:p>
            <a:pPr marL="0" indent="0" algn="just">
              <a:buNone/>
            </a:pPr>
            <a:r>
              <a:rPr lang="es-ES" sz="1700" dirty="0">
                <a:solidFill>
                  <a:schemeClr val="bg1"/>
                </a:solidFill>
                <a:effectLst>
                  <a:outerShdw blurRad="38100" dist="38100" dir="2700000" algn="tl">
                    <a:srgbClr val="000000">
                      <a:alpha val="43137"/>
                    </a:srgbClr>
                  </a:outerShdw>
                </a:effectLst>
              </a:rPr>
              <a:t>-Aunque el uso de Google fuera transformativo, el Voto </a:t>
            </a:r>
            <a:r>
              <a:rPr lang="es-ES" sz="1700" dirty="0" err="1">
                <a:solidFill>
                  <a:schemeClr val="bg1"/>
                </a:solidFill>
                <a:effectLst>
                  <a:outerShdw blurRad="38100" dist="38100" dir="2700000" algn="tl">
                    <a:srgbClr val="000000">
                      <a:alpha val="43137"/>
                    </a:srgbClr>
                  </a:outerShdw>
                </a:effectLst>
              </a:rPr>
              <a:t>Mayoria</a:t>
            </a:r>
            <a:r>
              <a:rPr lang="es-ES" sz="1700" dirty="0">
                <a:solidFill>
                  <a:schemeClr val="bg1"/>
                </a:solidFill>
                <a:effectLst>
                  <a:outerShdw blurRad="38100" dist="38100" dir="2700000" algn="tl">
                    <a:srgbClr val="000000">
                      <a:alpha val="43137"/>
                    </a:srgbClr>
                  </a:outerShdw>
                </a:effectLst>
              </a:rPr>
              <a:t> concluye que Google sólo copió una pequeña porción de la obra original. Señala así el Voto </a:t>
            </a:r>
            <a:r>
              <a:rPr lang="es-ES" sz="1700" dirty="0" err="1">
                <a:solidFill>
                  <a:schemeClr val="bg1"/>
                </a:solidFill>
                <a:effectLst>
                  <a:outerShdw blurRad="38100" dist="38100" dir="2700000" algn="tl">
                    <a:srgbClr val="000000">
                      <a:alpha val="43137"/>
                    </a:srgbClr>
                  </a:outerShdw>
                </a:effectLst>
              </a:rPr>
              <a:t>Mayoria</a:t>
            </a:r>
            <a:r>
              <a:rPr lang="es-ES" sz="1700" dirty="0">
                <a:solidFill>
                  <a:schemeClr val="bg1"/>
                </a:solidFill>
                <a:effectLst>
                  <a:outerShdw blurRad="38100" dist="38100" dir="2700000" algn="tl">
                    <a:srgbClr val="000000">
                      <a:alpha val="43137"/>
                    </a:srgbClr>
                  </a:outerShdw>
                </a:effectLst>
              </a:rPr>
              <a:t> que las 11.500 líneas de código declarado copiado por Google, constituye solamente “una fracción” del código de la plataforma Java.</a:t>
            </a:r>
          </a:p>
          <a:p>
            <a:pPr marL="0" indent="0" algn="just">
              <a:buNone/>
            </a:pPr>
            <a:r>
              <a:rPr lang="es-ES" sz="1700" dirty="0">
                <a:solidFill>
                  <a:schemeClr val="bg1"/>
                </a:solidFill>
                <a:effectLst>
                  <a:outerShdw blurRad="38100" dist="38100" dir="2700000" algn="tl">
                    <a:srgbClr val="000000">
                      <a:alpha val="43137"/>
                    </a:srgbClr>
                  </a:outerShdw>
                </a:effectLst>
              </a:rPr>
              <a:t>-El problema con esta visión es que el denominador correcto no es “todo el código” de la plataforma Java SE, sino “sólo” el código declarado. </a:t>
            </a:r>
          </a:p>
          <a:p>
            <a:pPr marL="0" indent="0" algn="just">
              <a:buNone/>
            </a:pPr>
            <a:r>
              <a:rPr lang="es-ES" sz="1700" b="1" dirty="0">
                <a:solidFill>
                  <a:schemeClr val="accent4">
                    <a:lumMod val="75000"/>
                  </a:schemeClr>
                </a:solidFill>
                <a:effectLst>
                  <a:outerShdw blurRad="38100" dist="38100" dir="2700000" algn="tl">
                    <a:srgbClr val="000000">
                      <a:alpha val="43137"/>
                    </a:srgbClr>
                  </a:outerShdw>
                </a:effectLst>
              </a:rPr>
              <a:t>-factor 3 a favor de Oracle</a:t>
            </a:r>
          </a:p>
          <a:p>
            <a:pPr marL="0" indent="0" algn="just">
              <a:buNone/>
            </a:pPr>
            <a:r>
              <a:rPr lang="es-ES" sz="1700" dirty="0">
                <a:solidFill>
                  <a:schemeClr val="bg1"/>
                </a:solidFill>
                <a:effectLst>
                  <a:outerShdw blurRad="38100" dist="38100" dir="2700000" algn="tl">
                    <a:srgbClr val="000000">
                      <a:alpha val="43137"/>
                    </a:srgbClr>
                  </a:outerShdw>
                </a:effectLst>
              </a:rPr>
              <a:t>-Tres de los cuatro factores pesan decididamente en contra de Google. </a:t>
            </a:r>
          </a:p>
          <a:p>
            <a:pPr marL="0" indent="0" algn="just">
              <a:buNone/>
            </a:pPr>
            <a:r>
              <a:rPr lang="es-ES" sz="1700" dirty="0">
                <a:solidFill>
                  <a:schemeClr val="bg1"/>
                </a:solidFill>
                <a:effectLst>
                  <a:outerShdw blurRad="38100" dist="38100" dir="2700000" algn="tl">
                    <a:srgbClr val="000000">
                      <a:alpha val="43137"/>
                    </a:srgbClr>
                  </a:outerShdw>
                </a:effectLst>
              </a:rPr>
              <a:t>-La naturaleza de la obra protegida, el único factor que tal vez podría favorecer a Google, por sí sólo no puede lograr una determinación de uso justo, porque sostener ello sería contrariar los principios que el Congreso de los EE.UU. tomó en cuenta al determinar la protección bajo derechos de autor del código declarado</a:t>
            </a:r>
          </a:p>
          <a:p>
            <a:pPr marL="0" indent="0" algn="just">
              <a:buNone/>
            </a:pPr>
            <a:r>
              <a:rPr lang="es-ES" sz="1600" dirty="0">
                <a:solidFill>
                  <a:schemeClr val="bg1"/>
                </a:solidFill>
                <a:effectLst>
                  <a:outerShdw blurRad="38100" dist="38100" dir="2700000" algn="tl">
                    <a:srgbClr val="000000">
                      <a:alpha val="43137"/>
                    </a:srgbClr>
                  </a:outerShdw>
                </a:effectLst>
              </a:rPr>
              <a:t>  </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288887132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p:txBody>
          <a:bodyPr>
            <a:normAutofit/>
          </a:bodyPr>
          <a:lstStyle/>
          <a:p>
            <a:pPr algn="ctr"/>
            <a:r>
              <a:rPr lang="es-AR" sz="3200" b="1" dirty="0">
                <a:solidFill>
                  <a:schemeClr val="bg1"/>
                </a:solidFill>
                <a:effectLst>
                  <a:outerShdw blurRad="38100" dist="38100" dir="2700000" algn="tl">
                    <a:srgbClr val="000000">
                      <a:alpha val="43137"/>
                    </a:srgbClr>
                  </a:outerShdw>
                </a:effectLst>
              </a:rPr>
              <a:t>Preguntas</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670755"/>
            <a:ext cx="7886700" cy="4120446"/>
          </a:xfrm>
          <a:ln w="12700">
            <a:noFill/>
          </a:ln>
        </p:spPr>
        <p:txBody>
          <a:bodyPr>
            <a:normAutofit/>
          </a:bodyPr>
          <a:lstStyle/>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ctr">
              <a:buNone/>
            </a:pPr>
            <a:endParaRPr lang="es-ES" sz="1600" dirty="0">
              <a:solidFill>
                <a:schemeClr val="bg1"/>
              </a:solidFill>
              <a:effectLst>
                <a:outerShdw blurRad="38100" dist="38100" dir="2700000" algn="tl">
                  <a:srgbClr val="000000">
                    <a:alpha val="43137"/>
                  </a:srgbClr>
                </a:outerShdw>
              </a:effectLst>
            </a:endParaRPr>
          </a:p>
          <a:p>
            <a:pPr marL="0" indent="0" algn="ctr">
              <a:buNone/>
            </a:pPr>
            <a:r>
              <a:rPr lang="es-ES" sz="2000" dirty="0">
                <a:solidFill>
                  <a:schemeClr val="bg1"/>
                </a:solidFill>
                <a:effectLst>
                  <a:outerShdw blurRad="38100" dist="38100" dir="2700000" algn="tl">
                    <a:srgbClr val="000000">
                      <a:alpha val="43137"/>
                    </a:srgbClr>
                  </a:outerShdw>
                </a:effectLst>
              </a:rPr>
              <a:t>Los alumnos pueden enviar sus preguntas a la siguiente dirección de correo electrónico: </a:t>
            </a:r>
          </a:p>
          <a:p>
            <a:pPr marL="0" indent="0" algn="ctr">
              <a:buNone/>
            </a:pPr>
            <a:r>
              <a:rPr lang="es-ES" sz="2000" dirty="0">
                <a:solidFill>
                  <a:schemeClr val="bg1"/>
                </a:solidFill>
                <a:effectLst>
                  <a:outerShdw blurRad="38100" dist="38100" dir="2700000" algn="tl">
                    <a:srgbClr val="000000">
                      <a:alpha val="43137"/>
                    </a:srgbClr>
                  </a:outerShdw>
                </a:effectLst>
                <a:hlinkClick r:id="rId2"/>
              </a:rPr>
              <a:t>ggma@ggmalaw.com</a:t>
            </a:r>
            <a:r>
              <a:rPr lang="es-ES" sz="2000" dirty="0">
                <a:solidFill>
                  <a:schemeClr val="bg1"/>
                </a:solidFill>
                <a:effectLst>
                  <a:outerShdw blurRad="38100" dist="38100" dir="2700000" algn="tl">
                    <a:srgbClr val="000000">
                      <a:alpha val="43137"/>
                    </a:srgbClr>
                  </a:outerShdw>
                </a:effectLst>
              </a:rPr>
              <a:t> </a:t>
            </a: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a:p>
            <a:pPr marL="0" indent="0" algn="just">
              <a:buNone/>
            </a:pPr>
            <a:endParaRPr lang="es-ES" sz="1600" dirty="0">
              <a:solidFill>
                <a:schemeClr val="accent4">
                  <a:lumMod val="75000"/>
                </a:schemeClr>
              </a:solidFill>
              <a:effectLst>
                <a:outerShdw blurRad="38100" dist="38100" dir="2700000" algn="tl">
                  <a:srgbClr val="000000">
                    <a:alpha val="43137"/>
                  </a:srgbClr>
                </a:outerShdw>
              </a:effectLst>
            </a:endParaRPr>
          </a:p>
          <a:p>
            <a:pPr marL="0" indent="0" algn="just">
              <a:buNone/>
            </a:pPr>
            <a:endParaRPr lang="es-ES" sz="1600" dirty="0">
              <a:solidFill>
                <a:schemeClr val="bg1"/>
              </a:solidFill>
              <a:effectLst>
                <a:outerShdw blurRad="38100" dist="38100" dir="2700000" algn="tl">
                  <a:srgbClr val="000000">
                    <a:alpha val="43137"/>
                  </a:srgbClr>
                </a:outerShdw>
              </a:effectLst>
            </a:endParaRPr>
          </a:p>
          <a:p>
            <a:pPr marL="0" indent="0" algn="just">
              <a:buNone/>
            </a:pPr>
            <a:endParaRPr lang="es-AR" sz="1600" dirty="0">
              <a:solidFill>
                <a:schemeClr val="bg1"/>
              </a:solidFill>
              <a:effectLst>
                <a:outerShdw blurRad="38100" dist="38100" dir="2700000" algn="tl">
                  <a:srgbClr val="000000">
                    <a:alpha val="43137"/>
                  </a:srgbClr>
                </a:outerShdw>
              </a:effectLst>
            </a:endParaRPr>
          </a:p>
        </p:txBody>
      </p:sp>
      <p:sp>
        <p:nvSpPr>
          <p:cNvPr id="5" name="Rectángulo 4">
            <a:extLst>
              <a:ext uri="{FF2B5EF4-FFF2-40B4-BE49-F238E27FC236}">
                <a16:creationId xmlns:a16="http://schemas.microsoft.com/office/drawing/2014/main" id="{AFABAC45-B9A8-B381-D706-CBD70496AA13}"/>
              </a:ext>
            </a:extLst>
          </p:cNvPr>
          <p:cNvSpPr/>
          <p:nvPr/>
        </p:nvSpPr>
        <p:spPr>
          <a:xfrm>
            <a:off x="0" y="5791201"/>
            <a:ext cx="9144000" cy="1066800"/>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2531483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ln w="12700">
            <a:noFill/>
          </a:ln>
        </p:spPr>
        <p:txBody>
          <a:bodyPr>
            <a:normAutofit fontScale="90000"/>
          </a:bodyPr>
          <a:lstStyle/>
          <a:p>
            <a:pPr algn="just"/>
            <a:r>
              <a:rPr lang="es-AR" sz="3600" b="1" dirty="0">
                <a:solidFill>
                  <a:schemeClr val="bg1"/>
                </a:solidFill>
                <a:effectLst>
                  <a:outerShdw blurRad="38100" dist="38100" dir="2700000" algn="tl">
                    <a:srgbClr val="000000">
                      <a:alpha val="43137"/>
                    </a:srgbClr>
                  </a:outerShdw>
                </a:effectLst>
              </a:rPr>
              <a:t>Plataforma Java SE </a:t>
            </a:r>
            <a:r>
              <a:rPr lang="es-AR" sz="3600" b="1" i="1" dirty="0">
                <a:solidFill>
                  <a:schemeClr val="bg1"/>
                </a:solidFill>
                <a:effectLst>
                  <a:outerShdw blurRad="38100" dist="38100" dir="2700000" algn="tl">
                    <a:srgbClr val="000000">
                      <a:alpha val="43137"/>
                    </a:srgbClr>
                  </a:outerShdw>
                </a:effectLst>
              </a:rPr>
              <a:t>“</a:t>
            </a:r>
            <a:r>
              <a:rPr lang="es-AR" sz="3600" b="1" i="1" dirty="0" err="1">
                <a:solidFill>
                  <a:schemeClr val="bg1"/>
                </a:solidFill>
                <a:effectLst>
                  <a:outerShdw blurRad="38100" dist="38100" dir="2700000" algn="tl">
                    <a:srgbClr val="000000">
                      <a:alpha val="43137"/>
                    </a:srgbClr>
                  </a:outerShdw>
                </a:effectLst>
              </a:rPr>
              <a:t>Write</a:t>
            </a:r>
            <a:r>
              <a:rPr lang="es-AR" sz="3600" b="1" i="1" dirty="0">
                <a:solidFill>
                  <a:schemeClr val="bg1"/>
                </a:solidFill>
                <a:effectLst>
                  <a:outerShdw blurRad="38100" dist="38100" dir="2700000" algn="tl">
                    <a:srgbClr val="000000">
                      <a:alpha val="43137"/>
                    </a:srgbClr>
                  </a:outerShdw>
                </a:effectLst>
              </a:rPr>
              <a:t> Once Run </a:t>
            </a:r>
            <a:r>
              <a:rPr lang="es-AR" sz="3600" b="1" i="1" dirty="0" err="1">
                <a:solidFill>
                  <a:schemeClr val="bg1"/>
                </a:solidFill>
                <a:effectLst>
                  <a:outerShdw blurRad="38100" dist="38100" dir="2700000" algn="tl">
                    <a:srgbClr val="000000">
                      <a:alpha val="43137"/>
                    </a:srgbClr>
                  </a:outerShdw>
                </a:effectLst>
              </a:rPr>
              <a:t>Anywhere</a:t>
            </a:r>
            <a:r>
              <a:rPr lang="es-AR" sz="3600" b="1" i="1" dirty="0">
                <a:solidFill>
                  <a:schemeClr val="bg1"/>
                </a:solidFill>
                <a:effectLst>
                  <a:outerShdw blurRad="38100" dist="38100" dir="2700000" algn="tl">
                    <a:srgbClr val="000000">
                      <a:alpha val="43137"/>
                    </a:srgbClr>
                  </a:outerShdw>
                </a:effectLst>
              </a:rPr>
              <a:t>”</a:t>
            </a:r>
            <a:r>
              <a:rPr lang="es-AR" sz="3600" b="1" dirty="0">
                <a:solidFill>
                  <a:schemeClr val="bg1"/>
                </a:solidFill>
                <a:effectLst>
                  <a:outerShdw blurRad="38100" dist="38100" dir="2700000" algn="tl">
                    <a:srgbClr val="000000">
                      <a:alpha val="43137"/>
                    </a:srgbClr>
                  </a:outerShdw>
                </a:effectLst>
              </a:rPr>
              <a:t> (WORA). Máquina Virtual de Java (JVM)</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928813"/>
            <a:ext cx="7886700" cy="3561160"/>
          </a:xfrm>
          <a:ln w="12700">
            <a:noFill/>
          </a:ln>
        </p:spPr>
        <p:txBody>
          <a:bodyPr>
            <a:normAutofit fontScale="85000" lnSpcReduction="10000"/>
          </a:bodyPr>
          <a:lstStyle/>
          <a:p>
            <a:pPr marL="0" indent="0" algn="just">
              <a:buNone/>
            </a:pPr>
            <a:r>
              <a:rPr lang="es-AR" sz="2000" dirty="0">
                <a:solidFill>
                  <a:schemeClr val="bg1"/>
                </a:solidFill>
                <a:effectLst>
                  <a:outerShdw blurRad="38100" dist="38100" dir="2700000" algn="tl">
                    <a:srgbClr val="000000">
                      <a:alpha val="43137"/>
                    </a:srgbClr>
                  </a:outerShdw>
                </a:effectLst>
              </a:rPr>
              <a:t>Por otro, Java </a:t>
            </a:r>
            <a:r>
              <a:rPr lang="es-ES" sz="2000" dirty="0">
                <a:solidFill>
                  <a:schemeClr val="bg1"/>
                </a:solidFill>
                <a:effectLst>
                  <a:outerShdw blurRad="38100" dist="38100" dir="2700000" algn="tl">
                    <a:srgbClr val="000000">
                      <a:alpha val="43137"/>
                    </a:srgbClr>
                  </a:outerShdw>
                </a:effectLst>
              </a:rPr>
              <a:t>constituye una </a:t>
            </a:r>
            <a:r>
              <a:rPr lang="es-ES" sz="2000" b="1" u="sng" dirty="0">
                <a:solidFill>
                  <a:schemeClr val="bg1"/>
                </a:solidFill>
                <a:effectLst>
                  <a:outerShdw blurRad="38100" dist="38100" dir="2700000" algn="tl">
                    <a:srgbClr val="000000">
                      <a:alpha val="43137"/>
                    </a:srgbClr>
                  </a:outerShdw>
                </a:effectLst>
              </a:rPr>
              <a:t>plataforma</a:t>
            </a:r>
            <a:r>
              <a:rPr lang="es-ES" sz="2000" dirty="0">
                <a:solidFill>
                  <a:schemeClr val="bg1"/>
                </a:solidFill>
                <a:effectLst>
                  <a:outerShdw blurRad="38100" dist="38100" dir="2700000" algn="tl">
                    <a:srgbClr val="000000">
                      <a:alpha val="43137"/>
                    </a:srgbClr>
                  </a:outerShdw>
                </a:effectLst>
              </a:rPr>
              <a:t> de software que permite ejecutar programas de software escritos en el lenguaje de programación Java.  </a:t>
            </a:r>
          </a:p>
          <a:p>
            <a:pPr marL="0" indent="0" algn="just">
              <a:buNone/>
            </a:pPr>
            <a:r>
              <a:rPr lang="es-ES" sz="2000" dirty="0">
                <a:solidFill>
                  <a:schemeClr val="bg1"/>
                </a:solidFill>
              </a:rPr>
              <a:t>Java </a:t>
            </a:r>
            <a:r>
              <a:rPr lang="es-ES" sz="2000" b="1" dirty="0">
                <a:solidFill>
                  <a:schemeClr val="bg1"/>
                </a:solidFill>
              </a:rPr>
              <a:t>agnóstico a la tecnología</a:t>
            </a:r>
            <a:r>
              <a:rPr lang="es-ES" sz="2000" dirty="0">
                <a:solidFill>
                  <a:schemeClr val="bg1"/>
                </a:solidFill>
              </a:rPr>
              <a:t> sobre la cual se ejecutara el programa de computación escrito en Java</a:t>
            </a:r>
          </a:p>
          <a:p>
            <a:pPr marL="0" indent="0" algn="just">
              <a:buNone/>
            </a:pPr>
            <a:r>
              <a:rPr lang="es-ES" sz="2000" dirty="0">
                <a:solidFill>
                  <a:schemeClr val="bg1"/>
                </a:solidFill>
              </a:rPr>
              <a:t>Los programadores no tendrían que escribir versiones distintas de programas de computación para diferentes sistemas operativos o hardware </a:t>
            </a:r>
          </a:p>
          <a:p>
            <a:pPr marL="0" indent="0" algn="just">
              <a:buNone/>
            </a:pPr>
            <a:r>
              <a:rPr lang="es-ES" sz="2000" dirty="0">
                <a:solidFill>
                  <a:schemeClr val="bg1"/>
                </a:solidFill>
                <a:effectLst>
                  <a:outerShdw blurRad="38100" dist="38100" dir="2700000" algn="tl">
                    <a:srgbClr val="000000">
                      <a:alpha val="43137"/>
                    </a:srgbClr>
                  </a:outerShdw>
                </a:effectLst>
              </a:rPr>
              <a:t>La plataforma Java a través de la utilización de la máquina virtual de Java permite a los desarrolladores escribir programas que son capaces de ejecutarse en diferentes computadoras o hardware sin tener que reescribir  sus programas para cada tipo diferente de computadora. </a:t>
            </a:r>
          </a:p>
          <a:p>
            <a:pPr marL="0" indent="0" algn="just">
              <a:buNone/>
            </a:pPr>
            <a:r>
              <a:rPr lang="es-ES" sz="2000" dirty="0">
                <a:solidFill>
                  <a:schemeClr val="bg1"/>
                </a:solidFill>
                <a:effectLst>
                  <a:outerShdw blurRad="38100" dist="38100" dir="2700000" algn="tl">
                    <a:srgbClr val="000000">
                      <a:alpha val="43137"/>
                    </a:srgbClr>
                  </a:outerShdw>
                </a:effectLst>
              </a:rPr>
              <a:t>Esto se conoció como el “</a:t>
            </a:r>
            <a:r>
              <a:rPr lang="es-ES" sz="2000" dirty="0" err="1">
                <a:solidFill>
                  <a:schemeClr val="bg1"/>
                </a:solidFill>
                <a:effectLst>
                  <a:outerShdw blurRad="38100" dist="38100" dir="2700000" algn="tl">
                    <a:srgbClr val="000000">
                      <a:alpha val="43137"/>
                    </a:srgbClr>
                  </a:outerShdw>
                </a:effectLst>
              </a:rPr>
              <a:t>write</a:t>
            </a:r>
            <a:r>
              <a:rPr lang="es-ES" sz="2000" dirty="0">
                <a:solidFill>
                  <a:schemeClr val="bg1"/>
                </a:solidFill>
                <a:effectLst>
                  <a:outerShdw blurRad="38100" dist="38100" dir="2700000" algn="tl">
                    <a:srgbClr val="000000">
                      <a:alpha val="43137"/>
                    </a:srgbClr>
                  </a:outerShdw>
                </a:effectLst>
              </a:rPr>
              <a:t> once, run </a:t>
            </a:r>
            <a:r>
              <a:rPr lang="es-ES" sz="2000" dirty="0" err="1">
                <a:solidFill>
                  <a:schemeClr val="bg1"/>
                </a:solidFill>
                <a:effectLst>
                  <a:outerShdw blurRad="38100" dist="38100" dir="2700000" algn="tl">
                    <a:srgbClr val="000000">
                      <a:alpha val="43137"/>
                    </a:srgbClr>
                  </a:outerShdw>
                </a:effectLst>
              </a:rPr>
              <a:t>anywhere</a:t>
            </a:r>
            <a:r>
              <a:rPr lang="es-ES" sz="2000" dirty="0">
                <a:solidFill>
                  <a:schemeClr val="bg1"/>
                </a:solidFill>
                <a:effectLst>
                  <a:outerShdw blurRad="38100" dist="38100" dir="2700000" algn="tl">
                    <a:srgbClr val="000000">
                      <a:alpha val="43137"/>
                    </a:srgbClr>
                  </a:outerShdw>
                </a:effectLst>
              </a:rPr>
              <a:t>” (WORA).  </a:t>
            </a:r>
          </a:p>
          <a:p>
            <a:pPr marL="0" indent="0" algn="just">
              <a:buNone/>
            </a:pPr>
            <a:r>
              <a:rPr lang="es-ES" sz="2000" dirty="0">
                <a:solidFill>
                  <a:schemeClr val="bg1"/>
                </a:solidFill>
                <a:effectLst>
                  <a:outerShdw blurRad="38100" dist="38100" dir="2700000" algn="tl">
                    <a:srgbClr val="000000">
                      <a:alpha val="43137"/>
                    </a:srgbClr>
                  </a:outerShdw>
                </a:effectLst>
              </a:rPr>
              <a:t>En definitiva, un programa escrito en Java podría correr o ejecutarse en cualquier sistema operativo o hardware, siempre que tuviese instalado la máquina virtual de Java</a:t>
            </a:r>
          </a:p>
          <a:p>
            <a:pPr marL="0" indent="0" algn="just">
              <a:buNone/>
            </a:pPr>
            <a:endParaRPr lang="es-AR" sz="2000" dirty="0">
              <a:solidFill>
                <a:schemeClr val="bg1"/>
              </a:solidFill>
            </a:endParaRPr>
          </a:p>
          <a:p>
            <a:pPr algn="just"/>
            <a:endParaRPr lang="es-AR" sz="2400" dirty="0">
              <a:solidFill>
                <a:schemeClr val="bg1"/>
              </a:solidFill>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8BECD5F2-68AC-5BD4-5F1D-06678107E8A2}"/>
              </a:ext>
            </a:extLst>
          </p:cNvPr>
          <p:cNvSpPr/>
          <p:nvPr/>
        </p:nvSpPr>
        <p:spPr>
          <a:xfrm>
            <a:off x="0" y="6005689"/>
            <a:ext cx="9144000" cy="852311"/>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 </a:t>
            </a:r>
          </a:p>
          <a:p>
            <a:pPr algn="ctr"/>
            <a:r>
              <a:rPr lang="es-AR" sz="825" b="1" dirty="0">
                <a:solidFill>
                  <a:schemeClr val="bg1"/>
                </a:solidFill>
                <a:effectLst>
                  <a:outerShdw blurRad="38100" dist="38100" dir="2700000" algn="tl">
                    <a:srgbClr val="000000">
                      <a:alpha val="43137"/>
                    </a:srgbClr>
                  </a:outerShdw>
                </a:effectLst>
              </a:rPr>
              <a:t>Copyright © 2022</a:t>
            </a:r>
          </a:p>
        </p:txBody>
      </p:sp>
    </p:spTree>
    <p:extLst>
      <p:ext uri="{BB962C8B-B14F-4D97-AF65-F5344CB8AC3E}">
        <p14:creationId xmlns:p14="http://schemas.microsoft.com/office/powerpoint/2010/main" val="2033441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xfrm>
            <a:off x="628650" y="365127"/>
            <a:ext cx="7886700" cy="831496"/>
          </a:xfrm>
          <a:ln w="12700">
            <a:noFill/>
          </a:ln>
        </p:spPr>
        <p:txBody>
          <a:bodyPr>
            <a:normAutofit/>
          </a:bodyPr>
          <a:lstStyle/>
          <a:p>
            <a:r>
              <a:rPr lang="es-AR" sz="3200" b="1" dirty="0">
                <a:solidFill>
                  <a:schemeClr val="bg1"/>
                </a:solidFill>
                <a:effectLst>
                  <a:outerShdw blurRad="38100" dist="38100" dir="2700000" algn="tl">
                    <a:srgbClr val="000000">
                      <a:alpha val="43137"/>
                    </a:srgbClr>
                  </a:outerShdw>
                </a:effectLst>
              </a:rPr>
              <a:t>Plataforma Java SE: Composición. Versiones.</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433689"/>
            <a:ext cx="7886700" cy="4056284"/>
          </a:xfrm>
          <a:ln w="12700">
            <a:noFill/>
          </a:ln>
        </p:spPr>
        <p:txBody>
          <a:bodyPr>
            <a:normAutofit fontScale="92500" lnSpcReduction="20000"/>
          </a:bodyPr>
          <a:lstStyle/>
          <a:p>
            <a:pPr marL="0" indent="0" algn="just">
              <a:buNone/>
            </a:pPr>
            <a:r>
              <a:rPr lang="es-ES" sz="1900" dirty="0">
                <a:solidFill>
                  <a:schemeClr val="bg1"/>
                </a:solidFill>
                <a:effectLst>
                  <a:outerShdw blurRad="38100" dist="38100" dir="2700000" algn="tl">
                    <a:srgbClr val="000000">
                      <a:alpha val="43137"/>
                    </a:srgbClr>
                  </a:outerShdw>
                </a:effectLst>
              </a:rPr>
              <a:t>-Herramientas de desarrollo de código (JDK)</a:t>
            </a:r>
          </a:p>
          <a:p>
            <a:pPr marL="0" indent="0" algn="just">
              <a:buNone/>
            </a:pPr>
            <a:r>
              <a:rPr lang="es-ES" sz="1900" dirty="0">
                <a:solidFill>
                  <a:schemeClr val="bg1"/>
                </a:solidFill>
                <a:effectLst>
                  <a:outerShdw blurRad="38100" dist="38100" dir="2700000" algn="tl">
                    <a:srgbClr val="000000">
                      <a:alpha val="43137"/>
                    </a:srgbClr>
                  </a:outerShdw>
                </a:effectLst>
              </a:rPr>
              <a:t>-Compilador de Java</a:t>
            </a:r>
          </a:p>
          <a:p>
            <a:pPr marL="0" indent="0" algn="just">
              <a:buNone/>
            </a:pPr>
            <a:r>
              <a:rPr lang="es-ES" sz="1900" dirty="0">
                <a:solidFill>
                  <a:schemeClr val="bg1"/>
                </a:solidFill>
                <a:effectLst>
                  <a:outerShdw blurRad="38100" dist="38100" dir="2700000" algn="tl">
                    <a:srgbClr val="000000">
                      <a:alpha val="43137"/>
                    </a:srgbClr>
                  </a:outerShdw>
                </a:effectLst>
              </a:rPr>
              <a:t>-Ambiente de ejecución de Java: </a:t>
            </a:r>
          </a:p>
          <a:p>
            <a:pPr marL="0" indent="0" algn="just">
              <a:buNone/>
            </a:pPr>
            <a:r>
              <a:rPr lang="es-ES" sz="1900" dirty="0">
                <a:solidFill>
                  <a:schemeClr val="bg1"/>
                </a:solidFill>
                <a:effectLst>
                  <a:outerShdw blurRad="38100" dist="38100" dir="2700000" algn="tl">
                    <a:srgbClr val="000000">
                      <a:alpha val="43137"/>
                    </a:srgbClr>
                  </a:outerShdw>
                </a:effectLst>
              </a:rPr>
              <a:t>	Máquina virtual de Java (JVM), </a:t>
            </a:r>
          </a:p>
          <a:p>
            <a:pPr marL="0" indent="0" algn="just">
              <a:buNone/>
            </a:pPr>
            <a:r>
              <a:rPr lang="es-ES" sz="1900" b="1" dirty="0">
                <a:solidFill>
                  <a:schemeClr val="accent4">
                    <a:lumMod val="75000"/>
                  </a:schemeClr>
                </a:solidFill>
                <a:effectLst>
                  <a:outerShdw blurRad="38100" dist="38100" dir="2700000" algn="tl">
                    <a:srgbClr val="000000">
                      <a:alpha val="43137"/>
                    </a:srgbClr>
                  </a:outerShdw>
                </a:effectLst>
              </a:rPr>
              <a:t>	Librería de Software Estándar de Java         	 </a:t>
            </a:r>
          </a:p>
          <a:p>
            <a:pPr marL="0" indent="0" algn="just">
              <a:buNone/>
            </a:pPr>
            <a:r>
              <a:rPr lang="es-ES" sz="1900" dirty="0">
                <a:solidFill>
                  <a:schemeClr val="bg1"/>
                </a:solidFill>
                <a:effectLst>
                  <a:outerShdw blurRad="38100" dist="38100" dir="2700000" algn="tl">
                    <a:srgbClr val="000000">
                      <a:alpha val="43137"/>
                    </a:srgbClr>
                  </a:outerShdw>
                </a:effectLst>
              </a:rPr>
              <a:t>-Documentación (para cada versión de Java)</a:t>
            </a:r>
          </a:p>
          <a:p>
            <a:pPr marL="0" indent="0" algn="just">
              <a:buNone/>
            </a:pPr>
            <a:r>
              <a:rPr lang="es-AR" sz="1900" dirty="0">
                <a:solidFill>
                  <a:schemeClr val="bg1"/>
                </a:solidFill>
                <a:effectLst>
                  <a:outerShdw blurRad="38100" dist="38100" dir="2700000" algn="tl">
                    <a:srgbClr val="000000">
                      <a:alpha val="43137"/>
                    </a:srgbClr>
                  </a:outerShdw>
                </a:effectLst>
              </a:rPr>
              <a:t>JDK 1.0 (</a:t>
            </a:r>
            <a:r>
              <a:rPr lang="es-AR" sz="1900" dirty="0" err="1">
                <a:solidFill>
                  <a:schemeClr val="bg1"/>
                </a:solidFill>
                <a:effectLst>
                  <a:outerShdw blurRad="38100" dist="38100" dir="2700000" algn="tl">
                    <a:srgbClr val="000000">
                      <a:alpha val="43137"/>
                    </a:srgbClr>
                  </a:outerShdw>
                </a:effectLst>
              </a:rPr>
              <a:t>Oak</a:t>
            </a:r>
            <a:r>
              <a:rPr lang="es-AR" sz="1900" dirty="0">
                <a:solidFill>
                  <a:schemeClr val="bg1"/>
                </a:solidFill>
                <a:effectLst>
                  <a:outerShdw blurRad="38100" dist="38100" dir="2700000" algn="tl">
                    <a:srgbClr val="000000">
                      <a:alpha val="43137"/>
                    </a:srgbClr>
                  </a:outerShdw>
                </a:effectLst>
              </a:rPr>
              <a:t>) (Enero de 1996) </a:t>
            </a:r>
            <a:r>
              <a:rPr lang="es-AR" sz="1900" dirty="0">
                <a:solidFill>
                  <a:schemeClr val="accent4">
                    <a:lumMod val="75000"/>
                  </a:schemeClr>
                </a:solidFill>
                <a:effectLst>
                  <a:outerShdw blurRad="38100" dist="38100" dir="2700000" algn="tl">
                    <a:srgbClr val="000000">
                      <a:alpha val="43137"/>
                    </a:srgbClr>
                  </a:outerShdw>
                </a:effectLst>
              </a:rPr>
              <a:t>(8 paquetes), </a:t>
            </a:r>
            <a:r>
              <a:rPr lang="es-AR" sz="1900" dirty="0">
                <a:solidFill>
                  <a:schemeClr val="bg1"/>
                </a:solidFill>
                <a:effectLst>
                  <a:outerShdw blurRad="38100" dist="38100" dir="2700000" algn="tl">
                    <a:srgbClr val="000000">
                      <a:alpha val="43137"/>
                    </a:srgbClr>
                  </a:outerShdw>
                </a:effectLst>
              </a:rPr>
              <a:t>JDK 1.1. (Febrero de 1997), J2SE 1.2 (</a:t>
            </a:r>
            <a:r>
              <a:rPr lang="es-AR" sz="1900" dirty="0" err="1">
                <a:solidFill>
                  <a:schemeClr val="bg1"/>
                </a:solidFill>
                <a:effectLst>
                  <a:outerShdw blurRad="38100" dist="38100" dir="2700000" algn="tl">
                    <a:srgbClr val="000000">
                      <a:alpha val="43137"/>
                    </a:srgbClr>
                  </a:outerShdw>
                </a:effectLst>
              </a:rPr>
              <a:t>Playground</a:t>
            </a:r>
            <a:r>
              <a:rPr lang="es-AR" sz="1900" dirty="0">
                <a:solidFill>
                  <a:schemeClr val="bg1"/>
                </a:solidFill>
                <a:effectLst>
                  <a:outerShdw blurRad="38100" dist="38100" dir="2700000" algn="tl">
                    <a:srgbClr val="000000">
                      <a:alpha val="43137"/>
                    </a:srgbClr>
                  </a:outerShdw>
                </a:effectLst>
              </a:rPr>
              <a:t>) (Diciembre de 1998), J2SE 1.3 (</a:t>
            </a:r>
            <a:r>
              <a:rPr lang="es-AR" sz="1900" dirty="0" err="1">
                <a:solidFill>
                  <a:schemeClr val="bg1"/>
                </a:solidFill>
                <a:effectLst>
                  <a:outerShdw blurRad="38100" dist="38100" dir="2700000" algn="tl">
                    <a:srgbClr val="000000">
                      <a:alpha val="43137"/>
                    </a:srgbClr>
                  </a:outerShdw>
                </a:effectLst>
              </a:rPr>
              <a:t>Kestrel</a:t>
            </a:r>
            <a:r>
              <a:rPr lang="es-AR" sz="1900" dirty="0">
                <a:solidFill>
                  <a:schemeClr val="bg1"/>
                </a:solidFill>
                <a:effectLst>
                  <a:outerShdw blurRad="38100" dist="38100" dir="2700000" algn="tl">
                    <a:srgbClr val="000000">
                      <a:alpha val="43137"/>
                    </a:srgbClr>
                  </a:outerShdw>
                </a:effectLst>
              </a:rPr>
              <a:t>) (Mayo de 2000), J2SE 1.4 (</a:t>
            </a:r>
            <a:r>
              <a:rPr lang="es-AR" sz="1900" dirty="0" err="1">
                <a:solidFill>
                  <a:schemeClr val="bg1"/>
                </a:solidFill>
                <a:effectLst>
                  <a:outerShdw blurRad="38100" dist="38100" dir="2700000" algn="tl">
                    <a:srgbClr val="000000">
                      <a:alpha val="43137"/>
                    </a:srgbClr>
                  </a:outerShdw>
                </a:effectLst>
              </a:rPr>
              <a:t>Merlin</a:t>
            </a:r>
            <a:r>
              <a:rPr lang="es-AR" sz="1900" dirty="0">
                <a:solidFill>
                  <a:schemeClr val="bg1"/>
                </a:solidFill>
                <a:effectLst>
                  <a:outerShdw blurRad="38100" dist="38100" dir="2700000" algn="tl">
                    <a:srgbClr val="000000">
                      <a:alpha val="43137"/>
                    </a:srgbClr>
                  </a:outerShdw>
                </a:effectLst>
              </a:rPr>
              <a:t>) (Febrero de 2002), </a:t>
            </a:r>
            <a:r>
              <a:rPr lang="es-AR" sz="1900" dirty="0">
                <a:solidFill>
                  <a:schemeClr val="accent4">
                    <a:lumMod val="75000"/>
                  </a:schemeClr>
                </a:solidFill>
                <a:effectLst>
                  <a:outerShdw blurRad="38100" dist="38100" dir="2700000" algn="tl">
                    <a:srgbClr val="000000">
                      <a:alpha val="43137"/>
                    </a:srgbClr>
                  </a:outerShdw>
                </a:effectLst>
              </a:rPr>
              <a:t>J2SE 5.0  o 1.5 (Tiger) (Sept. de 2004) (166 paquetes), </a:t>
            </a:r>
            <a:r>
              <a:rPr lang="es-AR" sz="1900" dirty="0">
                <a:solidFill>
                  <a:schemeClr val="bg1"/>
                </a:solidFill>
                <a:effectLst>
                  <a:outerShdw blurRad="38100" dist="38100" dir="2700000" algn="tl">
                    <a:srgbClr val="000000">
                      <a:alpha val="43137"/>
                    </a:srgbClr>
                  </a:outerShdw>
                </a:effectLst>
              </a:rPr>
              <a:t>Java SE 6 o 1.6 (Mustang) (Diciembre de 2006), Java SE 7 o 1.7 (Dolphin) (Julio de 2011) </a:t>
            </a:r>
            <a:r>
              <a:rPr lang="es-AR" sz="1900" dirty="0">
                <a:solidFill>
                  <a:schemeClr val="accent4">
                    <a:lumMod val="75000"/>
                  </a:schemeClr>
                </a:solidFill>
                <a:effectLst>
                  <a:outerShdw blurRad="38100" dist="38100" dir="2700000" algn="tl">
                    <a:srgbClr val="000000">
                      <a:alpha val="43137"/>
                    </a:srgbClr>
                  </a:outerShdw>
                </a:effectLst>
              </a:rPr>
              <a:t>(209 paquetes), </a:t>
            </a:r>
            <a:r>
              <a:rPr lang="es-AR" sz="1900" dirty="0">
                <a:solidFill>
                  <a:schemeClr val="bg1"/>
                </a:solidFill>
                <a:effectLst>
                  <a:outerShdw blurRad="38100" dist="38100" dir="2700000" algn="tl">
                    <a:srgbClr val="000000">
                      <a:alpha val="43137"/>
                    </a:srgbClr>
                  </a:outerShdw>
                </a:effectLst>
              </a:rPr>
              <a:t>Java SE o 1.8 (Marzo de 2014), Java SE 9 (21 de Septiembre de 2017), Java SE 10 (20 de Marzo de 2018), Java SE 11 (25 de Septiembre de 2018), Java SE 12 (19 de Marzo de 2019), Java SE 13 (17 de Septiembre de 2019), Java SE 14 (17 de Marzo de 2020), Java SE 15 (15 de Septiembre de 2020), Java SE 16 (16 de Marzo de 2021), Java SE 17 (14 de Septiembre de 2021), </a:t>
            </a:r>
            <a:r>
              <a:rPr lang="es-AR" sz="1900" b="1" dirty="0">
                <a:solidFill>
                  <a:schemeClr val="bg1"/>
                </a:solidFill>
                <a:effectLst>
                  <a:outerShdw blurRad="38100" dist="38100" dir="2700000" algn="tl">
                    <a:srgbClr val="000000">
                      <a:alpha val="43137"/>
                    </a:srgbClr>
                  </a:outerShdw>
                </a:effectLst>
              </a:rPr>
              <a:t>Java SE 18 </a:t>
            </a:r>
            <a:r>
              <a:rPr lang="es-AR" sz="1900" b="1" dirty="0">
                <a:solidFill>
                  <a:schemeClr val="accent4">
                    <a:lumMod val="75000"/>
                  </a:schemeClr>
                </a:solidFill>
                <a:effectLst>
                  <a:outerShdw blurRad="38100" dist="38100" dir="2700000" algn="tl">
                    <a:srgbClr val="000000">
                      <a:alpha val="43137"/>
                    </a:srgbClr>
                  </a:outerShdw>
                </a:effectLst>
              </a:rPr>
              <a:t>(Marzo 22 de 2022)</a:t>
            </a:r>
          </a:p>
          <a:p>
            <a:pPr marL="0" indent="0" algn="just">
              <a:buNone/>
            </a:pPr>
            <a:endParaRPr lang="es-AR" sz="2400" dirty="0">
              <a:solidFill>
                <a:schemeClr val="bg1"/>
              </a:solidFill>
            </a:endParaRPr>
          </a:p>
          <a:p>
            <a:pPr algn="just"/>
            <a:endParaRPr lang="es-AR" sz="2400" dirty="0">
              <a:solidFill>
                <a:schemeClr val="bg1"/>
              </a:solidFill>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B7F080E9-0599-6A02-737B-4B72A411D457}"/>
              </a:ext>
            </a:extLst>
          </p:cNvPr>
          <p:cNvSpPr/>
          <p:nvPr/>
        </p:nvSpPr>
        <p:spPr>
          <a:xfrm>
            <a:off x="0" y="6050845"/>
            <a:ext cx="9144000" cy="807156"/>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2565039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50000"/>
          </a:schemeClr>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04BFF9D-C673-2ED8-89B1-84A96F127807}"/>
              </a:ext>
            </a:extLst>
          </p:cNvPr>
          <p:cNvSpPr>
            <a:spLocks noGrp="1"/>
          </p:cNvSpPr>
          <p:nvPr>
            <p:ph type="title"/>
          </p:nvPr>
        </p:nvSpPr>
        <p:spPr>
          <a:ln w="12700">
            <a:noFill/>
          </a:ln>
        </p:spPr>
        <p:txBody>
          <a:bodyPr>
            <a:normAutofit/>
          </a:bodyPr>
          <a:lstStyle/>
          <a:p>
            <a:pPr algn="just"/>
            <a:r>
              <a:rPr lang="es-AR" sz="3200" b="1" dirty="0">
                <a:solidFill>
                  <a:schemeClr val="bg1"/>
                </a:solidFill>
                <a:effectLst>
                  <a:outerShdw blurRad="38100" dist="38100" dir="2700000" algn="tl">
                    <a:srgbClr val="000000">
                      <a:alpha val="43137"/>
                    </a:srgbClr>
                  </a:outerShdw>
                </a:effectLst>
              </a:rPr>
              <a:t>Librería de Software Estándar de Java</a:t>
            </a:r>
          </a:p>
        </p:txBody>
      </p:sp>
      <p:sp>
        <p:nvSpPr>
          <p:cNvPr id="4" name="Marcador de contenido 3">
            <a:extLst>
              <a:ext uri="{FF2B5EF4-FFF2-40B4-BE49-F238E27FC236}">
                <a16:creationId xmlns:a16="http://schemas.microsoft.com/office/drawing/2014/main" id="{4BDAB4DD-07B9-B3FE-8BF7-11595BEEDEEB}"/>
              </a:ext>
            </a:extLst>
          </p:cNvPr>
          <p:cNvSpPr>
            <a:spLocks noGrp="1"/>
          </p:cNvSpPr>
          <p:nvPr>
            <p:ph idx="1"/>
          </p:nvPr>
        </p:nvSpPr>
        <p:spPr>
          <a:xfrm>
            <a:off x="628650" y="1433689"/>
            <a:ext cx="7886700" cy="4056284"/>
          </a:xfrm>
          <a:ln w="12700">
            <a:noFill/>
          </a:ln>
        </p:spPr>
        <p:txBody>
          <a:bodyPr>
            <a:normAutofit lnSpcReduction="10000"/>
          </a:bodyPr>
          <a:lstStyle/>
          <a:p>
            <a:pPr marL="0" indent="0" algn="just">
              <a:buNone/>
            </a:pPr>
            <a:r>
              <a:rPr lang="es-ES" sz="2200" dirty="0">
                <a:solidFill>
                  <a:schemeClr val="bg1"/>
                </a:solidFill>
                <a:effectLst>
                  <a:outerShdw blurRad="38100" dist="38100" dir="2700000" algn="tl">
                    <a:srgbClr val="000000">
                      <a:alpha val="43137"/>
                    </a:srgbClr>
                  </a:outerShdw>
                </a:effectLst>
              </a:rPr>
              <a:t>-Contiene programas </a:t>
            </a:r>
            <a:r>
              <a:rPr lang="es-ES" sz="2200" dirty="0" err="1">
                <a:solidFill>
                  <a:schemeClr val="bg1"/>
                </a:solidFill>
                <a:effectLst>
                  <a:outerShdw blurRad="38100" dist="38100" dir="2700000" algn="tl">
                    <a:srgbClr val="000000">
                      <a:alpha val="43137"/>
                    </a:srgbClr>
                  </a:outerShdw>
                </a:effectLst>
              </a:rPr>
              <a:t>pre-escritos</a:t>
            </a:r>
            <a:r>
              <a:rPr lang="es-ES" sz="2200" dirty="0">
                <a:solidFill>
                  <a:schemeClr val="bg1"/>
                </a:solidFill>
                <a:effectLst>
                  <a:outerShdw blurRad="38100" dist="38100" dir="2700000" algn="tl">
                    <a:srgbClr val="000000">
                      <a:alpha val="43137"/>
                    </a:srgbClr>
                  </a:outerShdw>
                </a:effectLst>
              </a:rPr>
              <a:t> (“</a:t>
            </a:r>
            <a:r>
              <a:rPr lang="es-ES" sz="2200" i="1" dirty="0" err="1">
                <a:solidFill>
                  <a:schemeClr val="bg1"/>
                </a:solidFill>
                <a:effectLst>
                  <a:outerShdw blurRad="38100" dist="38100" dir="2700000" algn="tl">
                    <a:srgbClr val="000000">
                      <a:alpha val="43137"/>
                    </a:srgbClr>
                  </a:outerShdw>
                </a:effectLst>
              </a:rPr>
              <a:t>built</a:t>
            </a:r>
            <a:r>
              <a:rPr lang="es-ES" sz="2200" i="1" dirty="0">
                <a:solidFill>
                  <a:schemeClr val="bg1"/>
                </a:solidFill>
                <a:effectLst>
                  <a:outerShdw blurRad="38100" dist="38100" dir="2700000" algn="tl">
                    <a:srgbClr val="000000">
                      <a:alpha val="43137"/>
                    </a:srgbClr>
                  </a:outerShdw>
                </a:effectLst>
              </a:rPr>
              <a:t> in </a:t>
            </a:r>
            <a:r>
              <a:rPr lang="es-ES" sz="2200" i="1" dirty="0" err="1">
                <a:solidFill>
                  <a:schemeClr val="bg1"/>
                </a:solidFill>
                <a:effectLst>
                  <a:outerShdw blurRad="38100" dist="38100" dir="2700000" algn="tl">
                    <a:srgbClr val="000000">
                      <a:alpha val="43137"/>
                    </a:srgbClr>
                  </a:outerShdw>
                </a:effectLst>
              </a:rPr>
              <a:t>packages</a:t>
            </a:r>
            <a:r>
              <a:rPr lang="es-ES" sz="2200" dirty="0">
                <a:solidFill>
                  <a:schemeClr val="bg1"/>
                </a:solidFill>
                <a:effectLst>
                  <a:outerShdw blurRad="38100" dist="38100" dir="2700000" algn="tl">
                    <a:srgbClr val="000000">
                      <a:alpha val="43137"/>
                    </a:srgbClr>
                  </a:outerShdw>
                </a:effectLst>
              </a:rPr>
              <a:t>”)</a:t>
            </a:r>
          </a:p>
          <a:p>
            <a:pPr marL="0" indent="0" algn="just">
              <a:buNone/>
            </a:pPr>
            <a:r>
              <a:rPr lang="es-ES" sz="2200" dirty="0">
                <a:solidFill>
                  <a:schemeClr val="bg1"/>
                </a:solidFill>
                <a:effectLst>
                  <a:outerShdw blurRad="38100" dist="38100" dir="2700000" algn="tl">
                    <a:srgbClr val="000000">
                      <a:alpha val="43137"/>
                    </a:srgbClr>
                  </a:outerShdw>
                </a:effectLst>
              </a:rPr>
              <a:t>-Pueden </a:t>
            </a:r>
            <a:r>
              <a:rPr lang="es-ES" sz="2200" b="1" dirty="0">
                <a:solidFill>
                  <a:schemeClr val="bg1"/>
                </a:solidFill>
                <a:effectLst>
                  <a:outerShdw blurRad="38100" dist="38100" dir="2700000" algn="tl">
                    <a:srgbClr val="000000">
                      <a:alpha val="43137"/>
                    </a:srgbClr>
                  </a:outerShdw>
                </a:effectLst>
              </a:rPr>
              <a:t>ser utilizados o no </a:t>
            </a:r>
            <a:r>
              <a:rPr lang="es-ES" sz="2200" dirty="0">
                <a:solidFill>
                  <a:schemeClr val="bg1"/>
                </a:solidFill>
                <a:effectLst>
                  <a:outerShdw blurRad="38100" dist="38100" dir="2700000" algn="tl">
                    <a:srgbClr val="000000">
                      <a:alpha val="43137"/>
                    </a:srgbClr>
                  </a:outerShdw>
                </a:effectLst>
              </a:rPr>
              <a:t>por los programadores para escribir sus propios programas (</a:t>
            </a:r>
            <a:r>
              <a:rPr lang="es-ES" sz="2200" u="sng" dirty="0">
                <a:solidFill>
                  <a:schemeClr val="bg1"/>
                </a:solidFill>
                <a:effectLst>
                  <a:outerShdw blurRad="38100" dist="38100" dir="2700000" algn="tl">
                    <a:srgbClr val="000000">
                      <a:alpha val="43137"/>
                    </a:srgbClr>
                  </a:outerShdw>
                </a:effectLst>
              </a:rPr>
              <a:t>excepto</a:t>
            </a:r>
            <a:r>
              <a:rPr lang="es-ES" sz="2200" dirty="0">
                <a:solidFill>
                  <a:schemeClr val="bg1"/>
                </a:solidFill>
                <a:effectLst>
                  <a:outerShdw blurRad="38100" dist="38100" dir="2700000" algn="tl">
                    <a:srgbClr val="000000">
                      <a:alpha val="43137"/>
                    </a:srgbClr>
                  </a:outerShdw>
                </a:effectLst>
              </a:rPr>
              <a:t> </a:t>
            </a:r>
            <a:r>
              <a:rPr lang="es-ES" sz="2200" b="1" dirty="0" err="1">
                <a:solidFill>
                  <a:schemeClr val="bg1"/>
                </a:solidFill>
                <a:effectLst>
                  <a:outerShdw blurRad="38100" dist="38100" dir="2700000" algn="tl">
                    <a:srgbClr val="000000">
                      <a:alpha val="43137"/>
                    </a:srgbClr>
                  </a:outerShdw>
                </a:effectLst>
              </a:rPr>
              <a:t>java.lang</a:t>
            </a:r>
            <a:r>
              <a:rPr lang="es-ES" sz="2200" b="1" dirty="0">
                <a:solidFill>
                  <a:schemeClr val="bg1"/>
                </a:solidFill>
                <a:effectLst>
                  <a:outerShdw blurRad="38100" dist="38100" dir="2700000" algn="tl">
                    <a:srgbClr val="000000">
                      <a:alpha val="43137"/>
                    </a:srgbClr>
                  </a:outerShdw>
                </a:effectLst>
              </a:rPr>
              <a:t>, java.io</a:t>
            </a:r>
            <a:r>
              <a:rPr lang="es-ES" sz="2200" dirty="0">
                <a:solidFill>
                  <a:schemeClr val="bg1"/>
                </a:solidFill>
                <a:effectLst>
                  <a:outerShdw blurRad="38100" dist="38100" dir="2700000" algn="tl">
                    <a:srgbClr val="000000">
                      <a:alpha val="43137"/>
                    </a:srgbClr>
                  </a:outerShdw>
                </a:effectLst>
              </a:rPr>
              <a:t> y </a:t>
            </a:r>
            <a:r>
              <a:rPr lang="es-ES" sz="2200" b="1" dirty="0" err="1">
                <a:solidFill>
                  <a:schemeClr val="bg1"/>
                </a:solidFill>
                <a:effectLst>
                  <a:outerShdw blurRad="38100" dist="38100" dir="2700000" algn="tl">
                    <a:srgbClr val="000000">
                      <a:alpha val="43137"/>
                    </a:srgbClr>
                  </a:outerShdw>
                </a:effectLst>
              </a:rPr>
              <a:t>java.util</a:t>
            </a:r>
            <a:r>
              <a:rPr lang="es-ES" sz="2200" dirty="0">
                <a:solidFill>
                  <a:schemeClr val="bg1"/>
                </a:solidFill>
                <a:effectLst>
                  <a:outerShdw blurRad="38100" dist="38100" dir="2700000" algn="tl">
                    <a:srgbClr val="000000">
                      <a:alpha val="43137"/>
                    </a:srgbClr>
                  </a:outerShdw>
                </a:effectLst>
              </a:rPr>
              <a:t>)</a:t>
            </a:r>
          </a:p>
          <a:p>
            <a:pPr marL="0" indent="0" algn="just">
              <a:buNone/>
            </a:pPr>
            <a:r>
              <a:rPr lang="es-ES" sz="2200" dirty="0">
                <a:solidFill>
                  <a:schemeClr val="bg1"/>
                </a:solidFill>
                <a:effectLst>
                  <a:outerShdw blurRad="38100" dist="38100" dir="2700000" algn="tl">
                    <a:srgbClr val="000000">
                      <a:alpha val="43137"/>
                    </a:srgbClr>
                  </a:outerShdw>
                </a:effectLst>
              </a:rPr>
              <a:t>-Cada paquete de Java posee </a:t>
            </a:r>
            <a:r>
              <a:rPr lang="es-ES" sz="2200" dirty="0">
                <a:solidFill>
                  <a:schemeClr val="accent4">
                    <a:lumMod val="75000"/>
                  </a:schemeClr>
                </a:solidFill>
                <a:effectLst>
                  <a:outerShdw blurRad="38100" dist="38100" dir="2700000" algn="tl">
                    <a:srgbClr val="000000">
                      <a:alpha val="43137"/>
                    </a:srgbClr>
                  </a:outerShdw>
                </a:effectLst>
              </a:rPr>
              <a:t>dos (2) tipos relacionados </a:t>
            </a:r>
            <a:r>
              <a:rPr lang="es-ES" sz="2200" dirty="0">
                <a:solidFill>
                  <a:schemeClr val="bg1"/>
                </a:solidFill>
                <a:effectLst>
                  <a:outerShdw blurRad="38100" dist="38100" dir="2700000" algn="tl">
                    <a:srgbClr val="000000">
                      <a:alpha val="43137"/>
                    </a:srgbClr>
                  </a:outerShdw>
                </a:effectLst>
              </a:rPr>
              <a:t>de código fuente: </a:t>
            </a:r>
            <a:r>
              <a:rPr lang="es-ES" sz="2200" b="1" dirty="0">
                <a:solidFill>
                  <a:schemeClr val="accent4">
                    <a:lumMod val="75000"/>
                  </a:schemeClr>
                </a:solidFill>
                <a:effectLst>
                  <a:outerShdw blurRad="38100" dist="38100" dir="2700000" algn="tl">
                    <a:srgbClr val="000000">
                      <a:alpha val="43137"/>
                    </a:srgbClr>
                  </a:outerShdw>
                </a:effectLst>
              </a:rPr>
              <a:t>código declarado </a:t>
            </a:r>
            <a:r>
              <a:rPr lang="es-ES" sz="2200" i="1" dirty="0">
                <a:solidFill>
                  <a:schemeClr val="accent4">
                    <a:lumMod val="75000"/>
                  </a:schemeClr>
                </a:solidFill>
                <a:effectLst>
                  <a:outerShdw blurRad="38100" dist="38100" dir="2700000" algn="tl">
                    <a:srgbClr val="000000">
                      <a:alpha val="43137"/>
                    </a:srgbClr>
                  </a:outerShdw>
                </a:effectLst>
              </a:rPr>
              <a:t>(</a:t>
            </a:r>
            <a:r>
              <a:rPr lang="es-ES" sz="2200" i="1" dirty="0" err="1">
                <a:solidFill>
                  <a:schemeClr val="accent4">
                    <a:lumMod val="75000"/>
                  </a:schemeClr>
                </a:solidFill>
                <a:effectLst>
                  <a:outerShdw blurRad="38100" dist="38100" dir="2700000" algn="tl">
                    <a:srgbClr val="000000">
                      <a:alpha val="43137"/>
                    </a:srgbClr>
                  </a:outerShdw>
                </a:effectLst>
              </a:rPr>
              <a:t>method</a:t>
            </a:r>
            <a:r>
              <a:rPr lang="es-ES" sz="2200" i="1" dirty="0">
                <a:solidFill>
                  <a:schemeClr val="accent4">
                    <a:lumMod val="75000"/>
                  </a:schemeClr>
                </a:solidFill>
                <a:effectLst>
                  <a:outerShdw blurRad="38100" dist="38100" dir="2700000" algn="tl">
                    <a:srgbClr val="000000">
                      <a:alpha val="43137"/>
                    </a:srgbClr>
                  </a:outerShdw>
                </a:effectLst>
              </a:rPr>
              <a:t> </a:t>
            </a:r>
            <a:r>
              <a:rPr lang="es-ES" sz="2200" i="1" dirty="0" err="1">
                <a:solidFill>
                  <a:schemeClr val="accent4">
                    <a:lumMod val="75000"/>
                  </a:schemeClr>
                </a:solidFill>
                <a:effectLst>
                  <a:outerShdw blurRad="38100" dist="38100" dir="2700000" algn="tl">
                    <a:srgbClr val="000000">
                      <a:alpha val="43137"/>
                    </a:srgbClr>
                  </a:outerShdw>
                </a:effectLst>
              </a:rPr>
              <a:t>header</a:t>
            </a:r>
            <a:r>
              <a:rPr lang="es-ES" sz="2200" i="1" dirty="0">
                <a:solidFill>
                  <a:schemeClr val="accent4">
                    <a:lumMod val="75000"/>
                  </a:schemeClr>
                </a:solidFill>
                <a:effectLst>
                  <a:outerShdw blurRad="38100" dist="38100" dir="2700000" algn="tl">
                    <a:srgbClr val="000000">
                      <a:alpha val="43137"/>
                    </a:srgbClr>
                  </a:outerShdw>
                </a:effectLst>
              </a:rPr>
              <a:t>)</a:t>
            </a:r>
            <a:r>
              <a:rPr lang="es-ES" sz="2200" b="1" dirty="0">
                <a:solidFill>
                  <a:schemeClr val="accent4">
                    <a:lumMod val="75000"/>
                  </a:schemeClr>
                </a:solidFill>
                <a:effectLst>
                  <a:outerShdw blurRad="38100" dist="38100" dir="2700000" algn="tl">
                    <a:srgbClr val="000000">
                      <a:alpha val="43137"/>
                    </a:srgbClr>
                  </a:outerShdw>
                </a:effectLst>
              </a:rPr>
              <a:t>: </a:t>
            </a:r>
            <a:r>
              <a:rPr lang="es-ES" sz="2200" dirty="0">
                <a:solidFill>
                  <a:schemeClr val="bg1"/>
                </a:solidFill>
                <a:effectLst>
                  <a:outerShdw blurRad="38100" dist="38100" dir="2700000" algn="tl">
                    <a:srgbClr val="000000">
                      <a:alpha val="43137"/>
                    </a:srgbClr>
                  </a:outerShdw>
                </a:effectLst>
              </a:rPr>
              <a:t>encabezado del método o declaración: especifica los nombres, parámetros y funcionalidad de los métodos de java</a:t>
            </a:r>
            <a:r>
              <a:rPr lang="es-ES" sz="2200" b="1" dirty="0">
                <a:solidFill>
                  <a:schemeClr val="bg1"/>
                </a:solidFill>
                <a:effectLst>
                  <a:outerShdw blurRad="38100" dist="38100" dir="2700000" algn="tl">
                    <a:srgbClr val="000000">
                      <a:alpha val="43137"/>
                    </a:srgbClr>
                  </a:outerShdw>
                </a:effectLst>
              </a:rPr>
              <a:t>  </a:t>
            </a:r>
            <a:r>
              <a:rPr lang="es-ES" sz="2200" dirty="0">
                <a:solidFill>
                  <a:schemeClr val="bg1"/>
                </a:solidFill>
                <a:effectLst>
                  <a:outerShdw blurRad="38100" dist="38100" dir="2700000" algn="tl">
                    <a:srgbClr val="000000">
                      <a:alpha val="43137"/>
                    </a:srgbClr>
                  </a:outerShdw>
                </a:effectLst>
              </a:rPr>
              <a:t>y</a:t>
            </a:r>
            <a:r>
              <a:rPr lang="es-ES" sz="2200" b="1" dirty="0">
                <a:solidFill>
                  <a:schemeClr val="bg1"/>
                </a:solidFill>
                <a:effectLst>
                  <a:outerShdw blurRad="38100" dist="38100" dir="2700000" algn="tl">
                    <a:srgbClr val="000000">
                      <a:alpha val="43137"/>
                    </a:srgbClr>
                  </a:outerShdw>
                </a:effectLst>
              </a:rPr>
              <a:t> </a:t>
            </a:r>
            <a:r>
              <a:rPr lang="es-ES" sz="2200" b="1" dirty="0">
                <a:solidFill>
                  <a:schemeClr val="accent4">
                    <a:lumMod val="75000"/>
                  </a:schemeClr>
                </a:solidFill>
                <a:effectLst>
                  <a:outerShdw blurRad="38100" dist="38100" dir="2700000" algn="tl">
                    <a:srgbClr val="000000">
                      <a:alpha val="43137"/>
                    </a:srgbClr>
                  </a:outerShdw>
                </a:effectLst>
              </a:rPr>
              <a:t>código implementado </a:t>
            </a:r>
            <a:r>
              <a:rPr lang="es-ES" sz="2200" i="1" dirty="0">
                <a:solidFill>
                  <a:schemeClr val="accent4">
                    <a:lumMod val="75000"/>
                  </a:schemeClr>
                </a:solidFill>
                <a:effectLst>
                  <a:outerShdw blurRad="38100" dist="38100" dir="2700000" algn="tl">
                    <a:srgbClr val="000000">
                      <a:alpha val="43137"/>
                    </a:srgbClr>
                  </a:outerShdw>
                </a:effectLst>
              </a:rPr>
              <a:t>(</a:t>
            </a:r>
            <a:r>
              <a:rPr lang="es-ES" sz="2200" i="1" dirty="0" err="1">
                <a:solidFill>
                  <a:schemeClr val="accent4">
                    <a:lumMod val="75000"/>
                  </a:schemeClr>
                </a:solidFill>
                <a:effectLst>
                  <a:outerShdw blurRad="38100" dist="38100" dir="2700000" algn="tl">
                    <a:srgbClr val="000000">
                      <a:alpha val="43137"/>
                    </a:srgbClr>
                  </a:outerShdw>
                </a:effectLst>
              </a:rPr>
              <a:t>method</a:t>
            </a:r>
            <a:r>
              <a:rPr lang="es-ES" sz="2200" i="1" dirty="0">
                <a:solidFill>
                  <a:schemeClr val="accent4">
                    <a:lumMod val="75000"/>
                  </a:schemeClr>
                </a:solidFill>
                <a:effectLst>
                  <a:outerShdw blurRad="38100" dist="38100" dir="2700000" algn="tl">
                    <a:srgbClr val="000000">
                      <a:alpha val="43137"/>
                    </a:srgbClr>
                  </a:outerShdw>
                </a:effectLst>
              </a:rPr>
              <a:t> </a:t>
            </a:r>
            <a:r>
              <a:rPr lang="es-ES" sz="2200" i="1" dirty="0" err="1">
                <a:solidFill>
                  <a:schemeClr val="accent4">
                    <a:lumMod val="75000"/>
                  </a:schemeClr>
                </a:solidFill>
                <a:effectLst>
                  <a:outerShdw blurRad="38100" dist="38100" dir="2700000" algn="tl">
                    <a:srgbClr val="000000">
                      <a:alpha val="43137"/>
                    </a:srgbClr>
                  </a:outerShdw>
                </a:effectLst>
              </a:rPr>
              <a:t>body</a:t>
            </a:r>
            <a:r>
              <a:rPr lang="es-ES" sz="2200" i="1" dirty="0">
                <a:solidFill>
                  <a:schemeClr val="accent4">
                    <a:lumMod val="75000"/>
                  </a:schemeClr>
                </a:solidFill>
                <a:effectLst>
                  <a:outerShdw blurRad="38100" dist="38100" dir="2700000" algn="tl">
                    <a:srgbClr val="000000">
                      <a:alpha val="43137"/>
                    </a:srgbClr>
                  </a:outerShdw>
                </a:effectLst>
              </a:rPr>
              <a:t>)</a:t>
            </a:r>
            <a:r>
              <a:rPr lang="es-ES" sz="2200" b="1" dirty="0">
                <a:solidFill>
                  <a:schemeClr val="accent4">
                    <a:lumMod val="75000"/>
                  </a:schemeClr>
                </a:solidFill>
                <a:effectLst>
                  <a:outerShdw blurRad="38100" dist="38100" dir="2700000" algn="tl">
                    <a:srgbClr val="000000">
                      <a:alpha val="43137"/>
                    </a:srgbClr>
                  </a:outerShdw>
                </a:effectLst>
              </a:rPr>
              <a:t>: </a:t>
            </a:r>
            <a:r>
              <a:rPr lang="es-ES" sz="2200" dirty="0">
                <a:solidFill>
                  <a:schemeClr val="bg1"/>
                </a:solidFill>
                <a:effectLst>
                  <a:outerShdw blurRad="38100" dist="38100" dir="2700000" algn="tl">
                    <a:srgbClr val="000000">
                      <a:alpha val="43137"/>
                    </a:srgbClr>
                  </a:outerShdw>
                </a:effectLst>
              </a:rPr>
              <a:t>bloque de código que implementa el método instruyendo a una computadora  como ejecutar una determinada función.</a:t>
            </a:r>
          </a:p>
          <a:p>
            <a:pPr marL="0" indent="0" algn="just">
              <a:buNone/>
            </a:pPr>
            <a:r>
              <a:rPr lang="es-ES" sz="2200" dirty="0">
                <a:solidFill>
                  <a:schemeClr val="bg1"/>
                </a:solidFill>
                <a:effectLst>
                  <a:outerShdw blurRad="38100" dist="38100" dir="2700000" algn="tl">
                    <a:srgbClr val="000000">
                      <a:alpha val="43137"/>
                    </a:srgbClr>
                  </a:outerShdw>
                </a:effectLst>
              </a:rPr>
              <a:t>-Los programadores para reutilizar una función no necesitan conocer el código implementado, sólo deben conocer el </a:t>
            </a:r>
            <a:r>
              <a:rPr lang="es-ES" sz="2200" u="sng" dirty="0">
                <a:solidFill>
                  <a:schemeClr val="bg1"/>
                </a:solidFill>
                <a:effectLst>
                  <a:outerShdw blurRad="38100" dist="38100" dir="2700000" algn="tl">
                    <a:srgbClr val="000000">
                      <a:alpha val="43137"/>
                    </a:srgbClr>
                  </a:outerShdw>
                </a:effectLst>
              </a:rPr>
              <a:t>comando abreviado </a:t>
            </a:r>
            <a:r>
              <a:rPr lang="es-ES" sz="2200" dirty="0">
                <a:solidFill>
                  <a:schemeClr val="bg1"/>
                </a:solidFill>
                <a:effectLst>
                  <a:outerShdw blurRad="38100" dist="38100" dir="2700000" algn="tl">
                    <a:srgbClr val="000000">
                      <a:alpha val="43137"/>
                    </a:srgbClr>
                  </a:outerShdw>
                </a:effectLst>
              </a:rPr>
              <a:t>que está basado en la sintaxis del código declarado.</a:t>
            </a:r>
          </a:p>
          <a:p>
            <a:pPr marL="0" indent="0" algn="just">
              <a:buNone/>
            </a:pPr>
            <a:endParaRPr lang="es-AR" sz="2100" b="1" dirty="0">
              <a:solidFill>
                <a:schemeClr val="bg1"/>
              </a:solidFill>
              <a:effectLst>
                <a:outerShdw blurRad="38100" dist="38100" dir="2700000" algn="tl">
                  <a:srgbClr val="000000">
                    <a:alpha val="43137"/>
                  </a:srgbClr>
                </a:outerShdw>
              </a:effectLst>
            </a:endParaRPr>
          </a:p>
          <a:p>
            <a:pPr algn="just"/>
            <a:endParaRPr lang="es-AR" sz="2400" dirty="0">
              <a:solidFill>
                <a:schemeClr val="bg1"/>
              </a:solidFill>
            </a:endParaRPr>
          </a:p>
          <a:p>
            <a:pPr algn="just"/>
            <a:endParaRPr lang="es-AR" dirty="0">
              <a:solidFill>
                <a:schemeClr val="bg1"/>
              </a:solidFill>
            </a:endParaRPr>
          </a:p>
          <a:p>
            <a:endParaRPr lang="es-AR" dirty="0"/>
          </a:p>
          <a:p>
            <a:endParaRPr lang="es-AR" dirty="0"/>
          </a:p>
          <a:p>
            <a:endParaRPr lang="es-AR" dirty="0"/>
          </a:p>
        </p:txBody>
      </p:sp>
      <p:sp>
        <p:nvSpPr>
          <p:cNvPr id="5" name="Rectángulo 4">
            <a:extLst>
              <a:ext uri="{FF2B5EF4-FFF2-40B4-BE49-F238E27FC236}">
                <a16:creationId xmlns:a16="http://schemas.microsoft.com/office/drawing/2014/main" id="{B7F080E9-0599-6A02-737B-4B72A411D457}"/>
              </a:ext>
            </a:extLst>
          </p:cNvPr>
          <p:cNvSpPr/>
          <p:nvPr/>
        </p:nvSpPr>
        <p:spPr>
          <a:xfrm>
            <a:off x="0" y="6118579"/>
            <a:ext cx="9144000" cy="739422"/>
          </a:xfrm>
          <a:prstGeom prst="rect">
            <a:avLst/>
          </a:prstGeom>
          <a:solidFill>
            <a:schemeClr val="tx2">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AR" sz="825" b="1" dirty="0">
                <a:solidFill>
                  <a:schemeClr val="bg1"/>
                </a:solidFill>
                <a:effectLst>
                  <a:outerShdw blurRad="38100" dist="38100" dir="2700000" algn="tl">
                    <a:srgbClr val="000000">
                      <a:alpha val="43137"/>
                    </a:srgbClr>
                  </a:outerShdw>
                </a:effectLst>
              </a:rPr>
              <a:t>Gustavo G Mármol Alioto</a:t>
            </a:r>
          </a:p>
          <a:p>
            <a:pPr algn="ctr"/>
            <a:r>
              <a:rPr lang="es-AR" sz="825" b="1" dirty="0">
                <a:solidFill>
                  <a:schemeClr val="bg1"/>
                </a:solidFill>
                <a:effectLst>
                  <a:outerShdw blurRad="38100" dist="38100" dir="2700000" algn="tl">
                    <a:srgbClr val="000000">
                      <a:alpha val="43137"/>
                    </a:srgbClr>
                  </a:outerShdw>
                </a:effectLst>
              </a:rPr>
              <a:t> Copyright © 2022</a:t>
            </a:r>
          </a:p>
        </p:txBody>
      </p:sp>
    </p:spTree>
    <p:extLst>
      <p:ext uri="{BB962C8B-B14F-4D97-AF65-F5344CB8AC3E}">
        <p14:creationId xmlns:p14="http://schemas.microsoft.com/office/powerpoint/2010/main" val="2146186717"/>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7262</TotalTime>
  <Words>12503</Words>
  <Application>Microsoft Office PowerPoint</Application>
  <PresentationFormat>Presentación en pantalla (4:3)</PresentationFormat>
  <Paragraphs>915</Paragraphs>
  <Slides>69</Slides>
  <Notes>2</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69</vt:i4>
      </vt:variant>
    </vt:vector>
  </HeadingPairs>
  <TitlesOfParts>
    <vt:vector size="74" baseType="lpstr">
      <vt:lpstr>Arial</vt:lpstr>
      <vt:lpstr>Calibri</vt:lpstr>
      <vt:lpstr>Calibri Light</vt:lpstr>
      <vt:lpstr>Wingdings</vt:lpstr>
      <vt:lpstr>Tema de Office</vt:lpstr>
      <vt:lpstr>  UNIVERSIDAD AUSTRAL MAESTRIA EN PROPIEDAD INTELECTUAL Junio 2022  ORACLE AMERICAS INC v  GOOGLE LLC </vt:lpstr>
      <vt:lpstr>Este trabajo se licencia bajo los términos CC BY-NC-ND 4.0  Atribución/Reconocimiento-No Comercial-Sin Derivados 4.0 Licencia Pública Internacional   El presente trabajo constituye una obra derivada de la segunda edición de la obra denominada “El caso judicial Oracle America, Inc. c. Google, LLC.  No. C 10-03561 WHA Copyright © 2022 Gustavo G. Mármol Alioto” y  de su proyecto de desarrollo colaborativo disponibles en https://drive.google.com/drive/folders/1LJJrWdizsSCCyyUZHNiHoLFPsS0JMSBh  y  https://github.com/ggmarmolalioto   </vt:lpstr>
      <vt:lpstr>Temario  </vt:lpstr>
      <vt:lpstr>Expresión/ideas. Programas de Computación.  </vt:lpstr>
      <vt:lpstr>El litigio bajo el prisma del licenciamiento Open Source  </vt:lpstr>
      <vt:lpstr>Java</vt:lpstr>
      <vt:lpstr>Plataforma Java SE “Write Once Run Anywhere” (WORA). Máquina Virtual de Java (JVM)</vt:lpstr>
      <vt:lpstr>Plataforma Java SE: Composición. Versiones.</vt:lpstr>
      <vt:lpstr>Librería de Software Estándar de Java</vt:lpstr>
      <vt:lpstr>Ejemplo de código declarado y código implementado </vt:lpstr>
      <vt:lpstr>Librería de Software de Java: SSO </vt:lpstr>
      <vt:lpstr>Librería de Software de Java (gráfico según la Corte Suprema de EE.UU. Sentencia Abril 5 de 2021)</vt:lpstr>
      <vt:lpstr>Licenciamiento de la Plataforma Java SE</vt:lpstr>
      <vt:lpstr>Test de Compatibilidad de Java SE (TCK). Requisitos.</vt:lpstr>
      <vt:lpstr>Juicio I </vt:lpstr>
      <vt:lpstr>Obra Protegida en Discusión</vt:lpstr>
      <vt:lpstr>Los 37 Paquetes de la Librería de Clases de Java (incluidos en la versión 5.0 de Java SE)  </vt:lpstr>
      <vt:lpstr>Ejemplo de código fuente declarado (denominación utilizada en el juicio)</vt:lpstr>
      <vt:lpstr>Objeto de la Disputa: Aspecto “Literal”</vt:lpstr>
      <vt:lpstr>Objeto de la Disputa: Aspecto “Literal” (líneas de código per se)</vt:lpstr>
      <vt:lpstr>Objeto de la Disputa: Aspecto “No Literal” (SSO de  37 paquetes de Java)</vt:lpstr>
      <vt:lpstr>Objeto de la Disputa: Aspecto “No Literal” (SSO de los paquetes de Java)</vt:lpstr>
      <vt:lpstr>Objeto de la Disputa: Aspecto “No Literal” (SSO de los paquetes de Java)</vt:lpstr>
      <vt:lpstr> Argumentos principales de Oracle </vt:lpstr>
      <vt:lpstr>Argumentos principales Oracle</vt:lpstr>
      <vt:lpstr>Argumentos principales de Google </vt:lpstr>
      <vt:lpstr>Argumentos principales de Google </vt:lpstr>
      <vt:lpstr>Sentencia Corte de Distrito (Mayo 2012) </vt:lpstr>
      <vt:lpstr>Apelación de ORACLE ante la CAFC </vt:lpstr>
      <vt:lpstr> Apelación de ORACLE ante la CAFC </vt:lpstr>
      <vt:lpstr>Estructura de la Corte de Apelación de los EE.UU.</vt:lpstr>
      <vt:lpstr>Sentencia I de la Corte Federal de Apelaciones (CAFC) (9 de Mayo de 2014)</vt:lpstr>
      <vt:lpstr>Sentencia I de la Corte Federal de Apelaciones (CAFC) (9 de Mayo de 2014)</vt:lpstr>
      <vt:lpstr>Sentencia I de la Corte Federal de Apelaciones (CAFC) (9 de Mayo de 2014)</vt:lpstr>
      <vt:lpstr>Sentencia I de la Corte Federal de Apelaciones (CAFC) (9 de Mayo de 2014)</vt:lpstr>
      <vt:lpstr>Sentencia I de la Corte Federal de Apelaciones (CAFC) (9 de Mayo de 2014)</vt:lpstr>
      <vt:lpstr>Sentencia I de la Corte Federal de Apelaciones (CAFC) (9 de Mayo de 2014)</vt:lpstr>
      <vt:lpstr>Sentencia I de la Corte Federal de Apelaciones (CAFC) (9 de Mayo de 2014)</vt:lpstr>
      <vt:lpstr>Sentencia I de la Corte Federal de Apelaciones (CAFC) (9 de Mayo de 2014)</vt:lpstr>
      <vt:lpstr>Recurso de Apelación de Google (Writ of Certiorari I )</vt:lpstr>
      <vt:lpstr>Recurso de Apelación de Google (Writ of Certiorari I)</vt:lpstr>
      <vt:lpstr>Recurso de Apelación de Google (Writ of Certiorari I)</vt:lpstr>
      <vt:lpstr>Juicio II. </vt:lpstr>
      <vt:lpstr>Defensa de Fair Use</vt:lpstr>
      <vt:lpstr>Defensa de Fair Use</vt:lpstr>
      <vt:lpstr>Sentencia II de la Corte Federal de Apelaciones (CAFC) (9 de Marzo 2018)</vt:lpstr>
      <vt:lpstr>Sentencia II de la Corte Federal de Apelaciones (CAFC) (9 de Marzo 2018)</vt:lpstr>
      <vt:lpstr>Sentencia II de la Corte Federal de Apelaciones (CAFC) (9 de Marzo 2018)</vt:lpstr>
      <vt:lpstr>Sentencia II de la Corte Federal de Apelaciones (CAFC) (9 de Marzo 2018)</vt:lpstr>
      <vt:lpstr>Sentencia II de la Corte Federal de Apelaciones (CAFC) (9 de Marzo 2018)</vt:lpstr>
      <vt:lpstr>Sentencia de la Corte Suprema de EE.UU. (5 de abril 2021)</vt:lpstr>
      <vt:lpstr>Sentencia de la Corte Suprema de EE.UU. (5 de abril 2021) Voto Mayoría (1)</vt:lpstr>
      <vt:lpstr>Sentencia de la Corte Suprema de EE.UU. (5 de abril 2021) Voto Mayoría (2)</vt:lpstr>
      <vt:lpstr>Sentencia de la Corte Suprema de EE.UU. (5 de abril 2021) Voto Mayoría (3)</vt:lpstr>
      <vt:lpstr>Sentencia de la Corte Suprema de EE.UU. (5 de abril 2021) Voto Mayoría (4)</vt:lpstr>
      <vt:lpstr>Sentencia de la Corte Suprema de EE.UU. (5 de abril 2021). Voto Mayoría (5)</vt:lpstr>
      <vt:lpstr>Sentencia de la Corte Suprema de EE.UU. (5 de abril 2021) Voto Mayoría (6)</vt:lpstr>
      <vt:lpstr>Sentencia de la Corte Suprema de EE.UU. (5 de abril 2021) Voto Mayoría (7)</vt:lpstr>
      <vt:lpstr>Sentencia de la Corte Suprema de EE.UU. (5 de abril 2021) Voto Mayoría (8)</vt:lpstr>
      <vt:lpstr>Sentencia de la Corte Suprema de EE.UU. (5 de abril 2021) Voto Mayoría (9)</vt:lpstr>
      <vt:lpstr>Sentencia de la Corte Suprema de EE.UU. (5 de abril 2021)</vt:lpstr>
      <vt:lpstr>Sentencia de la Corte Suprema de EE.UU. (5 de abril 2021) Voto Minoría (1).</vt:lpstr>
      <vt:lpstr>Sentencia de la Corte Suprema de EE.UU. (5 de abril 2021) Voto Minoría (2).</vt:lpstr>
      <vt:lpstr>Sentencia de la Corte Suprema de EE.UU. (5 de abril 2021) Voto Minoría (3)</vt:lpstr>
      <vt:lpstr>Sentencia de la Corte Suprema de EE.UU. (5 de abril 2021) Voto Minoría (4)</vt:lpstr>
      <vt:lpstr>Sentencia de la Corte Suprema de EE.UU. (5 de abril 2021) Voto Minoría (5)</vt:lpstr>
      <vt:lpstr>Sentencia de la Corte Suprema de EE.UU. (5 de abril 2021) Voto Minoría (6)</vt:lpstr>
      <vt:lpstr>Sentencia de la Corte Suprema de EE.UU. (5 de abril 2021) Voto Minoría (7)</vt:lpstr>
      <vt:lpstr>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ORACLE AMERICAS INC v  GOOGLE LLC</dc:title>
  <dc:creator>GUSTAVO GUILLERMO MARMOL ALIOTO</dc:creator>
  <cp:lastModifiedBy>GUSTAVO GUILLERMO MARMOL ALIOTO</cp:lastModifiedBy>
  <cp:revision>690</cp:revision>
  <dcterms:created xsi:type="dcterms:W3CDTF">2022-05-16T12:10:30Z</dcterms:created>
  <dcterms:modified xsi:type="dcterms:W3CDTF">2022-06-06T22:50:40Z</dcterms:modified>
</cp:coreProperties>
</file>