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1"/>
  </p:notesMasterIdLst>
  <p:handoutMasterIdLst>
    <p:handoutMasterId r:id="rId42"/>
  </p:handoutMasterIdLst>
  <p:sldIdLst>
    <p:sldId id="480" r:id="rId5"/>
    <p:sldId id="650" r:id="rId6"/>
    <p:sldId id="697" r:id="rId7"/>
    <p:sldId id="739" r:id="rId8"/>
    <p:sldId id="737" r:id="rId9"/>
    <p:sldId id="740" r:id="rId10"/>
    <p:sldId id="741" r:id="rId11"/>
    <p:sldId id="742" r:id="rId12"/>
    <p:sldId id="736" r:id="rId13"/>
    <p:sldId id="738" r:id="rId14"/>
    <p:sldId id="743" r:id="rId15"/>
    <p:sldId id="745" r:id="rId16"/>
    <p:sldId id="746" r:id="rId17"/>
    <p:sldId id="727" r:id="rId18"/>
    <p:sldId id="721" r:id="rId19"/>
    <p:sldId id="734" r:id="rId20"/>
    <p:sldId id="725" r:id="rId21"/>
    <p:sldId id="729" r:id="rId22"/>
    <p:sldId id="735" r:id="rId23"/>
    <p:sldId id="694" r:id="rId24"/>
    <p:sldId id="695" r:id="rId25"/>
    <p:sldId id="698" r:id="rId26"/>
    <p:sldId id="699" r:id="rId27"/>
    <p:sldId id="673" r:id="rId28"/>
    <p:sldId id="706" r:id="rId29"/>
    <p:sldId id="674" r:id="rId30"/>
    <p:sldId id="703" r:id="rId31"/>
    <p:sldId id="704" r:id="rId32"/>
    <p:sldId id="707" r:id="rId33"/>
    <p:sldId id="713" r:id="rId34"/>
    <p:sldId id="717" r:id="rId35"/>
    <p:sldId id="724" r:id="rId36"/>
    <p:sldId id="679" r:id="rId37"/>
    <p:sldId id="710" r:id="rId38"/>
    <p:sldId id="711" r:id="rId39"/>
    <p:sldId id="744" r:id="rId4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Gabriel Méndez Cobeña" initials="GGMC" lastIdx="1" clrIdx="0">
    <p:extLst>
      <p:ext uri="{19B8F6BF-5375-455C-9EA6-DF929625EA0E}">
        <p15:presenceInfo xmlns:p15="http://schemas.microsoft.com/office/powerpoint/2012/main" userId="a7fdc4ec5f25ab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BBE0E3"/>
    <a:srgbClr val="FCF6F1"/>
    <a:srgbClr val="FDFBF5"/>
    <a:srgbClr val="FDFDFA"/>
    <a:srgbClr val="FF0066"/>
    <a:srgbClr val="FBEAEA"/>
    <a:srgbClr val="C41F2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44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D3D8F-2DB0-4D38-95BD-141C57F9043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1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5" y="6513911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9D25D-869B-43EA-BBF6-7BC98C39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11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1556-B956-4059-AB82-F10B6F349AE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1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C04EA-FDD6-40E4-B984-DFBBB6DB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1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Hello everyone, my name is Gonzalo Mendez​.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am here with my colleague Luis Galárraga.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work we will present in this talk is a collaboration between ourselves,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Katherine Chiluiza, and Patricio Mendoza.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56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7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3291-FC19-48C4-B54A-3CCF93E7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15A9FC-F59A-4686-D5DB-C717A8F61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18196-AEAD-9F28-B616-FE876C49A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FECB-9989-B606-BA81-05FEB5D2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BA430-19F3-329A-8578-0CB070F5C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C03D8-EE0A-1274-4FC0-E8658656A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previous work, we presented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5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4758D-B585-97BB-BD21-E3D40E2F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13359-6E9A-A4C3-B042-82A9CBDDF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0C12B-21BC-4918-18B3-FF2DFE416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how the tool looks like.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Upon opening, it shows the student’s academic program.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Clicking on a course in this view shows the course’s general information,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such as its historical distribution of grades, or its passing and failing rates.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17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drag the elements of this view to the tool’s prediction panel.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interactions trigger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prediction models.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366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grade predicted for a course is shown as a range composed of an optimistic and a pessimistic prediction.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Additionally, each grade prediction is shown with a “why” button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enables users to see the positive or negative contribution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different features used by the tool’s predictive models.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61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when planning an academic term,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adding courses to (or removing the from) a set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automatically updates existing predictions.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927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when planning an academic term,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adding courses to (or removing the from) a set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automatically updates existing predictions.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91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previous work, we presented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2021 CHI 2021, we investigated the effects that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had on students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they plan a forthcoming academic term.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found that, when using the tool, students tend to approach course selection as a grade maximization problem.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showed little interest in the explanations provided by the tool.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found that the type of visual representation used to convey the grade predictions influences how much students trust the tool.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1200" b="0" i="0" u="none" strike="noStrike" baseline="0" dirty="0"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3563895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paper, we seek to investigate the perspective of academic advisors when using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particular, we seek to answer: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are the effects of grade predictions on the advisors</a:t>
            </a:r>
            <a:r>
              <a:rPr lang="es-EC" sz="1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approach to course recommendation?	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does the student’s profile impact the advisors’ strategy to recommending courses?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9767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answer these research questions, we invited 15 academic advisors from a computer science program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an engineering-oriented university.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advisors used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recommend a set of courses to three different students: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outstanding student, one average-performing student, and one struggling student.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0458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now, Luis is going to tell us what we found…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25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32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57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96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42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believed these students could overcome pessimistic grade predictions</a:t>
            </a:r>
            <a:endParaRPr lang="en-GB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16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7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0B0D9-0CF3-C3CA-922B-798F3FD9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1B1B2-5D48-8C2F-4695-4EE979E4F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55300-ED96-11E8-CEE1-CA751EDDF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Hello everyone, my name is Gonzalo Mendez​.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am here with my colleague Luis Galárraga.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work we will present in this talk is a collaboration between ourselves,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Katherine Chiluiza, and Patricio Mendoza.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previous work, we presented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41BF-C83D-EC31-8900-A351ECD3C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5F2D6-9A3D-4566-9726-C65CAEEF8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68A17-18BE-3FD6-C5B1-0951246A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7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FACF-9245-A44E-34AF-C79CA98E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8B780-8417-B7EC-CB2D-33F5FC3E3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E3B82-A049-DFE6-A689-CDC3FF16D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4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FACF-9245-A44E-34AF-C79CA98E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8B780-8417-B7EC-CB2D-33F5FC3E3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E3B82-A049-DFE6-A689-CDC3FF16D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interactive visualization tool that supports academic term planning.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grade predictions by using students’ historical performance information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and 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also provides visual explanations of its predictions.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21901-9CBC-AFD4-56D5-39F8B40F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08570-34DB-7296-C091-B3F6DFDD6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E4BEA-C072-F883-F3B3-771131F6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previous work, we presented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8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042" y="1123084"/>
            <a:ext cx="9145919" cy="2387269"/>
          </a:xfrm>
        </p:spPr>
        <p:txBody>
          <a:bodyPr anchor="b"/>
          <a:lstStyle>
            <a:lvl1pPr algn="ctr">
              <a:defRPr sz="544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42" y="3602502"/>
            <a:ext cx="9145919" cy="1655826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680" indent="0" algn="ctr">
              <a:buNone/>
              <a:defRPr sz="1814"/>
            </a:lvl2pPr>
            <a:lvl3pPr marL="829361" indent="0" algn="ctr">
              <a:buNone/>
              <a:defRPr sz="1633"/>
            </a:lvl3pPr>
            <a:lvl4pPr marL="1244041" indent="0" algn="ctr">
              <a:buNone/>
              <a:defRPr sz="1451"/>
            </a:lvl4pPr>
            <a:lvl5pPr marL="1658722" indent="0" algn="ctr">
              <a:buNone/>
              <a:defRPr sz="1451"/>
            </a:lvl5pPr>
            <a:lvl6pPr marL="2073402" indent="0" algn="ctr">
              <a:buNone/>
              <a:defRPr sz="1451"/>
            </a:lvl6pPr>
            <a:lvl7pPr marL="2488082" indent="0" algn="ctr">
              <a:buNone/>
              <a:defRPr sz="1451"/>
            </a:lvl7pPr>
            <a:lvl8pPr marL="2902763" indent="0" algn="ctr">
              <a:buNone/>
              <a:defRPr sz="1451"/>
            </a:lvl8pPr>
            <a:lvl9pPr marL="3317443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0568A-158A-4265-A1C1-09AF778D55F4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3519-514F-4078-8213-19ADA9B44512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6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008F1B-A0F2-4654-88FD-6E0A9825001B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79E0C-ED2B-450C-9E1B-5BE2C9A2636F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44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313" y="275013"/>
            <a:ext cx="2741473" cy="58515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217" y="275013"/>
            <a:ext cx="7986361" cy="58515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96B901-F4F5-4039-B2DF-B0B12E9738BB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B63DE-C014-4D5B-9185-3D413B117F35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94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17" y="275012"/>
            <a:ext cx="10973568" cy="1143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217" y="1599673"/>
            <a:ext cx="10973568" cy="452688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216" y="6244626"/>
            <a:ext cx="2846421" cy="476589"/>
          </a:xfrm>
        </p:spPr>
        <p:txBody>
          <a:bodyPr/>
          <a:lstStyle>
            <a:lvl1pPr>
              <a:defRPr/>
            </a:lvl1pPr>
          </a:lstStyle>
          <a:p>
            <a:fld id="{E44F08E7-ECD3-4D48-BDDB-A13B59F10ECE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685" y="6244626"/>
            <a:ext cx="3862633" cy="476589"/>
          </a:xfrm>
        </p:spPr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363" y="6244626"/>
            <a:ext cx="2846421" cy="476589"/>
          </a:xfrm>
        </p:spPr>
        <p:txBody>
          <a:bodyPr/>
          <a:lstStyle>
            <a:lvl1pPr>
              <a:defRPr/>
            </a:lvl1pPr>
          </a:lstStyle>
          <a:p>
            <a:fld id="{FE8AB7A1-4AD0-4DD5-88A6-3987A4BC119E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73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17" y="275012"/>
            <a:ext cx="10973568" cy="1143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218" y="1599673"/>
            <a:ext cx="5362637" cy="4526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7589" y="1599674"/>
            <a:ext cx="5365196" cy="2194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7589" y="3932229"/>
            <a:ext cx="5365196" cy="2194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216" y="6244626"/>
            <a:ext cx="2846421" cy="476589"/>
          </a:xfrm>
        </p:spPr>
        <p:txBody>
          <a:bodyPr/>
          <a:lstStyle>
            <a:lvl1pPr>
              <a:defRPr/>
            </a:lvl1pPr>
          </a:lstStyle>
          <a:p>
            <a:fld id="{DE4FDA17-E33F-4D11-B451-1A7A73C5C30A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4685" y="6244626"/>
            <a:ext cx="3862633" cy="476589"/>
          </a:xfrm>
        </p:spPr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6363" y="6244626"/>
            <a:ext cx="2846421" cy="476589"/>
          </a:xfrm>
        </p:spPr>
        <p:txBody>
          <a:bodyPr/>
          <a:lstStyle>
            <a:lvl1pPr>
              <a:defRPr/>
            </a:lvl1pPr>
          </a:lstStyle>
          <a:p>
            <a:fld id="{72BDFA24-27B1-440E-89BE-B280A21EED4A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8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21996-846C-4941-8FE5-48CADDF15019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14293-42AD-4AA5-B200-5ABB54BB6026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8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14" y="1709101"/>
            <a:ext cx="10515375" cy="2853780"/>
          </a:xfrm>
        </p:spPr>
        <p:txBody>
          <a:bodyPr anchor="b"/>
          <a:lstStyle>
            <a:lvl1pPr>
              <a:defRPr sz="544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14" y="4588799"/>
            <a:ext cx="10515375" cy="1500322"/>
          </a:xfrm>
        </p:spPr>
        <p:txBody>
          <a:bodyPr/>
          <a:lstStyle>
            <a:lvl1pPr marL="0" indent="0">
              <a:buNone/>
              <a:defRPr sz="2177"/>
            </a:lvl1pPr>
            <a:lvl2pPr marL="414680" indent="0">
              <a:buNone/>
              <a:defRPr sz="1814"/>
            </a:lvl2pPr>
            <a:lvl3pPr marL="829361" indent="0">
              <a:buNone/>
              <a:defRPr sz="1633"/>
            </a:lvl3pPr>
            <a:lvl4pPr marL="1244041" indent="0">
              <a:buNone/>
              <a:defRPr sz="1451"/>
            </a:lvl4pPr>
            <a:lvl5pPr marL="1658722" indent="0">
              <a:buNone/>
              <a:defRPr sz="1451"/>
            </a:lvl5pPr>
            <a:lvl6pPr marL="2073402" indent="0">
              <a:buNone/>
              <a:defRPr sz="1451"/>
            </a:lvl6pPr>
            <a:lvl7pPr marL="2488082" indent="0">
              <a:buNone/>
              <a:defRPr sz="1451"/>
            </a:lvl7pPr>
            <a:lvl8pPr marL="2902763" indent="0">
              <a:buNone/>
              <a:defRPr sz="1451"/>
            </a:lvl8pPr>
            <a:lvl9pPr marL="3317443" indent="0">
              <a:buNone/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0DC78-36DA-4F98-98E1-6C37E9070EDA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6BF46-856E-4ECC-8F5B-D420A1C76836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18" y="1599673"/>
            <a:ext cx="5362637" cy="4526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589" y="1599673"/>
            <a:ext cx="5365196" cy="4526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50F65-63A9-422D-8D4F-B5D385605A3A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6590F-E7C4-4469-8E69-F6B3CAB00547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5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93" y="365723"/>
            <a:ext cx="10515375" cy="13246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93" y="1681744"/>
            <a:ext cx="5157859" cy="823593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680" indent="0">
              <a:buNone/>
              <a:defRPr sz="1814" b="1"/>
            </a:lvl2pPr>
            <a:lvl3pPr marL="829361" indent="0">
              <a:buNone/>
              <a:defRPr sz="1633" b="1"/>
            </a:lvl3pPr>
            <a:lvl4pPr marL="1244041" indent="0">
              <a:buNone/>
              <a:defRPr sz="1451" b="1"/>
            </a:lvl4pPr>
            <a:lvl5pPr marL="1658722" indent="0">
              <a:buNone/>
              <a:defRPr sz="1451" b="1"/>
            </a:lvl5pPr>
            <a:lvl6pPr marL="2073402" indent="0">
              <a:buNone/>
              <a:defRPr sz="1451" b="1"/>
            </a:lvl6pPr>
            <a:lvl7pPr marL="2488082" indent="0">
              <a:buNone/>
              <a:defRPr sz="1451" b="1"/>
            </a:lvl7pPr>
            <a:lvl8pPr marL="2902763" indent="0">
              <a:buNone/>
              <a:defRPr sz="1451" b="1"/>
            </a:lvl8pPr>
            <a:lvl9pPr marL="3317443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93" y="2505338"/>
            <a:ext cx="5157859" cy="36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514" y="1681744"/>
            <a:ext cx="5183455" cy="823593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680" indent="0">
              <a:buNone/>
              <a:defRPr sz="1814" b="1"/>
            </a:lvl2pPr>
            <a:lvl3pPr marL="829361" indent="0">
              <a:buNone/>
              <a:defRPr sz="1633" b="1"/>
            </a:lvl3pPr>
            <a:lvl4pPr marL="1244041" indent="0">
              <a:buNone/>
              <a:defRPr sz="1451" b="1"/>
            </a:lvl4pPr>
            <a:lvl5pPr marL="1658722" indent="0">
              <a:buNone/>
              <a:defRPr sz="1451" b="1"/>
            </a:lvl5pPr>
            <a:lvl6pPr marL="2073402" indent="0">
              <a:buNone/>
              <a:defRPr sz="1451" b="1"/>
            </a:lvl6pPr>
            <a:lvl7pPr marL="2488082" indent="0">
              <a:buNone/>
              <a:defRPr sz="1451" b="1"/>
            </a:lvl7pPr>
            <a:lvl8pPr marL="2902763" indent="0">
              <a:buNone/>
              <a:defRPr sz="1451" b="1"/>
            </a:lvl8pPr>
            <a:lvl9pPr marL="3317443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514" y="2505338"/>
            <a:ext cx="5183455" cy="36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D2CBAB-0AD3-4438-99BC-1E0B95901A25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9C04-D9D5-4D35-BF3D-9BB82157D600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5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BB806-C913-4200-8CB8-19FB6163D8A4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FC852-75F7-48D9-8E06-B8120192616D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40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DAFA1-E17A-417B-B147-307020B08F2C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815CC-08BF-4DBF-B1FE-22110DB7BA9C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9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92" y="457873"/>
            <a:ext cx="3931747" cy="1599672"/>
          </a:xfrm>
        </p:spPr>
        <p:txBody>
          <a:bodyPr anchor="b"/>
          <a:lstStyle>
            <a:lvl1pPr>
              <a:defRPr sz="290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457" y="987736"/>
            <a:ext cx="6171511" cy="4873888"/>
          </a:xfrm>
        </p:spPr>
        <p:txBody>
          <a:bodyPr/>
          <a:lstStyle>
            <a:lvl1pPr>
              <a:defRPr sz="2902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92" y="2057545"/>
            <a:ext cx="3931747" cy="3811279"/>
          </a:xfrm>
        </p:spPr>
        <p:txBody>
          <a:bodyPr/>
          <a:lstStyle>
            <a:lvl1pPr marL="0" indent="0">
              <a:buNone/>
              <a:defRPr sz="1451"/>
            </a:lvl1pPr>
            <a:lvl2pPr marL="414680" indent="0">
              <a:buNone/>
              <a:defRPr sz="1270"/>
            </a:lvl2pPr>
            <a:lvl3pPr marL="829361" indent="0">
              <a:buNone/>
              <a:defRPr sz="1088"/>
            </a:lvl3pPr>
            <a:lvl4pPr marL="1244041" indent="0">
              <a:buNone/>
              <a:defRPr sz="907"/>
            </a:lvl4pPr>
            <a:lvl5pPr marL="1658722" indent="0">
              <a:buNone/>
              <a:defRPr sz="907"/>
            </a:lvl5pPr>
            <a:lvl6pPr marL="2073402" indent="0">
              <a:buNone/>
              <a:defRPr sz="907"/>
            </a:lvl6pPr>
            <a:lvl7pPr marL="2488082" indent="0">
              <a:buNone/>
              <a:defRPr sz="907"/>
            </a:lvl7pPr>
            <a:lvl8pPr marL="2902763" indent="0">
              <a:buNone/>
              <a:defRPr sz="907"/>
            </a:lvl8pPr>
            <a:lvl9pPr marL="3317443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D9123-94E8-49BE-9F11-1A1D7E335F8B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62B65-62B4-447B-8781-E70EBA93EDE2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6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92" y="457873"/>
            <a:ext cx="3931747" cy="1599672"/>
          </a:xfrm>
        </p:spPr>
        <p:txBody>
          <a:bodyPr anchor="b"/>
          <a:lstStyle>
            <a:lvl1pPr>
              <a:defRPr sz="290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457" y="987736"/>
            <a:ext cx="6171511" cy="4873888"/>
          </a:xfrm>
        </p:spPr>
        <p:txBody>
          <a:bodyPr/>
          <a:lstStyle>
            <a:lvl1pPr marL="0" indent="0">
              <a:buNone/>
              <a:defRPr sz="2902"/>
            </a:lvl1pPr>
            <a:lvl2pPr marL="414680" indent="0">
              <a:buNone/>
              <a:defRPr sz="2540"/>
            </a:lvl2pPr>
            <a:lvl3pPr marL="829361" indent="0">
              <a:buNone/>
              <a:defRPr sz="2177"/>
            </a:lvl3pPr>
            <a:lvl4pPr marL="1244041" indent="0">
              <a:buNone/>
              <a:defRPr sz="1814"/>
            </a:lvl4pPr>
            <a:lvl5pPr marL="1658722" indent="0">
              <a:buNone/>
              <a:defRPr sz="1814"/>
            </a:lvl5pPr>
            <a:lvl6pPr marL="2073402" indent="0">
              <a:buNone/>
              <a:defRPr sz="1814"/>
            </a:lvl6pPr>
            <a:lvl7pPr marL="2488082" indent="0">
              <a:buNone/>
              <a:defRPr sz="1814"/>
            </a:lvl7pPr>
            <a:lvl8pPr marL="2902763" indent="0">
              <a:buNone/>
              <a:defRPr sz="1814"/>
            </a:lvl8pPr>
            <a:lvl9pPr marL="3317443" indent="0">
              <a:buNone/>
              <a:defRPr sz="181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92" y="2057545"/>
            <a:ext cx="3931747" cy="3811279"/>
          </a:xfrm>
        </p:spPr>
        <p:txBody>
          <a:bodyPr/>
          <a:lstStyle>
            <a:lvl1pPr marL="0" indent="0">
              <a:buNone/>
              <a:defRPr sz="1451"/>
            </a:lvl1pPr>
            <a:lvl2pPr marL="414680" indent="0">
              <a:buNone/>
              <a:defRPr sz="1270"/>
            </a:lvl2pPr>
            <a:lvl3pPr marL="829361" indent="0">
              <a:buNone/>
              <a:defRPr sz="1088"/>
            </a:lvl3pPr>
            <a:lvl4pPr marL="1244041" indent="0">
              <a:buNone/>
              <a:defRPr sz="907"/>
            </a:lvl4pPr>
            <a:lvl5pPr marL="1658722" indent="0">
              <a:buNone/>
              <a:defRPr sz="907"/>
            </a:lvl5pPr>
            <a:lvl6pPr marL="2073402" indent="0">
              <a:buNone/>
              <a:defRPr sz="907"/>
            </a:lvl6pPr>
            <a:lvl7pPr marL="2488082" indent="0">
              <a:buNone/>
              <a:defRPr sz="907"/>
            </a:lvl7pPr>
            <a:lvl8pPr marL="2902763" indent="0">
              <a:buNone/>
              <a:defRPr sz="907"/>
            </a:lvl8pPr>
            <a:lvl9pPr marL="3317443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339AC-C4FF-4133-8BFD-69A9BD395D9C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/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9D2E8-FF3B-42D6-8FB5-4B00FCE8650D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3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217" y="275012"/>
            <a:ext cx="10973568" cy="114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217" y="1599673"/>
            <a:ext cx="10973568" cy="452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216" y="6244626"/>
            <a:ext cx="2846421" cy="47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7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2461E3-1586-4F31-A361-F194884D1AED}" type="datetime1">
              <a:rPr lang="en-GB" altLang="en-US" smtClean="0">
                <a:solidFill>
                  <a:srgbClr val="000000"/>
                </a:solidFill>
                <a:latin typeface="Arial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30/10/2024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685" y="6244626"/>
            <a:ext cx="3862633" cy="47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7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363" y="6244626"/>
            <a:ext cx="2846421" cy="47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7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FF7A66-BB3E-42D8-8309-4E423A7EB678}" type="slidenum">
              <a:rPr lang="en-GB" altLang="en-US">
                <a:solidFill>
                  <a:srgbClr val="000000"/>
                </a:solidFill>
                <a:latin typeface="Arial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3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9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14680"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829361"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244041"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658722" algn="ctr" rtl="0" fontAlgn="base">
        <a:spcBef>
          <a:spcPct val="0"/>
        </a:spcBef>
        <a:spcAft>
          <a:spcPct val="0"/>
        </a:spcAft>
        <a:defRPr sz="399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11010" indent="-311010" algn="l" rtl="0" fontAlgn="base">
        <a:spcBef>
          <a:spcPct val="20000"/>
        </a:spcBef>
        <a:spcAft>
          <a:spcPct val="0"/>
        </a:spcAft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856" indent="-259175" algn="l" rtl="0" fontAlgn="base">
        <a:spcBef>
          <a:spcPct val="20000"/>
        </a:spcBef>
        <a:spcAft>
          <a:spcPct val="0"/>
        </a:spcAft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701" indent="-207340" algn="l" rtl="0" fontAlgn="base">
        <a:spcBef>
          <a:spcPct val="20000"/>
        </a:spcBef>
        <a:spcAft>
          <a:spcPct val="0"/>
        </a:spcAft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381" indent="-207340" algn="l" rtl="0" fontAlgn="base">
        <a:spcBef>
          <a:spcPct val="20000"/>
        </a:spcBef>
        <a:spcAft>
          <a:spcPct val="0"/>
        </a:spcAft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062" indent="-207340" algn="l" rtl="0" fontAlgn="base">
        <a:spcBef>
          <a:spcPct val="20000"/>
        </a:spcBef>
        <a:spcAft>
          <a:spcPct val="0"/>
        </a:spcAft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742" indent="-207340" algn="l" defTabSz="82936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423" indent="-207340" algn="l" defTabSz="82936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103" indent="-207340" algn="l" defTabSz="82936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4783" indent="-207340" algn="l" defTabSz="82936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544784"/>
            <a:ext cx="12192000" cy="226627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90000"/>
                  <a:lumOff val="10000"/>
                </a:schemeClr>
              </a:gs>
              <a:gs pos="0">
                <a:schemeClr val="accent4">
                  <a:lumMod val="90000"/>
                  <a:lumOff val="10000"/>
                </a:schemeClr>
              </a:gs>
              <a:gs pos="5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57629" y="3123924"/>
            <a:ext cx="11676743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Gill Sans MT" panose="020B0502020104020203" pitchFamily="34" charset="0"/>
              </a:rPr>
              <a:t>Improving Privacy Policies with Visual Representations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134747-A80C-25F8-1B24-DD6ED7E45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6770" r="5579"/>
          <a:stretch/>
        </p:blipFill>
        <p:spPr bwMode="auto">
          <a:xfrm>
            <a:off x="0" y="0"/>
            <a:ext cx="4132053" cy="15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A327E0F-8A87-F115-4EC1-56E8044B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623" y="5030160"/>
            <a:ext cx="30767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Design Workshop</a:t>
            </a:r>
            <a:endParaRPr lang="en-US" altLang="en-US" sz="28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2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Our Current Goal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AF464-1638-4C9D-97A1-828B7BCCB7A2}"/>
              </a:ext>
            </a:extLst>
          </p:cNvPr>
          <p:cNvSpPr/>
          <p:nvPr/>
        </p:nvSpPr>
        <p:spPr>
          <a:xfrm>
            <a:off x="0" y="1617453"/>
            <a:ext cx="12192000" cy="9393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Improving PPs accessibility through visual representations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A0E60-8E25-96CA-3E29-B9456FDF01CE}"/>
              </a:ext>
            </a:extLst>
          </p:cNvPr>
          <p:cNvSpPr/>
          <p:nvPr/>
        </p:nvSpPr>
        <p:spPr>
          <a:xfrm>
            <a:off x="149525" y="3243537"/>
            <a:ext cx="11892950" cy="9393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In this workshop we </a:t>
            </a:r>
            <a:r>
              <a:rPr lang="en-GB" sz="320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want you…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F9EBB-F423-E96C-6C5D-B0097DC40E42}"/>
              </a:ext>
            </a:extLst>
          </p:cNvPr>
          <p:cNvSpPr/>
          <p:nvPr/>
        </p:nvSpPr>
        <p:spPr>
          <a:xfrm>
            <a:off x="149525" y="4869621"/>
            <a:ext cx="1189295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To create visual solutions that make PPs easier to understand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083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A7775-349D-75F7-1B11-E98B9853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B602D4-399D-F063-A6AC-4C2AC0731B66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In this Workshop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41B78-2690-4814-0607-6A4674CB09F6}"/>
              </a:ext>
            </a:extLst>
          </p:cNvPr>
          <p:cNvSpPr/>
          <p:nvPr/>
        </p:nvSpPr>
        <p:spPr>
          <a:xfrm>
            <a:off x="379562" y="1738222"/>
            <a:ext cx="424419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Four activities: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015C1-BB2E-C411-A3D0-130C947C85B4}"/>
              </a:ext>
            </a:extLst>
          </p:cNvPr>
          <p:cNvSpPr/>
          <p:nvPr/>
        </p:nvSpPr>
        <p:spPr>
          <a:xfrm>
            <a:off x="1385110" y="2322997"/>
            <a:ext cx="10260549" cy="26108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Activity 1: Reading a Privacy Policy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Activity 2: Design a Visual Representation of a Privacy Policy.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Activity 3: Evaluate a Tool for Visualizing Privacy Policies.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Group Discussion: Gather feedback and discuss improvements.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06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CBA25-542B-3828-539A-7B957E88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0BC49-06A9-6CB4-E6F9-445C515296C3}"/>
              </a:ext>
            </a:extLst>
          </p:cNvPr>
          <p:cNvSpPr/>
          <p:nvPr/>
        </p:nvSpPr>
        <p:spPr>
          <a:xfrm>
            <a:off x="0" y="2971073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12102D4-5D2B-E725-4C54-B43F39B38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06" y="3825044"/>
            <a:ext cx="70177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Let’s begin!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1DD80-6912-23A6-6E6F-D9F9D4D41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F885E-DFC3-9472-103C-2D27B13B84AA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Activity 1: Reading a Privacy Policy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D47EE-603F-ED18-1300-65FAD8940E88}"/>
              </a:ext>
            </a:extLst>
          </p:cNvPr>
          <p:cNvSpPr/>
          <p:nvPr/>
        </p:nvSpPr>
        <p:spPr>
          <a:xfrm>
            <a:off x="379561" y="1543446"/>
            <a:ext cx="8911087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Read the Privacy Policy available at: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6534D-F750-A24F-5499-968FABAE8E27}"/>
              </a:ext>
            </a:extLst>
          </p:cNvPr>
          <p:cNvSpPr/>
          <p:nvPr/>
        </p:nvSpPr>
        <p:spPr>
          <a:xfrm>
            <a:off x="379562" y="5051676"/>
            <a:ext cx="1134373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You will have about 15 minutes to complete this activity.</a:t>
            </a:r>
          </a:p>
          <a:p>
            <a:endParaRPr lang="en-GB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  <a:p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Please, try to read as much of the PP as you can in this time.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AD155-ED5C-20B2-AC19-275CD3BF5737}"/>
              </a:ext>
            </a:extLst>
          </p:cNvPr>
          <p:cNvSpPr/>
          <p:nvPr/>
        </p:nvSpPr>
        <p:spPr>
          <a:xfrm>
            <a:off x="924465" y="2983160"/>
            <a:ext cx="424419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English version: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6DFD3-FD0A-E680-4F65-FEA44616644E}"/>
              </a:ext>
            </a:extLst>
          </p:cNvPr>
          <p:cNvSpPr/>
          <p:nvPr/>
        </p:nvSpPr>
        <p:spPr>
          <a:xfrm>
            <a:off x="1507796" y="3402665"/>
            <a:ext cx="3278820" cy="9015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00FF"/>
                </a:solidFill>
                <a:ea typeface="Calibri Light" panose="020F0302020204030204" pitchFamily="34" charset="0"/>
                <a:cs typeface="Calibri Light"/>
              </a:rPr>
              <a:t>t.ly/</a:t>
            </a:r>
            <a:r>
              <a:rPr lang="en-GB" sz="4000" dirty="0" err="1">
                <a:solidFill>
                  <a:srgbClr val="0000FF"/>
                </a:solidFill>
                <a:ea typeface="Calibri Light" panose="020F0302020204030204" pitchFamily="34" charset="0"/>
                <a:cs typeface="Calibri Light"/>
              </a:rPr>
              <a:t>NHwGA</a:t>
            </a:r>
            <a:endParaRPr lang="en-US" sz="4000" dirty="0">
              <a:solidFill>
                <a:srgbClr val="0000FF"/>
              </a:solidFill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3DCCC-F238-5B2D-F174-3703DB8AA812}"/>
              </a:ext>
            </a:extLst>
          </p:cNvPr>
          <p:cNvSpPr/>
          <p:nvPr/>
        </p:nvSpPr>
        <p:spPr>
          <a:xfrm>
            <a:off x="7023340" y="2983160"/>
            <a:ext cx="424419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Spanish version:</a:t>
            </a:r>
            <a:endParaRPr lang="en-US" sz="32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DD5F4-62D7-05A2-460A-7605329B8F89}"/>
              </a:ext>
            </a:extLst>
          </p:cNvPr>
          <p:cNvSpPr/>
          <p:nvPr/>
        </p:nvSpPr>
        <p:spPr>
          <a:xfrm>
            <a:off x="7606671" y="3402665"/>
            <a:ext cx="3278820" cy="9015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00FF"/>
                </a:solidFill>
                <a:ea typeface="Calibri Light" panose="020F0302020204030204" pitchFamily="34" charset="0"/>
                <a:cs typeface="Calibri Light"/>
              </a:rPr>
              <a:t>t.ly/OGGs1</a:t>
            </a:r>
            <a:endParaRPr lang="en-US" sz="4000" dirty="0">
              <a:solidFill>
                <a:srgbClr val="0000FF"/>
              </a:solidFill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2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2252A5-A4BF-ADE5-4DA5-192BB73E0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3572"/>
            <a:ext cx="12192000" cy="6430856"/>
          </a:xfrm>
          <a:prstGeom prst="rect">
            <a:avLst/>
          </a:prstGeom>
        </p:spPr>
      </p:pic>
      <p:sp>
        <p:nvSpPr>
          <p:cNvPr id="2" name="Left Arrow 22">
            <a:extLst>
              <a:ext uri="{FF2B5EF4-FFF2-40B4-BE49-F238E27FC236}">
                <a16:creationId xmlns:a16="http://schemas.microsoft.com/office/drawing/2014/main" id="{9F9628CE-7852-8A1C-6743-9946DC995624}"/>
              </a:ext>
            </a:extLst>
          </p:cNvPr>
          <p:cNvSpPr/>
          <p:nvPr/>
        </p:nvSpPr>
        <p:spPr>
          <a:xfrm rot="4291658">
            <a:off x="5229563" y="2905015"/>
            <a:ext cx="619425" cy="500120"/>
          </a:xfrm>
          <a:prstGeom prst="leftArrow">
            <a:avLst>
              <a:gd name="adj1" fmla="val 36839"/>
              <a:gd name="adj2" fmla="val 935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349CA7-771B-7BCD-9E4B-000C6A2CCB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9053" r="33313"/>
          <a:stretch/>
        </p:blipFill>
        <p:spPr>
          <a:xfrm>
            <a:off x="0" y="4655820"/>
            <a:ext cx="8130540" cy="19926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CD40578-CFE6-3D3B-0723-16AD13683C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6691" b="84674"/>
          <a:stretch/>
        </p:blipFill>
        <p:spPr>
          <a:xfrm>
            <a:off x="8130978" y="209539"/>
            <a:ext cx="4061022" cy="9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15117 -0.16944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E8BE233-152C-D125-09F7-429A8D34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9537"/>
            <a:ext cx="12192000" cy="64389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48E9C31-70C5-CDDA-B04E-B83AA3360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4368" y="1277346"/>
            <a:ext cx="3836745" cy="5798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F863217-7D3F-E386-7B00-49FA609640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7351" y="3053716"/>
            <a:ext cx="907124" cy="287654"/>
          </a:xfrm>
          <a:prstGeom prst="rect">
            <a:avLst/>
          </a:prstGeom>
        </p:spPr>
      </p:pic>
      <p:sp>
        <p:nvSpPr>
          <p:cNvPr id="4" name="Left Arrow 22">
            <a:extLst>
              <a:ext uri="{FF2B5EF4-FFF2-40B4-BE49-F238E27FC236}">
                <a16:creationId xmlns:a16="http://schemas.microsoft.com/office/drawing/2014/main" id="{34BC9EB0-8053-824F-94AF-972803B303E9}"/>
              </a:ext>
            </a:extLst>
          </p:cNvPr>
          <p:cNvSpPr/>
          <p:nvPr/>
        </p:nvSpPr>
        <p:spPr>
          <a:xfrm rot="4291658">
            <a:off x="4672430" y="3317376"/>
            <a:ext cx="619425" cy="500120"/>
          </a:xfrm>
          <a:prstGeom prst="leftArrow">
            <a:avLst>
              <a:gd name="adj1" fmla="val 36839"/>
              <a:gd name="adj2" fmla="val 935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Arrow 22">
            <a:extLst>
              <a:ext uri="{FF2B5EF4-FFF2-40B4-BE49-F238E27FC236}">
                <a16:creationId xmlns:a16="http://schemas.microsoft.com/office/drawing/2014/main" id="{6EAEC13D-DFB2-2C3A-3E4A-E1659EBEDCCD}"/>
              </a:ext>
            </a:extLst>
          </p:cNvPr>
          <p:cNvSpPr/>
          <p:nvPr/>
        </p:nvSpPr>
        <p:spPr>
          <a:xfrm rot="4291658">
            <a:off x="3416003" y="1784875"/>
            <a:ext cx="619425" cy="500120"/>
          </a:xfrm>
          <a:prstGeom prst="leftArrow">
            <a:avLst>
              <a:gd name="adj1" fmla="val 36839"/>
              <a:gd name="adj2" fmla="val 935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A6C9E7-8EF2-DB70-305A-CC0857541F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6691" b="84674"/>
          <a:stretch/>
        </p:blipFill>
        <p:spPr>
          <a:xfrm>
            <a:off x="8130978" y="209539"/>
            <a:ext cx="4061022" cy="9868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B274C3-410C-DD6C-726E-A634755216A8}"/>
              </a:ext>
            </a:extLst>
          </p:cNvPr>
          <p:cNvSpPr/>
          <p:nvPr/>
        </p:nvSpPr>
        <p:spPr>
          <a:xfrm>
            <a:off x="8340201" y="1628336"/>
            <a:ext cx="240226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6620-DD07-DA16-933B-20F238263DA9}"/>
              </a:ext>
            </a:extLst>
          </p:cNvPr>
          <p:cNvSpPr/>
          <p:nvPr/>
        </p:nvSpPr>
        <p:spPr>
          <a:xfrm>
            <a:off x="11154769" y="1628336"/>
            <a:ext cx="409443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FDB6E-6F97-B197-264F-E1CC97EF969D}"/>
              </a:ext>
            </a:extLst>
          </p:cNvPr>
          <p:cNvSpPr txBox="1"/>
          <p:nvPr/>
        </p:nvSpPr>
        <p:spPr>
          <a:xfrm>
            <a:off x="10655097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6.93</a:t>
            </a:r>
            <a:endParaRPr lang="es-EC" sz="7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9786-11D8-F737-EFDD-C47707600468}"/>
              </a:ext>
            </a:extLst>
          </p:cNvPr>
          <p:cNvSpPr txBox="1"/>
          <p:nvPr/>
        </p:nvSpPr>
        <p:spPr>
          <a:xfrm>
            <a:off x="11065854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7.83</a:t>
            </a:r>
            <a:endParaRPr lang="es-EC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88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10299 0.2236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11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3 L 0.00026 0.00093 C 0.00351 0.00672 0.00599 0.01297 0.01029 0.01852 C 0.01237 0.02107 0.01458 0.02361 0.01654 0.02639 C 0.01862 0.02894 0.01992 0.03172 0.022 0.03449 C 0.02773 0.04144 0.0388 0.05116 0.04544 0.05649 C 0.04896 0.05926 0.05221 0.06204 0.05573 0.06459 C 0.0595 0.0669 0.06354 0.06899 0.06758 0.07107 C 0.07448 0.07477 0.0888 0.08149 0.09648 0.08449 C 0.10482 0.08727 0.12344 0.09236 0.13177 0.09422 C 0.15143 0.09815 0.16823 0.10139 0.18763 0.10394 C 0.19805 0.1051 0.20833 0.10672 0.21875 0.10741 C 0.24726 0.10903 0.23307 0.10834 0.26146 0.10973 C 0.27617 0.10903 0.29088 0.1088 0.3056 0.10787 C 0.31406 0.10718 0.33242 0.10324 0.3401 0.10162 C 0.34414 0.1007 0.34805 0.1 0.35182 0.09908 C 0.35495 0.09815 0.35781 0.09699 0.36081 0.09584 C 0.37891 0.08889 0.38112 0.08866 0.39531 0.07963 C 0.40325 0.07454 0.40456 0.07385 0.4112 0.06806 C 0.41601 0.06366 0.41992 0.0588 0.425 0.05486 C 0.42643 0.05348 0.43073 0.05024 0.43203 0.04861 C 0.43216 0.04815 0.43203 0.04792 0.43203 0.04769 " pathEditMode="relative" rAng="0" ptsTypes="AAAAAAAAAAAAAAAAAAAAAA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9" y="5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3.75E-6 1.11111E-6 C 0.00664 0.00926 0.0125 0.01898 0.02019 0.02824 C 0.02539 0.03426 0.02917 0.04051 0.03542 0.0463 C 0.0375 0.04838 0.03972 0.05046 0.04219 0.05255 C 0.04688 0.05717 0.05378 0.06227 0.06042 0.06597 C 0.06615 0.06921 0.06784 0.07037 0.07448 0.07315 C 0.0767 0.07407 0.07904 0.07523 0.08151 0.07592 C 0.09792 0.08079 0.09336 0.07917 0.10664 0.08217 C 0.10964 0.08287 0.1125 0.08356 0.1155 0.08449 C 0.1224 0.08565 0.13607 0.08819 0.14284 0.08935 C 0.14662 0.09005 0.15092 0.09028 0.15469 0.09097 C 0.16081 0.0919 0.16706 0.09375 0.17357 0.09444 C 0.17774 0.09467 0.18204 0.09514 0.18646 0.0956 C 0.1905 0.09606 0.19506 0.09676 0.19909 0.09722 C 0.20677 0.09792 0.21628 0.09815 0.22422 0.09861 C 0.22761 0.09884 0.23086 0.0993 0.23412 0.0993 C 0.24232 0.09954 0.25065 0.09977 0.2586 0.1 L 0.2694 0.10046 C 0.27878 0.1 0.28829 0.1 0.29792 0.09977 C 0.30235 0.09954 0.30664 0.09907 0.3112 0.09861 C 0.31888 0.09792 0.328 0.09676 0.33568 0.0956 C 0.34258 0.09444 0.34909 0.09305 0.35573 0.09143 C 0.36003 0.09051 0.36615 0.08912 0.37032 0.08796 C 0.37579 0.08588 0.38177 0.08449 0.38685 0.08217 C 0.39141 0.08009 0.39506 0.07847 0.39922 0.07616 C 0.40573 0.07222 0.40495 0.07199 0.41133 0.06759 C 0.41355 0.06597 0.41537 0.06481 0.41771 0.06296 C 0.41901 0.06157 0.42032 0.06018 0.42162 0.0588 C 0.42305 0.05671 0.42552 0.05255 0.42552 0.05278 C 0.42605 0.05046 0.42735 0.04745 0.42735 0.04537 C 0.42735 0.04444 0.4267 0.04375 0.42644 0.04282 C 0.42631 0.04259 0.42644 0.04236 0.42644 0.04213 " pathEditMode="relative" rAng="0" ptsTypes="AAAAAAAAAAAAAAAAAAAAAAAAAAAAAAAAA">
                                      <p:cBhvr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50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E8BE233-152C-D125-09F7-429A8D34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9537"/>
            <a:ext cx="12192000" cy="64389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9A6C9E7-8EF2-DB70-305A-CC0857541F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691" b="84674"/>
          <a:stretch/>
        </p:blipFill>
        <p:spPr>
          <a:xfrm>
            <a:off x="8130978" y="209539"/>
            <a:ext cx="4061022" cy="98680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36F62E-09D4-E248-B4DB-DFAA02F738FC}"/>
              </a:ext>
            </a:extLst>
          </p:cNvPr>
          <p:cNvGrpSpPr/>
          <p:nvPr/>
        </p:nvGrpSpPr>
        <p:grpSpPr>
          <a:xfrm>
            <a:off x="8284368" y="1277346"/>
            <a:ext cx="3836745" cy="579807"/>
            <a:chOff x="8284368" y="1277346"/>
            <a:chExt cx="3836745" cy="57980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48E9C31-70C5-CDDA-B04E-B83AA3360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84368" y="1277346"/>
              <a:ext cx="3836745" cy="5798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B274C3-410C-DD6C-726E-A634755216A8}"/>
                </a:ext>
              </a:extLst>
            </p:cNvPr>
            <p:cNvSpPr/>
            <p:nvPr/>
          </p:nvSpPr>
          <p:spPr>
            <a:xfrm>
              <a:off x="8340201" y="1628336"/>
              <a:ext cx="2402260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6B6620-DD07-DA16-933B-20F238263DA9}"/>
                </a:ext>
              </a:extLst>
            </p:cNvPr>
            <p:cNvSpPr/>
            <p:nvPr/>
          </p:nvSpPr>
          <p:spPr>
            <a:xfrm>
              <a:off x="11154769" y="1628336"/>
              <a:ext cx="409443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FDB6E-6F97-B197-264F-E1CC97EF969D}"/>
                </a:ext>
              </a:extLst>
            </p:cNvPr>
            <p:cNvSpPr txBox="1"/>
            <p:nvPr/>
          </p:nvSpPr>
          <p:spPr>
            <a:xfrm>
              <a:off x="10655097" y="1694242"/>
              <a:ext cx="174728" cy="10772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6.93</a:t>
              </a:r>
              <a:endParaRPr lang="es-EC" sz="7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BC9786-11D8-F737-EFDD-C47707600468}"/>
                </a:ext>
              </a:extLst>
            </p:cNvPr>
            <p:cNvSpPr txBox="1"/>
            <p:nvPr/>
          </p:nvSpPr>
          <p:spPr>
            <a:xfrm>
              <a:off x="11065854" y="1694242"/>
              <a:ext cx="174728" cy="10772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7.83</a:t>
              </a:r>
              <a:endParaRPr lang="es-EC" sz="700" dirty="0">
                <a:latin typeface="+mj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B793D0-4D09-5A3A-332A-5D57F27CA9C5}"/>
              </a:ext>
            </a:extLst>
          </p:cNvPr>
          <p:cNvGrpSpPr/>
          <p:nvPr/>
        </p:nvGrpSpPr>
        <p:grpSpPr>
          <a:xfrm>
            <a:off x="2267193" y="2850392"/>
            <a:ext cx="7675200" cy="1159200"/>
            <a:chOff x="3642366" y="2900515"/>
            <a:chExt cx="3836745" cy="57980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CF3D2DE-AB44-D18F-E764-14706ECF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2366" y="2900515"/>
              <a:ext cx="3836745" cy="5798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3D88B0-EAF7-F8DA-3F9C-44411600AA2B}"/>
                </a:ext>
              </a:extLst>
            </p:cNvPr>
            <p:cNvSpPr/>
            <p:nvPr/>
          </p:nvSpPr>
          <p:spPr>
            <a:xfrm>
              <a:off x="3698199" y="3251505"/>
              <a:ext cx="2402260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81EB99-284E-8AAB-2043-173916BA41FF}"/>
                </a:ext>
              </a:extLst>
            </p:cNvPr>
            <p:cNvSpPr/>
            <p:nvPr/>
          </p:nvSpPr>
          <p:spPr>
            <a:xfrm>
              <a:off x="6512767" y="3251505"/>
              <a:ext cx="409443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615008-8659-1735-DC95-88B2647F3FFE}"/>
                </a:ext>
              </a:extLst>
            </p:cNvPr>
            <p:cNvSpPr txBox="1"/>
            <p:nvPr/>
          </p:nvSpPr>
          <p:spPr>
            <a:xfrm>
              <a:off x="6013515" y="3317392"/>
              <a:ext cx="173887" cy="10776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6.93</a:t>
              </a:r>
              <a:endParaRPr lang="es-EC" sz="14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C9384E-8C32-F87D-0CAD-639429DC3722}"/>
                </a:ext>
              </a:extLst>
            </p:cNvPr>
            <p:cNvSpPr txBox="1"/>
            <p:nvPr/>
          </p:nvSpPr>
          <p:spPr>
            <a:xfrm>
              <a:off x="6424273" y="3317392"/>
              <a:ext cx="173887" cy="10776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7.83</a:t>
              </a:r>
              <a:endParaRPr lang="es-EC" sz="1400" dirty="0">
                <a:latin typeface="+mj-lt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6EAE9-4335-3E66-878D-7F393F356CF8}"/>
              </a:ext>
            </a:extLst>
          </p:cNvPr>
          <p:cNvSpPr/>
          <p:nvPr/>
        </p:nvSpPr>
        <p:spPr>
          <a:xfrm>
            <a:off x="6895188" y="3377592"/>
            <a:ext cx="573142" cy="5731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33672 0.2715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35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06459 7.40741E-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E679F-F556-CCB4-961D-AF0C179C75CA}"/>
              </a:ext>
            </a:extLst>
          </p:cNvPr>
          <p:cNvGrpSpPr/>
          <p:nvPr/>
        </p:nvGrpSpPr>
        <p:grpSpPr>
          <a:xfrm>
            <a:off x="478481" y="2798492"/>
            <a:ext cx="5620703" cy="848905"/>
            <a:chOff x="3642366" y="2900515"/>
            <a:chExt cx="3836745" cy="579807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3791EA-A008-C15A-80AA-DDAF8544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42366" y="2900515"/>
              <a:ext cx="3836745" cy="5798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763937-94B0-8D6C-C4BC-60E53ADDDD91}"/>
                </a:ext>
              </a:extLst>
            </p:cNvPr>
            <p:cNvSpPr/>
            <p:nvPr/>
          </p:nvSpPr>
          <p:spPr>
            <a:xfrm>
              <a:off x="3698199" y="3251505"/>
              <a:ext cx="2402260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57D74C-1AD3-C7F6-7FBE-5D30D98BA3A8}"/>
                </a:ext>
              </a:extLst>
            </p:cNvPr>
            <p:cNvSpPr/>
            <p:nvPr/>
          </p:nvSpPr>
          <p:spPr>
            <a:xfrm>
              <a:off x="6512767" y="3251505"/>
              <a:ext cx="409443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2B8C3C-7322-67B3-2E20-13A5EA5EE2A5}"/>
                </a:ext>
              </a:extLst>
            </p:cNvPr>
            <p:cNvSpPr txBox="1"/>
            <p:nvPr/>
          </p:nvSpPr>
          <p:spPr>
            <a:xfrm>
              <a:off x="5998696" y="3308208"/>
              <a:ext cx="203527" cy="12612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6.93</a:t>
              </a:r>
              <a:endParaRPr lang="es-EC" sz="12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3E35BB-C24E-7626-6E06-12DD6AF65976}"/>
                </a:ext>
              </a:extLst>
            </p:cNvPr>
            <p:cNvSpPr txBox="1"/>
            <p:nvPr/>
          </p:nvSpPr>
          <p:spPr>
            <a:xfrm>
              <a:off x="6409454" y="3308208"/>
              <a:ext cx="203527" cy="12612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cs typeface="Calibri Light" panose="020F0302020204030204" pitchFamily="34" charset="0"/>
                </a:rPr>
                <a:t>7.83</a:t>
              </a:r>
              <a:endParaRPr lang="es-EC" sz="1200" dirty="0">
                <a:latin typeface="+mj-lt"/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4C9071A3-62A6-8D7C-E4E9-24DA8B3D8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9857" y="1276350"/>
            <a:ext cx="5114925" cy="4305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E2D503-27B4-8AEB-C477-93F32FBB0E60}"/>
              </a:ext>
            </a:extLst>
          </p:cNvPr>
          <p:cNvSpPr/>
          <p:nvPr/>
        </p:nvSpPr>
        <p:spPr>
          <a:xfrm>
            <a:off x="5349954" y="3170054"/>
            <a:ext cx="680975" cy="3601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Arrow 22">
            <a:extLst>
              <a:ext uri="{FF2B5EF4-FFF2-40B4-BE49-F238E27FC236}">
                <a16:creationId xmlns:a16="http://schemas.microsoft.com/office/drawing/2014/main" id="{1288AFF4-FE61-8910-CF0E-7F9120E64D2B}"/>
              </a:ext>
            </a:extLst>
          </p:cNvPr>
          <p:cNvSpPr/>
          <p:nvPr/>
        </p:nvSpPr>
        <p:spPr>
          <a:xfrm rot="4291658">
            <a:off x="7294584" y="4614268"/>
            <a:ext cx="619425" cy="500120"/>
          </a:xfrm>
          <a:prstGeom prst="leftArrow">
            <a:avLst>
              <a:gd name="adj1" fmla="val 36839"/>
              <a:gd name="adj2" fmla="val 935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8 -0.04375 L -0.14753 -0.1604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2" grpId="1" animBg="1"/>
      <p:bldP spid="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E8BE233-152C-D125-09F7-429A8D34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9537"/>
            <a:ext cx="12192000" cy="64389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F863217-7D3F-E386-7B00-49FA60964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2373" y="2552701"/>
            <a:ext cx="901898" cy="281468"/>
          </a:xfrm>
          <a:prstGeom prst="rect">
            <a:avLst/>
          </a:prstGeom>
        </p:spPr>
      </p:pic>
      <p:sp>
        <p:nvSpPr>
          <p:cNvPr id="4" name="Left Arrow 22">
            <a:extLst>
              <a:ext uri="{FF2B5EF4-FFF2-40B4-BE49-F238E27FC236}">
                <a16:creationId xmlns:a16="http://schemas.microsoft.com/office/drawing/2014/main" id="{34BC9EB0-8053-824F-94AF-972803B303E9}"/>
              </a:ext>
            </a:extLst>
          </p:cNvPr>
          <p:cNvSpPr/>
          <p:nvPr/>
        </p:nvSpPr>
        <p:spPr>
          <a:xfrm rot="4291658">
            <a:off x="5899250" y="2816361"/>
            <a:ext cx="619425" cy="500120"/>
          </a:xfrm>
          <a:prstGeom prst="leftArrow">
            <a:avLst>
              <a:gd name="adj1" fmla="val 36839"/>
              <a:gd name="adj2" fmla="val 935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A6C9E7-8EF2-DB70-305A-CC0857541F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6691" b="84674"/>
          <a:stretch/>
        </p:blipFill>
        <p:spPr>
          <a:xfrm>
            <a:off x="8130978" y="209539"/>
            <a:ext cx="4061022" cy="98680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C14B648-CD9E-F048-EE15-3650223988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4368" y="1277346"/>
            <a:ext cx="3836745" cy="5798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0D7EC8-D04F-943F-263C-786D0866D097}"/>
              </a:ext>
            </a:extLst>
          </p:cNvPr>
          <p:cNvSpPr/>
          <p:nvPr/>
        </p:nvSpPr>
        <p:spPr>
          <a:xfrm>
            <a:off x="8340201" y="1628336"/>
            <a:ext cx="240226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D37FB-6E44-B077-6C31-7CDB402FC604}"/>
              </a:ext>
            </a:extLst>
          </p:cNvPr>
          <p:cNvSpPr/>
          <p:nvPr/>
        </p:nvSpPr>
        <p:spPr>
          <a:xfrm>
            <a:off x="11154769" y="1628336"/>
            <a:ext cx="409443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F08C8-7B73-4B56-DB09-07DECC65FFFD}"/>
              </a:ext>
            </a:extLst>
          </p:cNvPr>
          <p:cNvSpPr txBox="1"/>
          <p:nvPr/>
        </p:nvSpPr>
        <p:spPr>
          <a:xfrm>
            <a:off x="10655097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6.93</a:t>
            </a:r>
            <a:endParaRPr lang="es-EC" sz="7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C9A1F-569A-5C55-0A58-0898AC3069D3}"/>
              </a:ext>
            </a:extLst>
          </p:cNvPr>
          <p:cNvSpPr txBox="1"/>
          <p:nvPr/>
        </p:nvSpPr>
        <p:spPr>
          <a:xfrm>
            <a:off x="11065854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7.83</a:t>
            </a:r>
            <a:endParaRPr lang="es-EC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4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3 L 0.00026 0.00093 C 0.00273 0.00301 0.00469 0.00533 0.00794 0.00741 C 0.0095 0.00834 0.0112 0.00926 0.01263 0.01042 C 0.01419 0.01135 0.01523 0.01227 0.0168 0.0132 C 0.02109 0.01574 0.02943 0.01945 0.0345 0.02153 C 0.03711 0.02246 0.03958 0.02338 0.04232 0.02431 C 0.04505 0.02523 0.04818 0.02593 0.05117 0.02685 C 0.05638 0.02824 0.06719 0.03079 0.07305 0.03172 C 0.0793 0.03287 0.09336 0.03472 0.09961 0.03542 C 0.11445 0.03681 0.12708 0.03797 0.1418 0.03889 C 0.14961 0.03935 0.15742 0.04005 0.16523 0.04028 C 0.18672 0.04097 0.17604 0.04074 0.19753 0.04121 C 0.20872 0.04074 0.21979 0.04074 0.23086 0.04051 C 0.23724 0.04028 0.25104 0.03866 0.2569 0.0382 C 0.2599 0.03773 0.26289 0.0375 0.26575 0.03727 C 0.2681 0.03681 0.27031 0.03635 0.27253 0.03611 C 0.2862 0.03334 0.28789 0.03334 0.29857 0.02986 C 0.30456 0.02801 0.3056 0.02778 0.31055 0.0257 C 0.31419 0.02408 0.31719 0.02222 0.32096 0.02084 C 0.322 0.02037 0.32526 0.01922 0.32617 0.01852 C 0.3263 0.01829 0.32617 0.01829 0.32617 0.01806 " pathEditMode="relative" rAng="0" ptsTypes="AAAAAAAAAAAAAAAAAAAA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9" y="20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4.79167E-6 0.00023 C 0.00508 0.00347 0.00951 0.00695 0.01537 0.01042 C 0.01928 0.01273 0.02214 0.01505 0.02683 0.01713 C 0.02839 0.01782 0.03008 0.01875 0.03191 0.01945 C 0.03555 0.02107 0.04063 0.02292 0.04571 0.02431 C 0.05 0.0257 0.05131 0.02593 0.05625 0.02708 C 0.05795 0.02732 0.05977 0.02778 0.06159 0.02801 C 0.07396 0.02986 0.07058 0.02917 0.0806 0.03032 C 0.08282 0.03056 0.08503 0.03102 0.08724 0.03125 C 0.09245 0.03171 0.10274 0.03264 0.10795 0.0331 C 0.11081 0.03333 0.11394 0.03333 0.1168 0.03357 C 0.12149 0.03403 0.12618 0.03472 0.13112 0.03495 C 0.13425 0.03495 0.1375 0.03519 0.14076 0.03542 C 0.14389 0.03565 0.14727 0.03588 0.1504 0.03588 C 0.15612 0.03634 0.16329 0.03634 0.16928 0.03657 C 0.17188 0.03657 0.17435 0.03681 0.17683 0.03681 C 0.18295 0.03681 0.1892 0.03681 0.19532 0.03704 L 0.20339 0.03727 C 0.21055 0.03704 0.21771 0.03704 0.22487 0.03681 C 0.22826 0.03681 0.23152 0.03681 0.23503 0.03657 C 0.24076 0.03634 0.24766 0.03588 0.25352 0.03542 C 0.2586 0.03495 0.26355 0.03449 0.26862 0.0338 C 0.27175 0.03357 0.27644 0.03287 0.27956 0.03241 C 0.28373 0.03171 0.28829 0.03125 0.29206 0.03032 C 0.29558 0.02963 0.29818 0.02917 0.30144 0.02824 C 0.30639 0.02685 0.30573 0.02662 0.31055 0.025 C 0.31224 0.02431 0.31368 0.02384 0.31537 0.02315 C 0.31628 0.02269 0.31732 0.02222 0.31823 0.02176 C 0.31941 0.02107 0.32123 0.01945 0.32123 0.01968 C 0.32162 0.01875 0.32253 0.01759 0.32253 0.01667 C 0.32253 0.01644 0.32214 0.0162 0.32201 0.01574 C 0.32188 0.01574 0.32201 0.01574 0.32201 0.01551 " pathEditMode="relative" rAng="0" ptsTypes="AAAAAAAAAAAAAAAAAAAAAAAAAAAAAAA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185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E8BE233-152C-D125-09F7-429A8D34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9537"/>
            <a:ext cx="12192000" cy="64389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9A6C9E7-8EF2-DB70-305A-CC0857541F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691" b="84674"/>
          <a:stretch/>
        </p:blipFill>
        <p:spPr>
          <a:xfrm>
            <a:off x="8130978" y="209539"/>
            <a:ext cx="4061022" cy="98680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C14B648-CD9E-F048-EE15-365022398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4368" y="1277346"/>
            <a:ext cx="3836745" cy="5798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0D7EC8-D04F-943F-263C-786D0866D097}"/>
              </a:ext>
            </a:extLst>
          </p:cNvPr>
          <p:cNvSpPr/>
          <p:nvPr/>
        </p:nvSpPr>
        <p:spPr>
          <a:xfrm>
            <a:off x="8340201" y="1628336"/>
            <a:ext cx="1793208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D37FB-6E44-B077-6C31-7CDB402FC604}"/>
              </a:ext>
            </a:extLst>
          </p:cNvPr>
          <p:cNvSpPr/>
          <p:nvPr/>
        </p:nvSpPr>
        <p:spPr>
          <a:xfrm>
            <a:off x="10494169" y="1628336"/>
            <a:ext cx="1070043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F08C8-7B73-4B56-DB09-07DECC65FFFD}"/>
              </a:ext>
            </a:extLst>
          </p:cNvPr>
          <p:cNvSpPr txBox="1"/>
          <p:nvPr/>
        </p:nvSpPr>
        <p:spPr>
          <a:xfrm>
            <a:off x="10051697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5.50</a:t>
            </a:r>
            <a:endParaRPr lang="es-EC" sz="7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C9A1F-569A-5C55-0A58-0898AC3069D3}"/>
              </a:ext>
            </a:extLst>
          </p:cNvPr>
          <p:cNvSpPr txBox="1"/>
          <p:nvPr/>
        </p:nvSpPr>
        <p:spPr>
          <a:xfrm>
            <a:off x="10407804" y="1694242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6.50</a:t>
            </a:r>
            <a:endParaRPr lang="es-EC" sz="700" dirty="0">
              <a:latin typeface="+mj-lt"/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1E4FDDA9-BF61-2995-D5FD-833364E4CA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4368" y="2034704"/>
            <a:ext cx="3836745" cy="571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0DEFAF-0A47-BF63-1D42-829C040CD885}"/>
              </a:ext>
            </a:extLst>
          </p:cNvPr>
          <p:cNvSpPr/>
          <p:nvPr/>
        </p:nvSpPr>
        <p:spPr>
          <a:xfrm>
            <a:off x="8340201" y="2381534"/>
            <a:ext cx="240226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195EC-159B-5574-5BD0-8BB817E0F167}"/>
              </a:ext>
            </a:extLst>
          </p:cNvPr>
          <p:cNvSpPr/>
          <p:nvPr/>
        </p:nvSpPr>
        <p:spPr>
          <a:xfrm>
            <a:off x="11154769" y="2381534"/>
            <a:ext cx="409443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B7290-3DEA-328A-C428-DDD3ACA85F62}"/>
              </a:ext>
            </a:extLst>
          </p:cNvPr>
          <p:cNvSpPr txBox="1"/>
          <p:nvPr/>
        </p:nvSpPr>
        <p:spPr>
          <a:xfrm>
            <a:off x="10655097" y="2447440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6.93</a:t>
            </a:r>
            <a:endParaRPr lang="es-EC" sz="7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400B1-5224-5E26-54FF-E11D06009A5D}"/>
              </a:ext>
            </a:extLst>
          </p:cNvPr>
          <p:cNvSpPr txBox="1"/>
          <p:nvPr/>
        </p:nvSpPr>
        <p:spPr>
          <a:xfrm>
            <a:off x="11065854" y="2447440"/>
            <a:ext cx="174728" cy="10772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+mj-lt"/>
                <a:cs typeface="Calibri Light" panose="020F0302020204030204" pitchFamily="34" charset="0"/>
              </a:rPr>
              <a:t>7.83</a:t>
            </a:r>
            <a:endParaRPr lang="es-EC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63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971073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06" y="3825044"/>
            <a:ext cx="70177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Who is here?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3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E8C2-7820-564D-5692-AC46F09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101" y="1749866"/>
            <a:ext cx="6043586" cy="625958"/>
          </a:xfrm>
        </p:spPr>
        <p:txBody>
          <a:bodyPr/>
          <a:lstStyle/>
          <a:p>
            <a:r>
              <a:rPr lang="en-US" sz="2800" b="0" i="0" u="none" strike="noStrike" baseline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</a:t>
            </a:r>
            <a:r>
              <a:rPr lang="en-US" sz="2800" b="1" i="0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2800" b="0" i="0" u="none" strike="noStrike" baseline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plan a forthcoming term</a:t>
            </a:r>
            <a:endParaRPr lang="en-US" sz="48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C7A75-9EBC-5CD2-EE41-3982B2F8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842917"/>
            <a:ext cx="5413367" cy="51255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3F78F-9FEE-6B2B-339F-5F74BD926869}"/>
              </a:ext>
            </a:extLst>
          </p:cNvPr>
          <p:cNvSpPr/>
          <p:nvPr/>
        </p:nvSpPr>
        <p:spPr>
          <a:xfrm>
            <a:off x="266136" y="6038294"/>
            <a:ext cx="517744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C">
                <a:solidFill>
                  <a:srgbClr val="000000"/>
                </a:solidFill>
                <a:latin typeface="+mj-lt"/>
              </a:rPr>
              <a:t>https://dl.acm.org/doi/10.1145/3411764.3445718</a:t>
            </a:r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538B6-1C50-3554-B88D-592F84E16AAD}"/>
              </a:ext>
            </a:extLst>
          </p:cNvPr>
          <p:cNvSpPr/>
          <p:nvPr/>
        </p:nvSpPr>
        <p:spPr>
          <a:xfrm>
            <a:off x="2131229" y="114300"/>
            <a:ext cx="138313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b="1">
                <a:solidFill>
                  <a:srgbClr val="000000"/>
                </a:solidFill>
                <a:latin typeface="+mj-lt"/>
              </a:rPr>
              <a:t>CHI’ 21</a:t>
            </a:r>
            <a:endParaRPr lang="en-US" sz="2800" b="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BE4630-F495-A4DB-B469-F892717C05B6}"/>
              </a:ext>
            </a:extLst>
          </p:cNvPr>
          <p:cNvSpPr txBox="1">
            <a:spLocks/>
          </p:cNvSpPr>
          <p:nvPr/>
        </p:nvSpPr>
        <p:spPr bwMode="auto">
          <a:xfrm>
            <a:off x="6184474" y="4290544"/>
            <a:ext cx="5164485" cy="114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46AAF8-F673-4C34-9188-55B517699983}"/>
              </a:ext>
            </a:extLst>
          </p:cNvPr>
          <p:cNvSpPr txBox="1">
            <a:spLocks/>
          </p:cNvSpPr>
          <p:nvPr/>
        </p:nvSpPr>
        <p:spPr bwMode="auto">
          <a:xfrm>
            <a:off x="6130027" y="2494763"/>
            <a:ext cx="5742659" cy="312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They</a:t>
            </a:r>
            <a:r>
              <a:rPr lang="en-US" sz="2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tend to approach course selection as a </a:t>
            </a:r>
            <a:r>
              <a:rPr lang="en-US" sz="2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 maximization</a:t>
            </a:r>
            <a:r>
              <a:rPr lang="en-US" sz="2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z="2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ttle interest</a:t>
            </a:r>
            <a:r>
              <a:rPr lang="en-US" sz="2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understanding the rationale behind the predictions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u="none" strike="noStrike" baseline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 representation influences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students trust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the tool’s predictions </a:t>
            </a:r>
            <a:endParaRPr lang="en-US" sz="2400" b="0" i="0" u="none" strike="noStrike" baseline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996952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06" y="3825044"/>
            <a:ext cx="70177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C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 t</a:t>
            </a:r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his paper…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4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672A32-FA9C-4461-86C4-170E56440590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The academic advisors’ perspective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AF17BC-8C46-72FE-E435-843D61EEF9B5}"/>
              </a:ext>
            </a:extLst>
          </p:cNvPr>
          <p:cNvSpPr/>
          <p:nvPr/>
        </p:nvSpPr>
        <p:spPr>
          <a:xfrm>
            <a:off x="65226" y="2433561"/>
            <a:ext cx="12129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RQ1: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are the effects of grade predictions on the advisors</a:t>
            </a:r>
            <a:r>
              <a:rPr lang="es-EC" sz="2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approach to course recommendation?	</a:t>
            </a:r>
          </a:p>
          <a:p>
            <a:endParaRPr lang="en-US" sz="28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does the student’s profile impact the advisors’ strategy to recommend courses?</a:t>
            </a:r>
          </a:p>
        </p:txBody>
      </p:sp>
    </p:spTree>
    <p:extLst>
      <p:ext uri="{BB962C8B-B14F-4D97-AF65-F5344CB8AC3E}">
        <p14:creationId xmlns:p14="http://schemas.microsoft.com/office/powerpoint/2010/main" val="19381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672A32-FA9C-4461-86C4-170E56440590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The academic advisors’ perspective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4A194-8D2E-3A62-76F0-EDF19BA90464}"/>
              </a:ext>
            </a:extLst>
          </p:cNvPr>
          <p:cNvSpPr txBox="1"/>
          <p:nvPr/>
        </p:nvSpPr>
        <p:spPr>
          <a:xfrm>
            <a:off x="569382" y="1346124"/>
            <a:ext cx="1383776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 advisors</a:t>
            </a:r>
            <a:endParaRPr lang="es-EC" sz="2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1AD4B1-8F31-BE36-F25B-1C36B9D23F2E}"/>
              </a:ext>
            </a:extLst>
          </p:cNvPr>
          <p:cNvGrpSpPr/>
          <p:nvPr/>
        </p:nvGrpSpPr>
        <p:grpSpPr>
          <a:xfrm>
            <a:off x="2183966" y="1170512"/>
            <a:ext cx="4978502" cy="720558"/>
            <a:chOff x="548409" y="1376721"/>
            <a:chExt cx="6397567" cy="9259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CD3B3D-D767-47DB-16E6-8BCCCBD62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37281" y="1376722"/>
              <a:ext cx="386406" cy="9259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D973D4-F04E-9D93-4705-1254F9434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2845" y="1376722"/>
              <a:ext cx="386406" cy="92594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95ECFA-EB9A-7A6D-7055-F9673284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8409" y="1376722"/>
              <a:ext cx="386406" cy="9259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314DB0-EDFD-4E6E-E2E8-75093F39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70589" y="1376722"/>
              <a:ext cx="386406" cy="9259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5F2C2F-42E7-BF57-BAD0-3DF35813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6153" y="1376722"/>
              <a:ext cx="386406" cy="9259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BB37F8-519A-0545-1BE1-A36475544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81717" y="1376722"/>
              <a:ext cx="386406" cy="92594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95B6CC-D72C-2BCD-FA1F-DBEDF04C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59461" y="1376722"/>
              <a:ext cx="386406" cy="92594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87FFC3-ADED-004A-45EF-368A38338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15025" y="1376722"/>
              <a:ext cx="386406" cy="9259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FE2E11-773C-A70D-536C-DD5444C3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18199" y="1376721"/>
              <a:ext cx="356272" cy="9259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E1B322-29F2-55F6-214F-0831487F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32501" y="1376721"/>
              <a:ext cx="356272" cy="9259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4E2CAF-1826-9FBB-E19A-BC068140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03897" y="1376721"/>
              <a:ext cx="356272" cy="9259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C70443-8F39-9C48-F0DD-65592998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1105" y="1376721"/>
              <a:ext cx="356272" cy="9259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7BDF84-3968-5A4A-9453-6330BD8F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75407" y="1376721"/>
              <a:ext cx="356272" cy="92594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99E3116-9024-3191-AFCF-C1280DC2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46803" y="1376721"/>
              <a:ext cx="356272" cy="92594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B2A2D5-6A41-97D2-A203-F422042D2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9704" y="1376721"/>
              <a:ext cx="356272" cy="92594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D3A72D-8AB3-7BEF-DF59-D877B4AFE087}"/>
              </a:ext>
            </a:extLst>
          </p:cNvPr>
          <p:cNvSpPr txBox="1"/>
          <p:nvPr/>
        </p:nvSpPr>
        <p:spPr>
          <a:xfrm>
            <a:off x="7744526" y="1123763"/>
            <a:ext cx="3364254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Computer Science Program</a:t>
            </a:r>
            <a:endParaRPr lang="es-EC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141FC-7217-5C76-6FE2-72D00717CC65}"/>
              </a:ext>
            </a:extLst>
          </p:cNvPr>
          <p:cNvSpPr txBox="1"/>
          <p:nvPr/>
        </p:nvSpPr>
        <p:spPr>
          <a:xfrm>
            <a:off x="7744526" y="1586734"/>
            <a:ext cx="3877023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Engineering-oriented university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E028F-4723-46F8-7BD3-4ED0996B0333}"/>
              </a:ext>
            </a:extLst>
          </p:cNvPr>
          <p:cNvSpPr txBox="1"/>
          <p:nvPr/>
        </p:nvSpPr>
        <p:spPr>
          <a:xfrm>
            <a:off x="2075550" y="2799746"/>
            <a:ext cx="763029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2400" b="1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iCoRA</a:t>
            </a:r>
            <a:endParaRPr lang="es-EC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7245A6-F9A0-5B9F-96BF-41B6D7536995}"/>
              </a:ext>
            </a:extLst>
          </p:cNvPr>
          <p:cNvSpPr txBox="1"/>
          <p:nvPr/>
        </p:nvSpPr>
        <p:spPr>
          <a:xfrm>
            <a:off x="8694427" y="2799746"/>
            <a:ext cx="1908984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Three students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34CF47-2066-3C59-7BD8-37F1CEA99484}"/>
              </a:ext>
            </a:extLst>
          </p:cNvPr>
          <p:cNvGrpSpPr/>
          <p:nvPr/>
        </p:nvGrpSpPr>
        <p:grpSpPr>
          <a:xfrm>
            <a:off x="7659119" y="3589824"/>
            <a:ext cx="1529918" cy="2574846"/>
            <a:chOff x="7659119" y="3516087"/>
            <a:chExt cx="1529918" cy="257484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33D986A-7746-1AED-C24C-55824585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35571" y="3516087"/>
              <a:ext cx="1377016" cy="177496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8CDDC0-B839-EE46-ECAC-40C6CAD15251}"/>
                </a:ext>
              </a:extLst>
            </p:cNvPr>
            <p:cNvSpPr txBox="1"/>
            <p:nvPr/>
          </p:nvSpPr>
          <p:spPr>
            <a:xfrm>
              <a:off x="7659119" y="5343188"/>
              <a:ext cx="1529918" cy="74774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sz="2000"/>
                <a:t>Outstanding</a:t>
              </a:r>
            </a:p>
            <a:p>
              <a:r>
                <a:rPr lang="en-US" sz="2000"/>
                <a:t>student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B04C93-443E-4E1F-BD7F-3C9D2039A574}"/>
              </a:ext>
            </a:extLst>
          </p:cNvPr>
          <p:cNvGrpSpPr/>
          <p:nvPr/>
        </p:nvGrpSpPr>
        <p:grpSpPr>
          <a:xfrm>
            <a:off x="9289566" y="3570874"/>
            <a:ext cx="1029085" cy="2597655"/>
            <a:chOff x="9289566" y="3497137"/>
            <a:chExt cx="1029085" cy="2597655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2B34FAD-5CB6-3012-BC1C-FD6E2ED9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77738" y="3497137"/>
              <a:ext cx="852740" cy="179391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9C2E0B-1D87-EFA4-4EF0-88F3E45BEDDE}"/>
                </a:ext>
              </a:extLst>
            </p:cNvPr>
            <p:cNvSpPr txBox="1"/>
            <p:nvPr/>
          </p:nvSpPr>
          <p:spPr>
            <a:xfrm>
              <a:off x="9289566" y="5347046"/>
              <a:ext cx="1029085" cy="74774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sz="2000"/>
                <a:t>Average</a:t>
              </a:r>
            </a:p>
            <a:p>
              <a:r>
                <a:rPr lang="en-US" sz="2000"/>
                <a:t>student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77813D-4AC2-0096-AF37-076224147751}"/>
              </a:ext>
            </a:extLst>
          </p:cNvPr>
          <p:cNvGrpSpPr/>
          <p:nvPr/>
        </p:nvGrpSpPr>
        <p:grpSpPr>
          <a:xfrm>
            <a:off x="10379910" y="3368744"/>
            <a:ext cx="1251228" cy="2840956"/>
            <a:chOff x="10379910" y="3295007"/>
            <a:chExt cx="1251228" cy="2840956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7988FD2-B865-58DD-2DAE-8501FF47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00197" y="3295007"/>
              <a:ext cx="1010655" cy="199604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004554-2C60-7B29-E23E-24BEA3E76A3C}"/>
                </a:ext>
              </a:extLst>
            </p:cNvPr>
            <p:cNvSpPr txBox="1"/>
            <p:nvPr/>
          </p:nvSpPr>
          <p:spPr>
            <a:xfrm>
              <a:off x="10379910" y="5388218"/>
              <a:ext cx="1251228" cy="74774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sz="2000"/>
                <a:t>Struggling</a:t>
              </a:r>
            </a:p>
            <a:p>
              <a:r>
                <a:rPr lang="en-US" sz="2000"/>
                <a:t>student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20A29B-9BEB-299F-AEC3-4812510C4A3C}"/>
              </a:ext>
            </a:extLst>
          </p:cNvPr>
          <p:cNvGrpSpPr/>
          <p:nvPr/>
        </p:nvGrpSpPr>
        <p:grpSpPr>
          <a:xfrm>
            <a:off x="569382" y="3238502"/>
            <a:ext cx="3987414" cy="3619498"/>
            <a:chOff x="569382" y="3238502"/>
            <a:chExt cx="3987414" cy="3619498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0A5EB34-73F1-9E0B-98CB-BAFCB05C7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r="34233" b="33903"/>
            <a:stretch/>
          </p:blipFill>
          <p:spPr>
            <a:xfrm>
              <a:off x="618590" y="3257552"/>
              <a:ext cx="3478708" cy="1937354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B817366-28F0-B746-A198-90871AF44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9382" y="3238502"/>
              <a:ext cx="3987414" cy="3619498"/>
            </a:xfrm>
            <a:prstGeom prst="rect">
              <a:avLst/>
            </a:prstGeom>
          </p:spPr>
        </p:pic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3B836490-4756-83B8-850C-CD553CD67192}"/>
              </a:ext>
            </a:extLst>
          </p:cNvPr>
          <p:cNvSpPr/>
          <p:nvPr/>
        </p:nvSpPr>
        <p:spPr>
          <a:xfrm rot="5400000">
            <a:off x="9541194" y="1347670"/>
            <a:ext cx="215450" cy="3826698"/>
          </a:xfrm>
          <a:prstGeom prst="leftBrace">
            <a:avLst>
              <a:gd name="adj1" fmla="val 9675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2" grpId="0"/>
      <p:bldP spid="32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996952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2" y="3825044"/>
            <a:ext cx="1181099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Findings</a:t>
            </a:r>
            <a:endParaRPr lang="en-US" altLang="en-US" sz="500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0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1" y="3248980"/>
            <a:ext cx="1181099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Quantitative Results</a:t>
            </a:r>
            <a:endParaRPr lang="en-US" altLang="en-US" sz="500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s-EC" sz="3600" b="1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Advisors’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81919-E98D-1FC4-8518-524E6FEC1DDF}"/>
              </a:ext>
            </a:extLst>
          </p:cNvPr>
          <p:cNvSpPr txBox="1"/>
          <p:nvPr/>
        </p:nvSpPr>
        <p:spPr>
          <a:xfrm>
            <a:off x="497847" y="1648786"/>
            <a:ext cx="9546716" cy="36933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average, advisors assigned lower </a:t>
            </a:r>
            <a:r>
              <a:rPr lang="en-US" sz="2400" b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workloads</a:t>
            </a:r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the low-performing student</a:t>
            </a:r>
            <a:endParaRPr lang="es-EC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B1B1C-0565-3FE7-3079-C37702102751}"/>
              </a:ext>
            </a:extLst>
          </p:cNvPr>
          <p:cNvSpPr txBox="1"/>
          <p:nvPr/>
        </p:nvSpPr>
        <p:spPr>
          <a:xfrm>
            <a:off x="484709" y="2410722"/>
            <a:ext cx="6594177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Positive GPA gain only for the low-performing student</a:t>
            </a:r>
            <a:endParaRPr lang="es-EC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5BD88-AEF8-D5E5-2829-7DC6B1854EB1}"/>
              </a:ext>
            </a:extLst>
          </p:cNvPr>
          <p:cNvSpPr txBox="1"/>
          <p:nvPr/>
        </p:nvSpPr>
        <p:spPr>
          <a:xfrm>
            <a:off x="452472" y="3208100"/>
            <a:ext cx="11203617" cy="73866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trend towards disagreement for the low-performing student, and agreement for the high-performing student</a:t>
            </a:r>
            <a:endParaRPr lang="es-EC" sz="2400"/>
          </a:p>
        </p:txBody>
      </p:sp>
    </p:spTree>
    <p:extLst>
      <p:ext uri="{BB962C8B-B14F-4D97-AF65-F5344CB8AC3E}">
        <p14:creationId xmlns:p14="http://schemas.microsoft.com/office/powerpoint/2010/main" val="39698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657B8-547C-FF26-2642-5533C249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7"/>
          <a:stretch/>
        </p:blipFill>
        <p:spPr>
          <a:xfrm>
            <a:off x="1328737" y="959976"/>
            <a:ext cx="9534526" cy="58915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0E4F24-B7C3-E636-1D58-608465D5B9E4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/>
                <a:cs typeface="Arial"/>
              </a:rPr>
              <a:t>2) Frequently Recommended Courses</a:t>
            </a:r>
          </a:p>
        </p:txBody>
      </p:sp>
    </p:spTree>
    <p:extLst>
      <p:ext uri="{BB962C8B-B14F-4D97-AF65-F5344CB8AC3E}">
        <p14:creationId xmlns:p14="http://schemas.microsoft.com/office/powerpoint/2010/main" val="307482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/>
                <a:cs typeface="Arial"/>
              </a:rPr>
              <a:t>3) Interaction Effort of the Recommendation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81919-E98D-1FC4-8518-524E6FEC1DDF}"/>
              </a:ext>
            </a:extLst>
          </p:cNvPr>
          <p:cNvSpPr txBox="1"/>
          <p:nvPr/>
        </p:nvSpPr>
        <p:spPr>
          <a:xfrm>
            <a:off x="707396" y="1521786"/>
            <a:ext cx="11203617" cy="73866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average, the advisors spent more time making a recommendation for the low-performing student</a:t>
            </a:r>
            <a:endParaRPr lang="es-EC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01519-A5C7-B59C-E773-C7027F3BAD29}"/>
              </a:ext>
            </a:extLst>
          </p:cNvPr>
          <p:cNvSpPr txBox="1"/>
          <p:nvPr/>
        </p:nvSpPr>
        <p:spPr>
          <a:xfrm>
            <a:off x="707397" y="2645263"/>
            <a:ext cx="11287053" cy="73866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/>
                <a:cs typeface="Calibri Light"/>
              </a:rPr>
              <a:t>Most advisors opened the grade explanations at some point. However, overall, they showed little interest in this functionality</a:t>
            </a:r>
            <a:endParaRPr lang="es-EC" sz="2400"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37B99-C24A-0D75-99C7-E2FB7D560E6F}"/>
              </a:ext>
            </a:extLst>
          </p:cNvPr>
          <p:cNvSpPr txBox="1"/>
          <p:nvPr/>
        </p:nvSpPr>
        <p:spPr>
          <a:xfrm>
            <a:off x="707397" y="3824021"/>
            <a:ext cx="11287053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low-performing student sparked more interest in the explanations</a:t>
            </a:r>
            <a:endParaRPr lang="es-EC" sz="2400"/>
          </a:p>
        </p:txBody>
      </p:sp>
    </p:spTree>
    <p:extLst>
      <p:ext uri="{BB962C8B-B14F-4D97-AF65-F5344CB8AC3E}">
        <p14:creationId xmlns:p14="http://schemas.microsoft.com/office/powerpoint/2010/main" val="35688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1" y="3248980"/>
            <a:ext cx="1181099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Qualitative Analysis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Who we are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AF464-1638-4C9D-97A1-828B7BCCB7A2}"/>
              </a:ext>
            </a:extLst>
          </p:cNvPr>
          <p:cNvSpPr/>
          <p:nvPr/>
        </p:nvSpPr>
        <p:spPr>
          <a:xfrm>
            <a:off x="2255875" y="1385710"/>
            <a:ext cx="7680250" cy="25569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Gonzalo Gabriel Méndez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Researcher at HASP</a:t>
            </a:r>
          </a:p>
          <a:p>
            <a:pPr algn="ctr">
              <a:lnSpc>
                <a:spcPct val="200000"/>
              </a:lnSpc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Human-centred &amp; AI Security, Ethics and Privacy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A5A96-1768-4099-0A03-3F3B17FD0A30}"/>
              </a:ext>
            </a:extLst>
          </p:cNvPr>
          <p:cNvSpPr/>
          <p:nvPr/>
        </p:nvSpPr>
        <p:spPr>
          <a:xfrm>
            <a:off x="218536" y="4995236"/>
            <a:ext cx="11754928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We work at the intersection between Artificial Intelligence, Cyber Security, and Human-Computer Interaction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7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/>
                <a:cs typeface="Arial"/>
              </a:rPr>
              <a:t>4) Advisors’ Approach to Recommending Courses</a:t>
            </a:r>
            <a:endParaRPr lang="en-GB" sz="36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63047-FA61-A8E2-206E-55608B031889}"/>
              </a:ext>
            </a:extLst>
          </p:cNvPr>
          <p:cNvSpPr txBox="1"/>
          <p:nvPr/>
        </p:nvSpPr>
        <p:spPr>
          <a:xfrm>
            <a:off x="523649" y="1270685"/>
            <a:ext cx="10526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Considered their experience and personal perspectives on the courses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2072D-573A-D672-35CB-8AB1809EC3EB}"/>
              </a:ext>
            </a:extLst>
          </p:cNvPr>
          <p:cNvSpPr txBox="1"/>
          <p:nvPr/>
        </p:nvSpPr>
        <p:spPr>
          <a:xfrm>
            <a:off x="523649" y="1956990"/>
            <a:ext cx="10526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Predictions were </a:t>
            </a:r>
            <a:r>
              <a:rPr lang="en-US" sz="2400" b="1" i="0" u="sng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considered in all the course recommendations tasks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ACB686-8297-63FB-DD68-A4672E6B8A20}"/>
              </a:ext>
            </a:extLst>
          </p:cNvPr>
          <p:cNvGrpSpPr/>
          <p:nvPr/>
        </p:nvGrpSpPr>
        <p:grpSpPr>
          <a:xfrm>
            <a:off x="659493" y="2849667"/>
            <a:ext cx="5617028" cy="1368471"/>
            <a:chOff x="659493" y="2849667"/>
            <a:chExt cx="5617028" cy="1368471"/>
          </a:xfrm>
        </p:grpSpPr>
        <p:sp>
          <p:nvSpPr>
            <p:cNvPr id="26" name="Rectangular Callout 45">
              <a:extLst>
                <a:ext uri="{FF2B5EF4-FFF2-40B4-BE49-F238E27FC236}">
                  <a16:creationId xmlns:a16="http://schemas.microsoft.com/office/drawing/2014/main" id="{971EB5A3-D308-01E0-213F-7F9669AFD6F8}"/>
                </a:ext>
              </a:extLst>
            </p:cNvPr>
            <p:cNvSpPr/>
            <p:nvPr/>
          </p:nvSpPr>
          <p:spPr>
            <a:xfrm flipH="1">
              <a:off x="659493" y="2849667"/>
              <a:ext cx="5617028" cy="797311"/>
            </a:xfrm>
            <a:prstGeom prst="wedgeRectCallout">
              <a:avLst>
                <a:gd name="adj1" fmla="val -33477"/>
                <a:gd name="adj2" fmla="val 78916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91440" tIns="90000" rIns="91440" bIns="90000" rtlCol="0" anchor="ctr">
              <a:spAutoFit/>
            </a:bodyPr>
            <a:lstStyle/>
            <a:p>
              <a:pPr algn="just"/>
              <a:r>
                <a:rPr lang="en-US" sz="200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I would make my recommendations based on my experience, </a:t>
              </a:r>
              <a:r>
                <a:rPr lang="en-US" sz="2000" b="1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because we know the stuff</a:t>
              </a:r>
              <a:r>
                <a:rPr lang="en-US" sz="200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B7C6DF-4324-62C3-8628-FFD31781B72D}"/>
                </a:ext>
              </a:extLst>
            </p:cNvPr>
            <p:cNvSpPr txBox="1"/>
            <p:nvPr/>
          </p:nvSpPr>
          <p:spPr>
            <a:xfrm>
              <a:off x="5176275" y="3941139"/>
              <a:ext cx="357470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P12</a:t>
              </a:r>
              <a:endParaRPr lang="es-EC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EC65E3-1FAF-2AAA-1CB1-2524B76C9053}"/>
              </a:ext>
            </a:extLst>
          </p:cNvPr>
          <p:cNvGrpSpPr/>
          <p:nvPr/>
        </p:nvGrpSpPr>
        <p:grpSpPr>
          <a:xfrm>
            <a:off x="6405335" y="4021214"/>
            <a:ext cx="5410427" cy="1716100"/>
            <a:chOff x="6405335" y="4148214"/>
            <a:chExt cx="5410427" cy="1716100"/>
          </a:xfrm>
        </p:grpSpPr>
        <p:sp>
          <p:nvSpPr>
            <p:cNvPr id="28" name="Rectangular Callout 45">
              <a:extLst>
                <a:ext uri="{FF2B5EF4-FFF2-40B4-BE49-F238E27FC236}">
                  <a16:creationId xmlns:a16="http://schemas.microsoft.com/office/drawing/2014/main" id="{8B7D0F01-9A31-E53F-DFA6-5A2107FC35F5}"/>
                </a:ext>
              </a:extLst>
            </p:cNvPr>
            <p:cNvSpPr/>
            <p:nvPr/>
          </p:nvSpPr>
          <p:spPr>
            <a:xfrm>
              <a:off x="6405335" y="4148214"/>
              <a:ext cx="5410427" cy="1105088"/>
            </a:xfrm>
            <a:prstGeom prst="wedgeRectCallout">
              <a:avLst>
                <a:gd name="adj1" fmla="val -33477"/>
                <a:gd name="adj2" fmla="val 78916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91440" tIns="90000" rIns="91440" bIns="90000" rtlCol="0" anchor="ctr">
              <a:spAutoFit/>
            </a:bodyPr>
            <a:lstStyle/>
            <a:p>
              <a:pPr algn="just"/>
              <a:r>
                <a:rPr lang="en-US" sz="200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This [the course’s number of hours] is what the curriculum specifies, but not what the students tell me [...] </a:t>
              </a:r>
              <a:r>
                <a:rPr lang="en-US" sz="2000" b="1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Personally, I would ignore this information</a:t>
              </a:r>
              <a:r>
                <a:rPr lang="en-US" sz="200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15C77B-2D22-DCD6-A99D-A5C1FE48420A}"/>
                </a:ext>
              </a:extLst>
            </p:cNvPr>
            <p:cNvSpPr txBox="1"/>
            <p:nvPr/>
          </p:nvSpPr>
          <p:spPr>
            <a:xfrm>
              <a:off x="7132746" y="5587315"/>
              <a:ext cx="357470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P15</a:t>
              </a:r>
              <a:endParaRPr lang="es-EC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03BA94-F139-766C-98A0-AFEB34A68E5D}"/>
              </a:ext>
            </a:extLst>
          </p:cNvPr>
          <p:cNvSpPr txBox="1"/>
          <p:nvPr/>
        </p:nvSpPr>
        <p:spPr>
          <a:xfrm>
            <a:off x="297543" y="6115325"/>
            <a:ext cx="10526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these cases, advisors reviewed the student’s academic history thoroughly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/>
                <a:cs typeface="Arial"/>
              </a:rPr>
              <a:t>4) Advisors’ Approach to Recommending Courses</a:t>
            </a:r>
            <a:endParaRPr lang="en-GB" sz="36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63047-FA61-A8E2-206E-55608B031889}"/>
              </a:ext>
            </a:extLst>
          </p:cNvPr>
          <p:cNvSpPr txBox="1"/>
          <p:nvPr/>
        </p:nvSpPr>
        <p:spPr>
          <a:xfrm>
            <a:off x="315800" y="1218966"/>
            <a:ext cx="10550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/>
              <a:t>All advisors tried to balance the load of the sets they suggested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EA2CF-2E9F-6A65-9654-51F8E5D346A6}"/>
              </a:ext>
            </a:extLst>
          </p:cNvPr>
          <p:cNvGrpSpPr/>
          <p:nvPr/>
        </p:nvGrpSpPr>
        <p:grpSpPr>
          <a:xfrm>
            <a:off x="6484493" y="2373935"/>
            <a:ext cx="5183858" cy="1750368"/>
            <a:chOff x="6484493" y="2373935"/>
            <a:chExt cx="5183858" cy="1750368"/>
          </a:xfrm>
        </p:grpSpPr>
        <p:sp>
          <p:nvSpPr>
            <p:cNvPr id="10" name="Rectangular Callout 45">
              <a:extLst>
                <a:ext uri="{FF2B5EF4-FFF2-40B4-BE49-F238E27FC236}">
                  <a16:creationId xmlns:a16="http://schemas.microsoft.com/office/drawing/2014/main" id="{1C2D8C49-C9CB-21BE-16FA-C6F04CA0A48B}"/>
                </a:ext>
              </a:extLst>
            </p:cNvPr>
            <p:cNvSpPr/>
            <p:nvPr/>
          </p:nvSpPr>
          <p:spPr>
            <a:xfrm flipH="1">
              <a:off x="6484493" y="2373935"/>
              <a:ext cx="5183858" cy="1105088"/>
            </a:xfrm>
            <a:prstGeom prst="wedgeRectCallout">
              <a:avLst>
                <a:gd name="adj1" fmla="val -33477"/>
                <a:gd name="adj2" fmla="val 78916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90000" bIns="90000" rtlCol="0" anchor="ctr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When </a:t>
              </a:r>
              <a:r>
                <a:rPr lang="en-US" sz="2000" b="1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they have a GPA like this</a:t>
              </a: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, one normally does not recommend them to take more than four courses.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6F6167-CD24-8F81-0F23-AF665B95D5F8}"/>
                </a:ext>
              </a:extLst>
            </p:cNvPr>
            <p:cNvSpPr txBox="1"/>
            <p:nvPr/>
          </p:nvSpPr>
          <p:spPr>
            <a:xfrm>
              <a:off x="10635915" y="3847304"/>
              <a:ext cx="357469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P08</a:t>
              </a:r>
              <a:endParaRPr lang="es-EC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A66BA5-CA33-3F0A-9F38-558301288216}"/>
              </a:ext>
            </a:extLst>
          </p:cNvPr>
          <p:cNvSpPr txBox="1"/>
          <p:nvPr/>
        </p:nvSpPr>
        <p:spPr>
          <a:xfrm>
            <a:off x="734106" y="2530615"/>
            <a:ext cx="5572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Particularly important when recommending courses to the </a:t>
            </a:r>
            <a:r>
              <a:rPr lang="en-US" sz="2400" b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low-performing</a:t>
            </a:r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student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C17BD-7346-F2F3-2F3A-F02BE0F48003}"/>
              </a:ext>
            </a:extLst>
          </p:cNvPr>
          <p:cNvGrpSpPr/>
          <p:nvPr/>
        </p:nvGrpSpPr>
        <p:grpSpPr>
          <a:xfrm>
            <a:off x="523649" y="4496947"/>
            <a:ext cx="5183858" cy="1730487"/>
            <a:chOff x="523649" y="4496947"/>
            <a:chExt cx="5183858" cy="1730487"/>
          </a:xfrm>
        </p:grpSpPr>
        <p:sp>
          <p:nvSpPr>
            <p:cNvPr id="7" name="Rectangular Callout 45">
              <a:extLst>
                <a:ext uri="{FF2B5EF4-FFF2-40B4-BE49-F238E27FC236}">
                  <a16:creationId xmlns:a16="http://schemas.microsoft.com/office/drawing/2014/main" id="{F5E5580C-B737-B9EF-6A41-2EDCCD196F85}"/>
                </a:ext>
              </a:extLst>
            </p:cNvPr>
            <p:cNvSpPr/>
            <p:nvPr/>
          </p:nvSpPr>
          <p:spPr>
            <a:xfrm>
              <a:off x="523649" y="4496947"/>
              <a:ext cx="5183858" cy="1105088"/>
            </a:xfrm>
            <a:prstGeom prst="wedgeRectCallout">
              <a:avLst>
                <a:gd name="adj1" fmla="val -33477"/>
                <a:gd name="adj2" fmla="val 78916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91440" tIns="90000" rIns="91440" bIns="90000" rtlCol="0" anchor="ctr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There was one student who </a:t>
              </a:r>
              <a:r>
                <a:rPr lang="en-US" sz="2000" b="1" dirty="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had a very good GPA</a:t>
              </a:r>
              <a:r>
                <a:rPr lang="en-US" sz="2000" dirty="0">
                  <a:solidFill>
                    <a:schemeClr val="tx1"/>
                  </a:solidFill>
                  <a:latin typeface="Calibri Light"/>
                  <a:ea typeface="Calibri Light" panose="020F0302020204030204" pitchFamily="34" charset="0"/>
                  <a:cs typeface="Calibri Light"/>
                </a:rPr>
                <a:t>, so I recommended them to take the entire row of courses.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904ADE-3713-FB4C-489E-EB7CBBA55D05}"/>
                </a:ext>
              </a:extLst>
            </p:cNvPr>
            <p:cNvSpPr txBox="1"/>
            <p:nvPr/>
          </p:nvSpPr>
          <p:spPr>
            <a:xfrm>
              <a:off x="1217229" y="5950435"/>
              <a:ext cx="357470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P13</a:t>
              </a:r>
              <a:endParaRPr lang="es-EC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1A89F6-6BE8-BD01-0ABB-A4199D28F604}"/>
              </a:ext>
            </a:extLst>
          </p:cNvPr>
          <p:cNvSpPr txBox="1"/>
          <p:nvPr/>
        </p:nvSpPr>
        <p:spPr>
          <a:xfrm>
            <a:off x="5965371" y="4633992"/>
            <a:ext cx="5958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the </a:t>
            </a:r>
            <a:r>
              <a:rPr lang="en-US" sz="2400" b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high-performing</a:t>
            </a:r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student, most advisors were willing to recommend high-load sets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/>
                <a:cs typeface="Arial"/>
              </a:rPr>
              <a:t>5) Advisors’ Concerns</a:t>
            </a:r>
            <a:endParaRPr lang="en-GB" sz="3600" b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4FB5EF-BF1F-917F-4A1E-E552DCCB69C3}"/>
              </a:ext>
            </a:extLst>
          </p:cNvPr>
          <p:cNvGrpSpPr/>
          <p:nvPr/>
        </p:nvGrpSpPr>
        <p:grpSpPr>
          <a:xfrm>
            <a:off x="828236" y="1036385"/>
            <a:ext cx="4212468" cy="2512625"/>
            <a:chOff x="754092" y="1290015"/>
            <a:chExt cx="4212468" cy="25126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539A8-CC71-F844-95D3-B6DF8E52B450}"/>
                </a:ext>
              </a:extLst>
            </p:cNvPr>
            <p:cNvSpPr txBox="1"/>
            <p:nvPr/>
          </p:nvSpPr>
          <p:spPr>
            <a:xfrm>
              <a:off x="754092" y="1290015"/>
              <a:ext cx="637995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/>
                  <a:cs typeface="Calibri"/>
                </a:rPr>
                <a:t>Trust</a:t>
              </a:r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59BA9-FC86-25F1-9534-395394CCAC0D}"/>
                </a:ext>
              </a:extLst>
            </p:cNvPr>
            <p:cNvGrpSpPr/>
            <p:nvPr/>
          </p:nvGrpSpPr>
          <p:grpSpPr>
            <a:xfrm>
              <a:off x="754092" y="1691348"/>
              <a:ext cx="4212468" cy="2111292"/>
              <a:chOff x="6801229" y="2376597"/>
              <a:chExt cx="4212468" cy="2111292"/>
            </a:xfrm>
          </p:grpSpPr>
          <p:sp>
            <p:nvSpPr>
              <p:cNvPr id="9" name="Rectangular Callout 45">
                <a:extLst>
                  <a:ext uri="{FF2B5EF4-FFF2-40B4-BE49-F238E27FC236}">
                    <a16:creationId xmlns:a16="http://schemas.microsoft.com/office/drawing/2014/main" id="{12A35CCC-3B5D-4BCC-73C7-6065CB39D0AF}"/>
                  </a:ext>
                </a:extLst>
              </p:cNvPr>
              <p:cNvSpPr/>
              <p:nvPr/>
            </p:nvSpPr>
            <p:spPr>
              <a:xfrm>
                <a:off x="6801229" y="2376597"/>
                <a:ext cx="4212468" cy="1412864"/>
              </a:xfrm>
              <a:prstGeom prst="wedgeRectCallout">
                <a:avLst>
                  <a:gd name="adj1" fmla="val -33477"/>
                  <a:gd name="adj2" fmla="val 789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tIns="90000" bIns="90000" rtlCol="0" anchor="ctr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I can’t really trust the tool’s predictions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. I just don’t think the grades of a group of students can be used to predict the performance of another.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A1F4A-419E-E654-F572-CF022E341E07}"/>
                  </a:ext>
                </a:extLst>
              </p:cNvPr>
              <p:cNvSpPr txBox="1"/>
              <p:nvPr/>
            </p:nvSpPr>
            <p:spPr>
              <a:xfrm>
                <a:off x="7302408" y="421089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en-US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P11</a:t>
                </a:r>
                <a:endParaRPr lang="es-EC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C736A-7DE1-7D5A-EBA2-E00AA3B0E486}"/>
              </a:ext>
            </a:extLst>
          </p:cNvPr>
          <p:cNvGrpSpPr/>
          <p:nvPr/>
        </p:nvGrpSpPr>
        <p:grpSpPr>
          <a:xfrm>
            <a:off x="6452610" y="1698300"/>
            <a:ext cx="4996987" cy="2935451"/>
            <a:chOff x="6873279" y="1394780"/>
            <a:chExt cx="4996987" cy="29354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02B709-855A-5E09-3D3C-185394CF99DF}"/>
                </a:ext>
              </a:extLst>
            </p:cNvPr>
            <p:cNvSpPr txBox="1"/>
            <p:nvPr/>
          </p:nvSpPr>
          <p:spPr>
            <a:xfrm>
              <a:off x="6873279" y="1394780"/>
              <a:ext cx="4859857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Undesired effects of grade predictions</a:t>
              </a:r>
              <a:endParaRPr lang="es-EC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8F0F69-260F-728C-E42C-EBBCD511660A}"/>
                </a:ext>
              </a:extLst>
            </p:cNvPr>
            <p:cNvGrpSpPr/>
            <p:nvPr/>
          </p:nvGrpSpPr>
          <p:grpSpPr>
            <a:xfrm>
              <a:off x="6873279" y="1780916"/>
              <a:ext cx="4996987" cy="2549315"/>
              <a:chOff x="616412" y="2178849"/>
              <a:chExt cx="4996987" cy="2549315"/>
            </a:xfrm>
          </p:grpSpPr>
          <p:sp>
            <p:nvSpPr>
              <p:cNvPr id="18" name="Rectangular Callout 45">
                <a:extLst>
                  <a:ext uri="{FF2B5EF4-FFF2-40B4-BE49-F238E27FC236}">
                    <a16:creationId xmlns:a16="http://schemas.microsoft.com/office/drawing/2014/main" id="{8CF969B9-E346-6DB4-485B-0E5F67C36ED1}"/>
                  </a:ext>
                </a:extLst>
              </p:cNvPr>
              <p:cNvSpPr/>
              <p:nvPr/>
            </p:nvSpPr>
            <p:spPr>
              <a:xfrm flipH="1">
                <a:off x="616412" y="2178849"/>
                <a:ext cx="4996987" cy="1720641"/>
              </a:xfrm>
              <a:prstGeom prst="wedgeRectCallout">
                <a:avLst>
                  <a:gd name="adj1" fmla="val -33477"/>
                  <a:gd name="adj2" fmla="val 789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tIns="90000" bIns="90000" rtlCol="0" anchor="ctr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 tool could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push the students to always focus on their grades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and not on what they are going to learn, as it is purely based on the grades but provides no information about the contents of a course.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626457-4AE8-3920-5C23-BFC74134BFBB}"/>
                  </a:ext>
                </a:extLst>
              </p:cNvPr>
              <p:cNvSpPr txBox="1"/>
              <p:nvPr/>
            </p:nvSpPr>
            <p:spPr>
              <a:xfrm>
                <a:off x="4622329" y="445116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en-US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P10</a:t>
                </a:r>
                <a:endParaRPr lang="es-EC" sz="24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A0EC3-9DD5-0409-2789-2E5A79EEA6DB}"/>
              </a:ext>
            </a:extLst>
          </p:cNvPr>
          <p:cNvGrpSpPr/>
          <p:nvPr/>
        </p:nvGrpSpPr>
        <p:grpSpPr>
          <a:xfrm>
            <a:off x="3240896" y="4271802"/>
            <a:ext cx="5710208" cy="2532721"/>
            <a:chOff x="3403312" y="3966439"/>
            <a:chExt cx="5710208" cy="2532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BAC234-6900-C6C7-EEFD-CE24BDFDDDCC}"/>
                </a:ext>
              </a:extLst>
            </p:cNvPr>
            <p:cNvGrpSpPr/>
            <p:nvPr/>
          </p:nvGrpSpPr>
          <p:grpSpPr>
            <a:xfrm>
              <a:off x="3403312" y="4387868"/>
              <a:ext cx="5710208" cy="2111292"/>
              <a:chOff x="6801229" y="2372364"/>
              <a:chExt cx="5710208" cy="2111292"/>
            </a:xfrm>
          </p:grpSpPr>
          <p:sp>
            <p:nvSpPr>
              <p:cNvPr id="22" name="Rectangular Callout 45">
                <a:extLst>
                  <a:ext uri="{FF2B5EF4-FFF2-40B4-BE49-F238E27FC236}">
                    <a16:creationId xmlns:a16="http://schemas.microsoft.com/office/drawing/2014/main" id="{F1873932-F6A7-BE86-FCFA-7BEEAF78EA62}"/>
                  </a:ext>
                </a:extLst>
              </p:cNvPr>
              <p:cNvSpPr/>
              <p:nvPr/>
            </p:nvSpPr>
            <p:spPr>
              <a:xfrm>
                <a:off x="6801229" y="2372364"/>
                <a:ext cx="5710208" cy="1412864"/>
              </a:xfrm>
              <a:prstGeom prst="wedgeRectCallout">
                <a:avLst>
                  <a:gd name="adj1" fmla="val -33477"/>
                  <a:gd name="adj2" fmla="val 789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90000" rIns="91440" bIns="90000" rtlCol="0" anchor="ctr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Calibri Light"/>
                    <a:ea typeface="Calibri Light" panose="020F0302020204030204" pitchFamily="34" charset="0"/>
                    <a:cs typeface="Calibri Light"/>
                  </a:rPr>
                  <a:t>This tool should not be a replacement of the advisor, because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 Light"/>
                    <a:ea typeface="Calibri Light" panose="020F0302020204030204" pitchFamily="34" charset="0"/>
                    <a:cs typeface="Calibri Light"/>
                  </a:rPr>
                  <a:t>we do more than just recommending courses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/>
                    <a:ea typeface="Calibri Light" panose="020F0302020204030204" pitchFamily="34" charset="0"/>
                    <a:cs typeface="Calibri Light"/>
                  </a:rPr>
                  <a:t>. There are human aspects that only the advisor can address during the advising sessions.</a:t>
                </a:r>
                <a:endParaRPr lang="en-US" sz="2000" dirty="0">
                  <a:solidFill>
                    <a:schemeClr val="tx1"/>
                  </a:solidFill>
                  <a:latin typeface="Calibri Light"/>
                  <a:ea typeface="+mn-lt"/>
                  <a:cs typeface="Calibri Light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307B27-9686-BD91-108F-8F5FB7466912}"/>
                  </a:ext>
                </a:extLst>
              </p:cNvPr>
              <p:cNvSpPr txBox="1"/>
              <p:nvPr/>
            </p:nvSpPr>
            <p:spPr>
              <a:xfrm>
                <a:off x="7543708" y="420665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en-US" b="1" dirty="0">
                    <a:latin typeface="Calibri"/>
                    <a:ea typeface="Calibri" panose="020F0502020204030204" pitchFamily="34" charset="0"/>
                    <a:cs typeface="Calibri"/>
                  </a:rPr>
                  <a:t>P04</a:t>
                </a:r>
                <a:endParaRPr lang="es-EC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81C8F-A558-06C4-EFCB-9FCBCB37AD9A}"/>
                </a:ext>
              </a:extLst>
            </p:cNvPr>
            <p:cNvSpPr txBox="1"/>
            <p:nvPr/>
          </p:nvSpPr>
          <p:spPr>
            <a:xfrm>
              <a:off x="3403312" y="3966439"/>
              <a:ext cx="2377317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/>
                  <a:cs typeface="Calibri"/>
                </a:rPr>
                <a:t>Not a replacement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2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996952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2" y="3825044"/>
            <a:ext cx="1181099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Conclusions</a:t>
            </a:r>
            <a:endParaRPr lang="en-US" altLang="en-US" sz="500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b="1">
                <a:solidFill>
                  <a:srgbClr val="FFFFFF"/>
                </a:solidFill>
                <a:latin typeface="Arial"/>
                <a:cs typeface="Arial"/>
              </a:rPr>
              <a:t>RQ1: Impact of the Grade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67F18-D84E-76E5-D738-B2AE00BB841F}"/>
              </a:ext>
            </a:extLst>
          </p:cNvPr>
          <p:cNvSpPr txBox="1"/>
          <p:nvPr/>
        </p:nvSpPr>
        <p:spPr>
          <a:xfrm>
            <a:off x="188686" y="1364121"/>
            <a:ext cx="11208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 general, the advisors’ opinion and experience prevailed over </a:t>
            </a:r>
            <a:r>
              <a:rPr lang="en-US" sz="2400" b="0" i="0" u="none" strike="noStrike" baseline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iCoRA’s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predictions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1B874-0C39-258B-1ED7-392A984B8C75}"/>
              </a:ext>
            </a:extLst>
          </p:cNvPr>
          <p:cNvSpPr txBox="1"/>
          <p:nvPr/>
        </p:nvSpPr>
        <p:spPr>
          <a:xfrm>
            <a:off x="188686" y="2856237"/>
            <a:ext cx="5647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dvisors’ recommendations mainly based on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E3C1E-339F-6E08-6E12-4B90EA1F34C7}"/>
              </a:ext>
            </a:extLst>
          </p:cNvPr>
          <p:cNvSpPr txBox="1"/>
          <p:nvPr/>
        </p:nvSpPr>
        <p:spPr>
          <a:xfrm>
            <a:off x="188686" y="4325301"/>
            <a:ext cx="11800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Advisors’ prior views did not only override </a:t>
            </a:r>
            <a:r>
              <a:rPr lang="en-US" sz="2400" b="0" i="0" u="none" strike="noStrike" baseline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iCoRA’s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predictions, but also the course’s workload and time commitment information.</a:t>
            </a:r>
            <a:endParaRPr lang="en-US" sz="24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571B-431E-BE72-5923-537D9DA4400E}"/>
              </a:ext>
            </a:extLst>
          </p:cNvPr>
          <p:cNvSpPr txBox="1"/>
          <p:nvPr/>
        </p:nvSpPr>
        <p:spPr>
          <a:xfrm>
            <a:off x="5898583" y="2486905"/>
            <a:ext cx="6162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0" i="0" u="none" strike="noStrike" baseline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Previous exchanges with students</a:t>
            </a:r>
          </a:p>
          <a:p>
            <a:r>
              <a:rPr lang="en-US"/>
              <a:t>Perception of the actual workload of the courses</a:t>
            </a:r>
          </a:p>
          <a:p>
            <a:r>
              <a:rPr lang="en-US"/>
              <a:t>Institutional enrollment guidelines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30DFD6B-74B5-E239-D00A-F7CD169D930C}"/>
              </a:ext>
            </a:extLst>
          </p:cNvPr>
          <p:cNvSpPr/>
          <p:nvPr/>
        </p:nvSpPr>
        <p:spPr>
          <a:xfrm>
            <a:off x="5839052" y="2519477"/>
            <a:ext cx="119063" cy="1135186"/>
          </a:xfrm>
          <a:prstGeom prst="leftBrace">
            <a:avLst>
              <a:gd name="adj1" fmla="val 11602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6C142-D9C9-4C46-F553-BA9960AFCF61}"/>
              </a:ext>
            </a:extLst>
          </p:cNvPr>
          <p:cNvSpPr txBox="1"/>
          <p:nvPr/>
        </p:nvSpPr>
        <p:spPr>
          <a:xfrm>
            <a:off x="195944" y="5884205"/>
            <a:ext cx="11800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observations are in stark contrast to what we observed with students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2" grpId="0" uiExpand="1" build="p"/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RQ2: Impact of the Student’s Profile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7DAF3-4682-F94F-1B80-108839126008}"/>
              </a:ext>
            </a:extLst>
          </p:cNvPr>
          <p:cNvSpPr txBox="1"/>
          <p:nvPr/>
        </p:nvSpPr>
        <p:spPr>
          <a:xfrm>
            <a:off x="98309" y="1514007"/>
            <a:ext cx="1174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Clear distinction in the advising strategy for the low-performing student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4A682-C6B9-7FE5-4E6D-8A3FD83BB7D3}"/>
              </a:ext>
            </a:extLst>
          </p:cNvPr>
          <p:cNvSpPr txBox="1"/>
          <p:nvPr/>
        </p:nvSpPr>
        <p:spPr>
          <a:xfrm>
            <a:off x="98309" y="2742029"/>
            <a:ext cx="1174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Advisors were more willing to take risks for the students with better performance profiles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ED2B5-C5AE-ACC6-CBB8-56052223807F}"/>
              </a:ext>
            </a:extLst>
          </p:cNvPr>
          <p:cNvSpPr txBox="1"/>
          <p:nvPr/>
        </p:nvSpPr>
        <p:spPr>
          <a:xfrm>
            <a:off x="98309" y="3970051"/>
            <a:ext cx="1200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 observed higher averages and dispersion for the time invested in the low-performing student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13DD0-A7B6-34D4-2D20-F67F544E3C26}"/>
              </a:ext>
            </a:extLst>
          </p:cNvPr>
          <p:cNvSpPr txBox="1"/>
          <p:nvPr/>
        </p:nvSpPr>
        <p:spPr>
          <a:xfrm>
            <a:off x="98309" y="5198072"/>
            <a:ext cx="1174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student profile also incurred the highest disagreement among advisors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2577D-F395-C24E-5121-C6A24774E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286F7-43EC-A71A-CD12-2EB9A375043F}"/>
              </a:ext>
            </a:extLst>
          </p:cNvPr>
          <p:cNvSpPr/>
          <p:nvPr/>
        </p:nvSpPr>
        <p:spPr>
          <a:xfrm>
            <a:off x="0" y="2544784"/>
            <a:ext cx="12192000" cy="226627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90000"/>
                  <a:lumOff val="10000"/>
                </a:schemeClr>
              </a:gs>
              <a:gs pos="0">
                <a:schemeClr val="accent4">
                  <a:lumMod val="90000"/>
                  <a:lumOff val="10000"/>
                </a:schemeClr>
              </a:gs>
              <a:gs pos="5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76049-C801-5761-F3CE-9FAF4736891D}"/>
              </a:ext>
            </a:extLst>
          </p:cNvPr>
          <p:cNvSpPr txBox="1">
            <a:spLocks noChangeArrowheads="1"/>
          </p:cNvSpPr>
          <p:nvPr/>
        </p:nvSpPr>
        <p:spPr>
          <a:xfrm>
            <a:off x="257629" y="3400923"/>
            <a:ext cx="1167674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Gill Sans MT" panose="020B0502020104020203" pitchFamily="34" charset="0"/>
              </a:rPr>
              <a:t>Thanks!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91A6AA-1801-E2B3-D725-9F293C989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6770" r="5579"/>
          <a:stretch/>
        </p:blipFill>
        <p:spPr bwMode="auto">
          <a:xfrm>
            <a:off x="17252" y="0"/>
            <a:ext cx="4132053" cy="15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0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971073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36DD48-7D90-4736-A63F-C4095182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57" y="3825044"/>
            <a:ext cx="1089228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One thing we are currently doing…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Privacy Policies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A8EE0-E260-7540-36FD-8C7086C9460F}"/>
              </a:ext>
            </a:extLst>
          </p:cNvPr>
          <p:cNvSpPr/>
          <p:nvPr/>
        </p:nvSpPr>
        <p:spPr>
          <a:xfrm>
            <a:off x="1385111" y="2926846"/>
            <a:ext cx="7680250" cy="19645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What personal data they collect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How they use, store, and protect that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Rights users have over their data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AF464-1638-4C9D-97A1-828B7BCCB7A2}"/>
              </a:ext>
            </a:extLst>
          </p:cNvPr>
          <p:cNvSpPr/>
          <p:nvPr/>
        </p:nvSpPr>
        <p:spPr>
          <a:xfrm>
            <a:off x="504213" y="2110328"/>
            <a:ext cx="1075326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A Privacy Policy is a statement from an organization that explains: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10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FDDD-B297-412A-3C60-71236F60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39751-6FF7-34CC-6729-3C1D1F2D1FB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About Privacy Policies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8D695-3FA0-1827-661F-92D6198BA155}"/>
              </a:ext>
            </a:extLst>
          </p:cNvPr>
          <p:cNvSpPr/>
          <p:nvPr/>
        </p:nvSpPr>
        <p:spPr>
          <a:xfrm>
            <a:off x="504213" y="2110328"/>
            <a:ext cx="5680927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Privacy Policies are designed to: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99BFB-A2A0-FB9E-E1B2-1156D28A9ADE}"/>
              </a:ext>
            </a:extLst>
          </p:cNvPr>
          <p:cNvSpPr/>
          <p:nvPr/>
        </p:nvSpPr>
        <p:spPr>
          <a:xfrm>
            <a:off x="1385111" y="2926846"/>
            <a:ext cx="10536596" cy="19645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Inform users about data practices and protect personal information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Comply with legal requirements, like GDPR or CCPA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Build transparency and trust between users and organizations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0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218F-FB49-17E5-FB4A-2399D387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B26FD3-FB0D-C93F-C07B-D093E5357C7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Privacy Policies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13FC50-5855-DEDB-8A3E-8E21598CDFAD}"/>
              </a:ext>
            </a:extLst>
          </p:cNvPr>
          <p:cNvSpPr/>
          <p:nvPr/>
        </p:nvSpPr>
        <p:spPr>
          <a:xfrm>
            <a:off x="504213" y="2110328"/>
            <a:ext cx="8648413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For users, understanding Privacy Policies helps: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808D2-CD5D-1879-E56B-4A0DCC47A74E}"/>
              </a:ext>
            </a:extLst>
          </p:cNvPr>
          <p:cNvSpPr/>
          <p:nvPr/>
        </p:nvSpPr>
        <p:spPr>
          <a:xfrm>
            <a:off x="1385111" y="2926846"/>
            <a:ext cx="10536596" cy="19645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Make informed decisions about sharing personal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Ensure their rights and privacy are respected online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Gain insight into how organizations handle data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8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218F-FB49-17E5-FB4A-2399D387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B26FD3-FB0D-C93F-C07B-D093E5357C7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tx1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lang="en-GB" sz="3600" b="1">
                <a:solidFill>
                  <a:srgbClr val="FFFFFF"/>
                </a:solidFill>
                <a:latin typeface="Arial"/>
                <a:cs typeface="Arial"/>
              </a:rPr>
              <a:t>Privacy Policies</a:t>
            </a:r>
            <a:endParaRPr lang="en-GB" sz="2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13FC50-5855-DEDB-8A3E-8E21598CDFAD}"/>
              </a:ext>
            </a:extLst>
          </p:cNvPr>
          <p:cNvSpPr/>
          <p:nvPr/>
        </p:nvSpPr>
        <p:spPr>
          <a:xfrm>
            <a:off x="504213" y="1592743"/>
            <a:ext cx="8648413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However…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808D2-CD5D-1879-E56B-4A0DCC47A74E}"/>
              </a:ext>
            </a:extLst>
          </p:cNvPr>
          <p:cNvSpPr/>
          <p:nvPr/>
        </p:nvSpPr>
        <p:spPr>
          <a:xfrm>
            <a:off x="1385111" y="2409261"/>
            <a:ext cx="10536596" cy="6718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Most policies are complex and not user-friendly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23A9-ADDA-F49E-6B23-D8829953EEEA}"/>
              </a:ext>
            </a:extLst>
          </p:cNvPr>
          <p:cNvSpPr/>
          <p:nvPr/>
        </p:nvSpPr>
        <p:spPr>
          <a:xfrm>
            <a:off x="504213" y="3924785"/>
            <a:ext cx="8648413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We believe that…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D52F2-AD9A-10DD-5C50-3900832AE7C2}"/>
              </a:ext>
            </a:extLst>
          </p:cNvPr>
          <p:cNvSpPr/>
          <p:nvPr/>
        </p:nvSpPr>
        <p:spPr>
          <a:xfrm>
            <a:off x="1385111" y="4741303"/>
            <a:ext cx="9956895" cy="13181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Improving PP comprehension could lead to better-informed users and more trust in digital services</a:t>
            </a:r>
            <a:endParaRPr lang="en-US" sz="2800" dirty="0">
              <a:solidFill>
                <a:srgbClr val="000000"/>
              </a:solidFill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19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2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FDABF-4D0C-6905-E100-E0CFF4AF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ED1450-D0D5-26E4-BFE9-701BD720DA55}"/>
              </a:ext>
            </a:extLst>
          </p:cNvPr>
          <p:cNvSpPr/>
          <p:nvPr/>
        </p:nvSpPr>
        <p:spPr>
          <a:xfrm>
            <a:off x="0" y="2971073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0000"/>
                  <a:lumOff val="20000"/>
                </a:schemeClr>
              </a:gs>
              <a:gs pos="0">
                <a:schemeClr val="accent4">
                  <a:lumMod val="80000"/>
                  <a:lumOff val="20000"/>
                </a:schemeClr>
              </a:gs>
              <a:gs pos="5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153DB67-0E76-8E45-FB0B-7F413C92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06" y="3825044"/>
            <a:ext cx="70177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9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14680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2936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244041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658722" algn="ctr" rtl="0" fontAlgn="base">
              <a:spcBef>
                <a:spcPct val="0"/>
              </a:spcBef>
              <a:spcAft>
                <a:spcPct val="0"/>
              </a:spcAft>
              <a:defRPr sz="399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50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What are we here for?</a:t>
            </a:r>
            <a:endParaRPr lang="en-US" altLang="en-US" sz="50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7645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FFFF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4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00CC"/>
    </a:hlink>
    <a:folHlink>
      <a:srgbClr val="FFFF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2041E0CBCA8418880727C0E527BEE" ma:contentTypeVersion="0" ma:contentTypeDescription="Crée un document." ma:contentTypeScope="" ma:versionID="103ed9c10508c899c04c0347d5c820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c7156e5e7ea2cbdaf193ac78e90d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14E4A0-7940-4810-9D7E-F16D749C567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A6B54F-E3CB-4107-B2E1-5417D48725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67A16-96CB-40B7-B34E-E6CA49C4285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1770</Words>
  <Application>Microsoft Office PowerPoint</Application>
  <PresentationFormat>Widescreen</PresentationFormat>
  <Paragraphs>235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Corbel</vt:lpstr>
      <vt:lpstr>Gill Sans MT</vt:lpstr>
      <vt:lpstr>LinLibertineT</vt:lpstr>
      <vt:lpstr>Wingdings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students plan a forthcoming 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Visualization: An Introduction</dc:title>
  <dc:creator>Gonzalo Mendez</dc:creator>
  <cp:lastModifiedBy>Gonzalo Gabriel Méndez Cobeña</cp:lastModifiedBy>
  <cp:revision>262</cp:revision>
  <dcterms:created xsi:type="dcterms:W3CDTF">2019-03-07T19:00:31Z</dcterms:created>
  <dcterms:modified xsi:type="dcterms:W3CDTF">2024-10-30T18:12:40Z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0x01010088A2041E0CBCA8418880727C0E527BEE</vt:lpwstr>
  </property>
</Properties>
</file>