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0" r:id="rId4"/>
    <p:sldId id="261" r:id="rId5"/>
    <p:sldId id="263"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54" autoAdjust="0"/>
    <p:restoredTop sz="90436" autoAdjust="0"/>
  </p:normalViewPr>
  <p:slideViewPr>
    <p:cSldViewPr snapToGrid="0">
      <p:cViewPr varScale="1">
        <p:scale>
          <a:sx n="111" d="100"/>
          <a:sy n="111" d="100"/>
        </p:scale>
        <p:origin x="8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9181-95B0-E79E-89D2-19B2AC7E27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BD56D43-AD2F-AF21-5AB6-E3778D777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13CDBD2-72D9-D454-A53D-0F8FD2253588}"/>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5" name="Footer Placeholder 4">
            <a:extLst>
              <a:ext uri="{FF2B5EF4-FFF2-40B4-BE49-F238E27FC236}">
                <a16:creationId xmlns:a16="http://schemas.microsoft.com/office/drawing/2014/main" id="{309D474E-A876-324C-BD32-D33F178018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13B7A7-DDFB-AB02-5DD8-408044D293D7}"/>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214991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7DA7-693B-E202-66D0-7B1C0E79B88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519A721-68C4-9E44-C3D9-50D07FD446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8259CA-9005-2473-86D9-2F8A812913F4}"/>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5" name="Footer Placeholder 4">
            <a:extLst>
              <a:ext uri="{FF2B5EF4-FFF2-40B4-BE49-F238E27FC236}">
                <a16:creationId xmlns:a16="http://schemas.microsoft.com/office/drawing/2014/main" id="{14E0E262-B6C7-0CAC-1391-7F166C509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371144-E1F3-1723-9865-09DE3114C99A}"/>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5573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5E802-CB61-0919-B8FD-832A8878B71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F4D0B6C-101A-905B-04B9-33628E6CAC7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C50CC63-DD97-9632-2E3F-44E62975EBE1}"/>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5" name="Footer Placeholder 4">
            <a:extLst>
              <a:ext uri="{FF2B5EF4-FFF2-40B4-BE49-F238E27FC236}">
                <a16:creationId xmlns:a16="http://schemas.microsoft.com/office/drawing/2014/main" id="{AB7843F1-C1B9-AE6D-C925-8139E081D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877021-5832-3D74-5E7B-63411CE2F8B8}"/>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314140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4037-8C1B-85C7-9912-C580D9BF983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A7C8B9C-0CF6-B1E2-1A86-4385528FFC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43537D6-3109-A4E6-5061-E8E0BBEB9230}"/>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5" name="Footer Placeholder 4">
            <a:extLst>
              <a:ext uri="{FF2B5EF4-FFF2-40B4-BE49-F238E27FC236}">
                <a16:creationId xmlns:a16="http://schemas.microsoft.com/office/drawing/2014/main" id="{45EF307C-9BC0-A7FA-EB2D-918AEC90AE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32B55B-747C-3851-2756-9FD0EA86D6A8}"/>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323691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2385-B766-04FD-F447-85738338E2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A2BEC0E-B11A-7209-4820-CE3D6055F6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C2CE88-3FD7-43D7-6DA7-EA061C6B275F}"/>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5" name="Footer Placeholder 4">
            <a:extLst>
              <a:ext uri="{FF2B5EF4-FFF2-40B4-BE49-F238E27FC236}">
                <a16:creationId xmlns:a16="http://schemas.microsoft.com/office/drawing/2014/main" id="{A79CDC01-56E6-8C7F-9058-2DDFB3285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85706B-8D2A-80C1-A8F3-CA4E8F81D9C6}"/>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121547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656D-7D78-92B1-F727-4245CA61B60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EEF0E0-AA4E-DD6F-1748-4A3F3E2BC2B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1F55D1E-82F7-0A52-C368-2F1C68F55B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E8BA54B-259E-1C08-A9A0-6A0C10EC2C1E}"/>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6" name="Footer Placeholder 5">
            <a:extLst>
              <a:ext uri="{FF2B5EF4-FFF2-40B4-BE49-F238E27FC236}">
                <a16:creationId xmlns:a16="http://schemas.microsoft.com/office/drawing/2014/main" id="{2574F0DE-3C36-7FB1-22E4-493B7690B8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54AE94-6454-5ACE-02A5-B49A7AD1C399}"/>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134766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8891-9F4D-58EB-FCA9-88DED7C6AAD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2AB80BA-501C-5BA9-3ECD-35F5D4AEB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7A6EA5-CF9E-C18C-CB42-41473DDF0C8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C0C25F3-5D64-A919-255E-D45A5A1A6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0EF2FF-CD28-4850-5B61-07D89040391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13D55E8-02FB-4F21-4A69-A40C9E63FB65}"/>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8" name="Footer Placeholder 7">
            <a:extLst>
              <a:ext uri="{FF2B5EF4-FFF2-40B4-BE49-F238E27FC236}">
                <a16:creationId xmlns:a16="http://schemas.microsoft.com/office/drawing/2014/main" id="{3680E14C-22EC-9CA5-17CD-59DCE0BFFA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05CE8C-A2D0-5488-F51D-3A03D26E0BA3}"/>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367318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C56D-3DAB-CF50-8AE3-945771B4A57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20156D6-8485-88DC-A5BF-5876CE3DAD96}"/>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4" name="Footer Placeholder 3">
            <a:extLst>
              <a:ext uri="{FF2B5EF4-FFF2-40B4-BE49-F238E27FC236}">
                <a16:creationId xmlns:a16="http://schemas.microsoft.com/office/drawing/2014/main" id="{6F05B7E3-52AD-6802-011C-115CBC98EA0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97030C-484E-E80F-FF25-999FFA4E03C0}"/>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307272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A7D46-B786-76B2-B33A-FBEF2F57D963}"/>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3" name="Footer Placeholder 2">
            <a:extLst>
              <a:ext uri="{FF2B5EF4-FFF2-40B4-BE49-F238E27FC236}">
                <a16:creationId xmlns:a16="http://schemas.microsoft.com/office/drawing/2014/main" id="{FF0A641A-D998-21C2-D739-4BC9FA9054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8700C0-73E4-8BE2-9708-8899AA27A569}"/>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77893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CBAB-65EC-D2D0-4610-FE2927C18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5765675-08D8-B103-6943-60D2F9F88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0312420-9878-D86B-3FFC-545F2E1C7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9D745F-792A-40A9-2E1E-1333580D28DF}"/>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6" name="Footer Placeholder 5">
            <a:extLst>
              <a:ext uri="{FF2B5EF4-FFF2-40B4-BE49-F238E27FC236}">
                <a16:creationId xmlns:a16="http://schemas.microsoft.com/office/drawing/2014/main" id="{04767467-91FB-0966-6BCB-7BC0B8B4C0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593A1D-0AF8-F627-2AB5-00FCAC97178B}"/>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333905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457F-C70A-1630-7199-4FA6C9EA8A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20E0FB1-E3E7-B9C9-DF07-0724F3CFC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0C217E-E265-7579-5981-037939CD9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089E53-CD87-1E13-C24B-452BBDA3B9B8}"/>
              </a:ext>
            </a:extLst>
          </p:cNvPr>
          <p:cNvSpPr>
            <a:spLocks noGrp="1"/>
          </p:cNvSpPr>
          <p:nvPr>
            <p:ph type="dt" sz="half" idx="10"/>
          </p:nvPr>
        </p:nvSpPr>
        <p:spPr/>
        <p:txBody>
          <a:bodyPr/>
          <a:lstStyle/>
          <a:p>
            <a:fld id="{BBC3C30E-8617-4FFA-BA64-18E7053F6003}" type="datetimeFigureOut">
              <a:rPr lang="en-GB" smtClean="0"/>
              <a:t>26/09/2024</a:t>
            </a:fld>
            <a:endParaRPr lang="en-GB"/>
          </a:p>
        </p:txBody>
      </p:sp>
      <p:sp>
        <p:nvSpPr>
          <p:cNvPr id="6" name="Footer Placeholder 5">
            <a:extLst>
              <a:ext uri="{FF2B5EF4-FFF2-40B4-BE49-F238E27FC236}">
                <a16:creationId xmlns:a16="http://schemas.microsoft.com/office/drawing/2014/main" id="{DD038A10-FD31-4A3C-8A22-F9199B1F06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2091EC-E588-99EB-7942-6E4927D334C8}"/>
              </a:ext>
            </a:extLst>
          </p:cNvPr>
          <p:cNvSpPr>
            <a:spLocks noGrp="1"/>
          </p:cNvSpPr>
          <p:nvPr>
            <p:ph type="sldNum" sz="quarter" idx="12"/>
          </p:nvPr>
        </p:nvSpPr>
        <p:spPr/>
        <p:txBody>
          <a:bodyPr/>
          <a:lstStyle/>
          <a:p>
            <a:fld id="{F2323B8B-749F-47EF-8518-D6CE570AEE08}" type="slidenum">
              <a:rPr lang="en-GB" smtClean="0"/>
              <a:t>‹#›</a:t>
            </a:fld>
            <a:endParaRPr lang="en-GB"/>
          </a:p>
        </p:txBody>
      </p:sp>
    </p:spTree>
    <p:extLst>
      <p:ext uri="{BB962C8B-B14F-4D97-AF65-F5344CB8AC3E}">
        <p14:creationId xmlns:p14="http://schemas.microsoft.com/office/powerpoint/2010/main" val="76528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677F3-C42F-0D11-97A2-724343AF9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753CC53-D621-58E4-E7C8-7E27DF4B34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2B54CBC-F91F-99B8-4448-48235A99E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C3C30E-8617-4FFA-BA64-18E7053F6003}" type="datetimeFigureOut">
              <a:rPr lang="en-GB" smtClean="0"/>
              <a:t>26/09/2024</a:t>
            </a:fld>
            <a:endParaRPr lang="en-GB"/>
          </a:p>
        </p:txBody>
      </p:sp>
      <p:sp>
        <p:nvSpPr>
          <p:cNvPr id="5" name="Footer Placeholder 4">
            <a:extLst>
              <a:ext uri="{FF2B5EF4-FFF2-40B4-BE49-F238E27FC236}">
                <a16:creationId xmlns:a16="http://schemas.microsoft.com/office/drawing/2014/main" id="{14DDA34D-BD07-5411-2F58-9A4BAAC4A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213CF97-E4ED-08D3-A6F7-52DCBFED04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323B8B-749F-47EF-8518-D6CE570AEE08}" type="slidenum">
              <a:rPr lang="en-GB" smtClean="0"/>
              <a:t>‹#›</a:t>
            </a:fld>
            <a:endParaRPr lang="en-GB"/>
          </a:p>
        </p:txBody>
      </p:sp>
    </p:spTree>
    <p:extLst>
      <p:ext uri="{BB962C8B-B14F-4D97-AF65-F5344CB8AC3E}">
        <p14:creationId xmlns:p14="http://schemas.microsoft.com/office/powerpoint/2010/main" val="872585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6C72B7-8B5E-589D-5AA7-80679CCC9F29}"/>
              </a:ext>
            </a:extLst>
          </p:cNvPr>
          <p:cNvSpPr>
            <a:spLocks noGrp="1"/>
          </p:cNvSpPr>
          <p:nvPr>
            <p:ph type="subTitle" idx="1"/>
          </p:nvPr>
        </p:nvSpPr>
        <p:spPr/>
        <p:txBody>
          <a:bodyPr/>
          <a:lstStyle/>
          <a:p>
            <a:r>
              <a:rPr lang="en-GB" dirty="0"/>
              <a:t>Findings</a:t>
            </a:r>
          </a:p>
        </p:txBody>
      </p:sp>
      <p:sp>
        <p:nvSpPr>
          <p:cNvPr id="5" name="Title 4">
            <a:extLst>
              <a:ext uri="{FF2B5EF4-FFF2-40B4-BE49-F238E27FC236}">
                <a16:creationId xmlns:a16="http://schemas.microsoft.com/office/drawing/2014/main" id="{DB5CD04E-401B-8999-B3C5-23C40A040CD5}"/>
              </a:ext>
            </a:extLst>
          </p:cNvPr>
          <p:cNvSpPr>
            <a:spLocks noGrp="1"/>
          </p:cNvSpPr>
          <p:nvPr>
            <p:ph type="ctrTitle"/>
          </p:nvPr>
        </p:nvSpPr>
        <p:spPr/>
        <p:txBody>
          <a:bodyPr/>
          <a:lstStyle/>
          <a:p>
            <a:r>
              <a:rPr lang="en-GB" dirty="0"/>
              <a:t> Pilot 1</a:t>
            </a:r>
          </a:p>
        </p:txBody>
      </p:sp>
    </p:spTree>
    <p:extLst>
      <p:ext uri="{BB962C8B-B14F-4D97-AF65-F5344CB8AC3E}">
        <p14:creationId xmlns:p14="http://schemas.microsoft.com/office/powerpoint/2010/main" val="349827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D333-9988-733A-3B8C-A143C9EF3DAA}"/>
              </a:ext>
            </a:extLst>
          </p:cNvPr>
          <p:cNvSpPr>
            <a:spLocks noGrp="1"/>
          </p:cNvSpPr>
          <p:nvPr>
            <p:ph type="title"/>
          </p:nvPr>
        </p:nvSpPr>
        <p:spPr/>
        <p:txBody>
          <a:bodyPr/>
          <a:lstStyle/>
          <a:p>
            <a:r>
              <a:rPr lang="en-GB" dirty="0"/>
              <a:t>Concept</a:t>
            </a:r>
          </a:p>
        </p:txBody>
      </p:sp>
      <p:sp>
        <p:nvSpPr>
          <p:cNvPr id="3" name="Content Placeholder 2">
            <a:extLst>
              <a:ext uri="{FF2B5EF4-FFF2-40B4-BE49-F238E27FC236}">
                <a16:creationId xmlns:a16="http://schemas.microsoft.com/office/drawing/2014/main" id="{05D6FB9C-B518-5EB6-FFAF-3F6A7F7DD1A0}"/>
              </a:ext>
            </a:extLst>
          </p:cNvPr>
          <p:cNvSpPr>
            <a:spLocks noGrp="1"/>
          </p:cNvSpPr>
          <p:nvPr>
            <p:ph idx="1"/>
          </p:nvPr>
        </p:nvSpPr>
        <p:spPr/>
        <p:txBody>
          <a:bodyPr/>
          <a:lstStyle/>
          <a:p>
            <a:r>
              <a:rPr lang="en-GB" sz="2800" b="0" i="0" u="none" strike="noStrike" dirty="0">
                <a:solidFill>
                  <a:srgbClr val="000000"/>
                </a:solidFill>
                <a:effectLst/>
                <a:latin typeface="Arial" panose="020B0604020202020204" pitchFamily="34" charset="0"/>
              </a:rPr>
              <a:t>At the end, it is not very clear why TikTok is at the same level that other actors. The word “shared” is confusing when TikTok also appears as part of the actors.</a:t>
            </a:r>
          </a:p>
          <a:p>
            <a:r>
              <a:rPr lang="en-GB" dirty="0">
                <a:solidFill>
                  <a:srgbClr val="000000"/>
                </a:solidFill>
                <a:latin typeface="Arial" panose="020B0604020202020204" pitchFamily="34" charset="0"/>
              </a:rPr>
              <a:t>The notion that TikTok collects some data and shares some other data is not fully conveyed</a:t>
            </a:r>
          </a:p>
          <a:p>
            <a:r>
              <a:rPr lang="en-GB" dirty="0">
                <a:solidFill>
                  <a:srgbClr val="000000"/>
                </a:solidFill>
                <a:latin typeface="Arial" panose="020B0604020202020204" pitchFamily="34" charset="0"/>
              </a:rPr>
              <a:t>TikTok should be portrayed having a more central role in the data collection and sharing</a:t>
            </a:r>
          </a:p>
          <a:p>
            <a:r>
              <a:rPr lang="en-GB" dirty="0">
                <a:solidFill>
                  <a:srgbClr val="000000"/>
                </a:solidFill>
                <a:latin typeface="Arial" panose="020B0604020202020204" pitchFamily="34" charset="0"/>
              </a:rPr>
              <a:t>All this should build up to the last view of the </a:t>
            </a:r>
            <a:r>
              <a:rPr lang="en-GB" dirty="0" err="1">
                <a:solidFill>
                  <a:srgbClr val="000000"/>
                </a:solidFill>
                <a:latin typeface="Arial" panose="020B0604020202020204" pitchFamily="34" charset="0"/>
              </a:rPr>
              <a:t>scrollytelling</a:t>
            </a:r>
            <a:endParaRPr lang="en-GB" dirty="0"/>
          </a:p>
        </p:txBody>
      </p:sp>
    </p:spTree>
    <p:extLst>
      <p:ext uri="{BB962C8B-B14F-4D97-AF65-F5344CB8AC3E}">
        <p14:creationId xmlns:p14="http://schemas.microsoft.com/office/powerpoint/2010/main" val="51245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D333-9988-733A-3B8C-A143C9EF3DAA}"/>
              </a:ext>
            </a:extLst>
          </p:cNvPr>
          <p:cNvSpPr>
            <a:spLocks noGrp="1"/>
          </p:cNvSpPr>
          <p:nvPr>
            <p:ph type="title"/>
          </p:nvPr>
        </p:nvSpPr>
        <p:spPr/>
        <p:txBody>
          <a:bodyPr/>
          <a:lstStyle/>
          <a:p>
            <a:r>
              <a:rPr lang="en-GB" dirty="0"/>
              <a:t>Discoverability</a:t>
            </a:r>
          </a:p>
        </p:txBody>
      </p:sp>
      <p:sp>
        <p:nvSpPr>
          <p:cNvPr id="3" name="Content Placeholder 2">
            <a:extLst>
              <a:ext uri="{FF2B5EF4-FFF2-40B4-BE49-F238E27FC236}">
                <a16:creationId xmlns:a16="http://schemas.microsoft.com/office/drawing/2014/main" id="{05D6FB9C-B518-5EB6-FFAF-3F6A7F7DD1A0}"/>
              </a:ext>
            </a:extLst>
          </p:cNvPr>
          <p:cNvSpPr>
            <a:spLocks noGrp="1"/>
          </p:cNvSpPr>
          <p:nvPr>
            <p:ph idx="1"/>
          </p:nvPr>
        </p:nvSpPr>
        <p:spPr/>
        <p:txBody>
          <a:bodyPr/>
          <a:lstStyle/>
          <a:p>
            <a:r>
              <a:rPr lang="en-GB" sz="2800" b="0" i="0" u="none" strike="noStrike" dirty="0">
                <a:solidFill>
                  <a:srgbClr val="000000"/>
                </a:solidFill>
                <a:effectLst/>
                <a:latin typeface="Arial" panose="020B0604020202020204" pitchFamily="34" charset="0"/>
              </a:rPr>
              <a:t>Some </a:t>
            </a:r>
            <a:r>
              <a:rPr lang="en-GB" dirty="0">
                <a:solidFill>
                  <a:srgbClr val="000000"/>
                </a:solidFill>
                <a:latin typeface="Arial" panose="020B0604020202020204" pitchFamily="34" charset="0"/>
              </a:rPr>
              <a:t>h</a:t>
            </a:r>
            <a:r>
              <a:rPr lang="en-GB" sz="2800" b="0" i="0" u="none" strike="noStrike" dirty="0">
                <a:solidFill>
                  <a:srgbClr val="000000"/>
                </a:solidFill>
                <a:effectLst/>
                <a:latin typeface="Arial" panose="020B0604020202020204" pitchFamily="34" charset="0"/>
              </a:rPr>
              <a:t>overing effects are not fully discoverable</a:t>
            </a:r>
          </a:p>
          <a:p>
            <a:r>
              <a:rPr lang="en-GB" dirty="0">
                <a:solidFill>
                  <a:srgbClr val="000000"/>
                </a:solidFill>
                <a:latin typeface="Arial" panose="020B0604020202020204" pitchFamily="34" charset="0"/>
              </a:rPr>
              <a:t>Explanations are not very salient</a:t>
            </a:r>
          </a:p>
          <a:p>
            <a:endParaRPr lang="en-GB" sz="2800" b="0" i="0" u="none" strike="noStrike" dirty="0">
              <a:solidFill>
                <a:srgbClr val="000000"/>
              </a:solidFill>
              <a:effectLst/>
              <a:latin typeface="Arial" panose="020B0604020202020204" pitchFamily="34" charset="0"/>
            </a:endParaRPr>
          </a:p>
          <a:p>
            <a:r>
              <a:rPr lang="en-GB" dirty="0">
                <a:solidFill>
                  <a:srgbClr val="000000"/>
                </a:solidFill>
                <a:latin typeface="Arial" panose="020B0604020202020204" pitchFamily="34" charset="0"/>
              </a:rPr>
              <a:t>However, it</a:t>
            </a:r>
            <a:r>
              <a:rPr lang="es-ES" dirty="0">
                <a:solidFill>
                  <a:srgbClr val="000000"/>
                </a:solidFill>
                <a:latin typeface="Arial" panose="020B0604020202020204" pitchFamily="34" charset="0"/>
              </a:rPr>
              <a:t>’s </a:t>
            </a:r>
            <a:r>
              <a:rPr lang="en-GB" dirty="0">
                <a:solidFill>
                  <a:srgbClr val="000000"/>
                </a:solidFill>
                <a:latin typeface="Arial" panose="020B0604020202020204" pitchFamily="34" charset="0"/>
              </a:rPr>
              <a:t>appreciated that the interaction is left at the end</a:t>
            </a:r>
          </a:p>
          <a:p>
            <a:endParaRPr lang="en-GB" dirty="0">
              <a:solidFill>
                <a:srgbClr val="000000"/>
              </a:solidFill>
              <a:latin typeface="Arial" panose="020B0604020202020204" pitchFamily="34" charset="0"/>
            </a:endParaRPr>
          </a:p>
          <a:p>
            <a:r>
              <a:rPr lang="en-GB" dirty="0">
                <a:solidFill>
                  <a:srgbClr val="000000"/>
                </a:solidFill>
                <a:latin typeface="Arial" panose="020B0604020202020204" pitchFamily="34" charset="0"/>
              </a:rPr>
              <a:t>A message should be introduced at the end to encourage interaction with the pieces of information. Something like “</a:t>
            </a:r>
            <a:r>
              <a:rPr lang="en-GB" b="1" i="1" dirty="0">
                <a:solidFill>
                  <a:srgbClr val="000000"/>
                </a:solidFill>
                <a:latin typeface="Arial" panose="020B0604020202020204" pitchFamily="34" charset="0"/>
              </a:rPr>
              <a:t>Now it’s your time to explore. Click around!</a:t>
            </a:r>
            <a:r>
              <a:rPr lang="en-GB" dirty="0">
                <a:solidFill>
                  <a:srgbClr val="000000"/>
                </a:solidFill>
                <a:latin typeface="Arial" panose="020B0604020202020204" pitchFamily="34" charset="0"/>
              </a:rPr>
              <a:t>”</a:t>
            </a:r>
            <a:endParaRPr lang="en-GB" dirty="0"/>
          </a:p>
        </p:txBody>
      </p:sp>
    </p:spTree>
    <p:extLst>
      <p:ext uri="{BB962C8B-B14F-4D97-AF65-F5344CB8AC3E}">
        <p14:creationId xmlns:p14="http://schemas.microsoft.com/office/powerpoint/2010/main" val="25068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D333-9988-733A-3B8C-A143C9EF3DAA}"/>
              </a:ext>
            </a:extLst>
          </p:cNvPr>
          <p:cNvSpPr>
            <a:spLocks noGrp="1"/>
          </p:cNvSpPr>
          <p:nvPr>
            <p:ph type="title"/>
          </p:nvPr>
        </p:nvSpPr>
        <p:spPr/>
        <p:txBody>
          <a:bodyPr/>
          <a:lstStyle/>
          <a:p>
            <a:r>
              <a:rPr lang="en-GB" dirty="0"/>
              <a:t>Aesthetics</a:t>
            </a:r>
          </a:p>
        </p:txBody>
      </p:sp>
      <p:sp>
        <p:nvSpPr>
          <p:cNvPr id="3" name="Content Placeholder 2">
            <a:extLst>
              <a:ext uri="{FF2B5EF4-FFF2-40B4-BE49-F238E27FC236}">
                <a16:creationId xmlns:a16="http://schemas.microsoft.com/office/drawing/2014/main" id="{05D6FB9C-B518-5EB6-FFAF-3F6A7F7DD1A0}"/>
              </a:ext>
            </a:extLst>
          </p:cNvPr>
          <p:cNvSpPr>
            <a:spLocks noGrp="1"/>
          </p:cNvSpPr>
          <p:nvPr>
            <p:ph idx="1"/>
          </p:nvPr>
        </p:nvSpPr>
        <p:spPr/>
        <p:txBody>
          <a:bodyPr/>
          <a:lstStyle/>
          <a:p>
            <a:r>
              <a:rPr lang="en-GB" sz="2800" b="0" i="0" u="none" strike="noStrike" dirty="0">
                <a:solidFill>
                  <a:srgbClr val="000000"/>
                </a:solidFill>
                <a:effectLst/>
                <a:latin typeface="Arial" panose="020B0604020202020204" pitchFamily="34" charset="0"/>
              </a:rPr>
              <a:t>In th</a:t>
            </a:r>
            <a:r>
              <a:rPr lang="en-GB" dirty="0">
                <a:solidFill>
                  <a:srgbClr val="000000"/>
                </a:solidFill>
                <a:latin typeface="Arial" panose="020B0604020202020204" pitchFamily="34" charset="0"/>
              </a:rPr>
              <a:t>e initial pack of circles, s</a:t>
            </a:r>
            <a:r>
              <a:rPr lang="en-GB" sz="2800" b="0" i="0" u="none" strike="noStrike" dirty="0">
                <a:solidFill>
                  <a:srgbClr val="000000"/>
                </a:solidFill>
                <a:effectLst/>
                <a:latin typeface="Arial" panose="020B0604020202020204" pitchFamily="34" charset="0"/>
              </a:rPr>
              <a:t>ome text is too small; small circles should not have a label</a:t>
            </a:r>
          </a:p>
          <a:p>
            <a:r>
              <a:rPr lang="en-GB" sz="2800" b="0" i="0" u="none" strike="noStrike" dirty="0">
                <a:solidFill>
                  <a:srgbClr val="000000"/>
                </a:solidFill>
                <a:effectLst/>
                <a:latin typeface="Arial" panose="020B0604020202020204" pitchFamily="34" charset="0"/>
              </a:rPr>
              <a:t>Actor lists with only one element are confusing, also the header should be better</a:t>
            </a:r>
          </a:p>
          <a:p>
            <a:r>
              <a:rPr lang="en-GB" dirty="0">
                <a:solidFill>
                  <a:srgbClr val="000000"/>
                </a:solidFill>
                <a:latin typeface="Arial" panose="020B0604020202020204" pitchFamily="34" charset="0"/>
              </a:rPr>
              <a:t>The texts of the webpage need to be revised (e.g., “shared”)</a:t>
            </a:r>
          </a:p>
          <a:p>
            <a:r>
              <a:rPr lang="en-GB" dirty="0">
                <a:solidFill>
                  <a:srgbClr val="000000"/>
                </a:solidFill>
                <a:latin typeface="Arial" panose="020B0604020202020204" pitchFamily="34" charset="0"/>
              </a:rPr>
              <a:t>The list of actors associated with an actor type disappears too quickly. Perhaps, it should stay until the user closes it. There mis more agency needed in this part. The tool does too much.</a:t>
            </a:r>
          </a:p>
        </p:txBody>
      </p:sp>
    </p:spTree>
    <p:extLst>
      <p:ext uri="{BB962C8B-B14F-4D97-AF65-F5344CB8AC3E}">
        <p14:creationId xmlns:p14="http://schemas.microsoft.com/office/powerpoint/2010/main" val="312362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D333-9988-733A-3B8C-A143C9EF3DAA}"/>
              </a:ext>
            </a:extLst>
          </p:cNvPr>
          <p:cNvSpPr>
            <a:spLocks noGrp="1"/>
          </p:cNvSpPr>
          <p:nvPr>
            <p:ph type="title"/>
          </p:nvPr>
        </p:nvSpPr>
        <p:spPr/>
        <p:txBody>
          <a:bodyPr/>
          <a:lstStyle/>
          <a:p>
            <a:r>
              <a:rPr lang="en-GB" dirty="0"/>
              <a:t>Terminology</a:t>
            </a:r>
          </a:p>
        </p:txBody>
      </p:sp>
      <p:sp>
        <p:nvSpPr>
          <p:cNvPr id="3" name="Content Placeholder 2">
            <a:extLst>
              <a:ext uri="{FF2B5EF4-FFF2-40B4-BE49-F238E27FC236}">
                <a16:creationId xmlns:a16="http://schemas.microsoft.com/office/drawing/2014/main" id="{05D6FB9C-B518-5EB6-FFAF-3F6A7F7DD1A0}"/>
              </a:ext>
            </a:extLst>
          </p:cNvPr>
          <p:cNvSpPr>
            <a:spLocks noGrp="1"/>
          </p:cNvSpPr>
          <p:nvPr>
            <p:ph idx="1"/>
          </p:nvPr>
        </p:nvSpPr>
        <p:spPr/>
        <p:txBody>
          <a:bodyPr/>
          <a:lstStyle/>
          <a:p>
            <a:r>
              <a:rPr lang="en-GB" dirty="0">
                <a:solidFill>
                  <a:srgbClr val="000000"/>
                </a:solidFill>
                <a:latin typeface="Arial" panose="020B0604020202020204" pitchFamily="34" charset="0"/>
              </a:rPr>
              <a:t>It is clear that manual curation of </a:t>
            </a:r>
            <a:r>
              <a:rPr lang="en-GB" dirty="0" err="1">
                <a:solidFill>
                  <a:srgbClr val="000000"/>
                </a:solidFill>
                <a:latin typeface="Arial" panose="020B0604020202020204" pitchFamily="34" charset="0"/>
              </a:rPr>
              <a:t>PoliGraph’s</a:t>
            </a:r>
            <a:r>
              <a:rPr lang="en-GB" dirty="0">
                <a:solidFill>
                  <a:srgbClr val="000000"/>
                </a:solidFill>
                <a:latin typeface="Arial" panose="020B0604020202020204" pitchFamily="34" charset="0"/>
              </a:rPr>
              <a:t> output is needed. Some of the data</a:t>
            </a:r>
          </a:p>
          <a:p>
            <a:r>
              <a:rPr lang="en-GB" dirty="0">
                <a:solidFill>
                  <a:srgbClr val="000000"/>
                </a:solidFill>
                <a:latin typeface="Arial" panose="020B0604020202020204" pitchFamily="34" charset="0"/>
              </a:rPr>
              <a:t>Weird names for pieces of information (unlike “IP Address”). This will require some manual curation.</a:t>
            </a:r>
          </a:p>
          <a:p>
            <a:r>
              <a:rPr lang="en-GB" dirty="0">
                <a:solidFill>
                  <a:srgbClr val="000000"/>
                </a:solidFill>
                <a:latin typeface="Arial" panose="020B0604020202020204" pitchFamily="34" charset="0"/>
              </a:rPr>
              <a:t>“Shared with/collected by” should not appear for “We” or “TikTok”</a:t>
            </a:r>
          </a:p>
          <a:p>
            <a:r>
              <a:rPr lang="en-GB" dirty="0">
                <a:solidFill>
                  <a:srgbClr val="000000"/>
                </a:solidFill>
                <a:latin typeface="Arial" panose="020B0604020202020204" pitchFamily="34" charset="0"/>
              </a:rPr>
              <a:t>The fields of “Information you provide” include “password”. This suggests that the password may be shared with some actors because</a:t>
            </a:r>
          </a:p>
        </p:txBody>
      </p:sp>
    </p:spTree>
    <p:extLst>
      <p:ext uri="{BB962C8B-B14F-4D97-AF65-F5344CB8AC3E}">
        <p14:creationId xmlns:p14="http://schemas.microsoft.com/office/powerpoint/2010/main" val="38045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7DBD-0EF2-DADC-BFBF-24F2DD024186}"/>
              </a:ext>
            </a:extLst>
          </p:cNvPr>
          <p:cNvSpPr>
            <a:spLocks noGrp="1"/>
          </p:cNvSpPr>
          <p:nvPr>
            <p:ph type="title"/>
          </p:nvPr>
        </p:nvSpPr>
        <p:spPr/>
        <p:txBody>
          <a:bodyPr/>
          <a:lstStyle/>
          <a:p>
            <a:r>
              <a:rPr lang="en-GB" dirty="0"/>
              <a:t>Other</a:t>
            </a:r>
          </a:p>
        </p:txBody>
      </p:sp>
      <p:sp>
        <p:nvSpPr>
          <p:cNvPr id="3" name="Content Placeholder 2">
            <a:extLst>
              <a:ext uri="{FF2B5EF4-FFF2-40B4-BE49-F238E27FC236}">
                <a16:creationId xmlns:a16="http://schemas.microsoft.com/office/drawing/2014/main" id="{01C4F810-DA3B-D49D-819D-E1903FF439D6}"/>
              </a:ext>
            </a:extLst>
          </p:cNvPr>
          <p:cNvSpPr>
            <a:spLocks noGrp="1"/>
          </p:cNvSpPr>
          <p:nvPr>
            <p:ph idx="1"/>
          </p:nvPr>
        </p:nvSpPr>
        <p:spPr/>
        <p:txBody>
          <a:bodyPr/>
          <a:lstStyle/>
          <a:p>
            <a:r>
              <a:rPr lang="en-GB" dirty="0"/>
              <a:t>I think the whole thing should start with the textual representation of the privacy policy</a:t>
            </a:r>
          </a:p>
          <a:p>
            <a:r>
              <a:rPr lang="en-GB" dirty="0"/>
              <a:t>This could be done through a “Explain it” button that users click to start the </a:t>
            </a:r>
            <a:r>
              <a:rPr lang="en-GB" dirty="0" err="1"/>
              <a:t>scrollytelling</a:t>
            </a:r>
            <a:endParaRPr lang="en-GB" dirty="0"/>
          </a:p>
          <a:p>
            <a:r>
              <a:rPr lang="en-GB" dirty="0"/>
              <a:t>This could also be used to link the appearance of the privacy policy at the end</a:t>
            </a:r>
          </a:p>
        </p:txBody>
      </p:sp>
    </p:spTree>
    <p:extLst>
      <p:ext uri="{BB962C8B-B14F-4D97-AF65-F5344CB8AC3E}">
        <p14:creationId xmlns:p14="http://schemas.microsoft.com/office/powerpoint/2010/main" val="115303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D333-9988-733A-3B8C-A143C9EF3DAA}"/>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05D6FB9C-B518-5EB6-FFAF-3F6A7F7DD1A0}"/>
              </a:ext>
            </a:extLst>
          </p:cNvPr>
          <p:cNvSpPr>
            <a:spLocks noGrp="1"/>
          </p:cNvSpPr>
          <p:nvPr>
            <p:ph idx="1"/>
          </p:nvPr>
        </p:nvSpPr>
        <p:spPr/>
        <p:txBody>
          <a:bodyPr/>
          <a:lstStyle/>
          <a:p>
            <a:r>
              <a:rPr lang="en-GB" sz="2800" b="0" i="0" u="none" strike="noStrike" dirty="0">
                <a:solidFill>
                  <a:srgbClr val="000000"/>
                </a:solidFill>
                <a:effectLst/>
                <a:latin typeface="Arial" panose="020B0604020202020204" pitchFamily="34" charset="0"/>
              </a:rPr>
              <a:t>Overall, the concept was well received</a:t>
            </a:r>
          </a:p>
          <a:p>
            <a:r>
              <a:rPr lang="en-GB" dirty="0">
                <a:solidFill>
                  <a:srgbClr val="000000"/>
                </a:solidFill>
                <a:latin typeface="Arial" panose="020B0604020202020204" pitchFamily="34" charset="0"/>
              </a:rPr>
              <a:t>Scrolling feels nice and the progress helps to have a nation of how much is still left</a:t>
            </a:r>
          </a:p>
          <a:p>
            <a:r>
              <a:rPr lang="en-GB" dirty="0">
                <a:solidFill>
                  <a:srgbClr val="000000"/>
                </a:solidFill>
                <a:latin typeface="Arial" panose="020B0604020202020204" pitchFamily="34" charset="0"/>
              </a:rPr>
              <a:t>Guidance to use the tool is needed regarding which elements are interactive because the design is not like a usual app that fells more “natural” or “intuitive”</a:t>
            </a:r>
          </a:p>
        </p:txBody>
      </p:sp>
    </p:spTree>
    <p:extLst>
      <p:ext uri="{BB962C8B-B14F-4D97-AF65-F5344CB8AC3E}">
        <p14:creationId xmlns:p14="http://schemas.microsoft.com/office/powerpoint/2010/main" val="411654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417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 Pilot 1</vt:lpstr>
      <vt:lpstr>Concept</vt:lpstr>
      <vt:lpstr>Discoverability</vt:lpstr>
      <vt:lpstr>Aesthetics</vt:lpstr>
      <vt:lpstr>Terminology</vt:lpstr>
      <vt:lpstr>Other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Gonzalo Gabriel Méndez Cobeña</dc:creator>
  <cp:lastModifiedBy>Gonzalo Gabriel Méndez Cobeña</cp:lastModifiedBy>
  <cp:revision>16</cp:revision>
  <dcterms:created xsi:type="dcterms:W3CDTF">2024-09-26T08:18:33Z</dcterms:created>
  <dcterms:modified xsi:type="dcterms:W3CDTF">2024-09-26T09:06:20Z</dcterms:modified>
</cp:coreProperties>
</file>