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64" r:id="rId3"/>
    <p:sldId id="261" r:id="rId4"/>
    <p:sldId id="257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A99"/>
    <a:srgbClr val="D94A2B"/>
    <a:srgbClr val="C55A11"/>
    <a:srgbClr val="4169E1"/>
    <a:srgbClr val="FF7C80"/>
    <a:srgbClr val="848244"/>
    <a:srgbClr val="E2E8F0"/>
    <a:srgbClr val="11192B"/>
    <a:srgbClr val="FF66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30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3C5B3-54F4-410B-A568-F591AF6E56AD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3F48-BB01-4F7D-BE5F-25A7076C2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05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F83E-D3E9-18C5-FE54-F3DCB22A9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67B5F-FEE6-8E21-6B85-382CA95FC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083A6-44E8-19B2-131E-3B4F0E8A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B896E-FBBB-10C8-4EAC-50C8DDA6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8187-4742-D7A9-5BD0-AF6D1292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2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E2BA-03A4-AF84-4C79-055B14CC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61AD1-0D03-8DB5-F9E7-2D00B6431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AF20-9330-14DA-72A3-285E9510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1B0B-A2E4-5FCA-9781-3E4A65D2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95211-1713-B724-445C-83A3F2E7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20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65E66-3F9E-C90A-A87A-2F3BA1071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8B161-DE0A-2DE3-D79F-2721EF86C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1597-CFEF-17D0-4926-F6D1800E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E90A-8757-2521-DF9F-AA297F46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D6BE-AF95-BEDC-2EAE-514A4A17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0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C798-BF4A-6D45-6331-81ACD172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D94D1-09ED-2FF7-469A-B4F6F9800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626D-26C8-0017-B498-B89735C7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7B18A-07DE-4A6E-502E-D348E935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45FA7-7F09-2511-2F84-B522B8C1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06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3A27-C912-03AC-0145-E1EB2A3A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5D1D-B1E3-8AF4-CE9B-85ED8A25B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ADBB6-8C58-57A7-F358-3A87189D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9E6FD-E7C2-3B07-F52A-4DD6B9A2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F380-70F9-7936-B1E9-015AC9AD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95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8BE1-9D33-C1B1-0FBC-94616505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4985-9D39-AFA3-F7D4-9C72305F0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23B89-A3FA-EDF5-F886-CFC42DA82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2ED0D-D70F-E363-37AC-BB1BC4A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80FAD-3913-7561-61E8-34BB8A7F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68893-478A-6925-6566-0234FF7B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73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67ED-D389-43EB-0900-4B77E17B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5B6DC-FB2A-B490-0190-B2412D39A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014C4-1BB3-6C2B-E387-6208DD0B5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34D42-37A0-07D6-BCE5-F34586217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C9CA6-43D7-3165-F01C-5C1224769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7782D-49AB-D97A-8AE7-26868A02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0AA09-9CD3-B057-4757-1588FC7E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BCA44-1D8C-FF3E-759E-C19E206A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6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29D9-C541-AE8F-48D8-5DC94D45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C8450-6F86-0E2C-80B7-BB3E27C6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D223-9BF3-E8F3-915A-C89C96B1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CB378-AF7E-5AF9-7D5A-78C9FB56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8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0A737-31D5-F9D6-2E94-9406FDDB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04CF4-983C-B0F1-4C15-FB433340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DC999-F1E4-6DD9-AA87-10B310CA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38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013E-E23C-2DFC-3F0B-D01ECB58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1F51-BF46-6CC6-5355-BD73C9A3B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616BA-8FDF-C617-BBD5-70305B91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ADF07-5CF2-2B17-C8F3-B86F2A13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6A1F6-5A5A-103E-012A-2B19D776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315AF-1169-C41C-AE72-D3FC13E1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05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964D-2745-B22A-64E5-3F49547A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DB2C1-0A48-987E-8EB8-53C9FD840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EAD12-C3F5-DD38-AE9E-9FB8E03E8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AE12-F2D0-A5A9-A968-19C20F48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B10A9-EE14-65D8-4AAD-12B3CCEA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E5320-CF1C-30EB-B8AF-555FFCE8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1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17A26-5AD0-2C32-1606-777C3865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4DEF4-D787-3CBE-EA34-DF884C148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B3A9F-DE7C-88BF-845D-7238CBF28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3036-9724-49DD-BF4C-6F9617AF197A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7BEF2-2FB7-EC8D-8C3E-5725C76FA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30F3-A8C8-CCBA-6359-E60685C8B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94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15E8F00-586E-5E8F-5FDC-93D038221E57}"/>
              </a:ext>
            </a:extLst>
          </p:cNvPr>
          <p:cNvSpPr/>
          <p:nvPr/>
        </p:nvSpPr>
        <p:spPr>
          <a:xfrm>
            <a:off x="693683" y="446727"/>
            <a:ext cx="5977270" cy="58525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239189-BE04-2DDD-95D8-FCC719F810E2}"/>
              </a:ext>
            </a:extLst>
          </p:cNvPr>
          <p:cNvSpPr txBox="1"/>
          <p:nvPr/>
        </p:nvSpPr>
        <p:spPr>
          <a:xfrm>
            <a:off x="1035559" y="1859339"/>
            <a:ext cx="5377693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u="none" strike="noStrike" baseline="0" dirty="0">
                <a:ln w="12700">
                  <a:noFill/>
                </a:ln>
                <a:latin typeface="Arial Rounded MT Bold" panose="020F0704030504030204" pitchFamily="34" charset="0"/>
                <a:ea typeface="+mj-ea"/>
                <a:cs typeface="+mj-cs"/>
              </a:rPr>
              <a:t>Exploring the use of microworlds to teach about forest management and climate change.</a:t>
            </a:r>
            <a:endParaRPr lang="en-US" sz="4400" dirty="0">
              <a:ln w="12700">
                <a:noFill/>
              </a:ln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9E61E11-33F4-B205-ECC1-90B4B0A5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589" y="297304"/>
            <a:ext cx="4340728" cy="61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3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DC24E8-CF14-7213-4D98-8E35D0EC9C4D}"/>
              </a:ext>
            </a:extLst>
          </p:cNvPr>
          <p:cNvSpPr txBox="1"/>
          <p:nvPr/>
        </p:nvSpPr>
        <p:spPr>
          <a:xfrm>
            <a:off x="430923" y="887793"/>
            <a:ext cx="112986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Challenge 1</a:t>
            </a:r>
            <a:r>
              <a:rPr lang="en-GB" sz="30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: Set as low a CO2 threshold as possible.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Biodiversity is proportional to CO2 sequestered (build an ecosystem, not a plantation).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Amount of CO2 is proportional to the growth rate of trees.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Gain a basic understanding of tool.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F7137-E6E3-B7A2-DFBC-286B6B400491}"/>
              </a:ext>
            </a:extLst>
          </p:cNvPr>
          <p:cNvSpPr txBox="1"/>
          <p:nvPr/>
        </p:nvSpPr>
        <p:spPr>
          <a:xfrm>
            <a:off x="430923" y="2517980"/>
            <a:ext cx="112986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Challenge 2</a:t>
            </a:r>
            <a:r>
              <a:rPr lang="en-GB" sz="30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:</a:t>
            </a:r>
            <a:r>
              <a:rPr lang="en-GB" sz="3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GB" sz="30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Set as high a target income as possible.</a:t>
            </a:r>
            <a:endParaRPr lang="en-GB" sz="30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Streams of revenue from a forest is not limited to Timber.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Most revenue streams other than Timber are less reliable and less income generating.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Get a good feel for the tool.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6D538-E172-2828-3CFC-64E8E8BA062C}"/>
              </a:ext>
            </a:extLst>
          </p:cNvPr>
          <p:cNvSpPr txBox="1"/>
          <p:nvPr/>
        </p:nvSpPr>
        <p:spPr>
          <a:xfrm>
            <a:off x="430923" y="4178944"/>
            <a:ext cx="112986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>
                <a:solidFill>
                  <a:srgbClr val="4169E1"/>
                </a:solidFill>
                <a:latin typeface="Arial Rounded MT Bold" panose="020F0704030504030204" pitchFamily="34" charset="0"/>
              </a:rPr>
              <a:t>Challenge 3</a:t>
            </a:r>
            <a:r>
              <a:rPr lang="en-GB" sz="3000" dirty="0">
                <a:solidFill>
                  <a:srgbClr val="4169E1"/>
                </a:solidFill>
                <a:latin typeface="Arial Rounded MT Bold" panose="020F0704030504030204" pitchFamily="34" charset="0"/>
              </a:rPr>
              <a:t>: Try to maximize Income &amp; CO2 sequestration.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Stumble upon sustainable forest management practices (preserve old growth, avoid short rotations, etc.).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Minimising reliance on Timber and determining the correct amount of reliance on less stable climate friendly sources of income from the forest.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This is challenging and profit margin may be lower, but maintaining forests as carbon sinks is economically feasible.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06371-9B61-BA63-4986-F6A76FF4ED4D}"/>
              </a:ext>
            </a:extLst>
          </p:cNvPr>
          <p:cNvSpPr txBox="1"/>
          <p:nvPr/>
        </p:nvSpPr>
        <p:spPr>
          <a:xfrm>
            <a:off x="430924" y="273269"/>
            <a:ext cx="11508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Learning Outcome: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Role of forests in the carbon cycle &amp; SFM principles.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0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7F3B3B-4CD4-440E-27F9-3615C5EB5012}"/>
              </a:ext>
            </a:extLst>
          </p:cNvPr>
          <p:cNvSpPr txBox="1"/>
          <p:nvPr/>
        </p:nvSpPr>
        <p:spPr>
          <a:xfrm>
            <a:off x="3049" y="2511304"/>
            <a:ext cx="12188951" cy="120032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GB" sz="7200" b="1" u="none" strike="noStrike" baseline="0" dirty="0">
                <a:solidFill>
                  <a:srgbClr val="C55A11"/>
                </a:solidFill>
                <a:latin typeface="Arial Rounded MT Bold" panose="020F0704030504030204" pitchFamily="34" charset="0"/>
              </a:rPr>
              <a:t>The Tool</a:t>
            </a:r>
            <a:endParaRPr lang="en-US" sz="23900" b="1" dirty="0">
              <a:solidFill>
                <a:srgbClr val="C55A1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363F47A2-C007-3918-8570-7C49995721CF}"/>
              </a:ext>
            </a:extLst>
          </p:cNvPr>
          <p:cNvGrpSpPr/>
          <p:nvPr/>
        </p:nvGrpSpPr>
        <p:grpSpPr>
          <a:xfrm>
            <a:off x="181694" y="4114078"/>
            <a:ext cx="5312005" cy="2403979"/>
            <a:chOff x="356808" y="486208"/>
            <a:chExt cx="5312005" cy="240397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70D1928-71F6-8AC9-68F3-89CA063BC544}"/>
                </a:ext>
              </a:extLst>
            </p:cNvPr>
            <p:cNvGrpSpPr/>
            <p:nvPr/>
          </p:nvGrpSpPr>
          <p:grpSpPr>
            <a:xfrm>
              <a:off x="370709" y="1692166"/>
              <a:ext cx="1461068" cy="1181227"/>
              <a:chOff x="370709" y="1692166"/>
              <a:chExt cx="1461068" cy="1181227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4E4B90C-CDE6-2CF2-6D06-C3FAD50B27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9790" y="1692166"/>
                <a:ext cx="589877" cy="780622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70B55F-D9ED-B48D-5DEB-5BB582CDBC77}"/>
                  </a:ext>
                </a:extLst>
              </p:cNvPr>
              <p:cNvSpPr txBox="1"/>
              <p:nvPr/>
            </p:nvSpPr>
            <p:spPr>
              <a:xfrm>
                <a:off x="370709" y="2504061"/>
                <a:ext cx="1461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/>
                  <a:t>Seedling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041AFF-A775-C725-64F7-BC44488E9579}"/>
                </a:ext>
              </a:extLst>
            </p:cNvPr>
            <p:cNvSpPr txBox="1"/>
            <p:nvPr/>
          </p:nvSpPr>
          <p:spPr>
            <a:xfrm>
              <a:off x="356808" y="1262742"/>
              <a:ext cx="1439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Sapling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92864D-28C1-25EB-9AEE-B4BDA5E09289}"/>
                </a:ext>
              </a:extLst>
            </p:cNvPr>
            <p:cNvSpPr txBox="1"/>
            <p:nvPr/>
          </p:nvSpPr>
          <p:spPr>
            <a:xfrm>
              <a:off x="1422846" y="2507836"/>
              <a:ext cx="1439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Mature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72A6D2-222A-B301-B1EC-40CB1AB44225}"/>
                </a:ext>
              </a:extLst>
            </p:cNvPr>
            <p:cNvSpPr txBox="1"/>
            <p:nvPr/>
          </p:nvSpPr>
          <p:spPr>
            <a:xfrm>
              <a:off x="2544245" y="2510345"/>
              <a:ext cx="1397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Old Growth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2E2646-CB8C-8227-59B3-7C262CF08C33}"/>
                </a:ext>
              </a:extLst>
            </p:cNvPr>
            <p:cNvSpPr txBox="1"/>
            <p:nvPr/>
          </p:nvSpPr>
          <p:spPr>
            <a:xfrm>
              <a:off x="3662069" y="2520855"/>
              <a:ext cx="1397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Senescent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E6B903-80A4-E197-D115-EB3D13DFCE79}"/>
                </a:ext>
              </a:extLst>
            </p:cNvPr>
            <p:cNvSpPr txBox="1"/>
            <p:nvPr/>
          </p:nvSpPr>
          <p:spPr>
            <a:xfrm>
              <a:off x="4975022" y="1996706"/>
              <a:ext cx="693791" cy="373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Dead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C7EDC3F-2CDE-22E6-9B0D-5F1FB0491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02" y="500003"/>
              <a:ext cx="494455" cy="82564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815D1964-A6B3-A002-FD47-7D6C4963B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12"/>
            <a:stretch/>
          </p:blipFill>
          <p:spPr>
            <a:xfrm>
              <a:off x="1850957" y="490166"/>
              <a:ext cx="586804" cy="95724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E307EAA5-4059-7746-A1E5-4F4BBD85E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51246" y="486208"/>
              <a:ext cx="583041" cy="9612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A6C6296-088C-3B5B-9FE7-4B1184E6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4059059" y="1541761"/>
              <a:ext cx="603063" cy="961200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D3DA238-72F9-BFE7-B2CF-EC988BAAC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5837" y="1531251"/>
              <a:ext cx="578450" cy="961200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FF5C9532-B97C-F84A-CF82-A94FC5C34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55354" y="1532201"/>
              <a:ext cx="579115" cy="96120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0D163FF-D672-16FE-FB2F-3528CD92D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83230" y="502406"/>
              <a:ext cx="578892" cy="96120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BB761D9-1D44-6EA2-1661-5C0D2F9E0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40111" y="1001293"/>
              <a:ext cx="574761" cy="961200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F0940929-F5D0-7F44-6F52-8A370D248269}"/>
              </a:ext>
            </a:extLst>
          </p:cNvPr>
          <p:cNvSpPr txBox="1"/>
          <p:nvPr/>
        </p:nvSpPr>
        <p:spPr>
          <a:xfrm>
            <a:off x="432634" y="87780"/>
            <a:ext cx="2154372" cy="5232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GB" sz="2800" b="1" u="none" strike="noStrike" baseline="0" dirty="0">
                <a:solidFill>
                  <a:schemeClr val="accent5"/>
                </a:solidFill>
                <a:latin typeface="Arial Rounded MT Bold" panose="020F0704030504030204" pitchFamily="34" charset="0"/>
              </a:rPr>
              <a:t>Resources</a:t>
            </a:r>
            <a:endParaRPr lang="en-US" sz="23900" b="1" dirty="0">
              <a:solidFill>
                <a:schemeClr val="accent5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9A7AFE8-FE99-19B5-FD9E-D7437FE70BE7}"/>
              </a:ext>
            </a:extLst>
          </p:cNvPr>
          <p:cNvGrpSpPr/>
          <p:nvPr/>
        </p:nvGrpSpPr>
        <p:grpSpPr>
          <a:xfrm>
            <a:off x="4720852" y="1491104"/>
            <a:ext cx="2791741" cy="1820706"/>
            <a:chOff x="3688533" y="3429000"/>
            <a:chExt cx="3466533" cy="2379339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19464F4-4AEB-5B74-B299-8DA09CC5D502}"/>
                </a:ext>
              </a:extLst>
            </p:cNvPr>
            <p:cNvGrpSpPr/>
            <p:nvPr/>
          </p:nvGrpSpPr>
          <p:grpSpPr>
            <a:xfrm>
              <a:off x="3688533" y="5274600"/>
              <a:ext cx="3466533" cy="533739"/>
              <a:chOff x="237211" y="5369480"/>
              <a:chExt cx="3466533" cy="533739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5BCB253-7C3A-A2FD-CEDA-104393FFD6FB}"/>
                  </a:ext>
                </a:extLst>
              </p:cNvPr>
              <p:cNvSpPr txBox="1"/>
              <p:nvPr/>
            </p:nvSpPr>
            <p:spPr>
              <a:xfrm>
                <a:off x="2017935" y="5380346"/>
                <a:ext cx="1685809" cy="522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i="1" dirty="0"/>
                  <a:t>Deciduous</a:t>
                </a:r>
                <a:endParaRPr lang="en-GB" i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6ACA40E-05CD-2E61-33AE-2B53626B8732}"/>
                  </a:ext>
                </a:extLst>
              </p:cNvPr>
              <p:cNvSpPr txBox="1"/>
              <p:nvPr/>
            </p:nvSpPr>
            <p:spPr>
              <a:xfrm>
                <a:off x="237211" y="5369480"/>
                <a:ext cx="1685810" cy="522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i="1" dirty="0"/>
                  <a:t>Coniferous</a:t>
                </a:r>
                <a:endParaRPr lang="en-GB" i="1" dirty="0"/>
              </a:p>
            </p:txBody>
          </p:sp>
        </p:grp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240A47E-6CD8-9409-DE88-3B5266F70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9194" y="3442346"/>
              <a:ext cx="1084485" cy="180000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8501C06-A1F1-5205-5B3B-2FA04D3752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12"/>
            <a:stretch/>
          </p:blipFill>
          <p:spPr>
            <a:xfrm>
              <a:off x="5664688" y="3429000"/>
              <a:ext cx="1103428" cy="18000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45DEC80-6231-7B7A-04B1-E786FD400A65}"/>
              </a:ext>
            </a:extLst>
          </p:cNvPr>
          <p:cNvGrpSpPr/>
          <p:nvPr/>
        </p:nvGrpSpPr>
        <p:grpSpPr>
          <a:xfrm>
            <a:off x="8625927" y="1155801"/>
            <a:ext cx="2911927" cy="2156009"/>
            <a:chOff x="5749005" y="543357"/>
            <a:chExt cx="3028335" cy="2359774"/>
          </a:xfrm>
        </p:grpSpPr>
        <p:pic>
          <p:nvPicPr>
            <p:cNvPr id="92" name="Picture 91" descr="A cartoon of a shovel&#10;&#10;Description automatically generated">
              <a:extLst>
                <a:ext uri="{FF2B5EF4-FFF2-40B4-BE49-F238E27FC236}">
                  <a16:creationId xmlns:a16="http://schemas.microsoft.com/office/drawing/2014/main" id="{FCE8200C-9E78-B911-8CE5-AC170C736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938" y="543357"/>
              <a:ext cx="847058" cy="1800000"/>
            </a:xfrm>
            <a:prstGeom prst="rect">
              <a:avLst/>
            </a:prstGeom>
          </p:spPr>
        </p:pic>
        <p:pic>
          <p:nvPicPr>
            <p:cNvPr id="101" name="Picture 100" descr="A cartoon of a axe&#10;&#10;Description automatically generated">
              <a:extLst>
                <a:ext uri="{FF2B5EF4-FFF2-40B4-BE49-F238E27FC236}">
                  <a16:creationId xmlns:a16="http://schemas.microsoft.com/office/drawing/2014/main" id="{CF874EDB-159D-608E-4D62-2433EE9A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482" y="543357"/>
              <a:ext cx="847058" cy="1800000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3A0D452-1AE3-F4F9-B40A-B72507A535FB}"/>
                </a:ext>
              </a:extLst>
            </p:cNvPr>
            <p:cNvSpPr txBox="1"/>
            <p:nvPr/>
          </p:nvSpPr>
          <p:spPr>
            <a:xfrm>
              <a:off x="7338220" y="2430597"/>
              <a:ext cx="1439120" cy="4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/>
                <a:t>Fell</a:t>
              </a:r>
              <a:endParaRPr lang="en-GB" i="1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F7D6775-B3EC-BEC9-C5BE-47FD6F35D9E1}"/>
                </a:ext>
              </a:extLst>
            </p:cNvPr>
            <p:cNvSpPr txBox="1"/>
            <p:nvPr/>
          </p:nvSpPr>
          <p:spPr>
            <a:xfrm>
              <a:off x="5749005" y="2419730"/>
              <a:ext cx="1439119" cy="4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/>
                <a:t>Plant</a:t>
              </a:r>
              <a:endParaRPr lang="en-GB" i="1" dirty="0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A15B57EA-7A87-CDEF-4A44-05EB11F6D9AB}"/>
              </a:ext>
            </a:extLst>
          </p:cNvPr>
          <p:cNvSpPr txBox="1"/>
          <p:nvPr/>
        </p:nvSpPr>
        <p:spPr>
          <a:xfrm>
            <a:off x="10154053" y="87780"/>
            <a:ext cx="1601340" cy="5232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GB" sz="2800" b="1" u="none" strike="noStrike" baseline="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Actions</a:t>
            </a:r>
            <a:endParaRPr lang="en-US" sz="23900" b="1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0EBBEF89-0E68-544E-03F9-32F14469917B}"/>
              </a:ext>
            </a:extLst>
          </p:cNvPr>
          <p:cNvSpPr/>
          <p:nvPr/>
        </p:nvSpPr>
        <p:spPr>
          <a:xfrm>
            <a:off x="436606" y="829548"/>
            <a:ext cx="7489266" cy="2763411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663FF967-BCE4-FF53-8879-B7AB69EA4352}"/>
              </a:ext>
            </a:extLst>
          </p:cNvPr>
          <p:cNvSpPr/>
          <p:nvPr/>
        </p:nvSpPr>
        <p:spPr>
          <a:xfrm>
            <a:off x="8340825" y="837925"/>
            <a:ext cx="3220117" cy="2763411"/>
          </a:xfrm>
          <a:prstGeom prst="round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A601A0-1300-A8DF-92DC-AA3BF1287A10}"/>
              </a:ext>
            </a:extLst>
          </p:cNvPr>
          <p:cNvGrpSpPr/>
          <p:nvPr/>
        </p:nvGrpSpPr>
        <p:grpSpPr>
          <a:xfrm>
            <a:off x="631058" y="850261"/>
            <a:ext cx="2291470" cy="2638976"/>
            <a:chOff x="631058" y="850261"/>
            <a:chExt cx="2291470" cy="263897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5E6B60-37FD-3B9E-9062-1C578DC73F5A}"/>
                </a:ext>
              </a:extLst>
            </p:cNvPr>
            <p:cNvSpPr txBox="1"/>
            <p:nvPr/>
          </p:nvSpPr>
          <p:spPr>
            <a:xfrm>
              <a:off x="631058" y="2658240"/>
              <a:ext cx="2291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/>
                <a:t>Non-Timber Income Streams</a:t>
              </a:r>
              <a:endParaRPr lang="en-GB" i="1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20BC5E6-8C8B-EDC5-1CAC-E958DFEEA7DA}"/>
                </a:ext>
              </a:extLst>
            </p:cNvPr>
            <p:cNvGrpSpPr/>
            <p:nvPr/>
          </p:nvGrpSpPr>
          <p:grpSpPr>
            <a:xfrm>
              <a:off x="870216" y="850261"/>
              <a:ext cx="1816350" cy="1916787"/>
              <a:chOff x="870216" y="850261"/>
              <a:chExt cx="1816350" cy="1916787"/>
            </a:xfrm>
          </p:grpSpPr>
          <p:pic>
            <p:nvPicPr>
              <p:cNvPr id="5" name="Picture 4" descr="A cartoon of a mushroom and a fruit&#10;&#10;Description automatically generated">
                <a:extLst>
                  <a:ext uri="{FF2B5EF4-FFF2-40B4-BE49-F238E27FC236}">
                    <a16:creationId xmlns:a16="http://schemas.microsoft.com/office/drawing/2014/main" id="{A25F3728-5919-CC74-E508-314AE80D80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7199" y="850261"/>
                <a:ext cx="1389367" cy="1389367"/>
              </a:xfrm>
              <a:prstGeom prst="rect">
                <a:avLst/>
              </a:prstGeom>
            </p:spPr>
          </p:pic>
          <p:pic>
            <p:nvPicPr>
              <p:cNvPr id="8" name="Picture 7" descr="A white fish with yellow fins&#10;&#10;Description automatically generated">
                <a:extLst>
                  <a:ext uri="{FF2B5EF4-FFF2-40B4-BE49-F238E27FC236}">
                    <a16:creationId xmlns:a16="http://schemas.microsoft.com/office/drawing/2014/main" id="{3BCFA3DA-8E0C-0FE8-338D-A7F8A3B7D6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216" y="1672211"/>
                <a:ext cx="1094837" cy="1094837"/>
              </a:xfrm>
              <a:prstGeom prst="rect">
                <a:avLst/>
              </a:prstGeom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2C021E-58CA-2777-A1D0-06E03BA49E4C}"/>
              </a:ext>
            </a:extLst>
          </p:cNvPr>
          <p:cNvGrpSpPr/>
          <p:nvPr/>
        </p:nvGrpSpPr>
        <p:grpSpPr>
          <a:xfrm>
            <a:off x="2927026" y="1382790"/>
            <a:ext cx="1621008" cy="1943802"/>
            <a:chOff x="2686566" y="1378187"/>
            <a:chExt cx="1621008" cy="194380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B11D362-47E8-1193-C339-03FA16CD0C48}"/>
                </a:ext>
              </a:extLst>
            </p:cNvPr>
            <p:cNvSpPr txBox="1"/>
            <p:nvPr/>
          </p:nvSpPr>
          <p:spPr>
            <a:xfrm>
              <a:off x="2686566" y="2887284"/>
              <a:ext cx="1621008" cy="434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/>
                <a:t>Funds</a:t>
              </a:r>
              <a:endParaRPr lang="en-GB" i="1" dirty="0"/>
            </a:p>
          </p:txBody>
        </p:sp>
        <p:pic>
          <p:nvPicPr>
            <p:cNvPr id="10" name="Picture 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2AF2D07-34B2-C4C9-861E-D5ECB8AE2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697" y="1378187"/>
              <a:ext cx="1306241" cy="1306241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A430BA5-529C-2E4F-3F0A-725DBBBB902E}"/>
              </a:ext>
            </a:extLst>
          </p:cNvPr>
          <p:cNvSpPr txBox="1"/>
          <p:nvPr/>
        </p:nvSpPr>
        <p:spPr>
          <a:xfrm>
            <a:off x="7251627" y="6130831"/>
            <a:ext cx="3692641" cy="5232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GB" sz="2800" b="1" u="none" strike="noStrike" baseline="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User Interactions</a:t>
            </a:r>
            <a:endParaRPr lang="en-US" sz="23900" b="1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06CDDD-EFA0-D817-F991-E67A3C8E83DC}"/>
              </a:ext>
            </a:extLst>
          </p:cNvPr>
          <p:cNvSpPr/>
          <p:nvPr/>
        </p:nvSpPr>
        <p:spPr>
          <a:xfrm>
            <a:off x="6132477" y="4127873"/>
            <a:ext cx="5622916" cy="1909220"/>
          </a:xfrm>
          <a:prstGeom prst="roundRect">
            <a:avLst/>
          </a:prstGeom>
          <a:noFill/>
          <a:ln w="762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042DDA-F4F1-944D-7427-E83E53F44C4F}"/>
              </a:ext>
            </a:extLst>
          </p:cNvPr>
          <p:cNvGrpSpPr/>
          <p:nvPr/>
        </p:nvGrpSpPr>
        <p:grpSpPr>
          <a:xfrm>
            <a:off x="6263055" y="4629163"/>
            <a:ext cx="5361760" cy="956302"/>
            <a:chOff x="6263055" y="4309863"/>
            <a:chExt cx="5361760" cy="956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ABBE85-77F6-C2DA-A9CC-6A6B18CBBFAF}"/>
                </a:ext>
              </a:extLst>
            </p:cNvPr>
            <p:cNvSpPr txBox="1"/>
            <p:nvPr/>
          </p:nvSpPr>
          <p:spPr>
            <a:xfrm>
              <a:off x="6263055" y="4309863"/>
              <a:ext cx="536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/>
                <a:t>Planning (Rotation Length, Fell / Plant)</a:t>
              </a:r>
              <a:endParaRPr lang="en-GB" i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2B7CE7-62D4-9B56-0469-84C4F9487888}"/>
                </a:ext>
              </a:extLst>
            </p:cNvPr>
            <p:cNvSpPr txBox="1"/>
            <p:nvPr/>
          </p:nvSpPr>
          <p:spPr>
            <a:xfrm>
              <a:off x="6263055" y="4804500"/>
              <a:ext cx="536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/>
                <a:t>Set Income Dependency</a:t>
              </a:r>
              <a:endParaRPr lang="en-GB" i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C118198-4118-5050-E2AE-508B2A57C64A}"/>
              </a:ext>
            </a:extLst>
          </p:cNvPr>
          <p:cNvSpPr txBox="1"/>
          <p:nvPr/>
        </p:nvSpPr>
        <p:spPr>
          <a:xfrm>
            <a:off x="5009400" y="945914"/>
            <a:ext cx="229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1" dirty="0"/>
              <a:t>Timber</a:t>
            </a:r>
            <a:endParaRPr lang="en-GB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F5D5D-73C2-F033-0717-990BE6D5E8FA}"/>
              </a:ext>
            </a:extLst>
          </p:cNvPr>
          <p:cNvSpPr txBox="1"/>
          <p:nvPr/>
        </p:nvSpPr>
        <p:spPr>
          <a:xfrm>
            <a:off x="4011216" y="173074"/>
            <a:ext cx="3650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latin typeface="Arial Rounded MT Bold" panose="020F0704030504030204" pitchFamily="34" charset="0"/>
              </a:rPr>
              <a:t>MICROWORLD ARTIFACTS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0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2A53A9-A5A6-4A24-54F1-B380AF1FEFE3}"/>
              </a:ext>
            </a:extLst>
          </p:cNvPr>
          <p:cNvSpPr txBox="1"/>
          <p:nvPr/>
        </p:nvSpPr>
        <p:spPr>
          <a:xfrm>
            <a:off x="3049" y="2511304"/>
            <a:ext cx="12188951" cy="120032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GB" sz="7200" b="1" u="none" strike="noStrike" baseline="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 Model</a:t>
            </a:r>
            <a:endParaRPr lang="en-US" sz="23900" b="1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3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8FE961-E7A3-5A35-0EB9-D423D323BE40}"/>
                  </a:ext>
                </a:extLst>
              </p:cNvPr>
              <p:cNvSpPr txBox="1"/>
              <p:nvPr/>
            </p:nvSpPr>
            <p:spPr>
              <a:xfrm>
                <a:off x="331936" y="116554"/>
                <a:ext cx="11528128" cy="6624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GB" sz="2800" dirty="0">
                    <a:solidFill>
                      <a:schemeClr val="accent1"/>
                    </a:solidFill>
                    <a:latin typeface="Arial Rounded MT Bold" panose="020F0704030504030204" pitchFamily="34" charset="0"/>
                  </a:rPr>
                  <a:t>Broad Behaviours Captured through Rules</a:t>
                </a:r>
                <a:endParaRPr lang="en-GB" sz="2000" dirty="0">
                  <a:solidFill>
                    <a:schemeClr val="accent1"/>
                  </a:solidFill>
                  <a:latin typeface="Arial Rounded MT Bold" panose="020F0704030504030204" pitchFamily="34" charset="0"/>
                </a:endParaRP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Arial Rounded MT Bold" panose="020F0704030504030204" pitchFamily="34" charset="0"/>
                  </a:rPr>
                  <a:t>Funds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400" dirty="0">
                    <a:latin typeface="Arial Rounded MT Bold" panose="020F0704030504030204" pitchFamily="34" charset="0"/>
                  </a:rPr>
                  <a:t> Harvest or Service Provision, 1/Executing Actions, 1/Time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Arial Rounded MT Bold" panose="020F0704030504030204" pitchFamily="34" charset="0"/>
                  </a:rPr>
                  <a:t>CO2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400" dirty="0">
                    <a:latin typeface="Arial Rounded MT Bold" panose="020F0704030504030204" pitchFamily="34" charset="0"/>
                  </a:rPr>
                  <a:t> Time (Fossil Fuel Release), Decay, Executing Actions, Soil Release, 1/Tree Absorption, 1/Soil Absorption.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Arial Rounded MT Bold" panose="020F0704030504030204" pitchFamily="34" charset="0"/>
                  </a:rPr>
                  <a:t>CO2 sequestration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400" dirty="0">
                    <a:latin typeface="Arial Rounded MT Bold" panose="020F0704030504030204" pitchFamily="34" charset="0"/>
                  </a:rPr>
                  <a:t> Growth rate.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Arial Rounded MT Bold" panose="020F0704030504030204" pitchFamily="34" charset="0"/>
                  </a:rPr>
                  <a:t>Income from Timber depends on plan. 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Arial Rounded MT Bold" panose="020F0704030504030204" pitchFamily="34" charset="0"/>
                  </a:rPr>
                  <a:t>Income from other revenue streams are chosen based on a normal distribution, the mean of which shall be influenced by factors like biodiversity.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Arial Rounded MT Bold" panose="020F0704030504030204" pitchFamily="34" charset="0"/>
                  </a:rPr>
                  <a:t>Trees die when stress &gt;= 1.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Arial Rounded MT Bold" panose="020F0704030504030204" pitchFamily="34" charset="0"/>
                  </a:rPr>
                  <a:t>Growth Rate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400" dirty="0">
                    <a:latin typeface="Arial Rounded MT Bold" panose="020F0704030504030204" pitchFamily="34" charset="0"/>
                  </a:rPr>
                  <a:t> Biodiversity, 1/Stress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Arial Rounded MT Bold" panose="020F0704030504030204" pitchFamily="34" charset="0"/>
                  </a:rPr>
                  <a:t>Stress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400" dirty="0">
                    <a:latin typeface="Arial Rounded MT Bold" panose="020F0704030504030204" pitchFamily="34" charset="0"/>
                  </a:rPr>
                  <a:t> Age, CO2 Concentration.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Arial Rounded MT Bold" panose="020F0704030504030204" pitchFamily="34" charset="0"/>
                  </a:rPr>
                  <a:t>Tree Carbon Absorption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400" dirty="0">
                    <a:latin typeface="Arial Rounded MT Bold" panose="020F0704030504030204" pitchFamily="34" charset="0"/>
                  </a:rPr>
                  <a:t> Age, Tree Weight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Arial Rounded MT Bold" panose="020F0704030504030204" pitchFamily="34" charset="0"/>
                  </a:rPr>
                  <a:t>Tree Weight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400" dirty="0">
                    <a:latin typeface="Arial Rounded MT Bold" panose="020F0704030504030204" pitchFamily="34" charset="0"/>
                  </a:rPr>
                  <a:t> Growth Rate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Arial Rounded MT Bold" panose="020F0704030504030204" pitchFamily="34" charset="0"/>
                  </a:rPr>
                  <a:t>Reproduction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400" dirty="0">
                    <a:latin typeface="Arial Rounded MT Bold" panose="020F0704030504030204" pitchFamily="34" charset="0"/>
                  </a:rPr>
                  <a:t> 1/Stress.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Arial Rounded MT Bold" panose="020F0704030504030204" pitchFamily="34" charset="0"/>
                  </a:rPr>
                  <a:t>Carbon Release depends on time, tree mass, cause of death (natural / anthropogenic).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8FE961-E7A3-5A35-0EB9-D423D323B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36" y="116554"/>
                <a:ext cx="11528128" cy="6624891"/>
              </a:xfrm>
              <a:prstGeom prst="rect">
                <a:avLst/>
              </a:prstGeom>
              <a:blipFill>
                <a:blip r:embed="rId2"/>
                <a:stretch>
                  <a:fillRect l="-1057" t="-920" r="-846" b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07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964</TotalTime>
  <Words>371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 Girish Nair</dc:creator>
  <cp:lastModifiedBy>Gayathri Girish Nair</cp:lastModifiedBy>
  <cp:revision>172</cp:revision>
  <dcterms:created xsi:type="dcterms:W3CDTF">2023-12-08T08:33:18Z</dcterms:created>
  <dcterms:modified xsi:type="dcterms:W3CDTF">2024-05-27T15:06:20Z</dcterms:modified>
</cp:coreProperties>
</file>