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71" r:id="rId6"/>
    <p:sldId id="272" r:id="rId7"/>
    <p:sldId id="265" r:id="rId8"/>
    <p:sldId id="266" r:id="rId9"/>
    <p:sldId id="267" r:id="rId10"/>
    <p:sldId id="268" r:id="rId11"/>
    <p:sldId id="269" r:id="rId12"/>
    <p:sldId id="270" r:id="rId13"/>
    <p:sldId id="273"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BC37EE-C162-E442-A5ED-3193849FAC30}">
          <p14:sldIdLst>
            <p14:sldId id="256"/>
            <p14:sldId id="258"/>
            <p14:sldId id="259"/>
            <p14:sldId id="260"/>
            <p14:sldId id="271"/>
            <p14:sldId id="272"/>
            <p14:sldId id="265"/>
            <p14:sldId id="266"/>
            <p14:sldId id="267"/>
            <p14:sldId id="268"/>
            <p14:sldId id="269"/>
            <p14:sldId id="270"/>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826" autoAdjust="0"/>
  </p:normalViewPr>
  <p:slideViewPr>
    <p:cSldViewPr snapToGrid="0" snapToObjects="1">
      <p:cViewPr>
        <p:scale>
          <a:sx n="108" d="100"/>
          <a:sy n="108" d="100"/>
        </p:scale>
        <p:origin x="-1288"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4/27/15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4/27/15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4/27/15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4/27/15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Popularity and Harassment on Twitter</a:t>
            </a:r>
            <a:endParaRPr lang="en-US" dirty="0"/>
          </a:p>
        </p:txBody>
      </p:sp>
      <p:sp>
        <p:nvSpPr>
          <p:cNvPr id="3" name="Subtitle 2"/>
          <p:cNvSpPr>
            <a:spLocks noGrp="1"/>
          </p:cNvSpPr>
          <p:nvPr>
            <p:ph type="subTitle" idx="1"/>
          </p:nvPr>
        </p:nvSpPr>
        <p:spPr/>
        <p:txBody>
          <a:bodyPr/>
          <a:lstStyle/>
          <a:p>
            <a:r>
              <a:rPr lang="en-US" dirty="0" smtClean="0"/>
              <a:t>CS591: Tools and Techniques in Data Mining</a:t>
            </a:r>
          </a:p>
          <a:p>
            <a:r>
              <a:rPr lang="en-US" dirty="0" smtClean="0"/>
              <a:t>Final Project </a:t>
            </a:r>
          </a:p>
          <a:p>
            <a:r>
              <a:rPr lang="en-US" dirty="0" smtClean="0"/>
              <a:t>Frances Gail Godinez</a:t>
            </a:r>
            <a:endParaRPr lang="en-US" dirty="0"/>
          </a:p>
        </p:txBody>
      </p:sp>
    </p:spTree>
    <p:extLst>
      <p:ext uri="{BB962C8B-B14F-4D97-AF65-F5344CB8AC3E}">
        <p14:creationId xmlns:p14="http://schemas.microsoft.com/office/powerpoint/2010/main" val="17814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90912"/>
            <a:ext cx="8229599" cy="4156170"/>
          </a:xfrm>
        </p:spPr>
        <p:txBody>
          <a:bodyPr>
            <a:normAutofit fontScale="77500" lnSpcReduction="20000"/>
          </a:bodyPr>
          <a:lstStyle/>
          <a:p>
            <a:r>
              <a:rPr lang="en-US" dirty="0" smtClean="0"/>
              <a:t>Of </a:t>
            </a:r>
            <a:r>
              <a:rPr lang="en-US" dirty="0"/>
              <a:t>all the features I collected, it appears there is no strong correlation between "popularity" and how negative a user's mentions are. The only seemingly correlated feature would be timeline polarity vs. mentions polarity where the more "positive" a users' timeline is, the more likely they are to have more positive and "nicer" tweets in their mentions while the opposite is also true</a:t>
            </a:r>
            <a:r>
              <a:rPr lang="en-US" dirty="0" smtClean="0"/>
              <a:t>.</a:t>
            </a:r>
            <a:endParaRPr lang="en-US" dirty="0"/>
          </a:p>
          <a:p>
            <a:r>
              <a:rPr lang="en-US" dirty="0" smtClean="0"/>
              <a:t>I </a:t>
            </a:r>
            <a:r>
              <a:rPr lang="en-US" dirty="0"/>
              <a:t>suspect the reason for this would be the </a:t>
            </a:r>
            <a:r>
              <a:rPr lang="en-US" dirty="0" smtClean="0"/>
              <a:t>presence </a:t>
            </a:r>
            <a:r>
              <a:rPr lang="en-US" dirty="0"/>
              <a:t>of "throwaway" accounts (or even spambots) in the collected data, which would result in very low "popularity" stats.</a:t>
            </a:r>
          </a:p>
          <a:p>
            <a:r>
              <a:rPr lang="en-US" dirty="0" smtClean="0"/>
              <a:t>I </a:t>
            </a:r>
            <a:r>
              <a:rPr lang="en-US" dirty="0"/>
              <a:t>wanted to test out if this was the reason behind the small correlation in twitter "popularity" vs. harassment. </a:t>
            </a:r>
          </a:p>
          <a:p>
            <a:pPr lvl="1"/>
            <a:r>
              <a:rPr lang="en-US" dirty="0" smtClean="0"/>
              <a:t>I </a:t>
            </a:r>
            <a:r>
              <a:rPr lang="en-US" dirty="0"/>
              <a:t>believe that the offending set of users would be those using the #GamerGate hashtag </a:t>
            </a:r>
          </a:p>
          <a:p>
            <a:pPr lvl="1"/>
            <a:r>
              <a:rPr lang="en-US" dirty="0" smtClean="0"/>
              <a:t>I'm </a:t>
            </a:r>
            <a:r>
              <a:rPr lang="en-US" dirty="0"/>
              <a:t>going to attempt to detect "fake" accounts by measuring the </a:t>
            </a:r>
            <a:r>
              <a:rPr lang="en-US" dirty="0" smtClean="0"/>
              <a:t>readability </a:t>
            </a:r>
            <a:r>
              <a:rPr lang="en-US" dirty="0"/>
              <a:t>score of their bio under the hypothesis that fake accounts may have nonsensical bios.</a:t>
            </a:r>
          </a:p>
          <a:p>
            <a:pPr lvl="1"/>
            <a:r>
              <a:rPr lang="en-US" dirty="0" smtClean="0"/>
              <a:t>I </a:t>
            </a:r>
            <a:r>
              <a:rPr lang="en-US" dirty="0"/>
              <a:t>also want to measure number of statuses and number of followers under the theory that users with fewer statuses and fewer followers </a:t>
            </a:r>
          </a:p>
        </p:txBody>
      </p:sp>
      <p:sp>
        <p:nvSpPr>
          <p:cNvPr id="3" name="Title 2"/>
          <p:cNvSpPr>
            <a:spLocks noGrp="1"/>
          </p:cNvSpPr>
          <p:nvPr>
            <p:ph type="title"/>
          </p:nvPr>
        </p:nvSpPr>
        <p:spPr/>
        <p:txBody>
          <a:bodyPr>
            <a:normAutofit fontScale="90000"/>
          </a:bodyPr>
          <a:lstStyle/>
          <a:p>
            <a:r>
              <a:rPr lang="en-US" dirty="0" smtClean="0"/>
              <a:t>Detecting “Fake” and “Throwaway” Accounts</a:t>
            </a:r>
            <a:endParaRPr lang="en-US" dirty="0"/>
          </a:p>
        </p:txBody>
      </p:sp>
    </p:spTree>
    <p:extLst>
      <p:ext uri="{BB962C8B-B14F-4D97-AF65-F5344CB8AC3E}">
        <p14:creationId xmlns:p14="http://schemas.microsoft.com/office/powerpoint/2010/main" val="332923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49542187"/>
              </p:ext>
            </p:extLst>
          </p:nvPr>
        </p:nvGraphicFramePr>
        <p:xfrm>
          <a:off x="243755" y="1591056"/>
          <a:ext cx="8685356" cy="1559882"/>
        </p:xfrm>
        <a:graphic>
          <a:graphicData uri="http://schemas.openxmlformats.org/drawingml/2006/table">
            <a:tbl>
              <a:tblPr firstRow="1" bandRow="1">
                <a:tableStyleId>{5C22544A-7EE6-4342-B048-85BDC9FD1C3A}</a:tableStyleId>
              </a:tblPr>
              <a:tblGrid>
                <a:gridCol w="1580689"/>
                <a:gridCol w="1314431"/>
                <a:gridCol w="1447559"/>
                <a:gridCol w="1447559"/>
                <a:gridCol w="1447559"/>
                <a:gridCol w="1447559"/>
              </a:tblGrid>
              <a:tr h="485187">
                <a:tc>
                  <a:txBody>
                    <a:bodyPr/>
                    <a:lstStyle/>
                    <a:p>
                      <a:r>
                        <a:rPr lang="en-US" sz="1400" dirty="0" smtClean="0"/>
                        <a:t>Hashtag</a:t>
                      </a:r>
                      <a:endParaRPr lang="en-US" sz="1400" dirty="0"/>
                    </a:p>
                  </a:txBody>
                  <a:tcPr/>
                </a:tc>
                <a:tc>
                  <a:txBody>
                    <a:bodyPr/>
                    <a:lstStyle/>
                    <a:p>
                      <a:r>
                        <a:rPr lang="en-US" sz="1400" dirty="0" smtClean="0"/>
                        <a:t>Avg</a:t>
                      </a:r>
                      <a:r>
                        <a:rPr lang="en-US" sz="1400" baseline="0" dirty="0" smtClean="0"/>
                        <a:t>. Bio Score</a:t>
                      </a:r>
                      <a:endParaRPr lang="en-US" sz="1400" dirty="0"/>
                    </a:p>
                  </a:txBody>
                  <a:tcPr/>
                </a:tc>
                <a:tc>
                  <a:txBody>
                    <a:bodyPr/>
                    <a:lstStyle/>
                    <a:p>
                      <a:r>
                        <a:rPr lang="en-US" sz="1400" baseline="0" dirty="0" smtClean="0"/>
                        <a:t>Nonsense  Bios</a:t>
                      </a:r>
                      <a:endParaRPr lang="en-US" sz="1400" dirty="0"/>
                    </a:p>
                  </a:txBody>
                  <a:tcPr/>
                </a:tc>
                <a:tc>
                  <a:txBody>
                    <a:bodyPr/>
                    <a:lstStyle/>
                    <a:p>
                      <a:r>
                        <a:rPr lang="en-US" sz="1400" dirty="0" smtClean="0"/>
                        <a:t>Avg.</a:t>
                      </a:r>
                      <a:r>
                        <a:rPr lang="en-US" sz="1400" baseline="0" dirty="0" smtClean="0"/>
                        <a:t> Followers</a:t>
                      </a:r>
                      <a:endParaRPr lang="en-US" sz="1400" dirty="0"/>
                    </a:p>
                  </a:txBody>
                  <a:tcPr/>
                </a:tc>
                <a:tc>
                  <a:txBody>
                    <a:bodyPr/>
                    <a:lstStyle/>
                    <a:p>
                      <a:r>
                        <a:rPr lang="en-US" sz="1400" dirty="0" smtClean="0"/>
                        <a:t>Avg.</a:t>
                      </a:r>
                    </a:p>
                    <a:p>
                      <a:r>
                        <a:rPr lang="en-US" sz="1400" dirty="0" smtClean="0"/>
                        <a:t>Statuses</a:t>
                      </a:r>
                      <a:endParaRPr lang="en-US" sz="1400" dirty="0"/>
                    </a:p>
                  </a:txBody>
                  <a:tcPr/>
                </a:tc>
                <a:tc>
                  <a:txBody>
                    <a:bodyPr/>
                    <a:lstStyle/>
                    <a:p>
                      <a:r>
                        <a:rPr lang="en-US" sz="1400" dirty="0" smtClean="0"/>
                        <a:t>Deleted</a:t>
                      </a:r>
                    </a:p>
                    <a:p>
                      <a:r>
                        <a:rPr lang="en-US" sz="1400" dirty="0" smtClean="0"/>
                        <a:t>Accounts</a:t>
                      </a:r>
                      <a:endParaRPr lang="en-US" sz="1400" dirty="0"/>
                    </a:p>
                  </a:txBody>
                  <a:tcPr/>
                </a:tc>
              </a:tr>
              <a:tr h="347241">
                <a:tc>
                  <a:txBody>
                    <a:bodyPr/>
                    <a:lstStyle/>
                    <a:p>
                      <a:r>
                        <a:rPr lang="en-US" sz="1400" dirty="0" smtClean="0"/>
                        <a:t>#GamerGate</a:t>
                      </a:r>
                      <a:endParaRPr lang="en-US" sz="1400" dirty="0"/>
                    </a:p>
                  </a:txBody>
                  <a:tcPr/>
                </a:tc>
                <a:tc>
                  <a:txBody>
                    <a:bodyPr/>
                    <a:lstStyle/>
                    <a:p>
                      <a:r>
                        <a:rPr lang="en-US" sz="1400" dirty="0" smtClean="0"/>
                        <a:t>41.6727932961</a:t>
                      </a:r>
                      <a:endParaRPr lang="en-US" sz="1400" dirty="0"/>
                    </a:p>
                  </a:txBody>
                  <a:tcPr/>
                </a:tc>
                <a:tc>
                  <a:txBody>
                    <a:bodyPr/>
                    <a:lstStyle/>
                    <a:p>
                      <a:r>
                        <a:rPr lang="en-US" sz="1400" dirty="0" smtClean="0"/>
                        <a:t>63</a:t>
                      </a:r>
                      <a:endParaRPr lang="en-US" sz="1400" dirty="0"/>
                    </a:p>
                  </a:txBody>
                  <a:tcPr/>
                </a:tc>
                <a:tc>
                  <a:txBody>
                    <a:bodyPr/>
                    <a:lstStyle/>
                    <a:p>
                      <a:r>
                        <a:rPr lang="en-US" sz="1400" dirty="0" smtClean="0"/>
                        <a:t>893.467336683</a:t>
                      </a:r>
                      <a:endParaRPr lang="en-US" sz="1400" dirty="0"/>
                    </a:p>
                  </a:txBody>
                  <a:tcPr/>
                </a:tc>
                <a:tc>
                  <a:txBody>
                    <a:bodyPr/>
                    <a:lstStyle/>
                    <a:p>
                      <a:r>
                        <a:rPr lang="en-US" sz="1400" dirty="0" smtClean="0"/>
                        <a:t>17710.1557789</a:t>
                      </a:r>
                      <a:endParaRPr lang="en-US" sz="1400" dirty="0"/>
                    </a:p>
                  </a:txBody>
                  <a:tcPr/>
                </a:tc>
                <a:tc>
                  <a:txBody>
                    <a:bodyPr/>
                    <a:lstStyle/>
                    <a:p>
                      <a:r>
                        <a:rPr lang="en-US" sz="1400" dirty="0" smtClean="0"/>
                        <a:t>20</a:t>
                      </a:r>
                      <a:endParaRPr lang="en-US" sz="1400" dirty="0"/>
                    </a:p>
                  </a:txBody>
                  <a:tcPr/>
                </a:tc>
              </a:tr>
              <a:tr h="347241">
                <a:tc>
                  <a:txBody>
                    <a:bodyPr/>
                    <a:lstStyle/>
                    <a:p>
                      <a:r>
                        <a:rPr lang="en-US" sz="1400" dirty="0" smtClean="0"/>
                        <a:t>#StopGamerGate</a:t>
                      </a:r>
                      <a:endParaRPr lang="en-US" sz="1400" dirty="0"/>
                    </a:p>
                  </a:txBody>
                  <a:tcPr/>
                </a:tc>
                <a:tc>
                  <a:txBody>
                    <a:bodyPr/>
                    <a:lstStyle/>
                    <a:p>
                      <a:r>
                        <a:rPr lang="en-US" sz="1400" dirty="0" smtClean="0"/>
                        <a:t>43.844512821</a:t>
                      </a:r>
                      <a:endParaRPr lang="en-US" sz="1400" dirty="0"/>
                    </a:p>
                  </a:txBody>
                  <a:tcPr/>
                </a:tc>
                <a:tc>
                  <a:txBody>
                    <a:bodyPr/>
                    <a:lstStyle/>
                    <a:p>
                      <a:r>
                        <a:rPr lang="en-US" sz="1400" dirty="0" smtClean="0"/>
                        <a:t>63</a:t>
                      </a:r>
                      <a:endParaRPr lang="en-US" sz="1400" dirty="0"/>
                    </a:p>
                  </a:txBody>
                  <a:tcPr/>
                </a:tc>
                <a:tc>
                  <a:txBody>
                    <a:bodyPr/>
                    <a:lstStyle/>
                    <a:p>
                      <a:r>
                        <a:rPr lang="en-US" sz="1400" dirty="0" smtClean="0"/>
                        <a:t>1029.5786802</a:t>
                      </a:r>
                      <a:endParaRPr lang="en-US" sz="1400" dirty="0"/>
                    </a:p>
                  </a:txBody>
                  <a:tcPr/>
                </a:tc>
                <a:tc>
                  <a:txBody>
                    <a:bodyPr/>
                    <a:lstStyle/>
                    <a:p>
                      <a:r>
                        <a:rPr lang="en-US" sz="1400" dirty="0" smtClean="0"/>
                        <a:t>24022.2030457</a:t>
                      </a:r>
                      <a:endParaRPr lang="en-US" sz="1400" dirty="0"/>
                    </a:p>
                  </a:txBody>
                  <a:tcPr/>
                </a:tc>
                <a:tc>
                  <a:txBody>
                    <a:bodyPr/>
                    <a:lstStyle/>
                    <a:p>
                      <a:r>
                        <a:rPr lang="en-US" sz="1400" dirty="0" smtClean="0"/>
                        <a:t>2</a:t>
                      </a:r>
                      <a:endParaRPr lang="en-US" sz="1400" dirty="0"/>
                    </a:p>
                  </a:txBody>
                  <a:tcPr/>
                </a:tc>
              </a:tr>
              <a:tr h="347241">
                <a:tc>
                  <a:txBody>
                    <a:bodyPr/>
                    <a:lstStyle/>
                    <a:p>
                      <a:r>
                        <a:rPr lang="en-US" sz="1400" dirty="0" smtClean="0"/>
                        <a:t>#ThanksObama</a:t>
                      </a:r>
                      <a:endParaRPr lang="en-US" sz="1400" dirty="0"/>
                    </a:p>
                  </a:txBody>
                  <a:tcPr/>
                </a:tc>
                <a:tc>
                  <a:txBody>
                    <a:bodyPr/>
                    <a:lstStyle/>
                    <a:p>
                      <a:r>
                        <a:rPr lang="en-US" sz="1400" dirty="0" smtClean="0"/>
                        <a:t>47.118489796</a:t>
                      </a:r>
                      <a:endParaRPr lang="en-US" sz="1400" dirty="0"/>
                    </a:p>
                  </a:txBody>
                  <a:tcPr/>
                </a:tc>
                <a:tc>
                  <a:txBody>
                    <a:bodyPr/>
                    <a:lstStyle/>
                    <a:p>
                      <a:r>
                        <a:rPr lang="en-US" sz="1400" dirty="0" smtClean="0"/>
                        <a:t>86</a:t>
                      </a:r>
                      <a:endParaRPr lang="en-US" sz="1400" dirty="0"/>
                    </a:p>
                  </a:txBody>
                  <a:tcPr/>
                </a:tc>
                <a:tc>
                  <a:txBody>
                    <a:bodyPr/>
                    <a:lstStyle/>
                    <a:p>
                      <a:r>
                        <a:rPr lang="en-US" sz="1400" dirty="0" smtClean="0"/>
                        <a:t>6488.54878049</a:t>
                      </a:r>
                      <a:endParaRPr lang="en-US" sz="1400" dirty="0"/>
                    </a:p>
                  </a:txBody>
                  <a:tcPr/>
                </a:tc>
                <a:tc>
                  <a:txBody>
                    <a:bodyPr/>
                    <a:lstStyle/>
                    <a:p>
                      <a:r>
                        <a:rPr lang="en-US" sz="1400" dirty="0" smtClean="0"/>
                        <a:t>23089.5853659</a:t>
                      </a:r>
                      <a:endParaRPr lang="en-US" sz="1400" dirty="0"/>
                    </a:p>
                  </a:txBody>
                  <a:tcPr/>
                </a:tc>
                <a:tc>
                  <a:txBody>
                    <a:bodyPr/>
                    <a:lstStyle/>
                    <a:p>
                      <a:r>
                        <a:rPr lang="en-US" sz="1400" dirty="0" smtClean="0"/>
                        <a:t>1</a:t>
                      </a:r>
                      <a:endParaRPr lang="en-US" sz="1400" dirty="0"/>
                    </a:p>
                  </a:txBody>
                  <a:tcPr/>
                </a:tc>
              </a:tr>
            </a:tbl>
          </a:graphicData>
        </a:graphic>
      </p:graphicFrame>
      <p:sp>
        <p:nvSpPr>
          <p:cNvPr id="3" name="Title 2"/>
          <p:cNvSpPr>
            <a:spLocks noGrp="1"/>
          </p:cNvSpPr>
          <p:nvPr>
            <p:ph type="title"/>
          </p:nvPr>
        </p:nvSpPr>
        <p:spPr/>
        <p:txBody>
          <a:bodyPr>
            <a:normAutofit/>
          </a:bodyPr>
          <a:lstStyle/>
          <a:p>
            <a:r>
              <a:rPr lang="en-US" dirty="0" smtClean="0"/>
              <a:t>Detecting “Fake” Accounts</a:t>
            </a:r>
            <a:endParaRPr lang="en-US" dirty="0"/>
          </a:p>
        </p:txBody>
      </p:sp>
      <p:sp>
        <p:nvSpPr>
          <p:cNvPr id="7" name="TextBox 6"/>
          <p:cNvSpPr txBox="1"/>
          <p:nvPr/>
        </p:nvSpPr>
        <p:spPr>
          <a:xfrm>
            <a:off x="243754" y="3275610"/>
            <a:ext cx="5349769" cy="3539431"/>
          </a:xfrm>
          <a:prstGeom prst="rect">
            <a:avLst/>
          </a:prstGeom>
          <a:noFill/>
        </p:spPr>
        <p:txBody>
          <a:bodyPr wrap="square" rtlCol="0">
            <a:spAutoFit/>
          </a:bodyPr>
          <a:lstStyle/>
          <a:p>
            <a:pPr marL="285750" indent="-285750">
              <a:buFont typeface="Arial"/>
              <a:buChar char="•"/>
            </a:pPr>
            <a:r>
              <a:rPr lang="en-US" sz="1400" dirty="0"/>
              <a:t>On average, the readability index for each </a:t>
            </a:r>
            <a:r>
              <a:rPr lang="en-US" sz="1400" dirty="0" smtClean="0"/>
              <a:t>hashtag </a:t>
            </a:r>
            <a:r>
              <a:rPr lang="en-US" sz="1400" dirty="0"/>
              <a:t>falls under the "Difficult" to understand range, which is expected as these are short bios on twitter.</a:t>
            </a:r>
          </a:p>
          <a:p>
            <a:pPr marL="285750" indent="-285750">
              <a:buFont typeface="Arial"/>
              <a:buChar char="•"/>
            </a:pPr>
            <a:r>
              <a:rPr lang="en-US" sz="1400" dirty="0" smtClean="0"/>
              <a:t>#GamerGate </a:t>
            </a:r>
            <a:r>
              <a:rPr lang="en-US" sz="1400" dirty="0"/>
              <a:t>and </a:t>
            </a:r>
            <a:r>
              <a:rPr lang="en-US" sz="1400" dirty="0" smtClean="0"/>
              <a:t>#StopGamerGate </a:t>
            </a:r>
            <a:r>
              <a:rPr lang="en-US" sz="1400" dirty="0"/>
              <a:t>have the same amount of nonsensical bios. #</a:t>
            </a:r>
            <a:r>
              <a:rPr lang="en-US" sz="1400" dirty="0" smtClean="0"/>
              <a:t>ThanksObama has </a:t>
            </a:r>
            <a:r>
              <a:rPr lang="en-US" sz="1400" dirty="0"/>
              <a:t>the most nonsense bios but this is most likely due to the higher amount of users collected for that hashtag. </a:t>
            </a:r>
          </a:p>
          <a:p>
            <a:pPr marL="285750" indent="-285750">
              <a:buFont typeface="Arial"/>
              <a:buChar char="•"/>
            </a:pPr>
            <a:r>
              <a:rPr lang="en-US" sz="1400" dirty="0"/>
              <a:t>While grabbing user bios, I ran into an error where the user no longer existed. To deal with this, I caught the exception and set that user’s bio score to None. </a:t>
            </a:r>
          </a:p>
          <a:p>
            <a:pPr marL="742950" lvl="1" indent="-285750">
              <a:buFont typeface="Arial"/>
              <a:buChar char="•"/>
            </a:pPr>
            <a:r>
              <a:rPr lang="en-US" sz="1400" dirty="0"/>
              <a:t>As expected, #GamerGate users have the most deleted accounts among all the explored hashtags. </a:t>
            </a:r>
            <a:r>
              <a:rPr lang="en-US" sz="1400" dirty="0" smtClean="0"/>
              <a:t>This </a:t>
            </a:r>
            <a:r>
              <a:rPr lang="en-US" sz="1400" dirty="0"/>
              <a:t>possibly supports the theory that users using the #GamerGate tag are mostly "throwaway" and "fake" accounts. There is also the possibility that said users were also suspended or reported and had their accounts deleted. </a:t>
            </a:r>
          </a:p>
        </p:txBody>
      </p:sp>
      <p:sp>
        <p:nvSpPr>
          <p:cNvPr id="8" name="TextBox 7"/>
          <p:cNvSpPr txBox="1"/>
          <p:nvPr/>
        </p:nvSpPr>
        <p:spPr>
          <a:xfrm>
            <a:off x="5734646" y="3275610"/>
            <a:ext cx="3194465" cy="2862323"/>
          </a:xfrm>
          <a:prstGeom prst="rect">
            <a:avLst/>
          </a:prstGeom>
          <a:noFill/>
        </p:spPr>
        <p:txBody>
          <a:bodyPr wrap="square" rtlCol="0">
            <a:spAutoFit/>
          </a:bodyPr>
          <a:lstStyle/>
          <a:p>
            <a:r>
              <a:rPr lang="en-US" dirty="0" smtClean="0"/>
              <a:t>To determine if a bio was nonsensical I used </a:t>
            </a:r>
            <a:r>
              <a:rPr lang="en-US" dirty="0"/>
              <a:t>the Flesch Reading Ease </a:t>
            </a:r>
            <a:r>
              <a:rPr lang="en-US" dirty="0" smtClean="0"/>
              <a:t>Score:</a:t>
            </a:r>
          </a:p>
          <a:p>
            <a:pPr marL="285750" indent="-285750">
              <a:buFont typeface="Arial"/>
              <a:buChar char="•"/>
            </a:pPr>
            <a:r>
              <a:rPr lang="en-US" dirty="0" smtClean="0"/>
              <a:t>90</a:t>
            </a:r>
            <a:r>
              <a:rPr lang="en-US" dirty="0"/>
              <a:t>-100 : Very Easy</a:t>
            </a:r>
          </a:p>
          <a:p>
            <a:pPr marL="285750" indent="-285750">
              <a:buFont typeface="Arial"/>
              <a:buChar char="•"/>
            </a:pPr>
            <a:r>
              <a:rPr lang="en-US" dirty="0" smtClean="0"/>
              <a:t>80</a:t>
            </a:r>
            <a:r>
              <a:rPr lang="en-US" dirty="0"/>
              <a:t>-89 : Easy</a:t>
            </a:r>
          </a:p>
          <a:p>
            <a:pPr marL="285750" indent="-285750">
              <a:buFont typeface="Arial"/>
              <a:buChar char="•"/>
            </a:pPr>
            <a:r>
              <a:rPr lang="en-US" dirty="0" smtClean="0"/>
              <a:t>70</a:t>
            </a:r>
            <a:r>
              <a:rPr lang="en-US" dirty="0"/>
              <a:t>-79 : Fairly Easy</a:t>
            </a:r>
          </a:p>
          <a:p>
            <a:pPr marL="285750" indent="-285750">
              <a:buFont typeface="Arial"/>
              <a:buChar char="•"/>
            </a:pPr>
            <a:r>
              <a:rPr lang="en-US" dirty="0" smtClean="0"/>
              <a:t>60</a:t>
            </a:r>
            <a:r>
              <a:rPr lang="en-US" dirty="0"/>
              <a:t>-69 : Standard</a:t>
            </a:r>
          </a:p>
          <a:p>
            <a:pPr marL="285750" indent="-285750">
              <a:buFont typeface="Arial"/>
              <a:buChar char="•"/>
            </a:pPr>
            <a:r>
              <a:rPr lang="en-US" dirty="0" smtClean="0"/>
              <a:t>50</a:t>
            </a:r>
            <a:r>
              <a:rPr lang="en-US" dirty="0"/>
              <a:t>-59 : Fairly Difficult</a:t>
            </a:r>
          </a:p>
          <a:p>
            <a:pPr marL="285750" indent="-285750">
              <a:buFont typeface="Arial"/>
              <a:buChar char="•"/>
            </a:pPr>
            <a:r>
              <a:rPr lang="en-US" dirty="0" smtClean="0"/>
              <a:t>30</a:t>
            </a:r>
            <a:r>
              <a:rPr lang="en-US" dirty="0"/>
              <a:t>-49 : Difficult</a:t>
            </a:r>
          </a:p>
          <a:p>
            <a:pPr marL="285750" indent="-285750">
              <a:buFont typeface="Arial"/>
              <a:buChar char="•"/>
            </a:pPr>
            <a:r>
              <a:rPr lang="en-US" dirty="0" smtClean="0"/>
              <a:t>0</a:t>
            </a:r>
            <a:r>
              <a:rPr lang="en-US" dirty="0"/>
              <a:t>-29 : Very Confusing</a:t>
            </a:r>
          </a:p>
        </p:txBody>
      </p:sp>
    </p:spTree>
    <p:extLst>
      <p:ext uri="{BB962C8B-B14F-4D97-AF65-F5344CB8AC3E}">
        <p14:creationId xmlns:p14="http://schemas.microsoft.com/office/powerpoint/2010/main" val="322051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Regression Model</a:t>
            </a:r>
            <a:br>
              <a:rPr lang="en-US" dirty="0" smtClean="0"/>
            </a:br>
            <a:r>
              <a:rPr lang="en-US" dirty="0" smtClean="0"/>
              <a:t>“Fake” Accounts </a:t>
            </a:r>
            <a:endParaRPr lang="en-US" dirty="0"/>
          </a:p>
        </p:txBody>
      </p:sp>
      <p:pic>
        <p:nvPicPr>
          <p:cNvPr id="5" name="Content Placeholder 4" descr="Screen Shot 2015-04-25 at 2.10.46 PM.png"/>
          <p:cNvPicPr>
            <a:picLocks noGrp="1" noChangeAspect="1"/>
          </p:cNvPicPr>
          <p:nvPr>
            <p:ph sz="quarter" idx="13"/>
          </p:nvPr>
        </p:nvPicPr>
        <p:blipFill>
          <a:blip r:embed="rId2">
            <a:extLst>
              <a:ext uri="{28A0092B-C50C-407E-A947-70E740481C1C}">
                <a14:useLocalDpi xmlns:a14="http://schemas.microsoft.com/office/drawing/2010/main" val="0"/>
              </a:ext>
            </a:extLst>
          </a:blip>
          <a:srcRect t="700" b="700"/>
          <a:stretch>
            <a:fillRect/>
          </a:stretch>
        </p:blipFill>
        <p:spPr>
          <a:xfrm>
            <a:off x="81288" y="1591056"/>
            <a:ext cx="4913126" cy="4923015"/>
          </a:xfrm>
        </p:spPr>
      </p:pic>
      <p:graphicFrame>
        <p:nvGraphicFramePr>
          <p:cNvPr id="6" name="Content Placeholder 5"/>
          <p:cNvGraphicFramePr>
            <a:graphicFrameLocks noGrp="1"/>
          </p:cNvGraphicFramePr>
          <p:nvPr>
            <p:ph sz="quarter" idx="14"/>
            <p:extLst>
              <p:ext uri="{D42A27DB-BD31-4B8C-83A1-F6EECF244321}">
                <p14:modId xmlns:p14="http://schemas.microsoft.com/office/powerpoint/2010/main" val="3914269569"/>
              </p:ext>
            </p:extLst>
          </p:nvPr>
        </p:nvGraphicFramePr>
        <p:xfrm>
          <a:off x="4864098" y="1591056"/>
          <a:ext cx="4060892" cy="1771805"/>
        </p:xfrm>
        <a:graphic>
          <a:graphicData uri="http://schemas.openxmlformats.org/drawingml/2006/table">
            <a:tbl>
              <a:tblPr firstRow="1" bandRow="1">
                <a:tableStyleId>{5C22544A-7EE6-4342-B048-85BDC9FD1C3A}</a:tableStyleId>
              </a:tblPr>
              <a:tblGrid>
                <a:gridCol w="2030446"/>
                <a:gridCol w="2030446"/>
              </a:tblGrid>
              <a:tr h="354361">
                <a:tc>
                  <a:txBody>
                    <a:bodyPr/>
                    <a:lstStyle/>
                    <a:p>
                      <a:r>
                        <a:rPr lang="en-US" sz="1400" dirty="0" smtClean="0"/>
                        <a:t>Feature</a:t>
                      </a:r>
                      <a:endParaRPr lang="en-US" sz="1400" dirty="0"/>
                    </a:p>
                  </a:txBody>
                  <a:tcPr/>
                </a:tc>
                <a:tc>
                  <a:txBody>
                    <a:bodyPr/>
                    <a:lstStyle/>
                    <a:p>
                      <a:r>
                        <a:rPr lang="en-US" sz="1400" dirty="0" smtClean="0"/>
                        <a:t>Correlation Coefficient</a:t>
                      </a:r>
                      <a:endParaRPr lang="en-US" sz="1400" dirty="0"/>
                    </a:p>
                  </a:txBody>
                  <a:tcPr/>
                </a:tc>
              </a:tr>
              <a:tr h="354361">
                <a:tc>
                  <a:txBody>
                    <a:bodyPr/>
                    <a:lstStyle/>
                    <a:p>
                      <a:r>
                        <a:rPr lang="en-US" sz="1400" dirty="0" smtClean="0"/>
                        <a:t>Bio Score</a:t>
                      </a:r>
                      <a:endParaRPr lang="en-US" sz="1400" dirty="0"/>
                    </a:p>
                  </a:txBody>
                  <a:tcPr/>
                </a:tc>
                <a:tc>
                  <a:txBody>
                    <a:bodyPr/>
                    <a:lstStyle/>
                    <a:p>
                      <a:r>
                        <a:rPr lang="en-US" sz="1400" dirty="0" smtClean="0"/>
                        <a:t>0.148936</a:t>
                      </a:r>
                      <a:endParaRPr lang="en-US" sz="1400" dirty="0"/>
                    </a:p>
                  </a:txBody>
                  <a:tcPr/>
                </a:tc>
              </a:tr>
              <a:tr h="354361">
                <a:tc>
                  <a:txBody>
                    <a:bodyPr/>
                    <a:lstStyle/>
                    <a:p>
                      <a:r>
                        <a:rPr lang="en-US" sz="1400" dirty="0" smtClean="0"/>
                        <a:t>Followers</a:t>
                      </a:r>
                      <a:endParaRPr lang="en-US" sz="1400" dirty="0"/>
                    </a:p>
                  </a:txBody>
                  <a:tcPr/>
                </a:tc>
                <a:tc>
                  <a:txBody>
                    <a:bodyPr/>
                    <a:lstStyle/>
                    <a:p>
                      <a:r>
                        <a:rPr lang="en-US" sz="1400" dirty="0" smtClean="0"/>
                        <a:t>0.246393</a:t>
                      </a:r>
                      <a:endParaRPr lang="en-US" sz="1400" dirty="0"/>
                    </a:p>
                  </a:txBody>
                  <a:tcPr/>
                </a:tc>
              </a:tr>
              <a:tr h="354361">
                <a:tc>
                  <a:txBody>
                    <a:bodyPr/>
                    <a:lstStyle/>
                    <a:p>
                      <a:r>
                        <a:rPr lang="en-US" sz="1400" dirty="0" smtClean="0"/>
                        <a:t>Friends</a:t>
                      </a:r>
                      <a:endParaRPr lang="en-US" sz="1400" dirty="0"/>
                    </a:p>
                  </a:txBody>
                  <a:tcPr/>
                </a:tc>
                <a:tc>
                  <a:txBody>
                    <a:bodyPr/>
                    <a:lstStyle/>
                    <a:p>
                      <a:r>
                        <a:rPr lang="en-US" sz="1400" dirty="0" smtClean="0"/>
                        <a:t>-0.094082</a:t>
                      </a:r>
                      <a:endParaRPr lang="en-US" sz="1400" dirty="0"/>
                    </a:p>
                  </a:txBody>
                  <a:tcPr/>
                </a:tc>
              </a:tr>
              <a:tr h="354361">
                <a:tc>
                  <a:txBody>
                    <a:bodyPr/>
                    <a:lstStyle/>
                    <a:p>
                      <a:r>
                        <a:rPr lang="en-US" sz="1400" dirty="0" smtClean="0"/>
                        <a:t>Statuses</a:t>
                      </a:r>
                      <a:endParaRPr lang="en-US" sz="1400" dirty="0"/>
                    </a:p>
                  </a:txBody>
                  <a:tcPr/>
                </a:tc>
                <a:tc>
                  <a:txBody>
                    <a:bodyPr/>
                    <a:lstStyle/>
                    <a:p>
                      <a:r>
                        <a:rPr lang="en-US" sz="1400" dirty="0" smtClean="0"/>
                        <a:t>-0.132669</a:t>
                      </a:r>
                      <a:endParaRPr lang="en-US" sz="1400" dirty="0"/>
                    </a:p>
                  </a:txBody>
                  <a:tcPr/>
                </a:tc>
              </a:tr>
            </a:tbl>
          </a:graphicData>
        </a:graphic>
      </p:graphicFrame>
      <p:sp>
        <p:nvSpPr>
          <p:cNvPr id="8" name="TextBox 7"/>
          <p:cNvSpPr txBox="1"/>
          <p:nvPr/>
        </p:nvSpPr>
        <p:spPr>
          <a:xfrm>
            <a:off x="4994414" y="3362861"/>
            <a:ext cx="3930575" cy="369332"/>
          </a:xfrm>
          <a:prstGeom prst="rect">
            <a:avLst/>
          </a:prstGeom>
          <a:noFill/>
        </p:spPr>
        <p:txBody>
          <a:bodyPr wrap="square" rtlCol="0">
            <a:spAutoFit/>
          </a:bodyPr>
          <a:lstStyle/>
          <a:p>
            <a:r>
              <a:rPr lang="en-US" dirty="0"/>
              <a:t>Regression score: -0.01 (+/- 0.06)</a:t>
            </a:r>
          </a:p>
        </p:txBody>
      </p:sp>
      <p:sp>
        <p:nvSpPr>
          <p:cNvPr id="9" name="TextBox 8"/>
          <p:cNvSpPr txBox="1"/>
          <p:nvPr/>
        </p:nvSpPr>
        <p:spPr>
          <a:xfrm>
            <a:off x="4864098" y="3886101"/>
            <a:ext cx="4190241" cy="2677656"/>
          </a:xfrm>
          <a:prstGeom prst="rect">
            <a:avLst/>
          </a:prstGeom>
          <a:noFill/>
        </p:spPr>
        <p:txBody>
          <a:bodyPr wrap="square" rtlCol="0">
            <a:spAutoFit/>
          </a:bodyPr>
          <a:lstStyle/>
          <a:p>
            <a:r>
              <a:rPr lang="en-US" sz="1200" dirty="0"/>
              <a:t>I wanted to measure timeline polarity as opposed to mentions polarity due to the fact that a throwaway account may not have many mentions</a:t>
            </a:r>
            <a:r>
              <a:rPr lang="en-US" sz="1200" dirty="0" smtClean="0"/>
              <a:t>.</a:t>
            </a:r>
            <a:endParaRPr lang="en-US" sz="1200" dirty="0"/>
          </a:p>
          <a:p>
            <a:pPr marL="171450" indent="-171450">
              <a:buFont typeface="Arial"/>
              <a:buChar char="•"/>
            </a:pPr>
            <a:r>
              <a:rPr lang="en-US" sz="1200" dirty="0" smtClean="0"/>
              <a:t>There </a:t>
            </a:r>
            <a:r>
              <a:rPr lang="en-US" sz="1200" dirty="0"/>
              <a:t>appears to be a strong correlation between "followers count" and "niceness" of a user's timeline, which is somewhat expected. The more followers one has, the stronger their internet </a:t>
            </a:r>
            <a:r>
              <a:rPr lang="en-US" sz="1200" dirty="0" smtClean="0"/>
              <a:t>presence, </a:t>
            </a:r>
            <a:r>
              <a:rPr lang="en-US" sz="1200" dirty="0"/>
              <a:t>thus it is highly likely they they are "nicer" on twitter.</a:t>
            </a:r>
          </a:p>
          <a:p>
            <a:pPr marL="171450" indent="-171450">
              <a:buFont typeface="Arial"/>
              <a:buChar char="•"/>
            </a:pPr>
            <a:r>
              <a:rPr lang="en-US" sz="1200" dirty="0" smtClean="0"/>
              <a:t>The </a:t>
            </a:r>
            <a:r>
              <a:rPr lang="en-US" sz="1200" dirty="0"/>
              <a:t>feature with the second highest </a:t>
            </a:r>
            <a:r>
              <a:rPr lang="en-US" sz="1200" dirty="0" smtClean="0"/>
              <a:t>correlation </a:t>
            </a:r>
            <a:r>
              <a:rPr lang="en-US" sz="1200" dirty="0"/>
              <a:t>was "</a:t>
            </a:r>
            <a:r>
              <a:rPr lang="en-US" sz="1200" dirty="0" smtClean="0"/>
              <a:t>bio score</a:t>
            </a:r>
            <a:r>
              <a:rPr lang="en-US" sz="1200" dirty="0"/>
              <a:t>" which was the readability of a user's bio on twitter. Although there isn't a strong correlation, this was still expected as per my theory that mostly "throwaway" and "fake" accounts were used for tweeting "negatively". The higher the readability index the higher the timeline polarity.</a:t>
            </a:r>
          </a:p>
        </p:txBody>
      </p:sp>
    </p:spTree>
    <p:extLst>
      <p:ext uri="{BB962C8B-B14F-4D97-AF65-F5344CB8AC3E}">
        <p14:creationId xmlns:p14="http://schemas.microsoft.com/office/powerpoint/2010/main" val="377585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&amp; Predicting</a:t>
            </a:r>
            <a:br>
              <a:rPr lang="en-US" dirty="0" smtClean="0"/>
            </a:br>
            <a:r>
              <a:rPr lang="en-US" dirty="0" smtClean="0"/>
              <a:t>“Throwaway” Accounts</a:t>
            </a:r>
            <a:endParaRPr lang="en-US"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3791778506"/>
              </p:ext>
            </p:extLst>
          </p:nvPr>
        </p:nvGraphicFramePr>
        <p:xfrm>
          <a:off x="4408618" y="1673039"/>
          <a:ext cx="3822700" cy="3337560"/>
        </p:xfrm>
        <a:graphic>
          <a:graphicData uri="http://schemas.openxmlformats.org/drawingml/2006/table">
            <a:tbl>
              <a:tblPr firstRow="1" bandRow="1">
                <a:tableStyleId>{5C22544A-7EE6-4342-B048-85BDC9FD1C3A}</a:tableStyleId>
              </a:tblPr>
              <a:tblGrid>
                <a:gridCol w="1911350"/>
                <a:gridCol w="1911350"/>
              </a:tblGrid>
              <a:tr h="370840">
                <a:tc>
                  <a:txBody>
                    <a:bodyPr/>
                    <a:lstStyle/>
                    <a:p>
                      <a:r>
                        <a:rPr lang="en-US" sz="1400" dirty="0" smtClean="0"/>
                        <a:t>Feature</a:t>
                      </a:r>
                      <a:endParaRPr lang="en-US" sz="1400" dirty="0"/>
                    </a:p>
                  </a:txBody>
                  <a:tcPr/>
                </a:tc>
                <a:tc>
                  <a:txBody>
                    <a:bodyPr/>
                    <a:lstStyle/>
                    <a:p>
                      <a:r>
                        <a:rPr lang="en-US" sz="1400" dirty="0" smtClean="0"/>
                        <a:t>Correlation</a:t>
                      </a:r>
                      <a:r>
                        <a:rPr lang="en-US" sz="1400" baseline="0" dirty="0" smtClean="0"/>
                        <a:t> Coefficient </a:t>
                      </a:r>
                      <a:endParaRPr lang="en-US" sz="1400" dirty="0"/>
                    </a:p>
                  </a:txBody>
                  <a:tcPr/>
                </a:tc>
              </a:tr>
              <a:tr h="370840">
                <a:tc>
                  <a:txBody>
                    <a:bodyPr/>
                    <a:lstStyle/>
                    <a:p>
                      <a:r>
                        <a:rPr lang="en-US" sz="1400" dirty="0" smtClean="0"/>
                        <a:t>Favorites</a:t>
                      </a:r>
                      <a:endParaRPr lang="en-US" sz="1400" dirty="0"/>
                    </a:p>
                  </a:txBody>
                  <a:tcPr/>
                </a:tc>
                <a:tc>
                  <a:txBody>
                    <a:bodyPr/>
                    <a:lstStyle/>
                    <a:p>
                      <a:r>
                        <a:rPr lang="en-US" sz="1400" dirty="0" smtClean="0"/>
                        <a:t>-1.69099442351e-06</a:t>
                      </a:r>
                      <a:endParaRPr lang="en-US" sz="1400" dirty="0"/>
                    </a:p>
                  </a:txBody>
                  <a:tcPr/>
                </a:tc>
              </a:tr>
              <a:tr h="370840">
                <a:tc>
                  <a:txBody>
                    <a:bodyPr/>
                    <a:lstStyle/>
                    <a:p>
                      <a:r>
                        <a:rPr lang="en-US" sz="1400" dirty="0" smtClean="0"/>
                        <a:t>Followers</a:t>
                      </a:r>
                      <a:endParaRPr lang="en-US" sz="1400" dirty="0"/>
                    </a:p>
                  </a:txBody>
                  <a:tcPr/>
                </a:tc>
                <a:tc>
                  <a:txBody>
                    <a:bodyPr/>
                    <a:lstStyle/>
                    <a:p>
                      <a:r>
                        <a:rPr lang="en-US" sz="1400" dirty="0" smtClean="0"/>
                        <a:t>0.000742844084404</a:t>
                      </a:r>
                      <a:endParaRPr lang="en-US" sz="1400" dirty="0"/>
                    </a:p>
                  </a:txBody>
                  <a:tcPr/>
                </a:tc>
              </a:tr>
              <a:tr h="370840">
                <a:tc>
                  <a:txBody>
                    <a:bodyPr/>
                    <a:lstStyle/>
                    <a:p>
                      <a:r>
                        <a:rPr lang="en-US" sz="1400" dirty="0" smtClean="0"/>
                        <a:t>Friends</a:t>
                      </a:r>
                      <a:endParaRPr lang="en-US" sz="1400" dirty="0"/>
                    </a:p>
                  </a:txBody>
                  <a:tcPr/>
                </a:tc>
                <a:tc>
                  <a:txBody>
                    <a:bodyPr/>
                    <a:lstStyle/>
                    <a:p>
                      <a:r>
                        <a:rPr lang="en-US" sz="1400" dirty="0" smtClean="0"/>
                        <a:t>-1.45588275282e-05</a:t>
                      </a:r>
                      <a:endParaRPr lang="en-US" sz="1400" dirty="0"/>
                    </a:p>
                  </a:txBody>
                  <a:tcPr/>
                </a:tc>
              </a:tr>
              <a:tr h="370840">
                <a:tc>
                  <a:txBody>
                    <a:bodyPr/>
                    <a:lstStyle/>
                    <a:p>
                      <a:r>
                        <a:rPr lang="en-US" sz="1400" dirty="0" smtClean="0"/>
                        <a:t>Listed</a:t>
                      </a:r>
                      <a:endParaRPr lang="en-US" sz="1400" dirty="0"/>
                    </a:p>
                  </a:txBody>
                  <a:tcPr/>
                </a:tc>
                <a:tc>
                  <a:txBody>
                    <a:bodyPr/>
                    <a:lstStyle/>
                    <a:p>
                      <a:r>
                        <a:rPr lang="en-US" sz="1400" dirty="0" smtClean="0"/>
                        <a:t>-0.0182618438354</a:t>
                      </a:r>
                      <a:endParaRPr lang="en-US" sz="1400" dirty="0"/>
                    </a:p>
                  </a:txBody>
                  <a:tcPr/>
                </a:tc>
              </a:tr>
              <a:tr h="370840">
                <a:tc>
                  <a:txBody>
                    <a:bodyPr/>
                    <a:lstStyle/>
                    <a:p>
                      <a:r>
                        <a:rPr lang="en-US" sz="1400" dirty="0" smtClean="0"/>
                        <a:t>Statuses</a:t>
                      </a:r>
                      <a:endParaRPr lang="en-US" sz="1400" dirty="0"/>
                    </a:p>
                  </a:txBody>
                  <a:tcPr/>
                </a:tc>
                <a:tc>
                  <a:txBody>
                    <a:bodyPr/>
                    <a:lstStyle/>
                    <a:p>
                      <a:r>
                        <a:rPr lang="en-US" sz="1400" dirty="0" smtClean="0"/>
                        <a:t>-1.53023084365e-05</a:t>
                      </a:r>
                      <a:endParaRPr lang="en-US" sz="1400" dirty="0"/>
                    </a:p>
                  </a:txBody>
                  <a:tcPr/>
                </a:tc>
              </a:tr>
              <a:tr h="370840">
                <a:tc>
                  <a:txBody>
                    <a:bodyPr/>
                    <a:lstStyle/>
                    <a:p>
                      <a:r>
                        <a:rPr lang="en-US" sz="1400" dirty="0" smtClean="0"/>
                        <a:t>Timeline Polarity</a:t>
                      </a:r>
                      <a:endParaRPr lang="en-US" sz="1400" dirty="0"/>
                    </a:p>
                  </a:txBody>
                  <a:tcPr/>
                </a:tc>
                <a:tc>
                  <a:txBody>
                    <a:bodyPr/>
                    <a:lstStyle/>
                    <a:p>
                      <a:r>
                        <a:rPr lang="en-US" sz="1400" dirty="0" smtClean="0"/>
                        <a:t>-0.00334255062419</a:t>
                      </a:r>
                      <a:endParaRPr lang="en-US" sz="1400" dirty="0"/>
                    </a:p>
                  </a:txBody>
                  <a:tcPr/>
                </a:tc>
              </a:tr>
              <a:tr h="370840">
                <a:tc>
                  <a:txBody>
                    <a:bodyPr/>
                    <a:lstStyle/>
                    <a:p>
                      <a:r>
                        <a:rPr lang="en-US" sz="1400" dirty="0" smtClean="0"/>
                        <a:t>Mentions</a:t>
                      </a:r>
                      <a:r>
                        <a:rPr lang="en-US" sz="1400" baseline="0" dirty="0" smtClean="0"/>
                        <a:t> Polarity</a:t>
                      </a:r>
                      <a:endParaRPr lang="en-US" sz="1400" dirty="0"/>
                    </a:p>
                  </a:txBody>
                  <a:tcPr/>
                </a:tc>
                <a:tc>
                  <a:txBody>
                    <a:bodyPr/>
                    <a:lstStyle/>
                    <a:p>
                      <a:r>
                        <a:rPr lang="en-US" sz="1400" dirty="0" smtClean="0"/>
                        <a:t>-0.0143780006155</a:t>
                      </a:r>
                      <a:endParaRPr lang="en-US" sz="1400" dirty="0"/>
                    </a:p>
                  </a:txBody>
                  <a:tcPr/>
                </a:tc>
              </a:tr>
              <a:tr h="370840">
                <a:tc>
                  <a:txBody>
                    <a:bodyPr/>
                    <a:lstStyle/>
                    <a:p>
                      <a:r>
                        <a:rPr lang="en-US" sz="1400" dirty="0" smtClean="0"/>
                        <a:t>Bio</a:t>
                      </a:r>
                      <a:r>
                        <a:rPr lang="en-US" sz="1400" baseline="0" dirty="0" smtClean="0"/>
                        <a:t> Score</a:t>
                      </a:r>
                      <a:endParaRPr lang="en-US" sz="1400" dirty="0"/>
                    </a:p>
                  </a:txBody>
                  <a:tcPr/>
                </a:tc>
                <a:tc>
                  <a:txBody>
                    <a:bodyPr/>
                    <a:lstStyle/>
                    <a:p>
                      <a:r>
                        <a:rPr lang="en-US" sz="1400" dirty="0" smtClean="0"/>
                        <a:t>-0.0595431374498</a:t>
                      </a:r>
                      <a:endParaRPr lang="en-US" sz="1400" dirty="0"/>
                    </a:p>
                  </a:txBody>
                  <a:tcPr/>
                </a:tc>
              </a:tr>
            </a:tbl>
          </a:graphicData>
        </a:graphic>
      </p:graphicFrame>
      <p:graphicFrame>
        <p:nvGraphicFramePr>
          <p:cNvPr id="12" name="Content Placeholder 11"/>
          <p:cNvGraphicFramePr>
            <a:graphicFrameLocks noGrp="1"/>
          </p:cNvGraphicFramePr>
          <p:nvPr>
            <p:ph sz="quarter" idx="13"/>
            <p:extLst>
              <p:ext uri="{D42A27DB-BD31-4B8C-83A1-F6EECF244321}">
                <p14:modId xmlns:p14="http://schemas.microsoft.com/office/powerpoint/2010/main" val="732389000"/>
              </p:ext>
            </p:extLst>
          </p:nvPr>
        </p:nvGraphicFramePr>
        <p:xfrm>
          <a:off x="302569" y="1688489"/>
          <a:ext cx="4041775" cy="1961630"/>
        </p:xfrm>
        <a:graphic>
          <a:graphicData uri="http://schemas.openxmlformats.org/drawingml/2006/table">
            <a:tbl>
              <a:tblPr firstRow="1" bandRow="1">
                <a:tableStyleId>{5C22544A-7EE6-4342-B048-85BDC9FD1C3A}</a:tableStyleId>
              </a:tblPr>
              <a:tblGrid>
                <a:gridCol w="723085"/>
                <a:gridCol w="893625"/>
                <a:gridCol w="808355"/>
                <a:gridCol w="808355"/>
                <a:gridCol w="808355"/>
              </a:tblGrid>
              <a:tr h="534990">
                <a:tc>
                  <a:txBody>
                    <a:bodyPr/>
                    <a:lstStyle/>
                    <a:p>
                      <a:endParaRPr lang="en-US" dirty="0"/>
                    </a:p>
                  </a:txBody>
                  <a:tcPr/>
                </a:tc>
                <a:tc>
                  <a:txBody>
                    <a:bodyPr/>
                    <a:lstStyle/>
                    <a:p>
                      <a:r>
                        <a:rPr lang="en-US" sz="1400" dirty="0" smtClean="0"/>
                        <a:t>Precision</a:t>
                      </a:r>
                      <a:endParaRPr lang="en-US" sz="1400" dirty="0"/>
                    </a:p>
                  </a:txBody>
                  <a:tcPr/>
                </a:tc>
                <a:tc>
                  <a:txBody>
                    <a:bodyPr/>
                    <a:lstStyle/>
                    <a:p>
                      <a:r>
                        <a:rPr lang="en-US" sz="1400" dirty="0" smtClean="0"/>
                        <a:t>Recall</a:t>
                      </a:r>
                      <a:endParaRPr lang="en-US" sz="1400" dirty="0"/>
                    </a:p>
                  </a:txBody>
                  <a:tcPr/>
                </a:tc>
                <a:tc>
                  <a:txBody>
                    <a:bodyPr/>
                    <a:lstStyle/>
                    <a:p>
                      <a:r>
                        <a:rPr lang="en-US" sz="1400" dirty="0" smtClean="0"/>
                        <a:t>F1 Score</a:t>
                      </a:r>
                      <a:endParaRPr lang="en-US" sz="1400" dirty="0"/>
                    </a:p>
                  </a:txBody>
                  <a:tcPr/>
                </a:tc>
                <a:tc>
                  <a:txBody>
                    <a:bodyPr/>
                    <a:lstStyle/>
                    <a:p>
                      <a:r>
                        <a:rPr lang="en-US" sz="1400" dirty="0" smtClean="0"/>
                        <a:t>Support</a:t>
                      </a:r>
                      <a:endParaRPr lang="en-US" sz="1400" dirty="0"/>
                    </a:p>
                  </a:txBody>
                  <a:tcPr/>
                </a:tc>
              </a:tr>
              <a:tr h="382885">
                <a:tc>
                  <a:txBody>
                    <a:bodyPr/>
                    <a:lstStyle/>
                    <a:p>
                      <a:r>
                        <a:rPr lang="en-US" dirty="0" smtClean="0"/>
                        <a:t>0</a:t>
                      </a:r>
                      <a:endParaRPr lang="en-US" dirty="0"/>
                    </a:p>
                  </a:txBody>
                  <a:tcPr/>
                </a:tc>
                <a:tc>
                  <a:txBody>
                    <a:bodyPr/>
                    <a:lstStyle/>
                    <a:p>
                      <a:r>
                        <a:rPr lang="en-US" dirty="0" smtClean="0"/>
                        <a:t>0.90</a:t>
                      </a:r>
                      <a:endParaRPr lang="en-US" dirty="0"/>
                    </a:p>
                  </a:txBody>
                  <a:tcPr/>
                </a:tc>
                <a:tc>
                  <a:txBody>
                    <a:bodyPr/>
                    <a:lstStyle/>
                    <a:p>
                      <a:r>
                        <a:rPr lang="en-US" dirty="0" smtClean="0"/>
                        <a:t>0.87</a:t>
                      </a:r>
                      <a:endParaRPr lang="en-US" dirty="0"/>
                    </a:p>
                  </a:txBody>
                  <a:tcPr/>
                </a:tc>
                <a:tc>
                  <a:txBody>
                    <a:bodyPr/>
                    <a:lstStyle/>
                    <a:p>
                      <a:r>
                        <a:rPr lang="en-US" dirty="0" smtClean="0"/>
                        <a:t>0.88</a:t>
                      </a:r>
                      <a:endParaRPr lang="en-US" dirty="0"/>
                    </a:p>
                  </a:txBody>
                  <a:tcPr/>
                </a:tc>
                <a:tc>
                  <a:txBody>
                    <a:bodyPr/>
                    <a:lstStyle/>
                    <a:p>
                      <a:r>
                        <a:rPr lang="en-US" dirty="0" smtClean="0"/>
                        <a:t>403</a:t>
                      </a:r>
                      <a:endParaRPr lang="en-US" dirty="0"/>
                    </a:p>
                  </a:txBody>
                  <a:tcPr/>
                </a:tc>
              </a:tr>
              <a:tr h="382885">
                <a:tc>
                  <a:txBody>
                    <a:bodyPr/>
                    <a:lstStyle/>
                    <a:p>
                      <a:r>
                        <a:rPr lang="en-US" dirty="0" smtClean="0"/>
                        <a:t>1</a:t>
                      </a:r>
                      <a:endParaRPr lang="en-US" dirty="0"/>
                    </a:p>
                  </a:txBody>
                  <a:tcPr/>
                </a:tc>
                <a:tc>
                  <a:txBody>
                    <a:bodyPr/>
                    <a:lstStyle/>
                    <a:p>
                      <a:r>
                        <a:rPr lang="en-US" dirty="0" smtClean="0"/>
                        <a:t>0.41</a:t>
                      </a:r>
                      <a:endParaRPr lang="en-US" dirty="0"/>
                    </a:p>
                  </a:txBody>
                  <a:tcPr/>
                </a:tc>
                <a:tc>
                  <a:txBody>
                    <a:bodyPr/>
                    <a:lstStyle/>
                    <a:p>
                      <a:r>
                        <a:rPr lang="en-US" dirty="0" smtClean="0"/>
                        <a:t>0.57</a:t>
                      </a:r>
                      <a:endParaRPr lang="en-US" dirty="0"/>
                    </a:p>
                  </a:txBody>
                  <a:tcPr/>
                </a:tc>
                <a:tc>
                  <a:txBody>
                    <a:bodyPr/>
                    <a:lstStyle/>
                    <a:p>
                      <a:r>
                        <a:rPr lang="en-US" dirty="0" smtClean="0"/>
                        <a:t>0.52</a:t>
                      </a:r>
                      <a:endParaRPr lang="en-US" dirty="0"/>
                    </a:p>
                  </a:txBody>
                  <a:tcPr/>
                </a:tc>
                <a:tc>
                  <a:txBody>
                    <a:bodyPr/>
                    <a:lstStyle/>
                    <a:p>
                      <a:r>
                        <a:rPr lang="en-US" dirty="0" smtClean="0"/>
                        <a:t>88</a:t>
                      </a:r>
                      <a:endParaRPr lang="en-US" dirty="0"/>
                    </a:p>
                  </a:txBody>
                  <a:tcPr/>
                </a:tc>
              </a:tr>
              <a:tr h="660870">
                <a:tc>
                  <a:txBody>
                    <a:bodyPr/>
                    <a:lstStyle/>
                    <a:p>
                      <a:r>
                        <a:rPr lang="en-US" sz="1400" dirty="0" smtClean="0"/>
                        <a:t>Avg./Total</a:t>
                      </a:r>
                    </a:p>
                  </a:txBody>
                  <a:tcPr/>
                </a:tc>
                <a:tc>
                  <a:txBody>
                    <a:bodyPr/>
                    <a:lstStyle/>
                    <a:p>
                      <a:r>
                        <a:rPr lang="en-US" dirty="0" smtClean="0"/>
                        <a:t>0.83</a:t>
                      </a:r>
                      <a:endParaRPr lang="en-US" dirty="0"/>
                    </a:p>
                  </a:txBody>
                  <a:tcPr/>
                </a:tc>
                <a:tc>
                  <a:txBody>
                    <a:bodyPr/>
                    <a:lstStyle/>
                    <a:p>
                      <a:r>
                        <a:rPr lang="en-US" dirty="0" smtClean="0"/>
                        <a:t>0.81</a:t>
                      </a:r>
                      <a:endParaRPr lang="en-US" dirty="0"/>
                    </a:p>
                  </a:txBody>
                  <a:tcPr/>
                </a:tc>
                <a:tc>
                  <a:txBody>
                    <a:bodyPr/>
                    <a:lstStyle/>
                    <a:p>
                      <a:r>
                        <a:rPr lang="en-US" dirty="0" smtClean="0"/>
                        <a:t>0.82</a:t>
                      </a:r>
                      <a:endParaRPr lang="en-US" dirty="0"/>
                    </a:p>
                  </a:txBody>
                  <a:tcPr/>
                </a:tc>
                <a:tc>
                  <a:txBody>
                    <a:bodyPr/>
                    <a:lstStyle/>
                    <a:p>
                      <a:r>
                        <a:rPr lang="en-US" dirty="0" smtClean="0"/>
                        <a:t>491</a:t>
                      </a:r>
                      <a:endParaRPr lang="en-US" dirty="0"/>
                    </a:p>
                  </a:txBody>
                  <a:tcPr/>
                </a:tc>
              </a:tr>
            </a:tbl>
          </a:graphicData>
        </a:graphic>
      </p:graphicFrame>
      <p:sp>
        <p:nvSpPr>
          <p:cNvPr id="14" name="TextBox 13"/>
          <p:cNvSpPr txBox="1"/>
          <p:nvPr/>
        </p:nvSpPr>
        <p:spPr>
          <a:xfrm>
            <a:off x="798649" y="3572456"/>
            <a:ext cx="2655641" cy="369332"/>
          </a:xfrm>
          <a:prstGeom prst="rect">
            <a:avLst/>
          </a:prstGeom>
          <a:noFill/>
        </p:spPr>
        <p:txBody>
          <a:bodyPr wrap="square" rtlCol="0">
            <a:spAutoFit/>
          </a:bodyPr>
          <a:lstStyle/>
          <a:p>
            <a:r>
              <a:rPr lang="en-US" dirty="0" smtClean="0"/>
              <a:t>Model </a:t>
            </a:r>
            <a:r>
              <a:rPr lang="en-US" dirty="0"/>
              <a:t>Accuracy: </a:t>
            </a:r>
            <a:r>
              <a:rPr lang="en-US" dirty="0" smtClean="0"/>
              <a:t>81.47%  </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027628889"/>
              </p:ext>
            </p:extLst>
          </p:nvPr>
        </p:nvGraphicFramePr>
        <p:xfrm>
          <a:off x="5413914" y="5262398"/>
          <a:ext cx="2014182" cy="1450749"/>
        </p:xfrm>
        <a:graphic>
          <a:graphicData uri="http://schemas.openxmlformats.org/drawingml/2006/table">
            <a:tbl>
              <a:tblPr firstRow="1" bandRow="1">
                <a:tableStyleId>{5C22544A-7EE6-4342-B048-85BDC9FD1C3A}</a:tableStyleId>
              </a:tblPr>
              <a:tblGrid>
                <a:gridCol w="671394"/>
                <a:gridCol w="671394"/>
                <a:gridCol w="671394"/>
              </a:tblGrid>
              <a:tr h="483583">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483583">
                <a:tc>
                  <a:txBody>
                    <a:bodyPr/>
                    <a:lstStyle/>
                    <a:p>
                      <a:r>
                        <a:rPr lang="en-US" dirty="0" smtClean="0"/>
                        <a:t>0</a:t>
                      </a:r>
                      <a:endParaRPr lang="en-US" dirty="0"/>
                    </a:p>
                  </a:txBody>
                  <a:tcPr/>
                </a:tc>
                <a:tc>
                  <a:txBody>
                    <a:bodyPr/>
                    <a:lstStyle/>
                    <a:p>
                      <a:r>
                        <a:rPr lang="en-US" dirty="0" smtClean="0"/>
                        <a:t>350</a:t>
                      </a:r>
                      <a:endParaRPr lang="en-US" dirty="0"/>
                    </a:p>
                  </a:txBody>
                  <a:tcPr/>
                </a:tc>
                <a:tc>
                  <a:txBody>
                    <a:bodyPr/>
                    <a:lstStyle/>
                    <a:p>
                      <a:r>
                        <a:rPr lang="en-US" dirty="0" smtClean="0"/>
                        <a:t>53</a:t>
                      </a:r>
                      <a:endParaRPr lang="en-US" dirty="0"/>
                    </a:p>
                  </a:txBody>
                  <a:tcPr/>
                </a:tc>
              </a:tr>
              <a:tr h="483583">
                <a:tc>
                  <a:txBody>
                    <a:bodyPr/>
                    <a:lstStyle/>
                    <a:p>
                      <a:r>
                        <a:rPr lang="en-US" dirty="0" smtClean="0"/>
                        <a:t>1</a:t>
                      </a:r>
                      <a:endParaRPr lang="en-US" dirty="0"/>
                    </a:p>
                  </a:txBody>
                  <a:tcPr/>
                </a:tc>
                <a:tc>
                  <a:txBody>
                    <a:bodyPr/>
                    <a:lstStyle/>
                    <a:p>
                      <a:r>
                        <a:rPr lang="en-US" dirty="0" smtClean="0"/>
                        <a:t>38</a:t>
                      </a:r>
                      <a:endParaRPr lang="en-US" dirty="0"/>
                    </a:p>
                  </a:txBody>
                  <a:tcPr/>
                </a:tc>
                <a:tc>
                  <a:txBody>
                    <a:bodyPr/>
                    <a:lstStyle/>
                    <a:p>
                      <a:r>
                        <a:rPr lang="en-US" dirty="0" smtClean="0"/>
                        <a:t>50</a:t>
                      </a:r>
                      <a:endParaRPr lang="en-US" dirty="0"/>
                    </a:p>
                  </a:txBody>
                  <a:tcPr/>
                </a:tc>
              </a:tr>
            </a:tbl>
          </a:graphicData>
        </a:graphic>
      </p:graphicFrame>
      <p:sp>
        <p:nvSpPr>
          <p:cNvPr id="17" name="TextBox 16"/>
          <p:cNvSpPr txBox="1"/>
          <p:nvPr/>
        </p:nvSpPr>
        <p:spPr>
          <a:xfrm>
            <a:off x="5672609" y="4985399"/>
            <a:ext cx="1301408" cy="276999"/>
          </a:xfrm>
          <a:prstGeom prst="rect">
            <a:avLst/>
          </a:prstGeom>
          <a:noFill/>
        </p:spPr>
        <p:txBody>
          <a:bodyPr wrap="none" rtlCol="0">
            <a:spAutoFit/>
          </a:bodyPr>
          <a:lstStyle/>
          <a:p>
            <a:r>
              <a:rPr lang="en-US" sz="1200" dirty="0" smtClean="0"/>
              <a:t>Confusion Matrix</a:t>
            </a:r>
            <a:endParaRPr lang="en-US" sz="1200" dirty="0"/>
          </a:p>
        </p:txBody>
      </p:sp>
      <p:sp>
        <p:nvSpPr>
          <p:cNvPr id="18" name="TextBox 17"/>
          <p:cNvSpPr txBox="1"/>
          <p:nvPr/>
        </p:nvSpPr>
        <p:spPr>
          <a:xfrm>
            <a:off x="169138" y="3941788"/>
            <a:ext cx="4175206" cy="2893100"/>
          </a:xfrm>
          <a:prstGeom prst="rect">
            <a:avLst/>
          </a:prstGeom>
          <a:noFill/>
        </p:spPr>
        <p:txBody>
          <a:bodyPr wrap="square" rtlCol="0">
            <a:spAutoFit/>
          </a:bodyPr>
          <a:lstStyle/>
          <a:p>
            <a:pPr marL="285750" indent="-285750">
              <a:buFont typeface="Arial"/>
              <a:buChar char="•"/>
            </a:pPr>
            <a:r>
              <a:rPr lang="en-US" sz="1400" dirty="0" smtClean="0"/>
              <a:t>I defined the possibility of being a “throwaway” as having a bio score &lt; 29 and mentions polarity &lt; 0.05</a:t>
            </a:r>
          </a:p>
          <a:p>
            <a:pPr marL="285750" indent="-285750">
              <a:buFont typeface="Arial"/>
              <a:buChar char="•"/>
            </a:pPr>
            <a:r>
              <a:rPr lang="en-US" sz="1400" dirty="0"/>
              <a:t>Using bio score and mentions </a:t>
            </a:r>
            <a:r>
              <a:rPr lang="en-US" sz="1400" dirty="0" smtClean="0"/>
              <a:t>polarity </a:t>
            </a:r>
            <a:r>
              <a:rPr lang="en-US" sz="1400" dirty="0"/>
              <a:t>as features to predict if an account is a throwaway </a:t>
            </a:r>
            <a:r>
              <a:rPr lang="en-US" sz="1400" dirty="0" smtClean="0"/>
              <a:t>appears to be decent predictors with ~81% accuracy</a:t>
            </a:r>
          </a:p>
          <a:p>
            <a:pPr marL="285750" indent="-285750">
              <a:buFont typeface="Arial"/>
              <a:buChar char="•"/>
            </a:pPr>
            <a:r>
              <a:rPr lang="en-US" sz="1400" dirty="0" smtClean="0"/>
              <a:t>However</a:t>
            </a:r>
            <a:r>
              <a:rPr lang="en-US" sz="1400" dirty="0"/>
              <a:t>,  </a:t>
            </a:r>
            <a:r>
              <a:rPr lang="en-US" sz="1400" dirty="0" smtClean="0"/>
              <a:t>the </a:t>
            </a:r>
            <a:r>
              <a:rPr lang="en-US" sz="1400" dirty="0"/>
              <a:t>model appears to have better accuracy in predicting if an account is NOT a "throwaway"</a:t>
            </a:r>
          </a:p>
          <a:p>
            <a:pPr marL="742950" lvl="1" indent="-285750">
              <a:buFont typeface="Arial"/>
              <a:buChar char="•"/>
            </a:pPr>
            <a:r>
              <a:rPr lang="en-US" sz="1400" dirty="0"/>
              <a:t>This is as expected as twitter still has difficult in detecting spam </a:t>
            </a:r>
            <a:r>
              <a:rPr lang="en-US" sz="1400" dirty="0" smtClean="0"/>
              <a:t>accounts</a:t>
            </a:r>
            <a:r>
              <a:rPr lang="en-US" sz="1400" dirty="0"/>
              <a:t> </a:t>
            </a:r>
            <a:r>
              <a:rPr lang="en-US" sz="1400" dirty="0" smtClean="0"/>
              <a:t>(example: horse_ebooks)</a:t>
            </a:r>
          </a:p>
          <a:p>
            <a:pPr marL="285750" indent="-285750">
              <a:buFont typeface="Arial"/>
              <a:buChar char="•"/>
            </a:pPr>
            <a:endParaRPr lang="en-US" sz="1400" dirty="0"/>
          </a:p>
        </p:txBody>
      </p:sp>
    </p:spTree>
    <p:extLst>
      <p:ext uri="{BB962C8B-B14F-4D97-AF65-F5344CB8AC3E}">
        <p14:creationId xmlns:p14="http://schemas.microsoft.com/office/powerpoint/2010/main" val="106686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Predictions </a:t>
            </a:r>
            <a:br>
              <a:rPr lang="en-US" dirty="0" smtClean="0"/>
            </a:br>
            <a:r>
              <a:rPr lang="en-US" dirty="0" smtClean="0"/>
              <a:t>“Fake” Accounts</a:t>
            </a:r>
            <a:endParaRPr lang="en-US" dirty="0"/>
          </a:p>
        </p:txBody>
      </p:sp>
      <p:sp>
        <p:nvSpPr>
          <p:cNvPr id="3" name="Content Placeholder 2"/>
          <p:cNvSpPr>
            <a:spLocks noGrp="1"/>
          </p:cNvSpPr>
          <p:nvPr>
            <p:ph sz="quarter" idx="13"/>
          </p:nvPr>
        </p:nvSpPr>
        <p:spPr>
          <a:xfrm>
            <a:off x="323889" y="1750291"/>
            <a:ext cx="3822192" cy="4575648"/>
          </a:xfrm>
        </p:spPr>
        <p:txBody>
          <a:bodyPr>
            <a:normAutofit fontScale="85000" lnSpcReduction="20000"/>
          </a:bodyPr>
          <a:lstStyle/>
          <a:p>
            <a:r>
              <a:rPr lang="en-US" dirty="0" smtClean="0"/>
              <a:t>User 1 </a:t>
            </a:r>
          </a:p>
          <a:p>
            <a:pPr lvl="1"/>
            <a:r>
              <a:rPr lang="en-US" dirty="0" smtClean="0"/>
              <a:t>Favorites </a:t>
            </a:r>
            <a:r>
              <a:rPr lang="en-US" dirty="0"/>
              <a:t>count: 1250</a:t>
            </a:r>
          </a:p>
          <a:p>
            <a:pPr lvl="1"/>
            <a:r>
              <a:rPr lang="en-US" dirty="0" smtClean="0"/>
              <a:t>Followers </a:t>
            </a:r>
            <a:r>
              <a:rPr lang="en-US" dirty="0"/>
              <a:t>count: </a:t>
            </a:r>
            <a:r>
              <a:rPr lang="en-US" dirty="0" smtClean="0"/>
              <a:t>3756</a:t>
            </a:r>
            <a:endParaRPr lang="en-US" dirty="0"/>
          </a:p>
          <a:p>
            <a:pPr lvl="1"/>
            <a:r>
              <a:rPr lang="en-US" dirty="0" smtClean="0"/>
              <a:t>Friends </a:t>
            </a:r>
            <a:r>
              <a:rPr lang="en-US" dirty="0"/>
              <a:t>count: </a:t>
            </a:r>
            <a:r>
              <a:rPr lang="en-US" dirty="0" smtClean="0"/>
              <a:t>3345</a:t>
            </a:r>
            <a:endParaRPr lang="en-US" dirty="0"/>
          </a:p>
          <a:p>
            <a:pPr lvl="1"/>
            <a:r>
              <a:rPr lang="en-US" dirty="0" smtClean="0"/>
              <a:t>Listed</a:t>
            </a:r>
            <a:r>
              <a:rPr lang="en-US" dirty="0"/>
              <a:t>: 0</a:t>
            </a:r>
          </a:p>
          <a:p>
            <a:pPr lvl="1"/>
            <a:r>
              <a:rPr lang="en-US" dirty="0" smtClean="0"/>
              <a:t>Mentions </a:t>
            </a:r>
            <a:r>
              <a:rPr lang="en-US" dirty="0"/>
              <a:t>Polarity: 0.045</a:t>
            </a:r>
          </a:p>
          <a:p>
            <a:pPr lvl="1"/>
            <a:r>
              <a:rPr lang="en-US" dirty="0" smtClean="0"/>
              <a:t>Statuses</a:t>
            </a:r>
            <a:r>
              <a:rPr lang="en-US" dirty="0"/>
              <a:t>: 1245</a:t>
            </a:r>
          </a:p>
          <a:p>
            <a:pPr lvl="1"/>
            <a:r>
              <a:rPr lang="en-US" dirty="0" smtClean="0"/>
              <a:t>Timeline </a:t>
            </a:r>
            <a:r>
              <a:rPr lang="en-US" dirty="0"/>
              <a:t>polarity: -0.03</a:t>
            </a:r>
          </a:p>
          <a:p>
            <a:pPr lvl="1"/>
            <a:r>
              <a:rPr lang="en-US" dirty="0" smtClean="0"/>
              <a:t>Bio Score</a:t>
            </a:r>
            <a:r>
              <a:rPr lang="en-US" dirty="0"/>
              <a:t>: 20 </a:t>
            </a:r>
            <a:r>
              <a:rPr lang="en-US" dirty="0" smtClean="0"/>
              <a:t/>
            </a:r>
            <a:br>
              <a:rPr lang="en-US" dirty="0" smtClean="0"/>
            </a:br>
            <a:endParaRPr lang="en-US" dirty="0" smtClean="0"/>
          </a:p>
          <a:p>
            <a:pPr marL="301943" lvl="1" indent="0">
              <a:buNone/>
            </a:pPr>
            <a:r>
              <a:rPr lang="en-US" dirty="0" smtClean="0"/>
              <a:t>Model Prediction: 78.61% chance of being a throwaway account</a:t>
            </a:r>
          </a:p>
          <a:p>
            <a:pPr marL="301943" lvl="1" indent="0">
              <a:buNone/>
            </a:pPr>
            <a:endParaRPr lang="en-US" dirty="0"/>
          </a:p>
          <a:p>
            <a:pPr marL="301943" lvl="1" indent="0">
              <a:buNone/>
            </a:pPr>
            <a:r>
              <a:rPr lang="en-US" dirty="0" smtClean="0"/>
              <a:t>User stats were based on a random user I grabbed from the #GamerGate tag </a:t>
            </a:r>
          </a:p>
          <a:p>
            <a:pPr lvl="1"/>
            <a:endParaRPr lang="en-US" dirty="0" smtClean="0"/>
          </a:p>
        </p:txBody>
      </p:sp>
      <p:sp>
        <p:nvSpPr>
          <p:cNvPr id="4" name="Content Placeholder 3"/>
          <p:cNvSpPr>
            <a:spLocks noGrp="1"/>
          </p:cNvSpPr>
          <p:nvPr>
            <p:ph sz="quarter" idx="14"/>
          </p:nvPr>
        </p:nvSpPr>
        <p:spPr>
          <a:xfrm>
            <a:off x="4045449" y="1750291"/>
            <a:ext cx="3822192" cy="4575648"/>
          </a:xfrm>
        </p:spPr>
        <p:txBody>
          <a:bodyPr>
            <a:normAutofit fontScale="85000" lnSpcReduction="20000"/>
          </a:bodyPr>
          <a:lstStyle/>
          <a:p>
            <a:r>
              <a:rPr lang="en-US" dirty="0" smtClean="0"/>
              <a:t> </a:t>
            </a:r>
            <a:r>
              <a:rPr lang="en-US" dirty="0"/>
              <a:t>User 2</a:t>
            </a:r>
            <a:r>
              <a:rPr lang="en-US" dirty="0" smtClean="0"/>
              <a:t>:</a:t>
            </a:r>
          </a:p>
          <a:p>
            <a:pPr lvl="1"/>
            <a:r>
              <a:rPr lang="en-US" dirty="0" smtClean="0"/>
              <a:t>Favorites </a:t>
            </a:r>
            <a:r>
              <a:rPr lang="en-US" dirty="0"/>
              <a:t>count: </a:t>
            </a:r>
            <a:r>
              <a:rPr lang="en-US" dirty="0" smtClean="0"/>
              <a:t>3451</a:t>
            </a:r>
          </a:p>
          <a:p>
            <a:pPr lvl="1"/>
            <a:r>
              <a:rPr lang="en-US" dirty="0" smtClean="0"/>
              <a:t>Followers </a:t>
            </a:r>
            <a:r>
              <a:rPr lang="en-US" dirty="0"/>
              <a:t>found: </a:t>
            </a:r>
            <a:r>
              <a:rPr lang="en-US" dirty="0" smtClean="0"/>
              <a:t>317</a:t>
            </a:r>
          </a:p>
          <a:p>
            <a:pPr lvl="1"/>
            <a:r>
              <a:rPr lang="en-US" dirty="0" smtClean="0"/>
              <a:t>Friends </a:t>
            </a:r>
            <a:r>
              <a:rPr lang="en-US" dirty="0"/>
              <a:t>count: </a:t>
            </a:r>
            <a:r>
              <a:rPr lang="en-US" dirty="0" smtClean="0"/>
              <a:t>245</a:t>
            </a:r>
          </a:p>
          <a:p>
            <a:pPr lvl="1"/>
            <a:r>
              <a:rPr lang="en-US" dirty="0" smtClean="0"/>
              <a:t>Listed</a:t>
            </a:r>
            <a:r>
              <a:rPr lang="en-US" dirty="0"/>
              <a:t>: </a:t>
            </a:r>
            <a:r>
              <a:rPr lang="en-US" dirty="0" smtClean="0"/>
              <a:t>3</a:t>
            </a:r>
          </a:p>
          <a:p>
            <a:pPr lvl="1"/>
            <a:r>
              <a:rPr lang="en-US" dirty="0" smtClean="0"/>
              <a:t>Mentions </a:t>
            </a:r>
            <a:r>
              <a:rPr lang="en-US" dirty="0"/>
              <a:t>polarity: </a:t>
            </a:r>
            <a:r>
              <a:rPr lang="en-US" dirty="0" smtClean="0"/>
              <a:t>0.05</a:t>
            </a:r>
          </a:p>
          <a:p>
            <a:pPr lvl="1"/>
            <a:r>
              <a:rPr lang="en-US" dirty="0" smtClean="0"/>
              <a:t> </a:t>
            </a:r>
            <a:r>
              <a:rPr lang="en-US" dirty="0"/>
              <a:t>Statuses count: </a:t>
            </a:r>
            <a:r>
              <a:rPr lang="en-US" dirty="0" smtClean="0"/>
              <a:t>4534</a:t>
            </a:r>
          </a:p>
          <a:p>
            <a:pPr lvl="1"/>
            <a:r>
              <a:rPr lang="en-US" dirty="0" smtClean="0"/>
              <a:t>Timeline </a:t>
            </a:r>
            <a:r>
              <a:rPr lang="en-US" dirty="0"/>
              <a:t>polarity: </a:t>
            </a:r>
            <a:r>
              <a:rPr lang="en-US" dirty="0" smtClean="0"/>
              <a:t>0.07</a:t>
            </a:r>
          </a:p>
          <a:p>
            <a:pPr lvl="1"/>
            <a:r>
              <a:rPr lang="en-US" dirty="0" smtClean="0"/>
              <a:t> Bio Score</a:t>
            </a:r>
            <a:r>
              <a:rPr lang="en-US" dirty="0"/>
              <a:t>: </a:t>
            </a:r>
            <a:r>
              <a:rPr lang="en-US" dirty="0" smtClean="0"/>
              <a:t>31</a:t>
            </a:r>
          </a:p>
          <a:p>
            <a:pPr lvl="1"/>
            <a:endParaRPr lang="en-US" dirty="0" smtClean="0"/>
          </a:p>
          <a:p>
            <a:pPr marL="301943" lvl="1" indent="0">
              <a:buNone/>
            </a:pPr>
            <a:r>
              <a:rPr lang="en-US" dirty="0" smtClean="0"/>
              <a:t>Model Prediction: 6.24% chance of being a throwaway account</a:t>
            </a:r>
          </a:p>
          <a:p>
            <a:pPr marL="301943" lvl="1" indent="0">
              <a:buNone/>
            </a:pPr>
            <a:endParaRPr lang="en-US" dirty="0"/>
          </a:p>
          <a:p>
            <a:pPr marL="301943" lvl="1" indent="0">
              <a:buNone/>
            </a:pPr>
            <a:r>
              <a:rPr lang="en-US" dirty="0" smtClean="0"/>
              <a:t>User stats were based on my own twitter’s stats. </a:t>
            </a:r>
            <a:endParaRPr lang="en-US" dirty="0"/>
          </a:p>
        </p:txBody>
      </p:sp>
    </p:spTree>
    <p:extLst>
      <p:ext uri="{BB962C8B-B14F-4D97-AF65-F5344CB8AC3E}">
        <p14:creationId xmlns:p14="http://schemas.microsoft.com/office/powerpoint/2010/main" val="129918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It </a:t>
            </a:r>
            <a:r>
              <a:rPr lang="en-US" dirty="0"/>
              <a:t>appears that there is no strong correlation between "popularity" and how "mean" or negative a users' mentions are.</a:t>
            </a:r>
          </a:p>
          <a:p>
            <a:r>
              <a:rPr lang="en-US" dirty="0" smtClean="0"/>
              <a:t>The </a:t>
            </a:r>
            <a:r>
              <a:rPr lang="en-US" dirty="0"/>
              <a:t>only seemingly correlated feature would be statuses count vs. mentions polarity where more statuses generally meant more positive tweets. I believe this is due to people making "throwaway" accounts to allow anonymity in negative tweets. I decided to investigate this further by detecting any fake accounts that might me "throwaways" or spam by measuring the readability index of their </a:t>
            </a:r>
            <a:r>
              <a:rPr lang="en-US" dirty="0" smtClean="0"/>
              <a:t>bios</a:t>
            </a:r>
            <a:r>
              <a:rPr lang="en-US" dirty="0"/>
              <a:t> </a:t>
            </a:r>
            <a:r>
              <a:rPr lang="en-US" dirty="0" smtClean="0"/>
              <a:t>(cont. in next slide) </a:t>
            </a:r>
            <a:endParaRPr lang="en-US" dirty="0"/>
          </a:p>
          <a:p>
            <a:r>
              <a:rPr lang="en-US" dirty="0" smtClean="0"/>
              <a:t>An </a:t>
            </a:r>
            <a:r>
              <a:rPr lang="en-US" dirty="0"/>
              <a:t>interesting metric I wanted to evaluate was if there was a correlation between gender and negative mentions, however twitter's API does not return this information. </a:t>
            </a:r>
          </a:p>
          <a:p>
            <a:r>
              <a:rPr lang="en-US" dirty="0" smtClean="0"/>
              <a:t>Overall</a:t>
            </a:r>
            <a:r>
              <a:rPr lang="en-US" dirty="0"/>
              <a:t>, it appears that how "negative" people are to each other is arbitrary which is perhaps why twitter is currently having a hard time in dealing with predicting and dealing with harassment on their website as well as detecting any abusive accounts. </a:t>
            </a:r>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303943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 </a:t>
            </a:r>
            <a:r>
              <a:rPr lang="en-US" dirty="0"/>
              <a:t>I suspected the #GamerGate tag to be the offending dataset (with the most "throwaway" accounts) </a:t>
            </a:r>
            <a:endParaRPr lang="en-US" dirty="0" smtClean="0"/>
          </a:p>
          <a:p>
            <a:r>
              <a:rPr lang="en-US" dirty="0" smtClean="0"/>
              <a:t>There </a:t>
            </a:r>
            <a:r>
              <a:rPr lang="en-US" dirty="0"/>
              <a:t>were 20 deleted accounts in the #GamerGate data set when I tried to explore </a:t>
            </a:r>
            <a:r>
              <a:rPr lang="en-US" dirty="0" smtClean="0"/>
              <a:t>their </a:t>
            </a:r>
            <a:r>
              <a:rPr lang="en-US" dirty="0"/>
              <a:t>bios which supports the idea that users of this hashtag are using "throwaway" </a:t>
            </a:r>
            <a:r>
              <a:rPr lang="en-US" dirty="0" smtClean="0"/>
              <a:t>accounts.</a:t>
            </a:r>
          </a:p>
          <a:p>
            <a:r>
              <a:rPr lang="en-US" dirty="0" smtClean="0"/>
              <a:t>Both </a:t>
            </a:r>
            <a:r>
              <a:rPr lang="en-US" dirty="0"/>
              <a:t>#GamerGate and #StopGamerGate had the most "nonsense" bios. </a:t>
            </a:r>
            <a:endParaRPr lang="en-US" dirty="0" smtClean="0"/>
          </a:p>
          <a:p>
            <a:r>
              <a:rPr lang="en-US" dirty="0" smtClean="0"/>
              <a:t>There </a:t>
            </a:r>
            <a:r>
              <a:rPr lang="en-US" dirty="0"/>
              <a:t>is a small correlation between low readability index of their bios and the polarity in their time line. The more nonsensical their bio (aka. the more likely they are fake accounts), the more "negative</a:t>
            </a:r>
            <a:r>
              <a:rPr lang="en-US"/>
              <a:t>" </a:t>
            </a:r>
            <a:r>
              <a:rPr lang="en-US" smtClean="0"/>
              <a:t>their account's </a:t>
            </a:r>
            <a:r>
              <a:rPr lang="en-US" dirty="0"/>
              <a:t>tweets are, which was as expected under the assumption that "throwaway" accounts are being used for harassment. </a:t>
            </a:r>
            <a:endParaRPr lang="en-US" dirty="0" smtClean="0"/>
          </a:p>
          <a:p>
            <a:r>
              <a:rPr lang="en-US" dirty="0" smtClean="0"/>
              <a:t>Using </a:t>
            </a:r>
            <a:r>
              <a:rPr lang="en-US" dirty="0" err="1"/>
              <a:t>bioscore</a:t>
            </a:r>
            <a:r>
              <a:rPr lang="en-US" dirty="0"/>
              <a:t> and mentions polarity appear to be good predictors for detecting "throwaway" accounts with 81% accuracy. </a:t>
            </a:r>
          </a:p>
        </p:txBody>
      </p:sp>
      <p:sp>
        <p:nvSpPr>
          <p:cNvPr id="3" name="Title 2"/>
          <p:cNvSpPr>
            <a:spLocks noGrp="1"/>
          </p:cNvSpPr>
          <p:nvPr>
            <p:ph type="title"/>
          </p:nvPr>
        </p:nvSpPr>
        <p:spPr/>
        <p:txBody>
          <a:bodyPr/>
          <a:lstStyle/>
          <a:p>
            <a:r>
              <a:rPr lang="en-US" dirty="0" smtClean="0"/>
              <a:t>Conclusions (cont.) </a:t>
            </a:r>
            <a:endParaRPr lang="en-US" dirty="0"/>
          </a:p>
        </p:txBody>
      </p:sp>
    </p:spTree>
    <p:extLst>
      <p:ext uri="{BB962C8B-B14F-4D97-AF65-F5344CB8AC3E}">
        <p14:creationId xmlns:p14="http://schemas.microsoft.com/office/powerpoint/2010/main" val="128175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&amp; Background</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After the recent harassment of several prominent women </a:t>
            </a:r>
            <a:r>
              <a:rPr lang="en-US" dirty="0" smtClean="0"/>
              <a:t>in gaming and tech (</a:t>
            </a:r>
            <a:r>
              <a:rPr lang="en-US" dirty="0"/>
              <a:t>infamously known as #GamerGate) and Twitter's difficulty with dealing with said harassment issue, I wanted to try exploring if there was correlation between "Twitter popularity" and harassment</a:t>
            </a:r>
          </a:p>
          <a:p>
            <a:endParaRPr lang="en-US" dirty="0"/>
          </a:p>
        </p:txBody>
      </p:sp>
      <p:sp>
        <p:nvSpPr>
          <p:cNvPr id="4" name="Content Placeholder 3"/>
          <p:cNvSpPr>
            <a:spLocks noGrp="1"/>
          </p:cNvSpPr>
          <p:nvPr>
            <p:ph sz="quarter" idx="14"/>
          </p:nvPr>
        </p:nvSpPr>
        <p:spPr/>
        <p:txBody>
          <a:bodyPr>
            <a:normAutofit fontScale="92500" lnSpcReduction="20000"/>
          </a:bodyPr>
          <a:lstStyle/>
          <a:p>
            <a:r>
              <a:rPr lang="en-US" dirty="0" smtClean="0"/>
              <a:t>Issues Twitter has Encountered</a:t>
            </a:r>
          </a:p>
          <a:p>
            <a:pPr lvl="1"/>
            <a:r>
              <a:rPr lang="en-US" dirty="0" smtClean="0"/>
              <a:t>Inappropriate/hateful tweets going through without detection</a:t>
            </a:r>
          </a:p>
          <a:p>
            <a:pPr lvl="1"/>
            <a:r>
              <a:rPr lang="en-US" dirty="0" smtClean="0"/>
              <a:t>No efficient way of detecting spam accounts of “throwaway” accounts</a:t>
            </a:r>
          </a:p>
          <a:p>
            <a:pPr lvl="1"/>
            <a:r>
              <a:rPr lang="en-US" dirty="0" smtClean="0"/>
              <a:t>No efficient way of detecting possible harassment/abuse from users</a:t>
            </a:r>
          </a:p>
        </p:txBody>
      </p:sp>
    </p:spTree>
    <p:extLst>
      <p:ext uri="{BB962C8B-B14F-4D97-AF65-F5344CB8AC3E}">
        <p14:creationId xmlns:p14="http://schemas.microsoft.com/office/powerpoint/2010/main" val="280606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3473" y="1874006"/>
            <a:ext cx="7626927" cy="4624291"/>
          </a:xfrm>
        </p:spPr>
        <p:txBody>
          <a:bodyPr>
            <a:normAutofit fontScale="85000" lnSpcReduction="20000"/>
          </a:bodyPr>
          <a:lstStyle/>
          <a:p>
            <a:r>
              <a:rPr lang="en-US" dirty="0" smtClean="0"/>
              <a:t>Measuring Popularity: </a:t>
            </a:r>
          </a:p>
          <a:p>
            <a:pPr lvl="1"/>
            <a:r>
              <a:rPr lang="en-US" dirty="0" smtClean="0"/>
              <a:t>Number </a:t>
            </a:r>
            <a:r>
              <a:rPr lang="en-US" dirty="0"/>
              <a:t>of </a:t>
            </a:r>
            <a:r>
              <a:rPr lang="en-US" dirty="0" smtClean="0"/>
              <a:t>followers</a:t>
            </a:r>
          </a:p>
          <a:p>
            <a:pPr lvl="1"/>
            <a:r>
              <a:rPr lang="en-US" dirty="0" smtClean="0"/>
              <a:t>Number </a:t>
            </a:r>
            <a:r>
              <a:rPr lang="en-US" dirty="0"/>
              <a:t>of </a:t>
            </a:r>
            <a:r>
              <a:rPr lang="en-US" dirty="0" smtClean="0"/>
              <a:t>tweets</a:t>
            </a:r>
          </a:p>
          <a:p>
            <a:pPr lvl="1"/>
            <a:r>
              <a:rPr lang="en-US" dirty="0" smtClean="0"/>
              <a:t>Number </a:t>
            </a:r>
            <a:r>
              <a:rPr lang="en-US" dirty="0"/>
              <a:t>of </a:t>
            </a:r>
            <a:r>
              <a:rPr lang="en-US" dirty="0" smtClean="0"/>
              <a:t>favorites </a:t>
            </a:r>
            <a:r>
              <a:rPr lang="en-US" dirty="0"/>
              <a:t>per </a:t>
            </a:r>
            <a:r>
              <a:rPr lang="en-US" dirty="0" smtClean="0"/>
              <a:t>tweet</a:t>
            </a:r>
          </a:p>
          <a:p>
            <a:pPr lvl="1"/>
            <a:r>
              <a:rPr lang="en-US" dirty="0" smtClean="0"/>
              <a:t>List membership</a:t>
            </a:r>
          </a:p>
          <a:p>
            <a:pPr lvl="1"/>
            <a:r>
              <a:rPr lang="en-US" dirty="0" smtClean="0"/>
              <a:t>Friends count</a:t>
            </a:r>
          </a:p>
          <a:p>
            <a:pPr lvl="1"/>
            <a:r>
              <a:rPr lang="en-US" dirty="0"/>
              <a:t> </a:t>
            </a:r>
            <a:r>
              <a:rPr lang="en-US" dirty="0" smtClean="0"/>
              <a:t>Timeline Polarity </a:t>
            </a:r>
          </a:p>
          <a:p>
            <a:pPr lvl="1"/>
            <a:endParaRPr lang="en-US" dirty="0"/>
          </a:p>
          <a:p>
            <a:r>
              <a:rPr lang="en-US" dirty="0"/>
              <a:t>"Harassment" will be measured by using sentiment analysis by traversing through said user's mentions and measuring the average polarity ranging from [-1.0,1.0] where more 'positive' tweets have higher polarities, while 'negative' tweets will have lower polarity. </a:t>
            </a:r>
          </a:p>
          <a:p>
            <a:pPr marL="0" indent="0">
              <a:buNone/>
            </a:pPr>
            <a:endParaRPr lang="en-US" dirty="0"/>
          </a:p>
          <a:p>
            <a:r>
              <a:rPr lang="en-US" dirty="0"/>
              <a:t>Afterwards, I want to predict the polarity (which I will use to define as "harassment") given a twitter user's "popularity." </a:t>
            </a:r>
          </a:p>
        </p:txBody>
      </p:sp>
      <p:sp>
        <p:nvSpPr>
          <p:cNvPr id="3" name="Title 2"/>
          <p:cNvSpPr>
            <a:spLocks noGrp="1"/>
          </p:cNvSpPr>
          <p:nvPr>
            <p:ph type="title"/>
          </p:nvPr>
        </p:nvSpPr>
        <p:spPr/>
        <p:txBody>
          <a:bodyPr/>
          <a:lstStyle/>
          <a:p>
            <a:r>
              <a:rPr lang="en-US" dirty="0" smtClean="0"/>
              <a:t>Defining the Problem</a:t>
            </a:r>
            <a:endParaRPr lang="en-US" dirty="0"/>
          </a:p>
        </p:txBody>
      </p:sp>
    </p:spTree>
    <p:extLst>
      <p:ext uri="{BB962C8B-B14F-4D97-AF65-F5344CB8AC3E}">
        <p14:creationId xmlns:p14="http://schemas.microsoft.com/office/powerpoint/2010/main" val="113346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69902"/>
            <a:ext cx="7408333" cy="3956261"/>
          </a:xfrm>
        </p:spPr>
        <p:txBody>
          <a:bodyPr>
            <a:normAutofit fontScale="85000" lnSpcReduction="20000"/>
          </a:bodyPr>
          <a:lstStyle/>
          <a:p>
            <a:r>
              <a:rPr lang="en-US" dirty="0" smtClean="0"/>
              <a:t>Using Twitter’s API I collected ~200 users from the following hashtags</a:t>
            </a:r>
            <a:endParaRPr lang="en-US" dirty="0"/>
          </a:p>
          <a:p>
            <a:pPr lvl="1"/>
            <a:r>
              <a:rPr lang="en-US" dirty="0" smtClean="0"/>
              <a:t>#GamerGate (199 users collected) </a:t>
            </a:r>
          </a:p>
          <a:p>
            <a:pPr lvl="2"/>
            <a:r>
              <a:rPr lang="en-US" dirty="0" smtClean="0"/>
              <a:t>A recognized hate group, #GamerGate users have been responsible for harassment and sending death threats to prominent women in tech as well as stalking and doxing of said women's’ private information</a:t>
            </a:r>
          </a:p>
          <a:p>
            <a:pPr lvl="1"/>
            <a:r>
              <a:rPr lang="en-US" dirty="0" smtClean="0"/>
              <a:t>#StopGamerGate (197 users collected) </a:t>
            </a:r>
          </a:p>
          <a:p>
            <a:pPr lvl="2"/>
            <a:r>
              <a:rPr lang="en-US" dirty="0" smtClean="0"/>
              <a:t>A counter hashtag</a:t>
            </a:r>
            <a:r>
              <a:rPr lang="en-US" dirty="0"/>
              <a:t> </a:t>
            </a:r>
            <a:r>
              <a:rPr lang="en-US" dirty="0" smtClean="0"/>
              <a:t>to #StopGamerGate, intended to expose #GamerGate’s ill intentions</a:t>
            </a:r>
          </a:p>
          <a:p>
            <a:pPr lvl="1"/>
            <a:r>
              <a:rPr lang="en-US" dirty="0" smtClean="0"/>
              <a:t>#ThanksObama (246 users collected) </a:t>
            </a:r>
          </a:p>
          <a:p>
            <a:pPr lvl="2"/>
            <a:r>
              <a:rPr lang="en-US" dirty="0"/>
              <a:t>I wanted to explore this tag since it's mostly used in a sarcastic way though it would be   interesting to explore in terms of polarity since sarcasm detection is still a problem that NLP doesn't have an elegant solution for.</a:t>
            </a:r>
          </a:p>
        </p:txBody>
      </p:sp>
      <p:sp>
        <p:nvSpPr>
          <p:cNvPr id="3" name="Title 2"/>
          <p:cNvSpPr>
            <a:spLocks noGrp="1"/>
          </p:cNvSpPr>
          <p:nvPr>
            <p:ph type="title"/>
          </p:nvPr>
        </p:nvSpPr>
        <p:spPr/>
        <p:txBody>
          <a:bodyPr/>
          <a:lstStyle/>
          <a:p>
            <a:r>
              <a:rPr lang="en-US" dirty="0" smtClean="0"/>
              <a:t>Data Collection</a:t>
            </a:r>
            <a:endParaRPr lang="en-US" dirty="0"/>
          </a:p>
        </p:txBody>
      </p:sp>
    </p:spTree>
    <p:extLst>
      <p:ext uri="{BB962C8B-B14F-4D97-AF65-F5344CB8AC3E}">
        <p14:creationId xmlns:p14="http://schemas.microsoft.com/office/powerpoint/2010/main" val="53615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Preliminary Findings &amp; Statistics</a:t>
            </a:r>
            <a:br>
              <a:rPr lang="en-US" dirty="0"/>
            </a:br>
            <a:r>
              <a:rPr lang="en-US" dirty="0"/>
              <a:t>Averages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84632109"/>
              </p:ext>
            </p:extLst>
          </p:nvPr>
        </p:nvGraphicFramePr>
        <p:xfrm>
          <a:off x="246938" y="1634397"/>
          <a:ext cx="8678052" cy="2093958"/>
        </p:xfrm>
        <a:graphic>
          <a:graphicData uri="http://schemas.openxmlformats.org/drawingml/2006/table">
            <a:tbl>
              <a:tblPr firstRow="1" bandRow="1">
                <a:tableStyleId>{5C22544A-7EE6-4342-B048-85BDC9FD1C3A}</a:tableStyleId>
              </a:tblPr>
              <a:tblGrid>
                <a:gridCol w="1446342"/>
                <a:gridCol w="1446342"/>
                <a:gridCol w="1446342"/>
                <a:gridCol w="1446342"/>
                <a:gridCol w="1446342"/>
                <a:gridCol w="1446342"/>
              </a:tblGrid>
              <a:tr h="562758">
                <a:tc>
                  <a:txBody>
                    <a:bodyPr/>
                    <a:lstStyle/>
                    <a:p>
                      <a:r>
                        <a:rPr lang="en-US" sz="1300" dirty="0" smtClean="0"/>
                        <a:t>Hashtag</a:t>
                      </a:r>
                      <a:endParaRPr lang="en-US" sz="1300" dirty="0"/>
                    </a:p>
                  </a:txBody>
                  <a:tcPr/>
                </a:tc>
                <a:tc>
                  <a:txBody>
                    <a:bodyPr/>
                    <a:lstStyle/>
                    <a:p>
                      <a:r>
                        <a:rPr lang="en-US" sz="1300" dirty="0" smtClean="0"/>
                        <a:t>Timeline Polarity</a:t>
                      </a:r>
                      <a:endParaRPr lang="en-US" sz="1300" dirty="0"/>
                    </a:p>
                  </a:txBody>
                  <a:tcPr/>
                </a:tc>
                <a:tc>
                  <a:txBody>
                    <a:bodyPr/>
                    <a:lstStyle/>
                    <a:p>
                      <a:r>
                        <a:rPr lang="en-US" sz="1300" dirty="0" smtClean="0"/>
                        <a:t>Mentions Polarity</a:t>
                      </a:r>
                      <a:endParaRPr lang="en-US" sz="1300" dirty="0"/>
                    </a:p>
                  </a:txBody>
                  <a:tcPr/>
                </a:tc>
                <a:tc>
                  <a:txBody>
                    <a:bodyPr/>
                    <a:lstStyle/>
                    <a:p>
                      <a:r>
                        <a:rPr lang="en-US" sz="1300" dirty="0" smtClean="0"/>
                        <a:t>Followers</a:t>
                      </a:r>
                      <a:endParaRPr lang="en-US" sz="1300" dirty="0"/>
                    </a:p>
                  </a:txBody>
                  <a:tcPr/>
                </a:tc>
                <a:tc>
                  <a:txBody>
                    <a:bodyPr/>
                    <a:lstStyle/>
                    <a:p>
                      <a:r>
                        <a:rPr lang="en-US" sz="1300" dirty="0" smtClean="0"/>
                        <a:t>Friends</a:t>
                      </a:r>
                      <a:endParaRPr lang="en-US" sz="1300" dirty="0"/>
                    </a:p>
                  </a:txBody>
                  <a:tcPr/>
                </a:tc>
                <a:tc>
                  <a:txBody>
                    <a:bodyPr/>
                    <a:lstStyle/>
                    <a:p>
                      <a:r>
                        <a:rPr lang="en-US" sz="1300" dirty="0" smtClean="0"/>
                        <a:t>Tweets</a:t>
                      </a:r>
                      <a:endParaRPr lang="en-US" sz="1300" dirty="0"/>
                    </a:p>
                  </a:txBody>
                  <a:tcPr/>
                </a:tc>
              </a:tr>
              <a:tr h="377902">
                <a:tc>
                  <a:txBody>
                    <a:bodyPr/>
                    <a:lstStyle/>
                    <a:p>
                      <a:r>
                        <a:rPr lang="en-US" sz="1300" dirty="0" smtClean="0"/>
                        <a:t>#GamerGate</a:t>
                      </a:r>
                      <a:endParaRPr lang="en-US" sz="1300" dirty="0"/>
                    </a:p>
                  </a:txBody>
                  <a:tcPr/>
                </a:tc>
                <a:tc>
                  <a:txBody>
                    <a:bodyPr/>
                    <a:lstStyle/>
                    <a:p>
                      <a:r>
                        <a:rPr lang="en-US" sz="1300" dirty="0" smtClean="0"/>
                        <a:t>0.0315156112402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0.044149440041</a:t>
                      </a:r>
                    </a:p>
                    <a:p>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893.467336683</a:t>
                      </a:r>
                    </a:p>
                    <a:p>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884.190954774</a:t>
                      </a:r>
                    </a:p>
                    <a:p>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17710.1557789</a:t>
                      </a:r>
                    </a:p>
                  </a:txBody>
                  <a:tcPr/>
                </a:tc>
              </a:tr>
              <a:tr h="521760">
                <a:tc>
                  <a:txBody>
                    <a:bodyPr/>
                    <a:lstStyle/>
                    <a:p>
                      <a:r>
                        <a:rPr lang="en-US" sz="1300" dirty="0" smtClean="0"/>
                        <a:t>#StopGamerGate</a:t>
                      </a:r>
                      <a:endParaRPr lang="en-US" sz="1300" dirty="0"/>
                    </a:p>
                  </a:txBody>
                  <a:tcPr/>
                </a:tc>
                <a:tc>
                  <a:txBody>
                    <a:bodyPr/>
                    <a:lstStyle/>
                    <a:p>
                      <a:r>
                        <a:rPr lang="en-US" sz="1300" dirty="0" smtClean="0"/>
                        <a:t>0.0392955921602</a:t>
                      </a:r>
                      <a:endParaRPr lang="en-US" sz="1300" dirty="0"/>
                    </a:p>
                  </a:txBody>
                  <a:tcPr/>
                </a:tc>
                <a:tc>
                  <a:txBody>
                    <a:bodyPr/>
                    <a:lstStyle/>
                    <a:p>
                      <a:r>
                        <a:rPr lang="en-US" sz="1300" dirty="0" smtClean="0"/>
                        <a:t>0.06297849820</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1029.5786802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799.329949239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24022.2030457</a:t>
                      </a:r>
                    </a:p>
                  </a:txBody>
                  <a:tcPr/>
                </a:tc>
              </a:tr>
              <a:tr h="521760">
                <a:tc>
                  <a:txBody>
                    <a:bodyPr/>
                    <a:lstStyle/>
                    <a:p>
                      <a:r>
                        <a:rPr lang="en-US" sz="1300" dirty="0" smtClean="0"/>
                        <a:t>#ThanksObama</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0.073655483794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0.102303311349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6488.54878049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2604.74796748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23089.5853659</a:t>
                      </a:r>
                    </a:p>
                  </a:txBody>
                  <a:tcPr/>
                </a:tc>
              </a:tr>
            </a:tbl>
          </a:graphicData>
        </a:graphic>
      </p:graphicFrame>
      <p:sp>
        <p:nvSpPr>
          <p:cNvPr id="7" name="TextBox 6"/>
          <p:cNvSpPr txBox="1"/>
          <p:nvPr/>
        </p:nvSpPr>
        <p:spPr>
          <a:xfrm>
            <a:off x="246938" y="3728355"/>
            <a:ext cx="8678052" cy="2554545"/>
          </a:xfrm>
          <a:prstGeom prst="rect">
            <a:avLst/>
          </a:prstGeom>
          <a:noFill/>
        </p:spPr>
        <p:txBody>
          <a:bodyPr wrap="square" rtlCol="0">
            <a:spAutoFit/>
          </a:bodyPr>
          <a:lstStyle/>
          <a:p>
            <a:pPr marL="285750" indent="-285750">
              <a:buFont typeface="Arial"/>
              <a:buChar char="•"/>
            </a:pPr>
            <a:r>
              <a:rPr lang="en-US" sz="1600" dirty="0">
                <a:solidFill>
                  <a:schemeClr val="tx2"/>
                </a:solidFill>
              </a:rPr>
              <a:t>As expected #GamerGate has the lowest timeline polarity when compared to #StopGamerGate and #ThanksObama users.</a:t>
            </a:r>
          </a:p>
          <a:p>
            <a:pPr marL="285750" indent="-285750">
              <a:buFont typeface="Arial"/>
              <a:buChar char="•"/>
            </a:pPr>
            <a:r>
              <a:rPr lang="en-US" sz="1600" dirty="0">
                <a:solidFill>
                  <a:schemeClr val="tx2"/>
                </a:solidFill>
              </a:rPr>
              <a:t>#ThanksObama has the highest overall (timeline and mentions) polarity, which is most likely due to the hashtag being used sarcastically by the average user.</a:t>
            </a:r>
          </a:p>
          <a:p>
            <a:pPr marL="285750" indent="-285750">
              <a:buFont typeface="Arial"/>
              <a:buChar char="•"/>
            </a:pPr>
            <a:r>
              <a:rPr lang="en-US" sz="1600" dirty="0">
                <a:solidFill>
                  <a:schemeClr val="tx2"/>
                </a:solidFill>
              </a:rPr>
              <a:t>On average, users using the #GamerGate hashtag appear to have the lowest amount of followers and tweets, which is a possible indicator or a “throwaway” account. </a:t>
            </a:r>
          </a:p>
          <a:p>
            <a:pPr marL="742950" lvl="1" indent="-285750">
              <a:buFont typeface="Arial"/>
              <a:buChar char="•"/>
            </a:pPr>
            <a:r>
              <a:rPr lang="en-US" sz="1600" dirty="0">
                <a:solidFill>
                  <a:schemeClr val="tx2"/>
                </a:solidFill>
              </a:rPr>
              <a:t>On that note, I also decided to investigate the possibility of “throwaway” and “fake” accounts in the data I collected. </a:t>
            </a:r>
          </a:p>
          <a:p>
            <a:pPr marL="285750" indent="-285750">
              <a:buFont typeface="Arial"/>
              <a:buChar char="•"/>
            </a:pPr>
            <a:r>
              <a:rPr lang="en-US" sz="1600" dirty="0">
                <a:solidFill>
                  <a:schemeClr val="tx2"/>
                </a:solidFill>
              </a:rPr>
              <a:t>Interestingly enough, #StopGamerGate falls behind #GamerGate users in terms of average amount of friends (mutual followers). </a:t>
            </a:r>
          </a:p>
        </p:txBody>
      </p:sp>
    </p:spTree>
    <p:extLst>
      <p:ext uri="{BB962C8B-B14F-4D97-AF65-F5344CB8AC3E}">
        <p14:creationId xmlns:p14="http://schemas.microsoft.com/office/powerpoint/2010/main" val="243915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04942045"/>
              </p:ext>
            </p:extLst>
          </p:nvPr>
        </p:nvGraphicFramePr>
        <p:xfrm>
          <a:off x="236555" y="1655662"/>
          <a:ext cx="8688435" cy="1600200"/>
        </p:xfrm>
        <a:graphic>
          <a:graphicData uri="http://schemas.openxmlformats.org/drawingml/2006/table">
            <a:tbl>
              <a:tblPr firstRow="1" bandRow="1">
                <a:tableStyleId>{5C22544A-7EE6-4342-B048-85BDC9FD1C3A}</a:tableStyleId>
              </a:tblPr>
              <a:tblGrid>
                <a:gridCol w="1737687"/>
                <a:gridCol w="1737687"/>
                <a:gridCol w="1737687"/>
                <a:gridCol w="1737687"/>
                <a:gridCol w="1737687"/>
              </a:tblGrid>
              <a:tr h="370840">
                <a:tc>
                  <a:txBody>
                    <a:bodyPr/>
                    <a:lstStyle/>
                    <a:p>
                      <a:r>
                        <a:rPr lang="en-US" sz="1300" dirty="0" smtClean="0"/>
                        <a:t>Hashtag</a:t>
                      </a:r>
                      <a:endParaRPr lang="en-US" sz="1300" dirty="0"/>
                    </a:p>
                  </a:txBody>
                  <a:tcPr/>
                </a:tc>
                <a:tc>
                  <a:txBody>
                    <a:bodyPr/>
                    <a:lstStyle/>
                    <a:p>
                      <a:r>
                        <a:rPr lang="en-US" sz="1300" dirty="0" smtClean="0"/>
                        <a:t>Followers vs. Mentions Polarity</a:t>
                      </a:r>
                      <a:endParaRPr lang="en-US" sz="1300" dirty="0"/>
                    </a:p>
                  </a:txBody>
                  <a:tcPr/>
                </a:tc>
                <a:tc>
                  <a:txBody>
                    <a:bodyPr/>
                    <a:lstStyle/>
                    <a:p>
                      <a:r>
                        <a:rPr lang="en-US" sz="1300" dirty="0" smtClean="0"/>
                        <a:t>Mentions Polarity vs. Timeline </a:t>
                      </a:r>
                      <a:endParaRPr lang="en-US" sz="1300" dirty="0"/>
                    </a:p>
                  </a:txBody>
                  <a:tcPr/>
                </a:tc>
                <a:tc>
                  <a:txBody>
                    <a:bodyPr/>
                    <a:lstStyle/>
                    <a:p>
                      <a:r>
                        <a:rPr lang="en-US" sz="1300" dirty="0" smtClean="0"/>
                        <a:t>Mentions Polarity vs. Status Count</a:t>
                      </a:r>
                      <a:endParaRPr lang="en-US" sz="1300" dirty="0"/>
                    </a:p>
                  </a:txBody>
                  <a:tcPr/>
                </a:tc>
                <a:tc>
                  <a:txBody>
                    <a:bodyPr/>
                    <a:lstStyle/>
                    <a:p>
                      <a:r>
                        <a:rPr lang="en-US" sz="1300" dirty="0" smtClean="0"/>
                        <a:t>Mentions Polarity vs. Friends</a:t>
                      </a:r>
                      <a:endParaRPr lang="en-US" sz="1300" dirty="0"/>
                    </a:p>
                  </a:txBody>
                  <a:tcPr/>
                </a:tc>
              </a:tr>
              <a:tr h="370840">
                <a:tc>
                  <a:txBody>
                    <a:bodyPr/>
                    <a:lstStyle/>
                    <a:p>
                      <a:r>
                        <a:rPr lang="en-US" sz="1300" dirty="0" smtClean="0"/>
                        <a:t>#GamerGate</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0.0375911568119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-0.0554511228202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0.0568853100355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-0.0375911568119</a:t>
                      </a:r>
                    </a:p>
                  </a:txBody>
                  <a:tcPr/>
                </a:tc>
              </a:tr>
              <a:tr h="370840">
                <a:tc>
                  <a:txBody>
                    <a:bodyPr/>
                    <a:lstStyle/>
                    <a:p>
                      <a:r>
                        <a:rPr lang="en-US" sz="1300" dirty="0" smtClean="0"/>
                        <a:t>#StopGamerGate</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0.0296543866388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0.278311522481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0.17097135397</a:t>
                      </a:r>
                    </a:p>
                  </a:txBody>
                  <a:tcPr/>
                </a:tc>
                <a:tc>
                  <a:txBody>
                    <a:bodyPr/>
                    <a:lstStyle/>
                    <a:p>
                      <a:r>
                        <a:rPr lang="en-US" sz="1400" dirty="0" smtClean="0"/>
                        <a:t>0.293868892763</a:t>
                      </a:r>
                      <a:endParaRPr lang="en-US" sz="1300" dirty="0"/>
                    </a:p>
                  </a:txBody>
                  <a:tcPr/>
                </a:tc>
              </a:tr>
              <a:tr h="370840">
                <a:tc>
                  <a:txBody>
                    <a:bodyPr/>
                    <a:lstStyle/>
                    <a:p>
                      <a:r>
                        <a:rPr lang="en-US" sz="1300" dirty="0" smtClean="0"/>
                        <a:t>#ThanksObama</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-0.0255483125423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0.260303216544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0.000887909691385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-0.0255483125423</a:t>
                      </a:r>
                    </a:p>
                  </a:txBody>
                  <a:tcPr/>
                </a:tc>
              </a:tr>
            </a:tbl>
          </a:graphicData>
        </a:graphic>
      </p:graphicFrame>
      <p:sp>
        <p:nvSpPr>
          <p:cNvPr id="3" name="Title 2"/>
          <p:cNvSpPr>
            <a:spLocks noGrp="1"/>
          </p:cNvSpPr>
          <p:nvPr>
            <p:ph type="title"/>
          </p:nvPr>
        </p:nvSpPr>
        <p:spPr/>
        <p:txBody>
          <a:bodyPr>
            <a:normAutofit fontScale="90000"/>
          </a:bodyPr>
          <a:lstStyle/>
          <a:p>
            <a:r>
              <a:rPr lang="en-US" dirty="0"/>
              <a:t>Preliminary Findings &amp; Statistics</a:t>
            </a:r>
            <a:br>
              <a:rPr lang="en-US" dirty="0"/>
            </a:br>
            <a:r>
              <a:rPr lang="en-US" dirty="0"/>
              <a:t>Correlation Coefficients</a:t>
            </a:r>
          </a:p>
        </p:txBody>
      </p:sp>
      <p:sp>
        <p:nvSpPr>
          <p:cNvPr id="5" name="TextBox 4"/>
          <p:cNvSpPr txBox="1"/>
          <p:nvPr/>
        </p:nvSpPr>
        <p:spPr>
          <a:xfrm>
            <a:off x="236554" y="3385203"/>
            <a:ext cx="8688435" cy="2831544"/>
          </a:xfrm>
          <a:prstGeom prst="rect">
            <a:avLst/>
          </a:prstGeom>
          <a:noFill/>
        </p:spPr>
        <p:txBody>
          <a:bodyPr wrap="square" rtlCol="0">
            <a:spAutoFit/>
          </a:bodyPr>
          <a:lstStyle/>
          <a:p>
            <a:pPr marL="285750" indent="-285750">
              <a:buFont typeface="Arial"/>
              <a:buChar char="•"/>
            </a:pPr>
            <a:r>
              <a:rPr lang="en-US" sz="1600" dirty="0">
                <a:solidFill>
                  <a:schemeClr val="tx2"/>
                </a:solidFill>
              </a:rPr>
              <a:t>For Mentions Polarity vs. Timeline Polarity I wanted to see if there was a correlation between having a “negative” timeline would result in having “negative” mentions as well. It appears that for #GamerGate, this doesn’t seem to be the case. Though more highly correlation than #GamerGate, there is little correlation for this for the other two hashtags as well</a:t>
            </a:r>
            <a:r>
              <a:rPr lang="en-US" sz="1600" dirty="0" smtClean="0">
                <a:solidFill>
                  <a:schemeClr val="tx2"/>
                </a:solidFill>
              </a:rPr>
              <a:t>.</a:t>
            </a:r>
            <a:endParaRPr lang="en-US" sz="1600" dirty="0">
              <a:solidFill>
                <a:schemeClr val="tx2"/>
              </a:solidFill>
            </a:endParaRPr>
          </a:p>
          <a:p>
            <a:pPr marL="742950" lvl="1" indent="-285750">
              <a:buFont typeface="Arial"/>
              <a:buChar char="•"/>
            </a:pPr>
            <a:r>
              <a:rPr lang="en-US" sz="1600" dirty="0">
                <a:solidFill>
                  <a:schemeClr val="tx2"/>
                </a:solidFill>
              </a:rPr>
              <a:t>I again suspect that this is due to “throwaway” accounts and “fake accounts” present in the </a:t>
            </a:r>
            <a:r>
              <a:rPr lang="en-US" sz="1600" dirty="0" smtClean="0">
                <a:solidFill>
                  <a:schemeClr val="tx2"/>
                </a:solidFill>
              </a:rPr>
              <a:t>data</a:t>
            </a:r>
            <a:endParaRPr lang="en-US" sz="1600" dirty="0">
              <a:solidFill>
                <a:schemeClr val="tx2"/>
              </a:solidFill>
            </a:endParaRPr>
          </a:p>
          <a:p>
            <a:pPr marL="285750" indent="-285750">
              <a:buFont typeface="Arial"/>
              <a:buChar char="•"/>
            </a:pPr>
            <a:r>
              <a:rPr lang="en-US" sz="1600" dirty="0">
                <a:solidFill>
                  <a:schemeClr val="tx2"/>
                </a:solidFill>
              </a:rPr>
              <a:t>Lastly, I wanted to see if there was a correlation between mentions polarity and status count under the belief that more statuses might result in lower mentions polarity. As expected, this was more highly correlated for #StopGamerGate than any of the other hashtags, although not strongly. </a:t>
            </a:r>
          </a:p>
          <a:p>
            <a:endParaRPr lang="en-US" dirty="0"/>
          </a:p>
        </p:txBody>
      </p:sp>
    </p:spTree>
    <p:extLst>
      <p:ext uri="{BB962C8B-B14F-4D97-AF65-F5344CB8AC3E}">
        <p14:creationId xmlns:p14="http://schemas.microsoft.com/office/powerpoint/2010/main" val="246762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Regression Model</a:t>
            </a:r>
            <a:br>
              <a:rPr lang="en-US" dirty="0" smtClean="0"/>
            </a:br>
            <a:r>
              <a:rPr lang="en-US" dirty="0" smtClean="0"/>
              <a:t>Combined Data</a:t>
            </a:r>
            <a:endParaRPr lang="en-US" dirty="0"/>
          </a:p>
        </p:txBody>
      </p:sp>
      <p:pic>
        <p:nvPicPr>
          <p:cNvPr id="5" name="Content Placeholder 4" descr="Screen Shot 2015-04-25 at 12.34.25 PM.png"/>
          <p:cNvPicPr>
            <a:picLocks noGrp="1" noChangeAspect="1"/>
          </p:cNvPicPr>
          <p:nvPr>
            <p:ph sz="quarter" idx="13"/>
          </p:nvPr>
        </p:nvPicPr>
        <p:blipFill>
          <a:blip r:embed="rId2">
            <a:extLst>
              <a:ext uri="{28A0092B-C50C-407E-A947-70E740481C1C}">
                <a14:useLocalDpi xmlns:a14="http://schemas.microsoft.com/office/drawing/2010/main" val="0"/>
              </a:ext>
            </a:extLst>
          </a:blip>
          <a:srcRect t="1630" b="1630"/>
          <a:stretch>
            <a:fillRect/>
          </a:stretch>
        </p:blipFill>
        <p:spPr>
          <a:xfrm>
            <a:off x="94458" y="1702258"/>
            <a:ext cx="4550694" cy="4920888"/>
          </a:xfrm>
        </p:spPr>
      </p:pic>
      <p:graphicFrame>
        <p:nvGraphicFramePr>
          <p:cNvPr id="7" name="Content Placeholder 6"/>
          <p:cNvGraphicFramePr>
            <a:graphicFrameLocks noGrp="1"/>
          </p:cNvGraphicFramePr>
          <p:nvPr>
            <p:ph sz="quarter" idx="14"/>
            <p:extLst>
              <p:ext uri="{D42A27DB-BD31-4B8C-83A1-F6EECF244321}">
                <p14:modId xmlns:p14="http://schemas.microsoft.com/office/powerpoint/2010/main" val="1922607612"/>
              </p:ext>
            </p:extLst>
          </p:nvPr>
        </p:nvGraphicFramePr>
        <p:xfrm>
          <a:off x="4427536" y="1702258"/>
          <a:ext cx="4490144" cy="2834640"/>
        </p:xfrm>
        <a:graphic>
          <a:graphicData uri="http://schemas.openxmlformats.org/drawingml/2006/table">
            <a:tbl>
              <a:tblPr firstRow="1" bandRow="1">
                <a:tableStyleId>{5C22544A-7EE6-4342-B048-85BDC9FD1C3A}</a:tableStyleId>
              </a:tblPr>
              <a:tblGrid>
                <a:gridCol w="2245072"/>
                <a:gridCol w="2245072"/>
              </a:tblGrid>
              <a:tr h="552165">
                <a:tc>
                  <a:txBody>
                    <a:bodyPr/>
                    <a:lstStyle/>
                    <a:p>
                      <a:r>
                        <a:rPr lang="en-US" dirty="0" smtClean="0"/>
                        <a:t>Feature</a:t>
                      </a:r>
                      <a:endParaRPr lang="en-US" dirty="0"/>
                    </a:p>
                  </a:txBody>
                  <a:tcPr/>
                </a:tc>
                <a:tc>
                  <a:txBody>
                    <a:bodyPr/>
                    <a:lstStyle/>
                    <a:p>
                      <a:r>
                        <a:rPr lang="en-US" dirty="0" smtClean="0"/>
                        <a:t>Correlation</a:t>
                      </a:r>
                      <a:r>
                        <a:rPr lang="en-US" baseline="0" dirty="0" smtClean="0"/>
                        <a:t> Coefficient</a:t>
                      </a:r>
                      <a:endParaRPr lang="en-US" dirty="0"/>
                    </a:p>
                  </a:txBody>
                  <a:tcPr/>
                </a:tc>
              </a:tr>
              <a:tr h="315523">
                <a:tc>
                  <a:txBody>
                    <a:bodyPr/>
                    <a:lstStyle/>
                    <a:p>
                      <a:r>
                        <a:rPr lang="en-US" dirty="0" smtClean="0"/>
                        <a:t>Favorite</a:t>
                      </a:r>
                      <a:r>
                        <a:rPr lang="en-US" baseline="0" dirty="0" smtClean="0"/>
                        <a:t> Count</a:t>
                      </a:r>
                      <a:endParaRPr lang="en-US" dirty="0"/>
                    </a:p>
                  </a:txBody>
                  <a:tcPr/>
                </a:tc>
                <a:tc>
                  <a:txBody>
                    <a:bodyPr/>
                    <a:lstStyle/>
                    <a:p>
                      <a:r>
                        <a:rPr lang="en-US" dirty="0" smtClean="0"/>
                        <a:t>--0.078386</a:t>
                      </a:r>
                      <a:endParaRPr lang="en-US" dirty="0"/>
                    </a:p>
                  </a:txBody>
                  <a:tcPr/>
                </a:tc>
              </a:tr>
              <a:tr h="315523">
                <a:tc>
                  <a:txBody>
                    <a:bodyPr/>
                    <a:lstStyle/>
                    <a:p>
                      <a:r>
                        <a:rPr lang="en-US" dirty="0" smtClean="0"/>
                        <a:t>Followers</a:t>
                      </a:r>
                      <a:endParaRPr lang="en-US" dirty="0"/>
                    </a:p>
                  </a:txBody>
                  <a:tcPr/>
                </a:tc>
                <a:tc>
                  <a:txBody>
                    <a:bodyPr/>
                    <a:lstStyle/>
                    <a:p>
                      <a:r>
                        <a:rPr lang="en-US" dirty="0" smtClean="0"/>
                        <a:t>0.055072</a:t>
                      </a:r>
                      <a:endParaRPr lang="en-US" dirty="0"/>
                    </a:p>
                  </a:txBody>
                  <a:tcPr/>
                </a:tc>
              </a:tr>
              <a:tr h="315523">
                <a:tc>
                  <a:txBody>
                    <a:bodyPr/>
                    <a:lstStyle/>
                    <a:p>
                      <a:r>
                        <a:rPr lang="en-US" dirty="0" smtClean="0"/>
                        <a:t>Friends</a:t>
                      </a:r>
                      <a:endParaRPr lang="en-US" dirty="0"/>
                    </a:p>
                  </a:txBody>
                  <a:tcPr/>
                </a:tc>
                <a:tc>
                  <a:txBody>
                    <a:bodyPr/>
                    <a:lstStyle/>
                    <a:p>
                      <a:r>
                        <a:rPr lang="en-US" dirty="0" smtClean="0"/>
                        <a:t>-0.037872</a:t>
                      </a:r>
                      <a:endParaRPr lang="en-US" dirty="0"/>
                    </a:p>
                  </a:txBody>
                  <a:tcPr/>
                </a:tc>
              </a:tr>
              <a:tr h="315523">
                <a:tc>
                  <a:txBody>
                    <a:bodyPr/>
                    <a:lstStyle/>
                    <a:p>
                      <a:r>
                        <a:rPr lang="en-US" dirty="0" smtClean="0"/>
                        <a:t>Listed</a:t>
                      </a:r>
                      <a:endParaRPr lang="en-US" dirty="0"/>
                    </a:p>
                  </a:txBody>
                  <a:tcPr/>
                </a:tc>
                <a:tc>
                  <a:txBody>
                    <a:bodyPr/>
                    <a:lstStyle/>
                    <a:p>
                      <a:r>
                        <a:rPr lang="en-US" dirty="0" smtClean="0"/>
                        <a:t>0.029382</a:t>
                      </a:r>
                      <a:endParaRPr lang="en-US" dirty="0"/>
                    </a:p>
                  </a:txBody>
                  <a:tcPr/>
                </a:tc>
              </a:tr>
              <a:tr h="315523">
                <a:tc>
                  <a:txBody>
                    <a:bodyPr/>
                    <a:lstStyle/>
                    <a:p>
                      <a:r>
                        <a:rPr lang="en-US" dirty="0" smtClean="0"/>
                        <a:t>Statuses</a:t>
                      </a:r>
                      <a:endParaRPr lang="en-US" dirty="0"/>
                    </a:p>
                  </a:txBody>
                  <a:tcPr/>
                </a:tc>
                <a:tc>
                  <a:txBody>
                    <a:bodyPr/>
                    <a:lstStyle/>
                    <a:p>
                      <a:r>
                        <a:rPr lang="en-US" dirty="0" smtClean="0"/>
                        <a:t>0.020675</a:t>
                      </a:r>
                      <a:endParaRPr lang="en-US" dirty="0"/>
                    </a:p>
                  </a:txBody>
                  <a:tcPr/>
                </a:tc>
              </a:tr>
              <a:tr h="315523">
                <a:tc>
                  <a:txBody>
                    <a:bodyPr/>
                    <a:lstStyle/>
                    <a:p>
                      <a:r>
                        <a:rPr lang="en-US" dirty="0" smtClean="0"/>
                        <a:t>Timeline Polarity</a:t>
                      </a:r>
                      <a:endParaRPr lang="en-US" dirty="0"/>
                    </a:p>
                  </a:txBody>
                  <a:tcPr/>
                </a:tc>
                <a:tc>
                  <a:txBody>
                    <a:bodyPr/>
                    <a:lstStyle/>
                    <a:p>
                      <a:r>
                        <a:rPr lang="en-US" dirty="0" smtClean="0"/>
                        <a:t>0.150661</a:t>
                      </a:r>
                      <a:endParaRPr lang="en-US" dirty="0"/>
                    </a:p>
                  </a:txBody>
                  <a:tcPr/>
                </a:tc>
              </a:tr>
            </a:tbl>
          </a:graphicData>
        </a:graphic>
      </p:graphicFrame>
      <p:sp>
        <p:nvSpPr>
          <p:cNvPr id="8" name="TextBox 7"/>
          <p:cNvSpPr txBox="1"/>
          <p:nvPr/>
        </p:nvSpPr>
        <p:spPr>
          <a:xfrm>
            <a:off x="4645152" y="4536898"/>
            <a:ext cx="4041648" cy="369332"/>
          </a:xfrm>
          <a:prstGeom prst="rect">
            <a:avLst/>
          </a:prstGeom>
          <a:noFill/>
        </p:spPr>
        <p:txBody>
          <a:bodyPr wrap="square" rtlCol="0">
            <a:spAutoFit/>
          </a:bodyPr>
          <a:lstStyle/>
          <a:p>
            <a:r>
              <a:rPr lang="en-US" dirty="0"/>
              <a:t>Regression score: 0.02 (+/- 0.07)</a:t>
            </a:r>
          </a:p>
        </p:txBody>
      </p:sp>
      <p:sp>
        <p:nvSpPr>
          <p:cNvPr id="9" name="TextBox 8"/>
          <p:cNvSpPr txBox="1"/>
          <p:nvPr/>
        </p:nvSpPr>
        <p:spPr>
          <a:xfrm>
            <a:off x="4645152" y="4906230"/>
            <a:ext cx="4272528" cy="1815882"/>
          </a:xfrm>
          <a:prstGeom prst="rect">
            <a:avLst/>
          </a:prstGeom>
          <a:noFill/>
        </p:spPr>
        <p:txBody>
          <a:bodyPr wrap="square" rtlCol="0">
            <a:spAutoFit/>
          </a:bodyPr>
          <a:lstStyle/>
          <a:p>
            <a:r>
              <a:rPr lang="en-US" sz="1600" dirty="0" smtClean="0"/>
              <a:t>It appears </a:t>
            </a:r>
            <a:r>
              <a:rPr lang="en-US" sz="1600" dirty="0"/>
              <a:t>that </a:t>
            </a:r>
            <a:r>
              <a:rPr lang="en-US" sz="1600" dirty="0" smtClean="0"/>
              <a:t>timeline polarity had </a:t>
            </a:r>
            <a:r>
              <a:rPr lang="en-US" sz="1600" dirty="0"/>
              <a:t>the strongest (positive) </a:t>
            </a:r>
            <a:r>
              <a:rPr lang="en-US" sz="1600" dirty="0" smtClean="0"/>
              <a:t>correlation. </a:t>
            </a:r>
            <a:r>
              <a:rPr lang="en-US" sz="1600" dirty="0"/>
              <a:t>Generally, the more "positive" a users' timeline is, the more likely they are to have more positive and "nicer" tweets in their mentions while the opposite is also true (more negative time line would result in more negative mentions, etc)</a:t>
            </a:r>
          </a:p>
        </p:txBody>
      </p:sp>
    </p:spTree>
    <p:extLst>
      <p:ext uri="{BB962C8B-B14F-4D97-AF65-F5344CB8AC3E}">
        <p14:creationId xmlns:p14="http://schemas.microsoft.com/office/powerpoint/2010/main" val="78273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&amp; Predicting Harassment </a:t>
            </a:r>
            <a:endParaRPr lang="en-US"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334788741"/>
              </p:ext>
            </p:extLst>
          </p:nvPr>
        </p:nvGraphicFramePr>
        <p:xfrm>
          <a:off x="4620227" y="2012660"/>
          <a:ext cx="3822700" cy="2595880"/>
        </p:xfrm>
        <a:graphic>
          <a:graphicData uri="http://schemas.openxmlformats.org/drawingml/2006/table">
            <a:tbl>
              <a:tblPr firstRow="1" bandRow="1">
                <a:tableStyleId>{5C22544A-7EE6-4342-B048-85BDC9FD1C3A}</a:tableStyleId>
              </a:tblPr>
              <a:tblGrid>
                <a:gridCol w="1911350"/>
                <a:gridCol w="1911350"/>
              </a:tblGrid>
              <a:tr h="370840">
                <a:tc>
                  <a:txBody>
                    <a:bodyPr/>
                    <a:lstStyle/>
                    <a:p>
                      <a:r>
                        <a:rPr lang="en-US" sz="1400" dirty="0" smtClean="0"/>
                        <a:t>Feature</a:t>
                      </a:r>
                      <a:endParaRPr lang="en-US" sz="1400" dirty="0"/>
                    </a:p>
                  </a:txBody>
                  <a:tcPr/>
                </a:tc>
                <a:tc>
                  <a:txBody>
                    <a:bodyPr/>
                    <a:lstStyle/>
                    <a:p>
                      <a:r>
                        <a:rPr lang="en-US" sz="1400" dirty="0" smtClean="0"/>
                        <a:t>Correlation</a:t>
                      </a:r>
                      <a:r>
                        <a:rPr lang="en-US" sz="1400" baseline="0" dirty="0" smtClean="0"/>
                        <a:t> Coefficient </a:t>
                      </a:r>
                      <a:endParaRPr lang="en-US" sz="1400" dirty="0"/>
                    </a:p>
                  </a:txBody>
                  <a:tcPr/>
                </a:tc>
              </a:tr>
              <a:tr h="370840">
                <a:tc>
                  <a:txBody>
                    <a:bodyPr/>
                    <a:lstStyle/>
                    <a:p>
                      <a:r>
                        <a:rPr lang="en-US" sz="1400" dirty="0" smtClean="0"/>
                        <a:t>Favorites</a:t>
                      </a:r>
                      <a:endParaRPr lang="en-US" sz="1400" dirty="0"/>
                    </a:p>
                  </a:txBody>
                  <a:tcPr/>
                </a:tc>
                <a:tc>
                  <a:txBody>
                    <a:bodyPr/>
                    <a:lstStyle/>
                    <a:p>
                      <a:r>
                        <a:rPr lang="en-US" sz="1400" dirty="0" smtClean="0"/>
                        <a:t>-4.36985482174e-06</a:t>
                      </a:r>
                      <a:endParaRPr lang="en-US" sz="1400" dirty="0"/>
                    </a:p>
                  </a:txBody>
                  <a:tcPr/>
                </a:tc>
              </a:tr>
              <a:tr h="370840">
                <a:tc>
                  <a:txBody>
                    <a:bodyPr/>
                    <a:lstStyle/>
                    <a:p>
                      <a:r>
                        <a:rPr lang="en-US" sz="1400" dirty="0" smtClean="0"/>
                        <a:t>Followers</a:t>
                      </a:r>
                      <a:endParaRPr lang="en-US" sz="1400" dirty="0"/>
                    </a:p>
                  </a:txBody>
                  <a:tcPr/>
                </a:tc>
                <a:tc>
                  <a:txBody>
                    <a:bodyPr/>
                    <a:lstStyle/>
                    <a:p>
                      <a:r>
                        <a:rPr lang="en-US" sz="1400" dirty="0" smtClean="0"/>
                        <a:t>0.000345204391051</a:t>
                      </a:r>
                      <a:endParaRPr lang="en-US" sz="1400" dirty="0"/>
                    </a:p>
                  </a:txBody>
                  <a:tcPr/>
                </a:tc>
              </a:tr>
              <a:tr h="370840">
                <a:tc>
                  <a:txBody>
                    <a:bodyPr/>
                    <a:lstStyle/>
                    <a:p>
                      <a:r>
                        <a:rPr lang="en-US" sz="1400" dirty="0" smtClean="0"/>
                        <a:t>Friends</a:t>
                      </a:r>
                      <a:endParaRPr lang="en-US" sz="1400" dirty="0"/>
                    </a:p>
                  </a:txBody>
                  <a:tcPr/>
                </a:tc>
                <a:tc>
                  <a:txBody>
                    <a:bodyPr/>
                    <a:lstStyle/>
                    <a:p>
                      <a:r>
                        <a:rPr lang="en-US" sz="1400" dirty="0" smtClean="0"/>
                        <a:t>0.000268634111991</a:t>
                      </a:r>
                      <a:endParaRPr lang="en-US" sz="1400" dirty="0"/>
                    </a:p>
                  </a:txBody>
                  <a:tcPr/>
                </a:tc>
              </a:tr>
              <a:tr h="370840">
                <a:tc>
                  <a:txBody>
                    <a:bodyPr/>
                    <a:lstStyle/>
                    <a:p>
                      <a:r>
                        <a:rPr lang="en-US" sz="1400" dirty="0" smtClean="0"/>
                        <a:t>Listed</a:t>
                      </a:r>
                      <a:endParaRPr lang="en-US" sz="1400" dirty="0"/>
                    </a:p>
                  </a:txBody>
                  <a:tcPr/>
                </a:tc>
                <a:tc>
                  <a:txBody>
                    <a:bodyPr/>
                    <a:lstStyle/>
                    <a:p>
                      <a:r>
                        <a:rPr lang="en-US" sz="1400" dirty="0" smtClean="0"/>
                        <a:t>-0.0208420665337</a:t>
                      </a:r>
                      <a:endParaRPr lang="en-US" sz="1400" dirty="0"/>
                    </a:p>
                  </a:txBody>
                  <a:tcPr/>
                </a:tc>
              </a:tr>
              <a:tr h="370840">
                <a:tc>
                  <a:txBody>
                    <a:bodyPr/>
                    <a:lstStyle/>
                    <a:p>
                      <a:r>
                        <a:rPr lang="en-US" sz="1400" dirty="0" smtClean="0"/>
                        <a:t>Statuses</a:t>
                      </a:r>
                      <a:endParaRPr lang="en-US" sz="1400" dirty="0"/>
                    </a:p>
                  </a:txBody>
                  <a:tcPr/>
                </a:tc>
                <a:tc>
                  <a:txBody>
                    <a:bodyPr/>
                    <a:lstStyle/>
                    <a:p>
                      <a:r>
                        <a:rPr lang="en-US" sz="1400" dirty="0" smtClean="0"/>
                        <a:t>5.22732349157e-06</a:t>
                      </a:r>
                      <a:endParaRPr lang="en-US" sz="1400" dirty="0"/>
                    </a:p>
                  </a:txBody>
                  <a:tcPr/>
                </a:tc>
              </a:tr>
              <a:tr h="370840">
                <a:tc>
                  <a:txBody>
                    <a:bodyPr/>
                    <a:lstStyle/>
                    <a:p>
                      <a:r>
                        <a:rPr lang="en-US" sz="1400" dirty="0" smtClean="0"/>
                        <a:t>Timeline Polarity</a:t>
                      </a:r>
                      <a:endParaRPr lang="en-US" sz="1400" dirty="0"/>
                    </a:p>
                  </a:txBody>
                  <a:tcPr/>
                </a:tc>
                <a:tc>
                  <a:txBody>
                    <a:bodyPr/>
                    <a:lstStyle/>
                    <a:p>
                      <a:r>
                        <a:rPr lang="en-US" sz="1400" dirty="0" smtClean="0"/>
                        <a:t>-0.00999609376981</a:t>
                      </a:r>
                      <a:endParaRPr lang="en-US" sz="1400" dirty="0"/>
                    </a:p>
                  </a:txBody>
                  <a:tcPr/>
                </a:tc>
              </a:tr>
            </a:tbl>
          </a:graphicData>
        </a:graphic>
      </p:graphicFrame>
      <p:graphicFrame>
        <p:nvGraphicFramePr>
          <p:cNvPr id="12" name="Content Placeholder 11"/>
          <p:cNvGraphicFramePr>
            <a:graphicFrameLocks noGrp="1"/>
          </p:cNvGraphicFramePr>
          <p:nvPr>
            <p:ph sz="quarter" idx="13"/>
            <p:extLst>
              <p:ext uri="{D42A27DB-BD31-4B8C-83A1-F6EECF244321}">
                <p14:modId xmlns:p14="http://schemas.microsoft.com/office/powerpoint/2010/main" val="3460200837"/>
              </p:ext>
            </p:extLst>
          </p:nvPr>
        </p:nvGraphicFramePr>
        <p:xfrm>
          <a:off x="503866" y="2012660"/>
          <a:ext cx="4041775" cy="2105026"/>
        </p:xfrm>
        <a:graphic>
          <a:graphicData uri="http://schemas.openxmlformats.org/drawingml/2006/table">
            <a:tbl>
              <a:tblPr firstRow="1" bandRow="1">
                <a:tableStyleId>{5C22544A-7EE6-4342-B048-85BDC9FD1C3A}</a:tableStyleId>
              </a:tblPr>
              <a:tblGrid>
                <a:gridCol w="723085"/>
                <a:gridCol w="893625"/>
                <a:gridCol w="808355"/>
                <a:gridCol w="808355"/>
                <a:gridCol w="808355"/>
              </a:tblGrid>
              <a:tr h="574098">
                <a:tc>
                  <a:txBody>
                    <a:bodyPr/>
                    <a:lstStyle/>
                    <a:p>
                      <a:endParaRPr lang="en-US" dirty="0"/>
                    </a:p>
                  </a:txBody>
                  <a:tcPr/>
                </a:tc>
                <a:tc>
                  <a:txBody>
                    <a:bodyPr/>
                    <a:lstStyle/>
                    <a:p>
                      <a:r>
                        <a:rPr lang="en-US" sz="1400" dirty="0" smtClean="0"/>
                        <a:t>Precision</a:t>
                      </a:r>
                      <a:endParaRPr lang="en-US" sz="1400" dirty="0"/>
                    </a:p>
                  </a:txBody>
                  <a:tcPr/>
                </a:tc>
                <a:tc>
                  <a:txBody>
                    <a:bodyPr/>
                    <a:lstStyle/>
                    <a:p>
                      <a:r>
                        <a:rPr lang="en-US" sz="1400" dirty="0" smtClean="0"/>
                        <a:t>Recall</a:t>
                      </a:r>
                      <a:endParaRPr lang="en-US" sz="1400" dirty="0"/>
                    </a:p>
                  </a:txBody>
                  <a:tcPr/>
                </a:tc>
                <a:tc>
                  <a:txBody>
                    <a:bodyPr/>
                    <a:lstStyle/>
                    <a:p>
                      <a:r>
                        <a:rPr lang="en-US" sz="1400" dirty="0" smtClean="0"/>
                        <a:t>F1 Score</a:t>
                      </a:r>
                      <a:endParaRPr lang="en-US" sz="1400" dirty="0"/>
                    </a:p>
                  </a:txBody>
                  <a:tcPr/>
                </a:tc>
                <a:tc>
                  <a:txBody>
                    <a:bodyPr/>
                    <a:lstStyle/>
                    <a:p>
                      <a:r>
                        <a:rPr lang="en-US" sz="1400" dirty="0" smtClean="0"/>
                        <a:t>Support</a:t>
                      </a:r>
                      <a:endParaRPr lang="en-US" sz="1400" dirty="0"/>
                    </a:p>
                  </a:txBody>
                  <a:tcPr/>
                </a:tc>
              </a:tr>
              <a:tr h="410874">
                <a:tc>
                  <a:txBody>
                    <a:bodyPr/>
                    <a:lstStyle/>
                    <a:p>
                      <a:r>
                        <a:rPr lang="en-US" dirty="0" smtClean="0"/>
                        <a:t>0</a:t>
                      </a:r>
                      <a:endParaRPr lang="en-US" dirty="0"/>
                    </a:p>
                  </a:txBody>
                  <a:tcPr/>
                </a:tc>
                <a:tc>
                  <a:txBody>
                    <a:bodyPr/>
                    <a:lstStyle/>
                    <a:p>
                      <a:r>
                        <a:rPr lang="en-US" dirty="0" smtClean="0"/>
                        <a:t>0.64</a:t>
                      </a:r>
                      <a:endParaRPr lang="en-US" dirty="0"/>
                    </a:p>
                  </a:txBody>
                  <a:tcPr/>
                </a:tc>
                <a:tc>
                  <a:txBody>
                    <a:bodyPr/>
                    <a:lstStyle/>
                    <a:p>
                      <a:r>
                        <a:rPr lang="en-US" dirty="0" smtClean="0"/>
                        <a:t>0.22</a:t>
                      </a:r>
                      <a:endParaRPr lang="en-US" dirty="0"/>
                    </a:p>
                  </a:txBody>
                  <a:tcPr/>
                </a:tc>
                <a:tc>
                  <a:txBody>
                    <a:bodyPr/>
                    <a:lstStyle/>
                    <a:p>
                      <a:r>
                        <a:rPr lang="en-US" dirty="0" smtClean="0"/>
                        <a:t>0.32</a:t>
                      </a:r>
                      <a:endParaRPr lang="en-US" dirty="0"/>
                    </a:p>
                  </a:txBody>
                  <a:tcPr/>
                </a:tc>
                <a:tc>
                  <a:txBody>
                    <a:bodyPr/>
                    <a:lstStyle/>
                    <a:p>
                      <a:r>
                        <a:rPr lang="en-US" dirty="0" smtClean="0"/>
                        <a:t>268</a:t>
                      </a:r>
                      <a:endParaRPr lang="en-US" dirty="0"/>
                    </a:p>
                  </a:txBody>
                  <a:tcPr/>
                </a:tc>
              </a:tr>
              <a:tr h="410874">
                <a:tc>
                  <a:txBody>
                    <a:bodyPr/>
                    <a:lstStyle/>
                    <a:p>
                      <a:r>
                        <a:rPr lang="en-US" dirty="0" smtClean="0"/>
                        <a:t>1</a:t>
                      </a:r>
                      <a:endParaRPr lang="en-US" dirty="0"/>
                    </a:p>
                  </a:txBody>
                  <a:tcPr/>
                </a:tc>
                <a:tc>
                  <a:txBody>
                    <a:bodyPr/>
                    <a:lstStyle/>
                    <a:p>
                      <a:r>
                        <a:rPr lang="en-US" dirty="0" smtClean="0"/>
                        <a:t>0.47</a:t>
                      </a:r>
                      <a:endParaRPr lang="en-US" dirty="0"/>
                    </a:p>
                  </a:txBody>
                  <a:tcPr/>
                </a:tc>
                <a:tc>
                  <a:txBody>
                    <a:bodyPr/>
                    <a:lstStyle/>
                    <a:p>
                      <a:r>
                        <a:rPr lang="en-US" dirty="0" smtClean="0"/>
                        <a:t>0.85</a:t>
                      </a:r>
                      <a:endParaRPr lang="en-US" dirty="0"/>
                    </a:p>
                  </a:txBody>
                  <a:tcPr/>
                </a:tc>
                <a:tc>
                  <a:txBody>
                    <a:bodyPr/>
                    <a:lstStyle/>
                    <a:p>
                      <a:r>
                        <a:rPr lang="en-US" dirty="0" smtClean="0"/>
                        <a:t>0.61</a:t>
                      </a:r>
                      <a:endParaRPr lang="en-US" dirty="0"/>
                    </a:p>
                  </a:txBody>
                  <a:tcPr/>
                </a:tc>
                <a:tc>
                  <a:txBody>
                    <a:bodyPr/>
                    <a:lstStyle/>
                    <a:p>
                      <a:r>
                        <a:rPr lang="en-US" dirty="0" smtClean="0"/>
                        <a:t>223</a:t>
                      </a:r>
                      <a:endParaRPr lang="en-US" dirty="0"/>
                    </a:p>
                  </a:txBody>
                  <a:tcPr/>
                </a:tc>
              </a:tr>
              <a:tr h="709180">
                <a:tc>
                  <a:txBody>
                    <a:bodyPr/>
                    <a:lstStyle/>
                    <a:p>
                      <a:r>
                        <a:rPr lang="en-US" sz="1400" dirty="0" smtClean="0"/>
                        <a:t>Avg./Total</a:t>
                      </a:r>
                    </a:p>
                  </a:txBody>
                  <a:tcPr/>
                </a:tc>
                <a:tc>
                  <a:txBody>
                    <a:bodyPr/>
                    <a:lstStyle/>
                    <a:p>
                      <a:r>
                        <a:rPr lang="en-US" dirty="0" smtClean="0"/>
                        <a:t>0.56</a:t>
                      </a:r>
                      <a:endParaRPr lang="en-US" dirty="0"/>
                    </a:p>
                  </a:txBody>
                  <a:tcPr/>
                </a:tc>
                <a:tc>
                  <a:txBody>
                    <a:bodyPr/>
                    <a:lstStyle/>
                    <a:p>
                      <a:r>
                        <a:rPr lang="en-US" dirty="0" smtClean="0"/>
                        <a:t>0.51</a:t>
                      </a:r>
                      <a:endParaRPr lang="en-US" dirty="0"/>
                    </a:p>
                  </a:txBody>
                  <a:tcPr/>
                </a:tc>
                <a:tc>
                  <a:txBody>
                    <a:bodyPr/>
                    <a:lstStyle/>
                    <a:p>
                      <a:r>
                        <a:rPr lang="en-US" dirty="0" smtClean="0"/>
                        <a:t>0.45</a:t>
                      </a:r>
                      <a:endParaRPr lang="en-US" dirty="0"/>
                    </a:p>
                  </a:txBody>
                  <a:tcPr/>
                </a:tc>
                <a:tc>
                  <a:txBody>
                    <a:bodyPr/>
                    <a:lstStyle/>
                    <a:p>
                      <a:r>
                        <a:rPr lang="en-US" dirty="0" smtClean="0"/>
                        <a:t>491</a:t>
                      </a:r>
                      <a:endParaRPr lang="en-US" dirty="0"/>
                    </a:p>
                  </a:txBody>
                  <a:tcPr/>
                </a:tc>
              </a:tr>
            </a:tbl>
          </a:graphicData>
        </a:graphic>
      </p:graphicFrame>
      <p:sp>
        <p:nvSpPr>
          <p:cNvPr id="14" name="TextBox 13"/>
          <p:cNvSpPr txBox="1"/>
          <p:nvPr/>
        </p:nvSpPr>
        <p:spPr>
          <a:xfrm>
            <a:off x="1116139" y="4239208"/>
            <a:ext cx="2655641" cy="369332"/>
          </a:xfrm>
          <a:prstGeom prst="rect">
            <a:avLst/>
          </a:prstGeom>
          <a:noFill/>
        </p:spPr>
        <p:txBody>
          <a:bodyPr wrap="square" rtlCol="0">
            <a:spAutoFit/>
          </a:bodyPr>
          <a:lstStyle/>
          <a:p>
            <a:r>
              <a:rPr lang="en-US" dirty="0" smtClean="0"/>
              <a:t>Model </a:t>
            </a:r>
            <a:r>
              <a:rPr lang="en-US" dirty="0"/>
              <a:t>Accuracy: </a:t>
            </a:r>
            <a:r>
              <a:rPr lang="en-US" dirty="0" smtClean="0"/>
              <a:t>50.509%  </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3312002974"/>
              </p:ext>
            </p:extLst>
          </p:nvPr>
        </p:nvGraphicFramePr>
        <p:xfrm>
          <a:off x="5413914" y="5027233"/>
          <a:ext cx="2014182" cy="1450749"/>
        </p:xfrm>
        <a:graphic>
          <a:graphicData uri="http://schemas.openxmlformats.org/drawingml/2006/table">
            <a:tbl>
              <a:tblPr firstRow="1" bandRow="1">
                <a:tableStyleId>{5C22544A-7EE6-4342-B048-85BDC9FD1C3A}</a:tableStyleId>
              </a:tblPr>
              <a:tblGrid>
                <a:gridCol w="671394"/>
                <a:gridCol w="671394"/>
                <a:gridCol w="671394"/>
              </a:tblGrid>
              <a:tr h="483583">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483583">
                <a:tc>
                  <a:txBody>
                    <a:bodyPr/>
                    <a:lstStyle/>
                    <a:p>
                      <a:r>
                        <a:rPr lang="en-US" dirty="0" smtClean="0"/>
                        <a:t>0</a:t>
                      </a:r>
                      <a:endParaRPr lang="en-US" dirty="0"/>
                    </a:p>
                  </a:txBody>
                  <a:tcPr/>
                </a:tc>
                <a:tc>
                  <a:txBody>
                    <a:bodyPr/>
                    <a:lstStyle/>
                    <a:p>
                      <a:r>
                        <a:rPr lang="en-US" dirty="0" smtClean="0"/>
                        <a:t>58</a:t>
                      </a:r>
                      <a:endParaRPr lang="en-US" dirty="0"/>
                    </a:p>
                  </a:txBody>
                  <a:tcPr/>
                </a:tc>
                <a:tc>
                  <a:txBody>
                    <a:bodyPr/>
                    <a:lstStyle/>
                    <a:p>
                      <a:r>
                        <a:rPr lang="en-US" dirty="0" smtClean="0"/>
                        <a:t>210</a:t>
                      </a:r>
                      <a:endParaRPr lang="en-US" dirty="0"/>
                    </a:p>
                  </a:txBody>
                  <a:tcPr/>
                </a:tc>
              </a:tr>
              <a:tr h="483583">
                <a:tc>
                  <a:txBody>
                    <a:bodyPr/>
                    <a:lstStyle/>
                    <a:p>
                      <a:r>
                        <a:rPr lang="en-US" dirty="0" smtClean="0"/>
                        <a:t>1</a:t>
                      </a:r>
                      <a:endParaRPr lang="en-US" dirty="0"/>
                    </a:p>
                  </a:txBody>
                  <a:tcPr/>
                </a:tc>
                <a:tc>
                  <a:txBody>
                    <a:bodyPr/>
                    <a:lstStyle/>
                    <a:p>
                      <a:r>
                        <a:rPr lang="en-US" dirty="0" smtClean="0"/>
                        <a:t>33</a:t>
                      </a:r>
                      <a:endParaRPr lang="en-US" dirty="0"/>
                    </a:p>
                  </a:txBody>
                  <a:tcPr/>
                </a:tc>
                <a:tc>
                  <a:txBody>
                    <a:bodyPr/>
                    <a:lstStyle/>
                    <a:p>
                      <a:r>
                        <a:rPr lang="en-US" dirty="0" smtClean="0"/>
                        <a:t>190</a:t>
                      </a:r>
                      <a:endParaRPr lang="en-US" dirty="0"/>
                    </a:p>
                  </a:txBody>
                  <a:tcPr/>
                </a:tc>
              </a:tr>
            </a:tbl>
          </a:graphicData>
        </a:graphic>
      </p:graphicFrame>
      <p:sp>
        <p:nvSpPr>
          <p:cNvPr id="17" name="TextBox 16"/>
          <p:cNvSpPr txBox="1"/>
          <p:nvPr/>
        </p:nvSpPr>
        <p:spPr>
          <a:xfrm>
            <a:off x="5413914" y="4657901"/>
            <a:ext cx="1859779" cy="369332"/>
          </a:xfrm>
          <a:prstGeom prst="rect">
            <a:avLst/>
          </a:prstGeom>
          <a:noFill/>
        </p:spPr>
        <p:txBody>
          <a:bodyPr wrap="none" rtlCol="0">
            <a:spAutoFit/>
          </a:bodyPr>
          <a:lstStyle/>
          <a:p>
            <a:r>
              <a:rPr lang="en-US" dirty="0" smtClean="0"/>
              <a:t>Confusion Matrix</a:t>
            </a:r>
            <a:endParaRPr lang="en-US" dirty="0"/>
          </a:p>
        </p:txBody>
      </p:sp>
      <p:sp>
        <p:nvSpPr>
          <p:cNvPr id="18" name="TextBox 17"/>
          <p:cNvSpPr txBox="1"/>
          <p:nvPr/>
        </p:nvSpPr>
        <p:spPr>
          <a:xfrm>
            <a:off x="590142" y="4608540"/>
            <a:ext cx="3955499" cy="2246769"/>
          </a:xfrm>
          <a:prstGeom prst="rect">
            <a:avLst/>
          </a:prstGeom>
          <a:noFill/>
        </p:spPr>
        <p:txBody>
          <a:bodyPr wrap="square" rtlCol="0">
            <a:spAutoFit/>
          </a:bodyPr>
          <a:lstStyle/>
          <a:p>
            <a:pPr marL="285750" indent="-285750">
              <a:buFont typeface="Arial"/>
              <a:buChar char="•"/>
            </a:pPr>
            <a:r>
              <a:rPr lang="en-US" sz="1400" dirty="0" smtClean="0"/>
              <a:t>Having “negative mentions” was defined as having a mentions polarity below 0.05</a:t>
            </a:r>
          </a:p>
          <a:p>
            <a:pPr marL="285750" indent="-285750">
              <a:buFont typeface="Arial"/>
              <a:buChar char="•"/>
            </a:pPr>
            <a:r>
              <a:rPr lang="en-US" sz="1400" dirty="0" smtClean="0"/>
              <a:t>The data was split in 80% testing and 20% training</a:t>
            </a:r>
          </a:p>
          <a:p>
            <a:pPr marL="285750" indent="-285750">
              <a:buFont typeface="Arial"/>
              <a:buChar char="•"/>
            </a:pPr>
            <a:r>
              <a:rPr lang="en-US" sz="1400" dirty="0" smtClean="0"/>
              <a:t>As expected, the given features were not good predictors for harassment detection with a model accuracy of only 50%</a:t>
            </a:r>
          </a:p>
          <a:p>
            <a:pPr marL="285750" indent="-285750">
              <a:buFont typeface="Arial"/>
              <a:buChar char="•"/>
            </a:pPr>
            <a:r>
              <a:rPr lang="en-US" sz="1400" dirty="0" smtClean="0"/>
              <a:t>I suspected that this was due to the presences of “throwaway” accounts, which I investigated further</a:t>
            </a:r>
            <a:endParaRPr lang="en-US" sz="1400" dirty="0"/>
          </a:p>
        </p:txBody>
      </p:sp>
    </p:spTree>
    <p:extLst>
      <p:ext uri="{BB962C8B-B14F-4D97-AF65-F5344CB8AC3E}">
        <p14:creationId xmlns:p14="http://schemas.microsoft.com/office/powerpoint/2010/main" val="322140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Predictions</a:t>
            </a:r>
            <a:endParaRPr lang="en-US" dirty="0"/>
          </a:p>
        </p:txBody>
      </p:sp>
      <p:sp>
        <p:nvSpPr>
          <p:cNvPr id="3" name="Text Placeholder 2"/>
          <p:cNvSpPr>
            <a:spLocks noGrp="1"/>
          </p:cNvSpPr>
          <p:nvPr>
            <p:ph type="body" idx="1"/>
          </p:nvPr>
        </p:nvSpPr>
        <p:spPr>
          <a:xfrm>
            <a:off x="675195" y="1754521"/>
            <a:ext cx="3822192" cy="639762"/>
          </a:xfrm>
        </p:spPr>
        <p:txBody>
          <a:bodyPr/>
          <a:lstStyle/>
          <a:p>
            <a:r>
              <a:rPr lang="en-US" dirty="0" smtClean="0"/>
              <a:t>User 1 </a:t>
            </a:r>
            <a:endParaRPr lang="en-US" dirty="0"/>
          </a:p>
        </p:txBody>
      </p:sp>
      <p:sp>
        <p:nvSpPr>
          <p:cNvPr id="4" name="Content Placeholder 3"/>
          <p:cNvSpPr>
            <a:spLocks noGrp="1"/>
          </p:cNvSpPr>
          <p:nvPr>
            <p:ph sz="half" idx="2"/>
          </p:nvPr>
        </p:nvSpPr>
        <p:spPr>
          <a:xfrm>
            <a:off x="677332" y="2394284"/>
            <a:ext cx="3820055" cy="3731880"/>
          </a:xfrm>
        </p:spPr>
        <p:txBody>
          <a:bodyPr>
            <a:normAutofit fontScale="85000" lnSpcReduction="20000"/>
          </a:bodyPr>
          <a:lstStyle/>
          <a:p>
            <a:r>
              <a:rPr lang="en-US" dirty="0" smtClean="0"/>
              <a:t>Status </a:t>
            </a:r>
            <a:r>
              <a:rPr lang="en-US" dirty="0"/>
              <a:t>Count: </a:t>
            </a:r>
            <a:r>
              <a:rPr lang="en-US" dirty="0" smtClean="0"/>
              <a:t>67,000</a:t>
            </a:r>
          </a:p>
          <a:p>
            <a:r>
              <a:rPr lang="en-US" dirty="0" smtClean="0"/>
              <a:t>Following</a:t>
            </a:r>
            <a:r>
              <a:rPr lang="en-US" dirty="0"/>
              <a:t>: </a:t>
            </a:r>
            <a:r>
              <a:rPr lang="en-US" dirty="0" smtClean="0"/>
              <a:t>1,000</a:t>
            </a:r>
          </a:p>
          <a:p>
            <a:r>
              <a:rPr lang="en-US" dirty="0" smtClean="0"/>
              <a:t>Listed</a:t>
            </a:r>
            <a:r>
              <a:rPr lang="en-US" dirty="0"/>
              <a:t>: </a:t>
            </a:r>
            <a:r>
              <a:rPr lang="en-US" dirty="0" smtClean="0"/>
              <a:t>5</a:t>
            </a:r>
          </a:p>
          <a:p>
            <a:r>
              <a:rPr lang="en-US" dirty="0" smtClean="0"/>
              <a:t>Friends 700</a:t>
            </a:r>
          </a:p>
          <a:p>
            <a:r>
              <a:rPr lang="en-US" dirty="0" smtClean="0"/>
              <a:t>Favorite </a:t>
            </a:r>
            <a:r>
              <a:rPr lang="en-US" dirty="0"/>
              <a:t>Count: </a:t>
            </a:r>
            <a:r>
              <a:rPr lang="en-US" dirty="0" smtClean="0"/>
              <a:t>28,000</a:t>
            </a:r>
          </a:p>
          <a:p>
            <a:r>
              <a:rPr lang="en-US" dirty="0" smtClean="0"/>
              <a:t>Timeline </a:t>
            </a:r>
            <a:r>
              <a:rPr lang="en-US" dirty="0"/>
              <a:t>Polarity: </a:t>
            </a:r>
            <a:r>
              <a:rPr lang="en-US" dirty="0" smtClean="0"/>
              <a:t>0.06</a:t>
            </a:r>
            <a:br>
              <a:rPr lang="en-US" dirty="0" smtClean="0"/>
            </a:br>
            <a:endParaRPr lang="en-US" dirty="0"/>
          </a:p>
          <a:p>
            <a:pPr marL="0" indent="0">
              <a:buNone/>
            </a:pPr>
            <a:r>
              <a:rPr lang="en-US" dirty="0" smtClean="0"/>
              <a:t>Model Prediction: 67% chance of having negative mentions</a:t>
            </a:r>
          </a:p>
          <a:p>
            <a:pPr marL="0" indent="0">
              <a:buNone/>
            </a:pPr>
            <a:endParaRPr lang="en-US" dirty="0"/>
          </a:p>
          <a:p>
            <a:pPr marL="0" indent="0">
              <a:buNone/>
            </a:pPr>
            <a:r>
              <a:rPr lang="en-US" dirty="0" smtClean="0"/>
              <a:t>Interestingly enough, I based these user stats </a:t>
            </a:r>
            <a:r>
              <a:rPr lang="en-US" dirty="0"/>
              <a:t>on  Zoe Quinn - who was the main target behind #GamerGate's harassment</a:t>
            </a:r>
          </a:p>
        </p:txBody>
      </p:sp>
      <p:sp>
        <p:nvSpPr>
          <p:cNvPr id="5" name="Text Placeholder 4"/>
          <p:cNvSpPr>
            <a:spLocks noGrp="1"/>
          </p:cNvSpPr>
          <p:nvPr>
            <p:ph type="body" sz="quarter" idx="3"/>
          </p:nvPr>
        </p:nvSpPr>
        <p:spPr>
          <a:xfrm>
            <a:off x="4497387" y="1754521"/>
            <a:ext cx="3822192" cy="639762"/>
          </a:xfrm>
        </p:spPr>
        <p:txBody>
          <a:bodyPr/>
          <a:lstStyle/>
          <a:p>
            <a:r>
              <a:rPr lang="en-US" dirty="0" smtClean="0"/>
              <a:t>User 2</a:t>
            </a:r>
            <a:endParaRPr lang="en-US" dirty="0"/>
          </a:p>
        </p:txBody>
      </p:sp>
      <p:sp>
        <p:nvSpPr>
          <p:cNvPr id="6" name="Content Placeholder 5"/>
          <p:cNvSpPr>
            <a:spLocks noGrp="1"/>
          </p:cNvSpPr>
          <p:nvPr>
            <p:ph sz="quarter" idx="4"/>
          </p:nvPr>
        </p:nvSpPr>
        <p:spPr>
          <a:xfrm>
            <a:off x="4645025" y="2394284"/>
            <a:ext cx="3822192" cy="3731879"/>
          </a:xfrm>
        </p:spPr>
        <p:txBody>
          <a:bodyPr/>
          <a:lstStyle/>
          <a:p>
            <a:pPr marL="0" indent="0">
              <a:buNone/>
            </a:pPr>
            <a:r>
              <a:rPr lang="en-US" dirty="0" smtClean="0"/>
              <a:t>Status </a:t>
            </a:r>
            <a:r>
              <a:rPr lang="en-US" dirty="0"/>
              <a:t>Count: </a:t>
            </a:r>
            <a:r>
              <a:rPr lang="en-US" dirty="0" smtClean="0"/>
              <a:t>21,600</a:t>
            </a:r>
          </a:p>
          <a:p>
            <a:pPr marL="0" indent="0">
              <a:buNone/>
            </a:pPr>
            <a:r>
              <a:rPr lang="en-US" dirty="0" smtClean="0"/>
              <a:t>Following</a:t>
            </a:r>
            <a:r>
              <a:rPr lang="en-US" dirty="0"/>
              <a:t>: </a:t>
            </a:r>
            <a:r>
              <a:rPr lang="en-US" dirty="0" smtClean="0"/>
              <a:t>302</a:t>
            </a:r>
          </a:p>
          <a:p>
            <a:pPr marL="0" indent="0">
              <a:buNone/>
            </a:pPr>
            <a:r>
              <a:rPr lang="en-US" dirty="0" smtClean="0"/>
              <a:t>Listed</a:t>
            </a:r>
            <a:r>
              <a:rPr lang="en-US" dirty="0"/>
              <a:t>: </a:t>
            </a:r>
            <a:r>
              <a:rPr lang="en-US" dirty="0" smtClean="0"/>
              <a:t>0</a:t>
            </a:r>
          </a:p>
          <a:p>
            <a:pPr marL="0" indent="0">
              <a:buNone/>
            </a:pPr>
            <a:r>
              <a:rPr lang="en-US" dirty="0" smtClean="0"/>
              <a:t>Friends: 135</a:t>
            </a:r>
          </a:p>
          <a:p>
            <a:pPr marL="0" indent="0">
              <a:buNone/>
            </a:pPr>
            <a:r>
              <a:rPr lang="en-US" dirty="0" smtClean="0"/>
              <a:t>Favorite </a:t>
            </a:r>
            <a:r>
              <a:rPr lang="en-US" dirty="0"/>
              <a:t>Count: </a:t>
            </a:r>
            <a:r>
              <a:rPr lang="en-US" dirty="0" smtClean="0"/>
              <a:t>8383</a:t>
            </a:r>
          </a:p>
          <a:p>
            <a:pPr marL="0" indent="0">
              <a:buNone/>
            </a:pPr>
            <a:r>
              <a:rPr lang="en-US" dirty="0" smtClean="0"/>
              <a:t>Timeline </a:t>
            </a:r>
            <a:r>
              <a:rPr lang="en-US" dirty="0"/>
              <a:t>Polarity: </a:t>
            </a:r>
            <a:r>
              <a:rPr lang="en-US" dirty="0" smtClean="0"/>
              <a:t>0.05</a:t>
            </a:r>
          </a:p>
          <a:p>
            <a:pPr marL="0" indent="0">
              <a:buNone/>
            </a:pPr>
            <a:endParaRPr lang="en-US" dirty="0"/>
          </a:p>
          <a:p>
            <a:pPr marL="0" indent="0">
              <a:buNone/>
            </a:pPr>
            <a:r>
              <a:rPr lang="en-US" dirty="0" smtClean="0"/>
              <a:t>Model Prediction: 57% chance of having negative mentions</a:t>
            </a:r>
          </a:p>
          <a:p>
            <a:pPr marL="0" indent="0">
              <a:buNone/>
            </a:pPr>
            <a:endParaRPr lang="en-US" dirty="0"/>
          </a:p>
        </p:txBody>
      </p:sp>
    </p:spTree>
    <p:extLst>
      <p:ext uri="{BB962C8B-B14F-4D97-AF65-F5344CB8AC3E}">
        <p14:creationId xmlns:p14="http://schemas.microsoft.com/office/powerpoint/2010/main" val="2864480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1635</TotalTime>
  <Words>2194</Words>
  <Application>Microsoft Macintosh PowerPoint</Application>
  <PresentationFormat>On-screen Show (4:3)</PresentationFormat>
  <Paragraphs>319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Waveform</vt:lpstr>
      <vt:lpstr>Popularity and Harassment on Twitter</vt:lpstr>
      <vt:lpstr>Motivation &amp; Background</vt:lpstr>
      <vt:lpstr>Defining the Problem</vt:lpstr>
      <vt:lpstr>Data Collection</vt:lpstr>
      <vt:lpstr>Preliminary Findings &amp; Statistics Averages</vt:lpstr>
      <vt:lpstr>Preliminary Findings &amp; Statistics Correlation Coefficients</vt:lpstr>
      <vt:lpstr>Linear Regression Model Combined Data</vt:lpstr>
      <vt:lpstr>Logistic Regression &amp; Predicting Harassment </vt:lpstr>
      <vt:lpstr>Logistic Regression Predictions</vt:lpstr>
      <vt:lpstr>Detecting “Fake” and “Throwaway” Accounts</vt:lpstr>
      <vt:lpstr>Detecting “Fake” Accounts</vt:lpstr>
      <vt:lpstr>Linear Regression Model “Fake” Accounts </vt:lpstr>
      <vt:lpstr>Logistic Regression &amp; Predicting “Throwaway” Accounts</vt:lpstr>
      <vt:lpstr>Logistic Regression Predictions  “Fake” Accounts</vt:lpstr>
      <vt:lpstr>Conclusions</vt:lpstr>
      <vt:lpstr>Conclusions (cont.)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Popularity and Harassment on Twitter</dc:title>
  <dc:creator>Gail Godinez</dc:creator>
  <cp:lastModifiedBy>Gail Godinez</cp:lastModifiedBy>
  <cp:revision>299</cp:revision>
  <dcterms:created xsi:type="dcterms:W3CDTF">2015-04-24T19:08:04Z</dcterms:created>
  <dcterms:modified xsi:type="dcterms:W3CDTF">2015-04-27T22:54:03Z</dcterms:modified>
</cp:coreProperties>
</file>